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379" r:id="rId3"/>
    <p:sldId id="284" r:id="rId4"/>
    <p:sldId id="359" r:id="rId5"/>
    <p:sldId id="368" r:id="rId6"/>
    <p:sldId id="370" r:id="rId7"/>
    <p:sldId id="366" r:id="rId8"/>
    <p:sldId id="369" r:id="rId9"/>
    <p:sldId id="371" r:id="rId10"/>
    <p:sldId id="377" r:id="rId11"/>
    <p:sldId id="367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ph Krüg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6600"/>
    <a:srgbClr val="FF6600"/>
    <a:srgbClr val="CCFF33"/>
    <a:srgbClr val="008000"/>
    <a:srgbClr val="000064"/>
    <a:srgbClr val="000082"/>
    <a:srgbClr val="00007E"/>
    <a:srgbClr val="000099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4638" autoAdjust="0"/>
  </p:normalViewPr>
  <p:slideViewPr>
    <p:cSldViewPr>
      <p:cViewPr>
        <p:scale>
          <a:sx n="100" d="100"/>
          <a:sy n="100" d="100"/>
        </p:scale>
        <p:origin x="-360" y="-282"/>
      </p:cViewPr>
      <p:guideLst>
        <p:guide orient="horz" pos="3840"/>
        <p:guide orient="horz" pos="4319"/>
        <p:guide orient="horz" pos="2160"/>
        <p:guide orient="horz" pos="1056"/>
        <p:guide pos="1536"/>
        <p:guide pos="5520"/>
        <p:guide pos="2880"/>
        <p:guide pos="240"/>
        <p:guide pos="42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Dr. Helmut Goersch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2D1A39C-BD13-46E7-BF06-0C0EEAF53006}" type="datetime1">
              <a:rPr lang="de-DE"/>
              <a:pPr>
                <a:defRPr/>
              </a:pPr>
              <a:t>24.01.2023</a:t>
            </a:fld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Winkelfehlsichtigkeit mit Fixationsdisparation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BD930A00-A4F7-41FD-85B0-04487608E9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2636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7172B5B-F8F3-4E4A-B7C3-C2F30CD76131}" type="datetime1">
              <a:rPr lang="de-DE"/>
              <a:pPr>
                <a:defRPr/>
              </a:pPr>
              <a:t>24.01.2023</a:t>
            </a:fld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3105AAC6-61FE-49E5-B147-E8CBEEC8AF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37833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572000" y="5486400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>
              <a:gd name="T0" fmla="*/ 7489825 w 4718"/>
              <a:gd name="T1" fmla="*/ 5541962 h 3491"/>
              <a:gd name="T2" fmla="*/ 7489825 w 4718"/>
              <a:gd name="T3" fmla="*/ 0 h 3491"/>
              <a:gd name="T4" fmla="*/ 0 w 4718"/>
              <a:gd name="T5" fmla="*/ 0 h 3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20638" y="990600"/>
            <a:ext cx="9128125" cy="12192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T0" fmla="*/ 159226 w 21600"/>
              <a:gd name="T1" fmla="*/ 0 h 43161"/>
              <a:gd name="T2" fmla="*/ 130175 w 21600"/>
              <a:gd name="T3" fmla="*/ 6851650 h 43161"/>
              <a:gd name="T4" fmla="*/ 0 w 21600"/>
              <a:gd name="T5" fmla="*/ 3425269 h 43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lnTo>
                  <a:pt x="1002" y="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Hier klicken, um Master-Untertitelformat zu bearbeiten.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Hier klicken, um Master-Titelformat zu bearbeiten.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ex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D7AFF-BB56-49BE-9C9C-4360748409BE}" type="datetime1">
              <a:rPr lang="de-DE"/>
              <a:pPr>
                <a:defRPr/>
              </a:pPr>
              <a:t>24.01.2023</a:t>
            </a:fld>
            <a:endParaRPr lang="de-DE"/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56350"/>
            <a:ext cx="1908175" cy="501650"/>
          </a:xfrm>
          <a:extLst/>
        </p:spPr>
        <p:txBody>
          <a:bodyPr wrap="none" lIns="46038" tIns="46038" rIns="46038" bIns="46038"/>
          <a:lstStyle>
            <a:lvl2pPr lvl="1" algn="r">
              <a:lnSpc>
                <a:spcPct val="110000"/>
              </a:lnSpc>
              <a:defRPr sz="1400"/>
            </a:lvl2pPr>
          </a:lstStyle>
          <a:p>
            <a:pPr lvl="1"/>
            <a:fld id="{EC9A4CC8-2CE3-4591-B538-B1E28D1676C2}" type="slidenum">
              <a:rPr lang="de-DE"/>
              <a:pPr lvl="1"/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26627-8FAD-4C92-9C72-1B28879432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2292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3C354-7D37-403C-9636-57DFA1C49B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3F14-2E61-48BB-9361-9C42D87436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C57E-7AB3-414B-9A1D-AD5EFFD65A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8453-957A-46A6-9967-8E7FEDC1DE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2609-4986-43EF-8209-7C2B6E9999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1F3AB-360D-48AB-9F33-330D93F50B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85B0-756E-4774-8216-0BB8D6E174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3A06-E605-4649-B025-0F069B8BE2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FC0A-6024-45A8-9A12-5FA2965D36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bearbeiten.</a:t>
            </a:r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</a:defRPr>
            </a:lvl1pPr>
          </a:lstStyle>
          <a:p>
            <a:pPr>
              <a:defRPr/>
            </a:pPr>
            <a:fld id="{6B617C9E-63C0-4FA2-8CF9-90A90C0168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Line 70"/>
          <p:cNvSpPr>
            <a:spLocks noChangeShapeType="1"/>
          </p:cNvSpPr>
          <p:nvPr/>
        </p:nvSpPr>
        <p:spPr bwMode="auto">
          <a:xfrm>
            <a:off x="7239000" y="0"/>
            <a:ext cx="1588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4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257300"/>
            <a:ext cx="9144000" cy="685800"/>
          </a:xfrm>
          <a:ln>
            <a:noFill/>
          </a:ln>
          <a:extLst/>
        </p:spPr>
        <p:txBody>
          <a:bodyPr/>
          <a:lstStyle/>
          <a:p>
            <a:pPr algn="ctr">
              <a:defRPr/>
            </a:pPr>
            <a:r>
              <a:rPr kumimoji="0" lang="de-DE" sz="3600" b="1" spc="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Grußwort zum</a:t>
            </a:r>
            <a:endParaRPr kumimoji="0" lang="de-DE" sz="3600" b="1" spc="100" dirty="0" smtClean="0">
              <a:latin typeface="Arial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844550" y="2773164"/>
            <a:ext cx="7448550" cy="1441654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de-DE" sz="3200" dirty="0" smtClean="0"/>
              <a:t>35. Kongress der IVBS</a:t>
            </a:r>
          </a:p>
          <a:p>
            <a:pPr algn="ctr"/>
            <a:r>
              <a:rPr lang="de-DE" sz="3200" dirty="0" smtClean="0"/>
              <a:t>Siegburg</a:t>
            </a:r>
            <a:r>
              <a:rPr kumimoji="0" lang="de-DE" dirty="0" smtClean="0"/>
              <a:t> </a:t>
            </a:r>
            <a:r>
              <a:rPr lang="de-DE" sz="3200" smtClean="0"/>
              <a:t>- Juni 2023</a:t>
            </a:r>
            <a:endParaRPr lang="de-DE" sz="3200" dirty="0" smtClean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24400" y="5638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de-DE" sz="2400" dirty="0">
                <a:latin typeface="Tahoma" charset="0"/>
              </a:rPr>
              <a:t>Dr. Helmut Goersch - Berlin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400" spc="50" dirty="0" smtClean="0">
                <a:solidFill>
                  <a:schemeClr val="tx2"/>
                </a:solidFill>
              </a:rPr>
              <a:t>Exakte Anwendung der MKH - 7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4904"/>
            <a:ext cx="9144000" cy="266429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786322"/>
            <a:ext cx="91440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140968"/>
            <a:ext cx="91440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dirty="0" smtClean="0">
                <a:latin typeface="+mn-lt"/>
              </a:rPr>
              <a:t>In der ersten Zeit schmerzten mir fast die Augen,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was ich alles durch die neuen Gläser sehen </a:t>
            </a:r>
            <a:r>
              <a:rPr lang="de-DE" sz="2400" u="sng" dirty="0" smtClean="0">
                <a:latin typeface="+mn-lt"/>
              </a:rPr>
              <a:t>mußte</a:t>
            </a:r>
            <a:r>
              <a:rPr lang="de-DE" sz="2400" dirty="0" smtClean="0">
                <a:latin typeface="+mn-lt"/>
              </a:rPr>
              <a:t>.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Nun bin ich lange daran gewöhnt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und möchte solch gute Gläser nicht mehr missen</a:t>
            </a:r>
            <a:r>
              <a:rPr lang="de-DE" sz="2400" dirty="0" smtClean="0"/>
              <a:t>.</a:t>
            </a:r>
            <a:r>
              <a:rPr lang="de-DE" sz="2400" dirty="0" smtClean="0">
                <a:latin typeface="Tahoma"/>
                <a:ea typeface="Tahoma"/>
                <a:cs typeface="Tahoma"/>
              </a:rPr>
              <a:t>ʺ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496"/>
            <a:ext cx="9144000" cy="1000132"/>
          </a:xfrm>
          <a:noFill/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600" dirty="0" smtClean="0">
                <a:solidFill>
                  <a:srgbClr val="FFFFFF"/>
                </a:solidFill>
              </a:rPr>
              <a:t>Fazit:</a:t>
            </a:r>
            <a:r>
              <a:rPr lang="de-DE" sz="2600" dirty="0" smtClean="0">
                <a:solidFill>
                  <a:srgbClr val="FFFF00"/>
                </a:solidFill>
              </a:rPr>
              <a:t/>
            </a:r>
            <a:br>
              <a:rPr lang="de-DE" sz="2600" dirty="0" smtClean="0">
                <a:solidFill>
                  <a:srgbClr val="FFFF00"/>
                </a:solidFill>
              </a:rPr>
            </a:br>
            <a:r>
              <a:rPr lang="de-DE" sz="2600" u="sng" dirty="0" smtClean="0">
                <a:solidFill>
                  <a:srgbClr val="FFFF00"/>
                </a:solidFill>
              </a:rPr>
              <a:t>Vollkorrektion</a:t>
            </a:r>
            <a:r>
              <a:rPr lang="de-DE" sz="2600" dirty="0" smtClean="0">
                <a:solidFill>
                  <a:srgbClr val="FFFF00"/>
                </a:solidFill>
              </a:rPr>
              <a:t> nach MKH ist die beste Wahl</a:t>
            </a:r>
            <a:r>
              <a:rPr lang="de-DE" sz="2600" dirty="0" smtClean="0">
                <a:solidFill>
                  <a:srgbClr val="FFFFFF"/>
                </a:solidFill>
              </a:rPr>
              <a:t> </a:t>
            </a:r>
            <a:r>
              <a:rPr lang="de-DE" sz="2600" dirty="0" smtClean="0">
                <a:solidFill>
                  <a:schemeClr val="tx2"/>
                </a:solidFill>
              </a:rPr>
              <a:t/>
            </a:r>
            <a:br>
              <a:rPr lang="de-DE" sz="2600" dirty="0" smtClean="0">
                <a:solidFill>
                  <a:schemeClr val="tx2"/>
                </a:solidFill>
              </a:rPr>
            </a:br>
            <a:endParaRPr lang="de-DE" sz="2600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22034" y="5589240"/>
            <a:ext cx="9166034" cy="129614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r>
              <a:rPr lang="de-DE" sz="2200" kern="0" dirty="0" smtClean="0">
                <a:solidFill>
                  <a:srgbClr val="FFFFFF"/>
                </a:solidFill>
                <a:latin typeface="+mn-lt"/>
              </a:rPr>
              <a:t>Frühere </a:t>
            </a:r>
            <a:r>
              <a:rPr kumimoji="1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Grußworte </a:t>
            </a:r>
            <a:r>
              <a:rPr lang="de-DE" sz="2200" dirty="0" smtClean="0">
                <a:solidFill>
                  <a:srgbClr val="FFFFFF"/>
                </a:solidFill>
                <a:latin typeface="+mn-lt"/>
              </a:rPr>
              <a:t>sind zu finden unter </a:t>
            </a:r>
            <a:r>
              <a:rPr lang="de-DE" sz="2200" dirty="0" smtClean="0">
                <a:latin typeface="+mn-lt"/>
              </a:rPr>
              <a:t/>
            </a:r>
            <a:br>
              <a:rPr lang="de-DE" sz="2200" dirty="0" smtClean="0">
                <a:latin typeface="+mn-lt"/>
              </a:rPr>
            </a:br>
            <a:r>
              <a:rPr lang="de-DE" sz="2200" dirty="0" smtClean="0">
                <a:solidFill>
                  <a:srgbClr val="FFFF00"/>
                </a:solidFill>
                <a:latin typeface="+mn-lt"/>
              </a:rPr>
              <a:t>drhgoersch.de &gt; Gesammeltes &gt; IVBS</a:t>
            </a:r>
            <a:endParaRPr lang="de-DE" sz="2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1546"/>
            <a:ext cx="9144000" cy="1285884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200" spc="7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200" spc="7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200" spc="7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Vollkorrektion</a:t>
            </a:r>
            <a:endParaRPr kumimoji="0" lang="de-DE" sz="3200" spc="7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85918" y="4714884"/>
            <a:ext cx="564360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Helmut Goersch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42844" y="2714620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14480" y="4071942"/>
            <a:ext cx="57864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de-DE" sz="2600" kern="0" dirty="0" smtClean="0">
                <a:solidFill>
                  <a:srgbClr val="FFFFFF"/>
                </a:solidFill>
                <a:latin typeface="+mn-lt"/>
              </a:rPr>
              <a:t>Aus Berlin sendet viele Grüße</a:t>
            </a:r>
            <a:r>
              <a:rPr kumimoji="1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351713" y="4714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1994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767E34FD-F27E-C921-93D2-FEA81D491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26061"/>
            <a:ext cx="9155113" cy="409575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spcBef>
                <a:spcPts val="1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de-DE" sz="1400" kern="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8572543B-141A-471F-B6C8-EE7222DFA410}"/>
              </a:ext>
            </a:extLst>
          </p:cNvPr>
          <p:cNvSpPr txBox="1"/>
          <p:nvPr/>
        </p:nvSpPr>
        <p:spPr>
          <a:xfrm>
            <a:off x="2195736" y="6490211"/>
            <a:ext cx="53285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de-DE" sz="1200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Vom Beirat der IVBS dem Grußwort hinzugefügt</a:t>
            </a:r>
            <a:endParaRPr lang="de-DE" sz="1200" dirty="0">
              <a:solidFill>
                <a:srgbClr val="FFFFFF"/>
              </a:solidFill>
            </a:endParaRPr>
          </a:p>
        </p:txBody>
      </p:sp>
      <p:pic>
        <p:nvPicPr>
          <p:cNvPr id="6" name="Grafik 5" descr="Bild 1988 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836712"/>
            <a:ext cx="6477000" cy="44577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38" y="5611713"/>
            <a:ext cx="70961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1295400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200" spc="7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200" spc="7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200" spc="7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Vollkorrektion</a:t>
            </a:r>
            <a:endParaRPr kumimoji="0" lang="de-DE" sz="3200" spc="70" dirty="0" smtClean="0">
              <a:solidFill>
                <a:schemeClr val="tx2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2786058"/>
            <a:ext cx="91440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Die Teilnahme am 35. Kongress der IVBS</a:t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de-DE" sz="2800" kern="0" dirty="0" smtClean="0"/>
              <a:t>belohnt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mit erweitertem Wissen,</a:t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lang="de-DE" sz="2800" kern="0" dirty="0" smtClean="0">
                <a:solidFill>
                  <a:srgbClr val="FFFF00"/>
                </a:solidFill>
                <a:latin typeface="+mj-lt"/>
              </a:rPr>
              <a:t>und </a:t>
            </a:r>
            <a:br>
              <a:rPr lang="de-DE" sz="2800" kern="0" dirty="0" smtClean="0">
                <a:solidFill>
                  <a:srgbClr val="FFFF00"/>
                </a:solidFill>
                <a:latin typeface="+mj-lt"/>
              </a:rPr>
            </a:br>
            <a:r>
              <a:rPr lang="de-DE" sz="2800" kern="0" dirty="0" smtClean="0">
                <a:latin typeface="+mj-lt"/>
              </a:rPr>
              <a:t>die richtige Anwendung </a:t>
            </a:r>
            <a:r>
              <a:rPr lang="de-DE" sz="2800" dirty="0" smtClean="0">
                <a:solidFill>
                  <a:srgbClr val="FFFFFF"/>
                </a:solidFill>
                <a:latin typeface="+mj-lt"/>
              </a:rPr>
              <a:t>der</a:t>
            </a:r>
            <a:r>
              <a:rPr lang="de-DE" sz="2800" dirty="0" smtClean="0">
                <a:solidFill>
                  <a:srgbClr val="FFFF00"/>
                </a:solidFill>
                <a:latin typeface="+mj-lt"/>
              </a:rPr>
              <a:t> MKH</a:t>
            </a:r>
            <a:r>
              <a:rPr lang="de-DE" sz="2800" dirty="0" smtClean="0">
                <a:solidFill>
                  <a:srgbClr val="FFFFFF"/>
                </a:solidFill>
                <a:latin typeface="+mj-lt"/>
              </a:rPr>
              <a:t> garantiert</a:t>
            </a:r>
            <a:br>
              <a:rPr lang="de-DE" sz="2800" dirty="0" smtClean="0">
                <a:solidFill>
                  <a:srgbClr val="FFFFFF"/>
                </a:solidFill>
                <a:latin typeface="+mj-lt"/>
              </a:rPr>
            </a:br>
            <a:r>
              <a:rPr lang="de-DE" sz="2800" dirty="0" smtClean="0">
                <a:solidFill>
                  <a:srgbClr val="FFFFFF"/>
                </a:solidFill>
                <a:latin typeface="+mj-lt"/>
              </a:rPr>
              <a:t>die Zufriedenheit des Klienten:</a:t>
            </a:r>
          </a:p>
          <a:p>
            <a:pPr lvl="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lang="de-DE" sz="2800" dirty="0" smtClean="0">
                <a:solidFill>
                  <a:srgbClr val="FFFFFF"/>
                </a:solidFill>
                <a:latin typeface="+mj-lt"/>
              </a:rPr>
              <a:t>„Gibt es einen schöneren Lohn?”</a:t>
            </a:r>
            <a:br>
              <a:rPr lang="de-DE" sz="2800" dirty="0" smtClean="0">
                <a:solidFill>
                  <a:srgbClr val="FFFFFF"/>
                </a:solidFill>
                <a:latin typeface="+mj-lt"/>
              </a:rPr>
            </a:br>
            <a:endParaRPr lang="de-DE" sz="2800" b="1" dirty="0" smtClean="0">
              <a:solidFill>
                <a:srgbClr val="FFFFFF"/>
              </a:solidFill>
              <a:latin typeface="+mj-lt"/>
            </a:endParaRPr>
          </a:p>
          <a:p>
            <a:pPr lvl="0">
              <a:lnSpc>
                <a:spcPct val="115000"/>
              </a:lnSpc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lang="de-DE" sz="2800" dirty="0" smtClean="0">
                <a:solidFill>
                  <a:srgbClr val="FFFFFF"/>
                </a:solidFill>
                <a:latin typeface="+mj-lt"/>
              </a:rPr>
              <a:t/>
            </a:r>
            <a:br>
              <a:rPr lang="de-DE" sz="2800" dirty="0" smtClean="0">
                <a:solidFill>
                  <a:srgbClr val="FFFFFF"/>
                </a:solidFill>
                <a:latin typeface="+mj-lt"/>
              </a:rPr>
            </a:br>
            <a:endParaRPr kumimoji="1" 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4904"/>
            <a:ext cx="9144000" cy="3816424"/>
          </a:xfrm>
          <a:noFill/>
        </p:spPr>
        <p:txBody>
          <a:bodyPr/>
          <a:lstStyle/>
          <a:p>
            <a:pPr marL="0" indent="0" algn="ctr">
              <a:lnSpc>
                <a:spcPts val="4200"/>
              </a:lnSpc>
              <a:spcBef>
                <a:spcPts val="1200"/>
              </a:spcBef>
              <a:buNone/>
            </a:pPr>
            <a:r>
              <a:rPr lang="de-DE" sz="2500" dirty="0" smtClean="0"/>
              <a:t>Das folgende Beispiel zeigt besonders eindrücklich:</a:t>
            </a:r>
          </a:p>
          <a:p>
            <a:pPr marL="0" indent="0" algn="ctr">
              <a:lnSpc>
                <a:spcPts val="3800"/>
              </a:lnSpc>
              <a:spcBef>
                <a:spcPts val="1200"/>
              </a:spcBef>
              <a:buNone/>
            </a:pPr>
            <a:r>
              <a:rPr lang="de-DE" sz="2500" dirty="0" smtClean="0"/>
              <a:t> Bei richtiger Anwendung der </a:t>
            </a:r>
            <a:r>
              <a:rPr lang="de-DE" sz="2500" dirty="0" smtClean="0">
                <a:solidFill>
                  <a:schemeClr val="tx2"/>
                </a:solidFill>
              </a:rPr>
              <a:t>MKH</a:t>
            </a:r>
            <a:r>
              <a:rPr lang="de-DE" sz="2500" dirty="0" smtClean="0"/>
              <a:t> und </a:t>
            </a:r>
            <a:br>
              <a:rPr lang="de-DE" sz="2500" dirty="0" smtClean="0"/>
            </a:br>
            <a:r>
              <a:rPr lang="de-DE" sz="2500" dirty="0" smtClean="0"/>
              <a:t>konsequentem Tragen der prismatischen </a:t>
            </a:r>
            <a:r>
              <a:rPr lang="de-DE" sz="2500" u="sng" dirty="0" smtClean="0">
                <a:solidFill>
                  <a:schemeClr val="tx2"/>
                </a:solidFill>
              </a:rPr>
              <a:t>Vollkorrektion</a:t>
            </a:r>
            <a:r>
              <a:rPr lang="de-DE" sz="2500" dirty="0" smtClean="0">
                <a:solidFill>
                  <a:schemeClr val="tx2"/>
                </a:solidFill>
              </a:rPr>
              <a:t/>
            </a:r>
            <a:br>
              <a:rPr lang="de-DE" sz="2500" dirty="0" smtClean="0">
                <a:solidFill>
                  <a:schemeClr val="tx2"/>
                </a:solidFill>
              </a:rPr>
            </a:br>
            <a:r>
              <a:rPr lang="de-DE" sz="2500" dirty="0" smtClean="0"/>
              <a:t>liefert eine erneute Messung dieselben Korrektionswerte </a:t>
            </a:r>
            <a:br>
              <a:rPr lang="de-DE" sz="2500" dirty="0" smtClean="0"/>
            </a:br>
            <a:r>
              <a:rPr lang="de-DE" sz="2500" dirty="0" smtClean="0">
                <a:solidFill>
                  <a:srgbClr val="FFFF00"/>
                </a:solidFill>
              </a:rPr>
              <a:t>und</a:t>
            </a:r>
            <a:br>
              <a:rPr lang="de-DE" sz="2500" dirty="0" smtClean="0">
                <a:solidFill>
                  <a:srgbClr val="FFFF00"/>
                </a:solidFill>
              </a:rPr>
            </a:br>
            <a:r>
              <a:rPr lang="de-DE" sz="2500" dirty="0" smtClean="0"/>
              <a:t> das in der Kindheit erlernte Stereosehen wird</a:t>
            </a:r>
            <a:br>
              <a:rPr lang="de-DE" sz="2500" dirty="0" smtClean="0"/>
            </a:br>
            <a:r>
              <a:rPr lang="de-DE" sz="2500" dirty="0" smtClean="0"/>
              <a:t>durch die Korrektion wieder erweckt. </a:t>
            </a:r>
            <a:r>
              <a:rPr lang="de-DE" sz="2500" dirty="0" smtClean="0">
                <a:solidFill>
                  <a:srgbClr val="FFFF00"/>
                </a:solidFill>
              </a:rPr>
              <a:t/>
            </a:r>
            <a:br>
              <a:rPr lang="de-DE" sz="2500" dirty="0" smtClean="0">
                <a:solidFill>
                  <a:srgbClr val="FFFF00"/>
                </a:solidFill>
              </a:rPr>
            </a:br>
            <a:endParaRPr lang="de-DE" sz="2500" dirty="0" smtClean="0"/>
          </a:p>
          <a:p>
            <a:pPr marL="0" indent="0" algn="ctr">
              <a:lnSpc>
                <a:spcPts val="4500"/>
              </a:lnSpc>
              <a:spcBef>
                <a:spcPts val="12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ts val="3000"/>
              </a:lnSpc>
              <a:spcBef>
                <a:spcPts val="1200"/>
              </a:spcBef>
              <a:buNone/>
            </a:pPr>
            <a:endParaRPr lang="de-DE" dirty="0" smtClean="0"/>
          </a:p>
          <a:p>
            <a:pPr marL="0" indent="0" algn="ctr">
              <a:lnSpc>
                <a:spcPts val="3000"/>
              </a:lnSpc>
              <a:spcBef>
                <a:spcPts val="1200"/>
              </a:spcBef>
              <a:buNone/>
            </a:pPr>
            <a:endParaRPr lang="de-DE" dirty="0" smtClean="0"/>
          </a:p>
          <a:p>
            <a:pPr marL="0" indent="0" algn="ctr">
              <a:lnSpc>
                <a:spcPts val="3000"/>
              </a:lnSpc>
              <a:spcBef>
                <a:spcPts val="1200"/>
              </a:spcBef>
              <a:buNone/>
            </a:pP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196752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3400" b="0" i="0" u="none" strike="noStrike" kern="0" cap="none" spc="5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400" spc="50" dirty="0" smtClean="0">
                <a:solidFill>
                  <a:schemeClr val="tx2"/>
                </a:solidFill>
              </a:rPr>
              <a:t>Exakte Anwendung der MKH - 1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400" spc="50" dirty="0" smtClean="0">
                <a:solidFill>
                  <a:schemeClr val="tx2"/>
                </a:solidFill>
              </a:rPr>
              <a:t>Exakte Anwendung der MKH - 2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8920"/>
            <a:ext cx="9144000" cy="1656184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Es handelt sich um den Fall von Professor T.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Im Jahr 1976 hatte Hans-Joachim Haase</a:t>
            </a:r>
            <a:br>
              <a:rPr lang="de-DE" dirty="0" smtClean="0"/>
            </a:br>
            <a:r>
              <a:rPr lang="de-DE" dirty="0" smtClean="0"/>
              <a:t>folgende Korrektionswerte ermittelt: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   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509120"/>
            <a:ext cx="8928992" cy="126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400" spc="50" dirty="0" smtClean="0">
                <a:solidFill>
                  <a:schemeClr val="tx2"/>
                </a:solidFill>
              </a:rPr>
              <a:t>Exakte Anwendung der MKH - 3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68960"/>
            <a:ext cx="9144000" cy="266429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spcAft>
                <a:spcPts val="1800"/>
              </a:spcAft>
              <a:buNone/>
            </a:pPr>
            <a:r>
              <a:rPr lang="de-DE" dirty="0" smtClean="0"/>
              <a:t>Im Jahr 1987 bat mich dann der Professor,</a:t>
            </a:r>
            <a:br>
              <a:rPr lang="de-DE" dirty="0" smtClean="0"/>
            </a:br>
            <a:r>
              <a:rPr lang="de-DE" dirty="0" smtClean="0"/>
              <a:t>seine Korrektionswerte zu kontrollieren.</a:t>
            </a:r>
          </a:p>
          <a:p>
            <a:pPr marL="0" indent="0" algn="ctr">
              <a:lnSpc>
                <a:spcPct val="120000"/>
              </a:lnSpc>
              <a:spcBef>
                <a:spcPts val="38"/>
              </a:spcBef>
              <a:buNone/>
            </a:pPr>
            <a:r>
              <a:rPr lang="de-DE" dirty="0" smtClean="0"/>
              <a:t>Dieser Bitte war ich gerne gefolgt,</a:t>
            </a:r>
            <a:br>
              <a:rPr lang="de-DE" dirty="0" smtClean="0"/>
            </a:br>
            <a:r>
              <a:rPr lang="de-DE" dirty="0" smtClean="0"/>
              <a:t>und es ergaben sich genau dieselben Werte,</a:t>
            </a:r>
            <a:br>
              <a:rPr lang="de-DE" dirty="0" smtClean="0"/>
            </a:br>
            <a:r>
              <a:rPr lang="de-DE" dirty="0" smtClean="0"/>
              <a:t>die H.-J. Haase 11 Jahre zuvor ermittelt hatte .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400" spc="50" dirty="0" smtClean="0">
                <a:solidFill>
                  <a:schemeClr val="tx2"/>
                </a:solidFill>
              </a:rPr>
              <a:t>Exakte Anwendung der MKH - 4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2936"/>
            <a:ext cx="9144000" cy="3096344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de-DE" dirty="0" smtClean="0"/>
              <a:t>Daraufhin hatte ich den Professor gebeten,</a:t>
            </a:r>
            <a:br>
              <a:rPr lang="de-DE" dirty="0" smtClean="0"/>
            </a:br>
            <a:r>
              <a:rPr lang="de-DE" dirty="0" smtClean="0"/>
              <a:t>mir die Erfahrungen mit seiner</a:t>
            </a:r>
            <a:br>
              <a:rPr lang="de-DE" dirty="0" smtClean="0"/>
            </a:br>
            <a:r>
              <a:rPr lang="de-DE" dirty="0" smtClean="0"/>
              <a:t>Korrektionsbrille zu schildern,</a:t>
            </a:r>
            <a:br>
              <a:rPr lang="de-DE" dirty="0" smtClean="0"/>
            </a:br>
            <a:r>
              <a:rPr lang="de-DE" dirty="0" smtClean="0"/>
              <a:t>was er dann auch gerne tat.</a:t>
            </a:r>
          </a:p>
          <a:p>
            <a:pPr marL="0" indent="0" algn="ctr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None/>
            </a:pPr>
            <a:r>
              <a:rPr lang="de-DE" dirty="0" smtClean="0">
                <a:latin typeface="Verdana"/>
                <a:ea typeface="Verdana"/>
              </a:rPr>
              <a:t> Seine Brief lautete wie folgt:</a:t>
            </a: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ts val="38"/>
              </a:spcBef>
              <a:spcAft>
                <a:spcPts val="0"/>
              </a:spcAft>
              <a:buNone/>
            </a:pP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endParaRPr lang="de-DE" dirty="0" smtClean="0"/>
          </a:p>
          <a:p>
            <a:pPr marL="0" indent="0" algn="ctr">
              <a:spcBef>
                <a:spcPct val="30000"/>
              </a:spcBef>
              <a:buNone/>
            </a:pPr>
            <a:endParaRPr lang="de-DE" dirty="0" smtClean="0"/>
          </a:p>
          <a:p>
            <a:pPr marL="0" indent="0" algn="ctr">
              <a:lnSpc>
                <a:spcPts val="3500"/>
              </a:lnSpc>
              <a:spcBef>
                <a:spcPct val="30000"/>
              </a:spcBef>
              <a:buNone/>
            </a:pPr>
            <a:endParaRPr lang="de-DE" dirty="0" smtClean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400" spc="50" dirty="0" smtClean="0">
                <a:solidFill>
                  <a:schemeClr val="tx2"/>
                </a:solidFill>
              </a:rPr>
              <a:t>Exakte Anwendung der MKH - 5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0928"/>
            <a:ext cx="9144000" cy="3240360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„Gerne schildere ich Ihnen meine ersten Eindrücke beim erstmaligen Tragen einer Brille, deren Gläser mir </a:t>
            </a:r>
            <a:br>
              <a:rPr lang="de-DE" dirty="0" smtClean="0"/>
            </a:br>
            <a:r>
              <a:rPr lang="de-DE" dirty="0" smtClean="0"/>
              <a:t>Herr Haase bestimmt hatte: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 Als ich das erste Mal eine Brille mit Gläsern von Herrn Haase </a:t>
            </a:r>
            <a:br>
              <a:rPr lang="de-DE" dirty="0" smtClean="0"/>
            </a:br>
            <a:r>
              <a:rPr lang="de-DE" dirty="0" smtClean="0"/>
              <a:t>auf die Nase setzte, sprang mir die </a:t>
            </a:r>
            <a:br>
              <a:rPr lang="de-DE" dirty="0" smtClean="0"/>
            </a:br>
            <a:r>
              <a:rPr lang="de-DE" dirty="0" smtClean="0"/>
              <a:t>wahrgenommene Wirklichkeit förmlich in die Augen.</a:t>
            </a:r>
            <a:endParaRPr lang="de-DE" dirty="0" smtClean="0">
              <a:latin typeface="Verdana"/>
              <a:ea typeface="Verdana"/>
            </a:endParaRP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2780928"/>
            <a:ext cx="9144000" cy="350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2780928"/>
            <a:ext cx="9144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8400"/>
            <a:ext cx="9144000" cy="838200"/>
          </a:xfrm>
        </p:spPr>
        <p:txBody>
          <a:bodyPr/>
          <a:lstStyle/>
          <a:p>
            <a:pPr algn="ctr"/>
            <a:r>
              <a:rPr lang="de-DE" sz="3400" spc="50" dirty="0" smtClean="0">
                <a:solidFill>
                  <a:schemeClr val="tx2"/>
                </a:solidFill>
              </a:rPr>
              <a:t>Exakte Anwendung der MKH - 6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4904"/>
            <a:ext cx="9144000" cy="266429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786322"/>
            <a:ext cx="91440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140968"/>
            <a:ext cx="91440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dirty="0" smtClean="0">
                <a:latin typeface="+mn-lt"/>
              </a:rPr>
              <a:t>In solcher Differenziertheit hatte ich vorher noch nie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(ich weiß es nicht mehr) laubbedeckte Bäume,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strukturierte Hausfassaden sowie alle sonstigen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Wahrnehmungs-Gegenstände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meiner alltäglichen Umwelt gesehen.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003399"/>
      </a:dk2>
      <a:lt2>
        <a:srgbClr val="FFFF00"/>
      </a:lt2>
      <a:accent1>
        <a:srgbClr val="CCFF33"/>
      </a:accent1>
      <a:accent2>
        <a:srgbClr val="CC0000"/>
      </a:accent2>
      <a:accent3>
        <a:srgbClr val="AAADCA"/>
      </a:accent3>
      <a:accent4>
        <a:srgbClr val="DADAAE"/>
      </a:accent4>
      <a:accent5>
        <a:srgbClr val="E2FFAD"/>
      </a:accent5>
      <a:accent6>
        <a:srgbClr val="B90000"/>
      </a:accent6>
      <a:hlink>
        <a:srgbClr val="FF9900"/>
      </a:hlink>
      <a:folHlink>
        <a:srgbClr val="FF99CC"/>
      </a:folHlink>
    </a:clrScheme>
    <a:fontScheme name="Standard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003399"/>
        </a:dk2>
        <a:lt2>
          <a:srgbClr val="FFFF00"/>
        </a:lt2>
        <a:accent1>
          <a:srgbClr val="CCFF33"/>
        </a:accent1>
        <a:accent2>
          <a:srgbClr val="CC0000"/>
        </a:accent2>
        <a:accent3>
          <a:srgbClr val="AAADCA"/>
        </a:accent3>
        <a:accent4>
          <a:srgbClr val="DADAAE"/>
        </a:accent4>
        <a:accent5>
          <a:srgbClr val="E2FFAD"/>
        </a:accent5>
        <a:accent6>
          <a:srgbClr val="B90000"/>
        </a:accent6>
        <a:hlink>
          <a:srgbClr val="FF9900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Bildschirmpräsentation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Standarddesign</vt:lpstr>
      <vt:lpstr>Grußwort zum</vt:lpstr>
      <vt:lpstr>Folie 2</vt:lpstr>
      <vt:lpstr>Liebe Freunde  der binokularen Vollkorrektion</vt:lpstr>
      <vt:lpstr>Exakte Anwendung der MKH - 1</vt:lpstr>
      <vt:lpstr>Exakte Anwendung der MKH - 2</vt:lpstr>
      <vt:lpstr>Exakte Anwendung der MKH - 3</vt:lpstr>
      <vt:lpstr>Exakte Anwendung der MKH - 4</vt:lpstr>
      <vt:lpstr>Exakte Anwendung der MKH - 5</vt:lpstr>
      <vt:lpstr>Exakte Anwendung der MKH - 6</vt:lpstr>
      <vt:lpstr>Exakte Anwendung der MKH - 7</vt:lpstr>
      <vt:lpstr>Liebe Freunde  der binokularen Vollkorrektion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Winkelfehlsichtigkeit mit Fixationsdisparation</dc:title>
  <dc:creator>Dr. Helmut Goersch</dc:creator>
  <cp:lastModifiedBy>drhgo</cp:lastModifiedBy>
  <cp:revision>868</cp:revision>
  <dcterms:created xsi:type="dcterms:W3CDTF">1999-03-27T18:15:34Z</dcterms:created>
  <dcterms:modified xsi:type="dcterms:W3CDTF">2023-01-24T00:03:45Z</dcterms:modified>
</cp:coreProperties>
</file>