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263" r:id="rId3"/>
    <p:sldId id="265" r:id="rId4"/>
    <p:sldId id="261" r:id="rId5"/>
    <p:sldId id="284" r:id="rId6"/>
    <p:sldId id="359" r:id="rId7"/>
    <p:sldId id="368" r:id="rId8"/>
    <p:sldId id="370" r:id="rId9"/>
    <p:sldId id="366" r:id="rId10"/>
    <p:sldId id="369" r:id="rId11"/>
    <p:sldId id="371" r:id="rId12"/>
    <p:sldId id="372" r:id="rId13"/>
    <p:sldId id="376" r:id="rId14"/>
    <p:sldId id="367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4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1536">
          <p15:clr>
            <a:srgbClr val="A4A3A4"/>
          </p15:clr>
        </p15:guide>
        <p15:guide id="6" pos="5520">
          <p15:clr>
            <a:srgbClr val="A4A3A4"/>
          </p15:clr>
        </p15:guide>
        <p15:guide id="7" pos="2880">
          <p15:clr>
            <a:srgbClr val="A4A3A4"/>
          </p15:clr>
        </p15:guide>
        <p15:guide id="8" pos="240">
          <p15:clr>
            <a:srgbClr val="A4A3A4"/>
          </p15:clr>
        </p15:guide>
        <p15:guide id="9" pos="4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lph Krüg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6600"/>
    <a:srgbClr val="CCFF33"/>
    <a:srgbClr val="008000"/>
    <a:srgbClr val="000064"/>
    <a:srgbClr val="000082"/>
    <a:srgbClr val="00007E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-180" y="-102"/>
      </p:cViewPr>
      <p:guideLst>
        <p:guide orient="horz" pos="3840"/>
        <p:guide orient="horz" pos="4319"/>
        <p:guide orient="horz" pos="2160"/>
        <p:guide orient="horz" pos="1056"/>
        <p:guide pos="1536"/>
        <p:guide pos="5520"/>
        <p:guide pos="2880"/>
        <p:guide pos="240"/>
        <p:guide pos="42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45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Relationship Id="rId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Helmut Goersch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AC3A639-ACAD-4BD9-9029-5163DF018352}" type="datetime1">
              <a:rPr lang="de-DE"/>
              <a:pPr>
                <a:defRPr/>
              </a:pPr>
              <a:t>22.09.2022</a:t>
            </a:fld>
            <a:endParaRPr 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Winkelfehlsichtigkeit mit Fixationsdisparation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703CAD7-FE04-4ABC-AF30-EE0AF917F7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C6B00FC-4662-4E51-99FB-73DFB868D6AD}" type="datetime1">
              <a:rPr lang="de-DE"/>
              <a:pPr>
                <a:defRPr/>
              </a:pPr>
              <a:t>22.09.2022</a:t>
            </a:fld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9075A5-7F7A-4CDF-BC6A-298947CF42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457200" eaLnBrk="1" hangingPunct="1"/>
            <a:fld id="{A54DE1AD-B148-4842-A812-55FE375CAED2}" type="slidenum">
              <a:rPr lang="de-DE" altLang="de-DE" smtClean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defTabSz="457200" eaLnBrk="1" hangingPunct="1"/>
              <a:t>3</a:t>
            </a:fld>
            <a:endParaRPr lang="de-DE" altLang="de-DE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4572000" y="5486400"/>
            <a:ext cx="4603750" cy="685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-17463" y="268288"/>
            <a:ext cx="8915401" cy="6589712"/>
          </a:xfrm>
          <a:prstGeom prst="rtTriangl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42925" y="3228975"/>
            <a:ext cx="0" cy="3627438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187325" y="404813"/>
            <a:ext cx="7489825" cy="5541962"/>
          </a:xfrm>
          <a:custGeom>
            <a:avLst/>
            <a:gdLst>
              <a:gd name="T0" fmla="*/ 7489825 w 4718"/>
              <a:gd name="T1" fmla="*/ 5541962 h 3491"/>
              <a:gd name="T2" fmla="*/ 7489825 w 4718"/>
              <a:gd name="T3" fmla="*/ 0 h 3491"/>
              <a:gd name="T4" fmla="*/ 0 w 4718"/>
              <a:gd name="T5" fmla="*/ 0 h 3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18" h="3491">
                <a:moveTo>
                  <a:pt x="4718" y="3491"/>
                </a:moveTo>
                <a:lnTo>
                  <a:pt x="471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20638" y="990600"/>
            <a:ext cx="9128125" cy="12192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9" name="Arc 42"/>
          <p:cNvSpPr>
            <a:spLocks/>
          </p:cNvSpPr>
          <p:nvPr/>
        </p:nvSpPr>
        <p:spPr bwMode="auto">
          <a:xfrm flipH="1">
            <a:off x="5867400" y="3175"/>
            <a:ext cx="3429000" cy="6851650"/>
          </a:xfrm>
          <a:custGeom>
            <a:avLst/>
            <a:gdLst>
              <a:gd name="T0" fmla="*/ 159226 w 21600"/>
              <a:gd name="T1" fmla="*/ 0 h 43161"/>
              <a:gd name="T2" fmla="*/ 130175 w 21600"/>
              <a:gd name="T3" fmla="*/ 6851650 h 43161"/>
              <a:gd name="T4" fmla="*/ 0 w 21600"/>
              <a:gd name="T5" fmla="*/ 3425269 h 431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1" fill="none" extrusionOk="0">
                <a:moveTo>
                  <a:pt x="1002" y="0"/>
                </a:moveTo>
                <a:cubicBezTo>
                  <a:pt x="12529" y="536"/>
                  <a:pt x="21600" y="10037"/>
                  <a:pt x="21600" y="21577"/>
                </a:cubicBezTo>
                <a:cubicBezTo>
                  <a:pt x="21600" y="33187"/>
                  <a:pt x="12421" y="42720"/>
                  <a:pt x="820" y="43161"/>
                </a:cubicBezTo>
              </a:path>
              <a:path w="21600" h="43161" stroke="0" extrusionOk="0">
                <a:moveTo>
                  <a:pt x="1002" y="0"/>
                </a:moveTo>
                <a:cubicBezTo>
                  <a:pt x="12529" y="536"/>
                  <a:pt x="21600" y="10037"/>
                  <a:pt x="21600" y="21577"/>
                </a:cubicBezTo>
                <a:cubicBezTo>
                  <a:pt x="21600" y="33187"/>
                  <a:pt x="12421" y="42720"/>
                  <a:pt x="820" y="43161"/>
                </a:cubicBezTo>
                <a:lnTo>
                  <a:pt x="0" y="21577"/>
                </a:lnTo>
                <a:lnTo>
                  <a:pt x="1002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8650" y="3171825"/>
            <a:ext cx="4970463" cy="2044700"/>
          </a:xfrm>
        </p:spPr>
        <p:txBody>
          <a:bodyPr/>
          <a:lstStyle>
            <a:lvl1pPr marL="0" indent="0">
              <a:lnSpc>
                <a:spcPct val="85000"/>
              </a:lnSpc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/>
              <a:t>Hier klicken, um Master-Untertitelformat zu bearbeiten.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419100" y="1524000"/>
            <a:ext cx="8477250" cy="1371600"/>
          </a:xfrm>
          <a:ln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Hier klicken, um Master-Titelformat zu bearbeiten.</a:t>
            </a:r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5257800"/>
            <a:ext cx="3908425" cy="342900"/>
          </a:xfrm>
          <a:prstGeom prst="rect">
            <a:avLst/>
          </a:prstGeom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C8C8D44-F741-4249-8082-109A0F5B9A27}" type="datetime1">
              <a:rPr lang="de-DE"/>
              <a:pPr>
                <a:defRPr/>
              </a:pPr>
              <a:t>22.09.2022</a:t>
            </a:fld>
            <a:endParaRPr lang="de-DE"/>
          </a:p>
        </p:txBody>
      </p:sp>
      <p:sp>
        <p:nvSpPr>
          <p:cNvPr id="1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5638800"/>
            <a:ext cx="3908425" cy="304800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356350"/>
            <a:ext cx="1908175" cy="501650"/>
          </a:xfrm>
        </p:spPr>
        <p:txBody>
          <a:bodyPr wrap="none" lIns="46038" tIns="46038" rIns="46038" bIns="46038"/>
          <a:lstStyle>
            <a:lvl2pPr lvl="1" algn="r" eaLnBrk="0" hangingPunct="0">
              <a:lnSpc>
                <a:spcPct val="110000"/>
              </a:lnSpc>
              <a:defRPr sz="1400">
                <a:cs typeface="+mn-cs"/>
              </a:defRPr>
            </a:lvl2pPr>
          </a:lstStyle>
          <a:p>
            <a:pPr lvl="1">
              <a:defRPr/>
            </a:pPr>
            <a:fld id="{CC8FC006-DC59-4ED8-82F4-05BB952A2F23}" type="slidenum">
              <a:rPr lang="de-DE"/>
              <a:pPr lvl="1"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A9B4-2BEE-4826-A586-6AE4CFECC0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762000"/>
            <a:ext cx="2286000" cy="52292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762000"/>
            <a:ext cx="6705600" cy="52292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B933-29F6-43CB-B6B0-AD9518AFA1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7504-119B-4ABB-994F-A0FEB4F34F25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79424-7A7E-4A19-867A-C9ECADBFBDD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A7A7-94BC-4004-8F14-D3055F310E45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2D43-91E6-43A9-831E-EECAFAC867B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352E-CC04-4B1C-937E-A4084464326E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69E1-E228-4F90-83D9-DEFC9F403B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A38A-2949-4AD1-AC03-9C208422B04B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C893-78ED-4307-B135-A65B57A48BD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A5C7-5BA9-4683-947E-748C557C7E08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06C5-55EE-4AFF-A08E-69DDBCE536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163E-026F-42E1-9998-C97A9F2DB41F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90C1-7C72-4850-B178-AD7879062B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A639-0544-4E45-B731-701D182DCBF3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386E-3971-424B-B9B3-FFEF8CC51B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3F46-18BC-41B8-AAE7-EC5FE091FC90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01BD-F017-404C-BD61-FB8763D1F1F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9B7B6-9812-439E-9965-26AE8B2369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CB5B-4033-455F-A380-CC36B1EFAC39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DE40-986C-4123-B2A4-8AF4399D3D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AEDC-CAD2-4763-933D-5BC75C7EA7C0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70D6-3F6D-494A-8B54-428C9E1D9D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F13F-F201-42C4-BEA3-3F3F01DE5E95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D31D-BF2C-4C19-A9FD-C3169C7269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58BF-7904-4CCC-99F3-6C2FAEFEDD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69925" y="2574925"/>
            <a:ext cx="2397125" cy="341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19450" y="2574925"/>
            <a:ext cx="2398713" cy="341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7D01-C2C5-4436-A005-E705B2C827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74DF-4279-4776-BAAF-3CA3CF618C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C5321-AE99-49FA-9609-7622610C5D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C390-9D59-4C54-9D3A-4AB4E7B844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0FDC3-5D83-45A2-B95D-80A7A816B8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75EE4-81D2-42DE-81C2-6FB606B341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AutoShape 58"/>
          <p:cNvSpPr>
            <a:spLocks noChangeArrowheads="1"/>
          </p:cNvSpPr>
          <p:nvPr/>
        </p:nvSpPr>
        <p:spPr bwMode="auto">
          <a:xfrm>
            <a:off x="-17463" y="268288"/>
            <a:ext cx="8915401" cy="6589712"/>
          </a:xfrm>
          <a:prstGeom prst="rtTriangl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0" y="1066800"/>
            <a:ext cx="9144000" cy="1320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0"/>
            <a:ext cx="9144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klicken, um Master-Titelformat zu bearbeiten.</a:t>
            </a: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574925"/>
            <a:ext cx="49482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klicken, um Master-Textformat zu bearbeiten.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8575" y="6119813"/>
            <a:ext cx="39084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EE6243C-6371-4F7B-A7FC-A75C4E01A0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2" name="Line 69"/>
          <p:cNvSpPr>
            <a:spLocks noChangeShapeType="1"/>
          </p:cNvSpPr>
          <p:nvPr/>
        </p:nvSpPr>
        <p:spPr bwMode="auto">
          <a:xfrm rot="2975352" flipH="1">
            <a:off x="6092825" y="1331913"/>
            <a:ext cx="3608388" cy="30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033" name="Line 70"/>
          <p:cNvSpPr>
            <a:spLocks noChangeShapeType="1"/>
          </p:cNvSpPr>
          <p:nvPr/>
        </p:nvSpPr>
        <p:spPr bwMode="auto">
          <a:xfrm>
            <a:off x="7239000" y="0"/>
            <a:ext cx="1588" cy="68119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034" name="Line 71"/>
          <p:cNvSpPr>
            <a:spLocks noChangeShapeType="1"/>
          </p:cNvSpPr>
          <p:nvPr/>
        </p:nvSpPr>
        <p:spPr bwMode="auto">
          <a:xfrm>
            <a:off x="0" y="5969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ransition spd="med">
    <p:wipe dir="r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Tahoma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Tahoma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Tahoma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Tahoma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Tahoma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Tahoma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Tahoma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/>
        <a:buChar char="u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F2B99F54-D26D-423C-AA73-1B4971E5A668}" type="datetime1">
              <a:rPr lang="de-DE" altLang="de-DE"/>
              <a:pPr>
                <a:defRPr/>
              </a:pPr>
              <a:t>22.09.2022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EBA8AE0F-6BA0-4EC4-B9C8-321B9D3C87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257300"/>
            <a:ext cx="9144000" cy="685800"/>
          </a:xfrm>
          <a:ln>
            <a:noFill/>
          </a:ln>
        </p:spPr>
        <p:txBody>
          <a:bodyPr/>
          <a:lstStyle/>
          <a:p>
            <a:pPr algn="ctr">
              <a:defRPr/>
            </a:pPr>
            <a:r>
              <a:rPr kumimoji="0" lang="de-DE" sz="3600" b="1" spc="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Grußwort zum</a:t>
            </a:r>
            <a:endParaRPr kumimoji="0" lang="de-DE" sz="3600" b="1" spc="100" dirty="0">
              <a:latin typeface="Arial" charset="0"/>
            </a:endParaRPr>
          </a:p>
        </p:txBody>
      </p:sp>
      <p:sp>
        <p:nvSpPr>
          <p:cNvPr id="27650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844550" y="2773363"/>
            <a:ext cx="7448550" cy="144145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de-DE" sz="3200"/>
              <a:t>34. Kongress der IVBS</a:t>
            </a:r>
          </a:p>
          <a:p>
            <a:pPr algn="ctr"/>
            <a:r>
              <a:rPr lang="de-DE" sz="3200"/>
              <a:t>Magdeburg</a:t>
            </a:r>
            <a:r>
              <a:rPr kumimoji="0" lang="de-DE"/>
              <a:t> </a:t>
            </a:r>
            <a:r>
              <a:rPr lang="de-DE" sz="3200"/>
              <a:t>- September 2022</a:t>
            </a:r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4724400" y="56388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2400">
                <a:latin typeface="Tahoma" pitchFamily="34" charset="0"/>
              </a:rPr>
              <a:t>Dr. Helmut Goersch - Berlin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84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de-DE" sz="3400" spc="50" dirty="0">
                <a:solidFill>
                  <a:schemeClr val="tx2"/>
                </a:solidFill>
              </a:rPr>
              <a:t>Plusgläser im 19. Jahrhundert - 6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92375"/>
            <a:ext cx="9144000" cy="266541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>
                <a:solidFill>
                  <a:srgbClr val="FFFF00"/>
                </a:solidFill>
              </a:rPr>
              <a:t>Übrigens: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>Derjenige, der auf diesen beispielhaften Artikel </a:t>
            </a:r>
            <a:br>
              <a:rPr lang="de-DE"/>
            </a:br>
            <a:r>
              <a:rPr lang="de-DE"/>
              <a:t>aufmerksam machte, war Hans-Joachim Haase. 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>Ihm verdanken wir die </a:t>
            </a:r>
            <a:r>
              <a:rPr lang="de-DE">
                <a:solidFill>
                  <a:srgbClr val="FFFF00"/>
                </a:solidFill>
              </a:rPr>
              <a:t>MKH</a:t>
            </a:r>
            <a:r>
              <a:rPr lang="de-DE"/>
              <a:t>, und er vertrat die Vollkorrektion jeder korrekt ausgemessenen Winkelfehlsichtigkeit.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-11113" y="5300663"/>
            <a:ext cx="9155113" cy="15621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de-DE" kern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+mn-cs"/>
              </a:rPr>
              <a:t>Download des Artikels mit Angaben zu den Gläserstärken:</a:t>
            </a:r>
            <a:r>
              <a:rPr lang="de-DE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+mn-cs"/>
              </a:rPr>
              <a:t> </a:t>
            </a:r>
            <a:r>
              <a:rPr lang="de-DE" dirty="0">
                <a:latin typeface="Verdana" pitchFamily="34" charset="0"/>
                <a:ea typeface="Verdana" pitchFamily="34" charset="0"/>
                <a:cs typeface="+mn-cs"/>
              </a:rPr>
              <a:t/>
            </a:r>
            <a:br>
              <a:rPr lang="de-DE" dirty="0">
                <a:latin typeface="Verdana" pitchFamily="34" charset="0"/>
                <a:ea typeface="Verdana" pitchFamily="34" charset="0"/>
                <a:cs typeface="+mn-cs"/>
              </a:rPr>
            </a:br>
            <a:r>
              <a:rPr lang="de-D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+mn-cs"/>
              </a:rPr>
              <a:t>drhgoersch.de &gt; Gesammeltes &gt; Interessante Fälle</a:t>
            </a:r>
            <a:br>
              <a:rPr lang="de-D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+mn-cs"/>
              </a:rPr>
            </a:br>
            <a:r>
              <a:rPr lang="de-D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+mn-cs"/>
              </a:rPr>
              <a:t>Historisch: Der Fall des Herrn G.D.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47863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120000"/>
              </a:lnSpc>
              <a:spcBef>
                <a:spcPct val="30000"/>
              </a:spcBef>
              <a:buClr>
                <a:schemeClr val="hlink"/>
              </a:buClr>
              <a:buSzPct val="70000"/>
              <a:defRPr/>
            </a:pPr>
            <a:r>
              <a:rPr lang="de-DE" sz="2400" kern="0" dirty="0">
                <a:latin typeface="+mn-lt"/>
                <a:cs typeface="+mn-cs"/>
              </a:rPr>
              <a:t/>
            </a:r>
            <a:br>
              <a:rPr lang="de-DE" sz="2400" kern="0" dirty="0">
                <a:latin typeface="+mn-lt"/>
                <a:cs typeface="+mn-cs"/>
              </a:rPr>
            </a:br>
            <a:endParaRPr lang="de-DE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00313"/>
            <a:ext cx="9001125" cy="3786187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>
                <a:solidFill>
                  <a:srgbClr val="FFFF00"/>
                </a:solidFill>
              </a:rPr>
              <a:t>Außerdem: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>Hans-Joachim Haase empfahl immer,</a:t>
            </a:r>
            <a:br>
              <a:rPr lang="de-DE"/>
            </a:br>
            <a:r>
              <a:rPr lang="de-DE"/>
              <a:t>eine sehr große Winkelfehlsichtigkeit </a:t>
            </a:r>
            <a:br>
              <a:rPr lang="de-DE"/>
            </a:br>
            <a:r>
              <a:rPr lang="de-DE"/>
              <a:t>von einem unvoreingenommenen Augenarzt</a:t>
            </a:r>
            <a:br>
              <a:rPr lang="de-DE"/>
            </a:br>
            <a:r>
              <a:rPr lang="de-DE"/>
              <a:t>im vollen Betrag operieren zu lassen.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>Am besten natürlich von einem der seltenen, der </a:t>
            </a:r>
            <a:br>
              <a:rPr lang="de-DE"/>
            </a:br>
            <a:r>
              <a:rPr lang="de-DE"/>
              <a:t>die Anwendung der </a:t>
            </a:r>
            <a:r>
              <a:rPr lang="de-DE">
                <a:solidFill>
                  <a:srgbClr val="FFFF00"/>
                </a:solidFill>
              </a:rPr>
              <a:t>MKH</a:t>
            </a:r>
            <a:r>
              <a:rPr lang="de-DE"/>
              <a:t> selber perfekt beherrscht.</a:t>
            </a:r>
            <a:br>
              <a:rPr lang="de-DE"/>
            </a:br>
            <a:endParaRPr lang="de-DE" i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-11113" y="6453188"/>
            <a:ext cx="9155113" cy="409575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spcBef>
                <a:spcPts val="1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1400" kern="0" dirty="0">
                <a:solidFill>
                  <a:srgbClr val="FFFF00"/>
                </a:solidFill>
                <a:latin typeface="+mn-lt"/>
                <a:cs typeface="+mn-cs"/>
              </a:rPr>
              <a:t>drhgoersch.de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63"/>
            <a:ext cx="9144000" cy="1285875"/>
          </a:xfrm>
        </p:spPr>
        <p:txBody>
          <a:bodyPr anchor="ctr" anchorCtr="1"/>
          <a:lstStyle/>
          <a:p>
            <a:pPr algn="ctr">
              <a:lnSpc>
                <a:spcPct val="100000"/>
              </a:lnSpc>
              <a:defRPr/>
            </a:pPr>
            <a: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Liebe Freunde </a:t>
            </a:r>
            <a:b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 binokularen Vollkorrektion</a:t>
            </a:r>
            <a:endParaRPr kumimoji="0" lang="de-DE" sz="3200" spc="7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71813"/>
            <a:ext cx="9144000" cy="2643187"/>
          </a:xfrm>
        </p:spPr>
        <p:txBody>
          <a:bodyPr/>
          <a:lstStyle/>
          <a:p>
            <a:pPr marL="0" indent="0" algn="ctr">
              <a:lnSpc>
                <a:spcPts val="3600"/>
              </a:lnSpc>
              <a:spcBef>
                <a:spcPct val="3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de-DE"/>
              <a:t>Und solch einen mit </a:t>
            </a:r>
            <a:r>
              <a:rPr lang="de-DE">
                <a:solidFill>
                  <a:srgbClr val="FFFF00"/>
                </a:solidFill>
              </a:rPr>
              <a:t>MKH</a:t>
            </a:r>
            <a:r>
              <a:rPr lang="de-DE"/>
              <a:t> Erfahrung gibt es wieder,</a:t>
            </a:r>
            <a:br>
              <a:rPr lang="de-DE"/>
            </a:br>
            <a:r>
              <a:rPr lang="de-DE"/>
              <a:t>und zwar in Frankfurt am Main, </a:t>
            </a:r>
            <a:br>
              <a:rPr lang="de-DE"/>
            </a:br>
            <a:r>
              <a:rPr lang="de-DE"/>
              <a:t>und er ist Mitglied in der IVBS:</a:t>
            </a:r>
          </a:p>
          <a:p>
            <a:pPr marL="0" indent="0" algn="ctr">
              <a:lnSpc>
                <a:spcPts val="36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DE">
                <a:solidFill>
                  <a:srgbClr val="FFFF00"/>
                </a:solidFill>
              </a:rPr>
              <a:t>Dr. med. Wolfgang Raab</a:t>
            </a:r>
            <a:br>
              <a:rPr lang="de-DE">
                <a:solidFill>
                  <a:srgbClr val="FFFF00"/>
                </a:solidFill>
              </a:rPr>
            </a:br>
            <a:r>
              <a:rPr lang="de-DE">
                <a:solidFill>
                  <a:srgbClr val="FFFF00"/>
                </a:solidFill>
              </a:rPr>
              <a:t>Facharzt</a:t>
            </a:r>
            <a:r>
              <a:rPr lang="de-DE" sz="2600">
                <a:solidFill>
                  <a:srgbClr val="FFFF00"/>
                </a:solidFill>
              </a:rPr>
              <a:t> </a:t>
            </a:r>
            <a:r>
              <a:rPr lang="de-DE">
                <a:solidFill>
                  <a:srgbClr val="FFFF00"/>
                </a:solidFill>
              </a:rPr>
              <a:t>für Augenheilkunde und Optometrie</a:t>
            </a:r>
          </a:p>
          <a:p>
            <a:pPr marL="0" indent="0" algn="ctr">
              <a:spcBef>
                <a:spcPts val="38"/>
              </a:spcBef>
              <a:buFont typeface="Wingdings" pitchFamily="2" charset="2"/>
              <a:buNone/>
            </a:pP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-11113" y="6453188"/>
            <a:ext cx="9155113" cy="409575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spcBef>
                <a:spcPts val="1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1400" kern="0" dirty="0">
                <a:solidFill>
                  <a:srgbClr val="FFFF00"/>
                </a:solidFill>
                <a:latin typeface="+mn-lt"/>
                <a:cs typeface="+mn-cs"/>
              </a:rPr>
              <a:t>drhgoersch.de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63"/>
            <a:ext cx="9144000" cy="1285875"/>
          </a:xfrm>
        </p:spPr>
        <p:txBody>
          <a:bodyPr anchor="ctr" anchorCtr="1"/>
          <a:lstStyle/>
          <a:p>
            <a:pPr algn="ctr">
              <a:lnSpc>
                <a:spcPct val="100000"/>
              </a:lnSpc>
              <a:defRPr/>
            </a:pPr>
            <a: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Liebe Freunde </a:t>
            </a:r>
            <a:b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 binokularen Vollkorrektion</a:t>
            </a:r>
            <a:endParaRPr kumimoji="0" lang="de-DE" sz="3200" spc="7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2857500"/>
            <a:ext cx="5786438" cy="1000125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DE" sz="2600">
                <a:solidFill>
                  <a:srgbClr val="FFFFFF"/>
                </a:solidFill>
              </a:rPr>
              <a:t>Besten Dank für Ihre</a:t>
            </a:r>
            <a:br>
              <a:rPr lang="de-DE" sz="2600">
                <a:solidFill>
                  <a:srgbClr val="FFFFFF"/>
                </a:solidFill>
              </a:rPr>
            </a:br>
            <a:r>
              <a:rPr lang="de-DE" sz="2600">
                <a:solidFill>
                  <a:srgbClr val="FFFFFF"/>
                </a:solidFill>
              </a:rPr>
              <a:t>geduldige Aufmerksamkeit  </a:t>
            </a:r>
            <a:r>
              <a:rPr lang="de-DE" sz="2600">
                <a:solidFill>
                  <a:schemeClr val="tx2"/>
                </a:solidFill>
              </a:rPr>
              <a:t/>
            </a:r>
            <a:br>
              <a:rPr lang="de-DE" sz="2600">
                <a:solidFill>
                  <a:schemeClr val="tx2"/>
                </a:solidFill>
              </a:rPr>
            </a:br>
            <a:endParaRPr lang="de-DE" sz="260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22225" y="5589588"/>
            <a:ext cx="9166225" cy="1295400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r>
              <a:rPr lang="de-DE" sz="2200" kern="0" dirty="0">
                <a:solidFill>
                  <a:srgbClr val="FFFFFF"/>
                </a:solidFill>
                <a:latin typeface="+mn-lt"/>
                <a:cs typeface="+mn-cs"/>
              </a:rPr>
              <a:t>Frühere Grußworte </a:t>
            </a:r>
            <a:r>
              <a:rPr lang="de-DE" sz="2200" dirty="0">
                <a:solidFill>
                  <a:srgbClr val="FFFFFF"/>
                </a:solidFill>
                <a:latin typeface="+mn-lt"/>
                <a:cs typeface="+mn-cs"/>
              </a:rPr>
              <a:t>sind zu finden unter </a:t>
            </a:r>
            <a:r>
              <a:rPr lang="de-DE" sz="2200" dirty="0">
                <a:latin typeface="+mn-lt"/>
                <a:cs typeface="+mn-cs"/>
              </a:rPr>
              <a:t/>
            </a:r>
            <a:br>
              <a:rPr lang="de-DE" sz="2200" dirty="0">
                <a:latin typeface="+mn-lt"/>
                <a:cs typeface="+mn-cs"/>
              </a:rPr>
            </a:br>
            <a:r>
              <a:rPr lang="de-DE" sz="2200" dirty="0">
                <a:solidFill>
                  <a:srgbClr val="FFFF00"/>
                </a:solidFill>
                <a:latin typeface="+mn-lt"/>
                <a:cs typeface="+mn-cs"/>
              </a:rPr>
              <a:t>drhgoersch.de &gt; Gesammeltes &gt; IVBS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63"/>
            <a:ext cx="9144000" cy="1285875"/>
          </a:xfrm>
        </p:spPr>
        <p:txBody>
          <a:bodyPr anchor="ctr" anchorCtr="1"/>
          <a:lstStyle/>
          <a:p>
            <a:pPr algn="ctr">
              <a:lnSpc>
                <a:spcPct val="100000"/>
              </a:lnSpc>
              <a:defRPr/>
            </a:pPr>
            <a: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Liebe Freunde </a:t>
            </a:r>
            <a:b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 binokularen Vollkorrektion</a:t>
            </a:r>
            <a:endParaRPr kumimoji="0" lang="de-DE" sz="3200" spc="7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85938" y="4714875"/>
            <a:ext cx="56435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2600" kern="0" dirty="0">
                <a:solidFill>
                  <a:srgbClr val="FFFF00"/>
                </a:solidFill>
                <a:latin typeface="+mn-lt"/>
                <a:cs typeface="+mn-cs"/>
              </a:rPr>
              <a:t>Helmut Goersch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2875" y="2714625"/>
            <a:ext cx="1643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1800" kern="0" dirty="0">
                <a:solidFill>
                  <a:schemeClr val="tx2"/>
                </a:solidFill>
                <a:latin typeface="+mn-lt"/>
                <a:cs typeface="+mn-cs"/>
              </a:rPr>
              <a:t>                                                                              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14500" y="4071938"/>
            <a:ext cx="57864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2600" kern="0" dirty="0">
                <a:solidFill>
                  <a:srgbClr val="FFFFFF"/>
                </a:solidFill>
                <a:latin typeface="+mn-lt"/>
                <a:cs typeface="+mn-cs"/>
              </a:rPr>
              <a:t>Viele Grüße aus Berlin </a:t>
            </a:r>
            <a:r>
              <a:rPr lang="de-DE" sz="2600" kern="0" dirty="0">
                <a:solidFill>
                  <a:schemeClr val="tx2"/>
                </a:solidFill>
                <a:latin typeface="+mn-lt"/>
                <a:cs typeface="+mn-cs"/>
              </a:rPr>
              <a:t/>
            </a:r>
            <a:br>
              <a:rPr lang="de-DE" sz="2600" kern="0" dirty="0">
                <a:solidFill>
                  <a:schemeClr val="tx2"/>
                </a:solidFill>
                <a:latin typeface="+mn-lt"/>
                <a:cs typeface="+mn-cs"/>
              </a:rPr>
            </a:br>
            <a:endParaRPr lang="de-DE" sz="26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Grafik 4"/>
          <p:cNvPicPr>
            <a:picLocks noChangeAspect="1"/>
          </p:cNvPicPr>
          <p:nvPr/>
        </p:nvPicPr>
        <p:blipFill>
          <a:blip r:embed="rId2" cstate="print"/>
          <a:srcRect l="4292"/>
          <a:stretch>
            <a:fillRect/>
          </a:stretch>
        </p:blipFill>
        <p:spPr bwMode="auto">
          <a:xfrm>
            <a:off x="1036345" y="404664"/>
            <a:ext cx="7326312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351713" y="471488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1994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767E34FD-F27E-C921-93D2-FEA81D491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6061"/>
            <a:ext cx="9155113" cy="409575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spcBef>
                <a:spcPts val="1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1400" kern="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8572543B-141A-471F-B6C8-EE7222DFA410}"/>
              </a:ext>
            </a:extLst>
          </p:cNvPr>
          <p:cNvSpPr txBox="1"/>
          <p:nvPr/>
        </p:nvSpPr>
        <p:spPr>
          <a:xfrm>
            <a:off x="2195736" y="6490211"/>
            <a:ext cx="5328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de-D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Vom Beirat der IVBS dem Grußwort hinzugefügt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Grafik 4"/>
          <p:cNvPicPr>
            <a:picLocks noChangeAspect="1"/>
          </p:cNvPicPr>
          <p:nvPr/>
        </p:nvPicPr>
        <p:blipFill>
          <a:blip r:embed="rId3" cstate="print"/>
          <a:srcRect l="14832" t="12701" r="19997" b="4010"/>
          <a:stretch>
            <a:fillRect/>
          </a:stretch>
        </p:blipFill>
        <p:spPr bwMode="auto">
          <a:xfrm>
            <a:off x="467544" y="1466652"/>
            <a:ext cx="4839915" cy="46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Grafik 6"/>
          <p:cNvPicPr>
            <a:picLocks noChangeAspect="1"/>
          </p:cNvPicPr>
          <p:nvPr/>
        </p:nvPicPr>
        <p:blipFill rotWithShape="1">
          <a:blip r:embed="rId4" cstate="print"/>
          <a:srcRect t="17111" r="2028" b="12442"/>
          <a:stretch/>
        </p:blipFill>
        <p:spPr bwMode="auto">
          <a:xfrm>
            <a:off x="4853113" y="1255734"/>
            <a:ext cx="4039368" cy="38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64250" y="5229200"/>
            <a:ext cx="1897827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700" dirty="0"/>
              <a:t>            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1990</a:t>
            </a:r>
            <a:b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3. Kongress der IVBV </a:t>
            </a:r>
          </a:p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 Dr. Helmut </a:t>
            </a:r>
            <a:r>
              <a:rPr lang="de-DE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Goersch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 7">
            <a:extLst>
              <a:ext uri="{FF2B5EF4-FFF2-40B4-BE49-F238E27FC236}">
                <a16:creationId xmlns:a16="http://schemas.microsoft.com/office/drawing/2014/main" xmlns="" id="{0B8FFD31-04D8-9243-296F-27227104EC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357" y="553452"/>
            <a:ext cx="4257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B8B7C40-3A23-BC24-B783-CDE14E883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6061"/>
            <a:ext cx="9155113" cy="409575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spcBef>
                <a:spcPts val="1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de-DE" sz="1400" kern="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EA913D11-40C6-82FA-79CB-A99CCC9D0A03}"/>
              </a:ext>
            </a:extLst>
          </p:cNvPr>
          <p:cNvSpPr txBox="1"/>
          <p:nvPr/>
        </p:nvSpPr>
        <p:spPr>
          <a:xfrm>
            <a:off x="2195736" y="6490211"/>
            <a:ext cx="5328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de-DE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Vom Beirat der IVBS dem Grußwort hinzugefügt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1295400"/>
          </a:xfrm>
        </p:spPr>
        <p:txBody>
          <a:bodyPr anchor="ctr" anchorCtr="1"/>
          <a:lstStyle/>
          <a:p>
            <a:pPr algn="ctr">
              <a:lnSpc>
                <a:spcPct val="100000"/>
              </a:lnSpc>
              <a:defRPr/>
            </a:pPr>
            <a: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Liebe Freunde </a:t>
            </a:r>
            <a:b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de-DE" sz="3200" spc="7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 binokularen Vollkorrektion</a:t>
            </a:r>
            <a:endParaRPr kumimoji="0" lang="de-DE" sz="3200" spc="70" dirty="0">
              <a:solidFill>
                <a:schemeClr val="tx2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0" y="2786063"/>
            <a:ext cx="914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115000"/>
              </a:lnSpc>
              <a:spcBef>
                <a:spcPct val="50000"/>
              </a:spcBef>
              <a:buClr>
                <a:schemeClr val="hlink"/>
              </a:buClr>
              <a:buSzPct val="70000"/>
            </a:pPr>
            <a:r>
              <a:rPr kumimoji="0" lang="de-DE" sz="2800">
                <a:latin typeface="Tahoma" pitchFamily="34" charset="0"/>
              </a:rPr>
              <a:t>Die besten Wünsche für einen </a:t>
            </a:r>
            <a:br>
              <a:rPr kumimoji="0" lang="de-DE" sz="2800">
                <a:latin typeface="Tahoma" pitchFamily="34" charset="0"/>
              </a:rPr>
            </a:br>
            <a:r>
              <a:rPr kumimoji="0" lang="de-DE" sz="2800">
                <a:latin typeface="Tahoma" pitchFamily="34" charset="0"/>
              </a:rPr>
              <a:t>erfolgreichen 34. </a:t>
            </a:r>
            <a:r>
              <a:rPr lang="de-DE" sz="2800">
                <a:latin typeface="Tahoma" pitchFamily="34" charset="0"/>
              </a:rPr>
              <a:t>Kongress der IVBS</a:t>
            </a:r>
          </a:p>
          <a:p>
            <a:pPr algn="ctr" eaLnBrk="0" hangingPunct="0">
              <a:lnSpc>
                <a:spcPct val="1150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de-DE" sz="2800">
                <a:solidFill>
                  <a:srgbClr val="FFFF00"/>
                </a:solidFill>
                <a:latin typeface="Tahoma" pitchFamily="34" charset="0"/>
              </a:rPr>
              <a:t>und</a:t>
            </a:r>
          </a:p>
          <a:p>
            <a:pPr algn="ctr" eaLnBrk="0" hangingPunct="0"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de-DE" sz="2800">
                <a:latin typeface="Tahoma" pitchFamily="34" charset="0"/>
              </a:rPr>
              <a:t>Immer wieder zur Erinnerung:</a:t>
            </a:r>
            <a:endParaRPr lang="de-DE" sz="2800" b="1">
              <a:latin typeface="Tahoma" pitchFamily="34" charset="0"/>
            </a:endParaRPr>
          </a:p>
          <a:p>
            <a:pPr algn="ctr" eaLnBrk="0" hangingPunct="0">
              <a:lnSpc>
                <a:spcPct val="115000"/>
              </a:lnSpc>
              <a:spcBef>
                <a:spcPct val="50000"/>
              </a:spcBef>
              <a:buClr>
                <a:schemeClr val="hlink"/>
              </a:buClr>
              <a:buSzPct val="70000"/>
            </a:pPr>
            <a:r>
              <a:rPr lang="de-DE" sz="2800">
                <a:solidFill>
                  <a:srgbClr val="FFFF00"/>
                </a:solidFill>
                <a:latin typeface="Tahoma" pitchFamily="34" charset="0"/>
              </a:rPr>
              <a:t>„Lassen Sie sich nicht irritieren von </a:t>
            </a:r>
            <a:br>
              <a:rPr lang="de-DE" sz="2800">
                <a:solidFill>
                  <a:srgbClr val="FFFF00"/>
                </a:solidFill>
                <a:latin typeface="Tahoma" pitchFamily="34" charset="0"/>
              </a:rPr>
            </a:br>
            <a:r>
              <a:rPr lang="de-DE" sz="2800">
                <a:solidFill>
                  <a:srgbClr val="FFFF00"/>
                </a:solidFill>
                <a:latin typeface="Tahoma" pitchFamily="34" charset="0"/>
              </a:rPr>
              <a:t>Leuten ohne Erfahrung mit der MKH”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-11113" y="6453188"/>
            <a:ext cx="9155113" cy="409575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spcBef>
                <a:spcPts val="1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1400" kern="0" dirty="0">
                <a:solidFill>
                  <a:srgbClr val="FFFF00"/>
                </a:solidFill>
                <a:latin typeface="+mn-lt"/>
                <a:cs typeface="+mn-cs"/>
              </a:rPr>
              <a:t>drhgoersch.de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68638"/>
            <a:ext cx="9144000" cy="2808287"/>
          </a:xfrm>
        </p:spPr>
        <p:txBody>
          <a:bodyPr/>
          <a:lstStyle/>
          <a:p>
            <a:pPr marL="0" indent="0" algn="ctr">
              <a:lnSpc>
                <a:spcPts val="45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>In einem Artikel auf Seite 239 in dem Buch </a:t>
            </a:r>
          </a:p>
          <a:p>
            <a:pPr marL="0" indent="0" algn="ctr">
              <a:lnSpc>
                <a:spcPts val="3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de-DE"/>
              <a:t>"Die Anomalien der Refraction </a:t>
            </a:r>
            <a:br>
              <a:rPr lang="de-DE"/>
            </a:br>
            <a:r>
              <a:rPr lang="de-DE"/>
              <a:t>und Accommodation des Auges"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de-DE"/>
              <a:t>von F. C. Donders aus dem Jahre 1866 </a:t>
            </a:r>
            <a:br>
              <a:rPr lang="de-DE"/>
            </a:br>
            <a:r>
              <a:rPr lang="de-DE"/>
              <a:t>wird ein sehr interessanter Fall beschrieben.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/>
            </a:r>
            <a:br>
              <a:rPr lang="de-DE"/>
            </a:br>
            <a:endParaRPr lang="de-DE"/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de-DE">
              <a:solidFill>
                <a:schemeClr val="tx2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-11113" y="6453188"/>
            <a:ext cx="9155113" cy="409575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spcBef>
                <a:spcPts val="1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1400" kern="0" dirty="0">
                <a:solidFill>
                  <a:srgbClr val="FFFF00"/>
                </a:solidFill>
                <a:latin typeface="+mn-lt"/>
                <a:cs typeface="+mn-cs"/>
              </a:rPr>
              <a:t>drhgoersch.de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168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de-DE" sz="3400" kern="0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Plusgläser im 19. Jahrhundert - 1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84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de-DE" sz="3400" spc="50" dirty="0">
                <a:solidFill>
                  <a:schemeClr val="tx2"/>
                </a:solidFill>
              </a:rPr>
              <a:t>Plusgläser im 19. Jahrhundert - 2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08275"/>
            <a:ext cx="9144000" cy="1657350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>Der Titel des Artikels lautet: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>"Asthenopische Kranke haben bisweilen eine traurige Vergangenheit und fürchten eine trübe Zukunft" 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de-DE"/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de-DE"/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>   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de-DE"/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de-DE"/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de-DE"/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>
              <a:solidFill>
                <a:schemeClr val="tx2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-11113" y="6453188"/>
            <a:ext cx="9155113" cy="409575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spcBef>
                <a:spcPts val="1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1400" kern="0" dirty="0">
                <a:solidFill>
                  <a:srgbClr val="FFFF00"/>
                </a:solidFill>
                <a:latin typeface="+mn-lt"/>
                <a:cs typeface="+mn-cs"/>
              </a:rPr>
              <a:t>drhgoersch.de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4365625"/>
            <a:ext cx="9144000" cy="1865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30000"/>
              </a:spcBef>
              <a:defRPr/>
            </a:pPr>
            <a:r>
              <a:rPr lang="de-DE" sz="2400" dirty="0">
                <a:latin typeface="+mn-lt"/>
                <a:cs typeface="+mn-cs"/>
              </a:rPr>
              <a:t>Dabei geht es um einen 52 Jahre alten Prediger, </a:t>
            </a:r>
          </a:p>
          <a:p>
            <a:pPr algn="ctr" eaLnBrk="0" hangingPunct="0"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 dirty="0">
                <a:latin typeface="+mn-lt"/>
                <a:cs typeface="+mn-cs"/>
              </a:rPr>
              <a:t>der aufgrund seiner Hyperopie </a:t>
            </a:r>
            <a:r>
              <a:rPr lang="de-DE" sz="2400" dirty="0">
                <a:cs typeface="+mn-cs"/>
              </a:rPr>
              <a:t>normale Schrift </a:t>
            </a:r>
            <a:r>
              <a:rPr lang="de-DE" sz="2400" dirty="0">
                <a:latin typeface="+mn-lt"/>
                <a:cs typeface="+mn-cs"/>
              </a:rPr>
              <a:t/>
            </a:r>
            <a:br>
              <a:rPr lang="de-DE" sz="2400" dirty="0">
                <a:latin typeface="+mn-lt"/>
                <a:cs typeface="+mn-cs"/>
              </a:rPr>
            </a:br>
            <a:r>
              <a:rPr lang="de-DE" sz="2400" dirty="0">
                <a:cs typeface="+mn-cs"/>
              </a:rPr>
              <a:t> altersbedingt </a:t>
            </a:r>
            <a:r>
              <a:rPr lang="de-DE" sz="2400" dirty="0">
                <a:latin typeface="+mn-lt"/>
                <a:cs typeface="+mn-cs"/>
              </a:rPr>
              <a:t>nicht mehr fehlerfrei lesen konnte,</a:t>
            </a:r>
          </a:p>
          <a:p>
            <a:pPr algn="ctr" eaLnBrk="0" hangingPunct="0"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2400" dirty="0">
                <a:latin typeface="+mn-lt"/>
                <a:cs typeface="+mn-cs"/>
              </a:rPr>
              <a:t>und deshalb fürchtete, langsam zu erblinden.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84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de-DE" sz="3400" spc="50" dirty="0">
                <a:solidFill>
                  <a:schemeClr val="tx2"/>
                </a:solidFill>
              </a:rPr>
              <a:t>Plusgläser im 19. Jahrhundert - 3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4175"/>
            <a:ext cx="9144000" cy="2946400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ct val="3000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de-DE"/>
              <a:t>Zuerst suchte er im Inland und im Ausland Rat</a:t>
            </a:r>
            <a:br>
              <a:rPr lang="de-DE"/>
            </a:br>
            <a:r>
              <a:rPr lang="de-DE"/>
              <a:t>bei Augenärzten, aber keiner konnte ihm helfen.</a:t>
            </a:r>
          </a:p>
          <a:p>
            <a:pPr marL="0" indent="0" algn="ctr">
              <a:lnSpc>
                <a:spcPct val="120000"/>
              </a:lnSpc>
              <a:spcBef>
                <a:spcPts val="38"/>
              </a:spcBef>
              <a:buFont typeface="Wingdings" pitchFamily="2" charset="2"/>
              <a:buNone/>
            </a:pPr>
            <a:r>
              <a:rPr lang="de-DE"/>
              <a:t>Schließlich wandte er sich an einen "Optiker", </a:t>
            </a:r>
            <a:br>
              <a:rPr lang="de-DE"/>
            </a:br>
            <a:r>
              <a:rPr lang="de-DE"/>
              <a:t>der bei ihm Plusgläser ausprobierte,</a:t>
            </a:r>
            <a:br>
              <a:rPr lang="de-DE"/>
            </a:br>
            <a:r>
              <a:rPr lang="de-DE"/>
              <a:t>die solange verstärkt wurden, bis der Mann</a:t>
            </a:r>
            <a:br>
              <a:rPr lang="de-DE"/>
            </a:br>
            <a:r>
              <a:rPr lang="de-DE"/>
              <a:t>damit einwandfrei lesen konnte.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-11113" y="6453188"/>
            <a:ext cx="9155113" cy="409575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spcBef>
                <a:spcPts val="1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1400" kern="0" dirty="0">
                <a:solidFill>
                  <a:srgbClr val="FFFF00"/>
                </a:solidFill>
                <a:latin typeface="+mn-lt"/>
                <a:cs typeface="+mn-cs"/>
              </a:rPr>
              <a:t>drhgoersch.de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84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de-DE" sz="3400" spc="50" dirty="0">
                <a:solidFill>
                  <a:schemeClr val="tx2"/>
                </a:solidFill>
              </a:rPr>
              <a:t>Plusgläser im 19. Jahrhundert - 4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81300"/>
            <a:ext cx="9144000" cy="3311525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38"/>
              </a:spcBef>
              <a:buFont typeface="Wingdings" pitchFamily="2" charset="2"/>
              <a:buNone/>
            </a:pPr>
            <a:r>
              <a:rPr lang="de-DE"/>
              <a:t>Aber die Augenärzte rieten ihm davon ab,</a:t>
            </a:r>
            <a:br>
              <a:rPr lang="de-DE"/>
            </a:br>
            <a:r>
              <a:rPr lang="de-DE"/>
              <a:t>diese Brille zu benutzen, denn dadurch</a:t>
            </a:r>
            <a:br>
              <a:rPr lang="de-DE"/>
            </a:br>
            <a:r>
              <a:rPr lang="de-DE"/>
              <a:t>würde er letztendlich erblinden.</a:t>
            </a:r>
            <a:br>
              <a:rPr lang="de-DE"/>
            </a:br>
            <a:r>
              <a:rPr lang="de-DE"/>
              <a:t>Originaltext: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spcAft>
                <a:spcPts val="3000"/>
              </a:spcAft>
              <a:buFont typeface="Wingdings" pitchFamily="2" charset="2"/>
              <a:buNone/>
            </a:pPr>
            <a:r>
              <a:rPr lang="de-DE"/>
              <a:t>„… ein verrätherisches Instrument, </a:t>
            </a:r>
            <a:br>
              <a:rPr lang="de-DE"/>
            </a:br>
            <a:r>
              <a:rPr lang="de-DE"/>
              <a:t>welches endlich unrettbaren, </a:t>
            </a:r>
            <a:br>
              <a:rPr lang="de-DE"/>
            </a:br>
            <a:r>
              <a:rPr lang="de-DE"/>
              <a:t>vollkommenen Sehverlust herbeiführen müsse …”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de-DE"/>
          </a:p>
          <a:p>
            <a:pPr marL="0" indent="0" algn="ctr">
              <a:spcBef>
                <a:spcPct val="30000"/>
              </a:spcBef>
              <a:buFont typeface="Wingdings" pitchFamily="2" charset="2"/>
              <a:buNone/>
            </a:pPr>
            <a:endParaRPr lang="de-DE"/>
          </a:p>
          <a:p>
            <a:pPr marL="0" indent="0" algn="ctr">
              <a:lnSpc>
                <a:spcPts val="3500"/>
              </a:lnSpc>
              <a:spcBef>
                <a:spcPct val="30000"/>
              </a:spcBef>
              <a:buFont typeface="Wingdings" pitchFamily="2" charset="2"/>
              <a:buNone/>
            </a:pPr>
            <a:endParaRPr lang="de-DE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-11113" y="6453188"/>
            <a:ext cx="9155113" cy="409575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spcBef>
                <a:spcPts val="1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1400" kern="0" dirty="0">
                <a:solidFill>
                  <a:srgbClr val="FFFF00"/>
                </a:solidFill>
                <a:latin typeface="+mn-lt"/>
                <a:cs typeface="+mn-cs"/>
              </a:rPr>
              <a:t>drhgoersch.de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8400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de-DE" sz="3400" spc="50" dirty="0">
                <a:solidFill>
                  <a:schemeClr val="tx2"/>
                </a:solidFill>
              </a:rPr>
              <a:t>Plusgläser im 19. Jahrhundert - 5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36838"/>
            <a:ext cx="9144000" cy="3529012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>
                <a:latin typeface="Verdana" pitchFamily="34" charset="0"/>
              </a:rPr>
              <a:t>Der Artikel schließt mit dem Satz: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>
                <a:latin typeface="Verdana" pitchFamily="34" charset="0"/>
              </a:rPr>
              <a:t>„</a:t>
            </a:r>
            <a:r>
              <a:rPr lang="de-DE"/>
              <a:t> Solche Opfer des Vorurtheiles gegen den Gebrauch von Convexgläsern sind kein seltenes Vorkommen.”</a:t>
            </a:r>
          </a:p>
          <a:p>
            <a:pPr marL="0" indent="0" algn="ctr">
              <a:lnSpc>
                <a:spcPct val="12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de-DE"/>
              <a:t>Dieser Einstellung der Augenärzte im 19. Jahrhundert </a:t>
            </a:r>
            <a:br>
              <a:rPr lang="de-DE"/>
            </a:br>
            <a:r>
              <a:rPr lang="de-DE"/>
              <a:t>zu Plusgläsern entspricht die heutige Einstellung </a:t>
            </a:r>
            <a:br>
              <a:rPr lang="de-DE"/>
            </a:br>
            <a:r>
              <a:rPr lang="de-DE"/>
              <a:t>vieler Augenärzte zu prismatischen Brillengläsern,</a:t>
            </a:r>
            <a:br>
              <a:rPr lang="de-DE"/>
            </a:br>
            <a:r>
              <a:rPr lang="de-DE"/>
              <a:t>wenn ein Augenoptiker diese mit der </a:t>
            </a:r>
            <a:r>
              <a:rPr lang="de-DE">
                <a:solidFill>
                  <a:srgbClr val="FFFF00"/>
                </a:solidFill>
              </a:rPr>
              <a:t>MKH</a:t>
            </a:r>
            <a:r>
              <a:rPr lang="de-DE"/>
              <a:t> bestimmt hat.</a:t>
            </a: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de-DE">
              <a:latin typeface="Verdana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de-DE"/>
              <a:t/>
            </a:r>
            <a:br>
              <a:rPr lang="de-DE"/>
            </a:br>
            <a:r>
              <a:rPr lang="de-DE"/>
              <a:t>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-11113" y="6453188"/>
            <a:ext cx="9155113" cy="409575"/>
          </a:xfrm>
          <a:prstGeom prst="rect">
            <a:avLst/>
          </a:prstGeom>
          <a:solidFill>
            <a:srgbClr val="000064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algn="ctr" eaLnBrk="0" hangingPunct="0">
              <a:spcBef>
                <a:spcPts val="1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1400" kern="0" dirty="0">
                <a:solidFill>
                  <a:srgbClr val="FFFF00"/>
                </a:solidFill>
                <a:latin typeface="+mn-lt"/>
                <a:cs typeface="+mn-cs"/>
              </a:rPr>
              <a:t>drhgoersch.de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7813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120000"/>
              </a:lnSpc>
              <a:spcBef>
                <a:spcPct val="30000"/>
              </a:spcBef>
              <a:buClr>
                <a:schemeClr val="hlink"/>
              </a:buClr>
              <a:buSzPct val="70000"/>
              <a:defRPr/>
            </a:pPr>
            <a:r>
              <a:rPr lang="de-DE" sz="2400" kern="0" dirty="0">
                <a:latin typeface="+mn-lt"/>
                <a:cs typeface="+mn-cs"/>
              </a:rPr>
              <a:t/>
            </a:r>
            <a:br>
              <a:rPr lang="de-DE" sz="2400" kern="0" dirty="0">
                <a:latin typeface="+mn-lt"/>
                <a:cs typeface="+mn-cs"/>
              </a:rPr>
            </a:br>
            <a:r>
              <a:rPr lang="de-DE" sz="2400" kern="0" dirty="0">
                <a:latin typeface="+mn-lt"/>
                <a:cs typeface="+mn-cs"/>
              </a:rPr>
              <a:t/>
            </a:r>
            <a:br>
              <a:rPr lang="de-DE" sz="2400" kern="0" dirty="0">
                <a:latin typeface="+mn-lt"/>
                <a:cs typeface="+mn-cs"/>
              </a:rPr>
            </a:br>
            <a:r>
              <a:rPr lang="de-DE" sz="2400" kern="0" dirty="0">
                <a:latin typeface="+mn-lt"/>
                <a:cs typeface="+mn-cs"/>
              </a:rPr>
              <a:t/>
            </a:r>
            <a:br>
              <a:rPr lang="de-DE" sz="2400" kern="0" dirty="0">
                <a:latin typeface="+mn-lt"/>
                <a:cs typeface="+mn-cs"/>
              </a:rPr>
            </a:br>
            <a:endParaRPr lang="de-DE" sz="2400" kern="0" dirty="0"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781300"/>
            <a:ext cx="9144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12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de-DE" sz="2400" kern="0" dirty="0">
                <a:latin typeface="+mn-lt"/>
                <a:cs typeface="+mn-cs"/>
              </a:rPr>
              <a:t/>
            </a:r>
            <a:br>
              <a:rPr lang="de-DE" sz="2400" kern="0" dirty="0">
                <a:latin typeface="+mn-lt"/>
                <a:cs typeface="+mn-cs"/>
              </a:rPr>
            </a:br>
            <a:r>
              <a:rPr lang="de-DE" sz="2400" kern="0" dirty="0">
                <a:latin typeface="+mn-lt"/>
                <a:cs typeface="+mn-cs"/>
              </a:rPr>
              <a:t/>
            </a:r>
            <a:br>
              <a:rPr lang="de-DE" sz="2400" kern="0" dirty="0">
                <a:latin typeface="+mn-lt"/>
                <a:cs typeface="+mn-cs"/>
              </a:rPr>
            </a:br>
            <a:r>
              <a:rPr lang="de-DE" sz="2400" kern="0" dirty="0">
                <a:latin typeface="+mn-lt"/>
                <a:cs typeface="+mn-cs"/>
              </a:rPr>
              <a:t/>
            </a:r>
            <a:br>
              <a:rPr lang="de-DE" sz="2400" kern="0" dirty="0">
                <a:latin typeface="+mn-lt"/>
                <a:cs typeface="+mn-cs"/>
              </a:rPr>
            </a:br>
            <a:endParaRPr lang="de-DE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Standarddesign">
  <a:themeElements>
    <a:clrScheme name="Standarddesign 4">
      <a:dk1>
        <a:srgbClr val="000000"/>
      </a:dk1>
      <a:lt1>
        <a:srgbClr val="FFFFCC"/>
      </a:lt1>
      <a:dk2>
        <a:srgbClr val="003399"/>
      </a:dk2>
      <a:lt2>
        <a:srgbClr val="FFFF00"/>
      </a:lt2>
      <a:accent1>
        <a:srgbClr val="CCFF33"/>
      </a:accent1>
      <a:accent2>
        <a:srgbClr val="CC0000"/>
      </a:accent2>
      <a:accent3>
        <a:srgbClr val="AAADCA"/>
      </a:accent3>
      <a:accent4>
        <a:srgbClr val="DADAAE"/>
      </a:accent4>
      <a:accent5>
        <a:srgbClr val="E2FFAD"/>
      </a:accent5>
      <a:accent6>
        <a:srgbClr val="B90000"/>
      </a:accent6>
      <a:hlink>
        <a:srgbClr val="FF9900"/>
      </a:hlink>
      <a:folHlink>
        <a:srgbClr val="FF99CC"/>
      </a:folHlink>
    </a:clrScheme>
    <a:fontScheme name="Standard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FFFFCC"/>
        </a:dk1>
        <a:lt1>
          <a:srgbClr val="FFFFFF"/>
        </a:lt1>
        <a:dk2>
          <a:srgbClr val="FFFFCC"/>
        </a:dk2>
        <a:lt2>
          <a:srgbClr val="996600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DADADA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990066"/>
        </a:dk2>
        <a:lt2>
          <a:srgbClr val="008080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003399"/>
        </a:dk2>
        <a:lt2>
          <a:srgbClr val="FFFF00"/>
        </a:lt2>
        <a:accent1>
          <a:srgbClr val="CCFF33"/>
        </a:accent1>
        <a:accent2>
          <a:srgbClr val="CC0000"/>
        </a:accent2>
        <a:accent3>
          <a:srgbClr val="AAADCA"/>
        </a:accent3>
        <a:accent4>
          <a:srgbClr val="DADAAE"/>
        </a:accent4>
        <a:accent5>
          <a:srgbClr val="E2FFAD"/>
        </a:accent5>
        <a:accent6>
          <a:srgbClr val="B90000"/>
        </a:accent6>
        <a:hlink>
          <a:srgbClr val="FF9900"/>
        </a:hlink>
        <a:folHlink>
          <a:srgbClr val="FF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Bildschirmpräsentation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Standarddesign</vt:lpstr>
      <vt:lpstr>Office-Design</vt:lpstr>
      <vt:lpstr>Grußwort zum</vt:lpstr>
      <vt:lpstr>Folie 2</vt:lpstr>
      <vt:lpstr>Folie 3</vt:lpstr>
      <vt:lpstr>Liebe Freunde  der binokularen Vollkorrektion</vt:lpstr>
      <vt:lpstr>Folie 5</vt:lpstr>
      <vt:lpstr>Plusgläser im 19. Jahrhundert - 2</vt:lpstr>
      <vt:lpstr>Plusgläser im 19. Jahrhundert - 3</vt:lpstr>
      <vt:lpstr>Plusgläser im 19. Jahrhundert - 4</vt:lpstr>
      <vt:lpstr>Plusgläser im 19. Jahrhundert - 5</vt:lpstr>
      <vt:lpstr>Plusgläser im 19. Jahrhundert - 6</vt:lpstr>
      <vt:lpstr>Liebe Freunde  der binokularen Vollkorrektion</vt:lpstr>
      <vt:lpstr>Liebe Freunde  der binokularen Vollkorrektion</vt:lpstr>
      <vt:lpstr>Liebe Freunde  der binokularen Vollkorrektion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Winkelfehlsichtigkeit mit Fixationsdisparation</dc:title>
  <dc:creator>Dr. Helmut Goersch</dc:creator>
  <cp:lastModifiedBy>drhgo</cp:lastModifiedBy>
  <cp:revision>824</cp:revision>
  <dcterms:created xsi:type="dcterms:W3CDTF">1999-03-27T18:15:34Z</dcterms:created>
  <dcterms:modified xsi:type="dcterms:W3CDTF">2022-09-21T22:53:25Z</dcterms:modified>
</cp:coreProperties>
</file>