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84" r:id="rId3"/>
    <p:sldId id="359" r:id="rId4"/>
    <p:sldId id="366" r:id="rId5"/>
    <p:sldId id="368" r:id="rId6"/>
    <p:sldId id="369" r:id="rId7"/>
    <p:sldId id="370" r:id="rId8"/>
    <p:sldId id="371" r:id="rId9"/>
    <p:sldId id="372" r:id="rId10"/>
    <p:sldId id="375" r:id="rId11"/>
    <p:sldId id="374" r:id="rId12"/>
    <p:sldId id="373" r:id="rId13"/>
    <p:sldId id="376" r:id="rId14"/>
    <p:sldId id="367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ph Krüg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CCFF33"/>
    <a:srgbClr val="FFFFFF"/>
    <a:srgbClr val="008000"/>
    <a:srgbClr val="000064"/>
    <a:srgbClr val="000082"/>
    <a:srgbClr val="00007E"/>
    <a:srgbClr val="000099"/>
    <a:srgbClr val="99CCFF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64" autoAdjust="0"/>
    <p:restoredTop sz="94638" autoAdjust="0"/>
  </p:normalViewPr>
  <p:slideViewPr>
    <p:cSldViewPr>
      <p:cViewPr>
        <p:scale>
          <a:sx n="100" d="100"/>
          <a:sy n="100" d="100"/>
        </p:scale>
        <p:origin x="-360" y="-282"/>
      </p:cViewPr>
      <p:guideLst>
        <p:guide orient="horz" pos="3840"/>
        <p:guide orient="horz" pos="4319"/>
        <p:guide orient="horz" pos="2160"/>
        <p:guide orient="horz" pos="1056"/>
        <p:guide pos="1536"/>
        <p:guide pos="5520"/>
        <p:guide pos="2880"/>
        <p:guide pos="240"/>
        <p:guide pos="42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Dr. Helmut Goersch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2D1A39C-BD13-46E7-BF06-0C0EEAF53006}" type="datetime1">
              <a:rPr lang="de-DE"/>
              <a:pPr>
                <a:defRPr/>
              </a:pPr>
              <a:t>13.01.2019</a:t>
            </a:fld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Winkelfehlsichtigkeit mit Fixationsdisparation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BD930A00-A4F7-41FD-85B0-04487608E9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2636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7172B5B-F8F3-4E4A-B7C3-C2F30CD76131}" type="datetime1">
              <a:rPr lang="de-DE"/>
              <a:pPr>
                <a:defRPr/>
              </a:pPr>
              <a:t>13.01.2019</a:t>
            </a:fld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3105AAC6-61FE-49E5-B147-E8CBEEC8AF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37833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572000" y="5486400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>
              <a:gd name="T0" fmla="*/ 7489825 w 4718"/>
              <a:gd name="T1" fmla="*/ 5541962 h 3491"/>
              <a:gd name="T2" fmla="*/ 7489825 w 4718"/>
              <a:gd name="T3" fmla="*/ 0 h 3491"/>
              <a:gd name="T4" fmla="*/ 0 w 4718"/>
              <a:gd name="T5" fmla="*/ 0 h 3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20638" y="990600"/>
            <a:ext cx="9128125" cy="12192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T0" fmla="*/ 159226 w 21600"/>
              <a:gd name="T1" fmla="*/ 0 h 43161"/>
              <a:gd name="T2" fmla="*/ 130175 w 21600"/>
              <a:gd name="T3" fmla="*/ 6851650 h 43161"/>
              <a:gd name="T4" fmla="*/ 0 w 21600"/>
              <a:gd name="T5" fmla="*/ 3425269 h 43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lnTo>
                  <a:pt x="1002" y="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Hier klicken, um Master-Untertitelformat zu bearbeiten.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Hier klicken, um Master-Titelformat zu bearbeiten.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ex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D7AFF-BB56-49BE-9C9C-4360748409BE}" type="datetime1">
              <a:rPr lang="de-DE"/>
              <a:pPr>
                <a:defRPr/>
              </a:pPr>
              <a:t>13.01.2019</a:t>
            </a:fld>
            <a:endParaRPr lang="de-DE"/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56350"/>
            <a:ext cx="1908175" cy="501650"/>
          </a:xfrm>
          <a:extLst/>
        </p:spPr>
        <p:txBody>
          <a:bodyPr wrap="none" lIns="46038" tIns="46038" rIns="46038" bIns="46038"/>
          <a:lstStyle>
            <a:lvl2pPr lvl="1" algn="r">
              <a:lnSpc>
                <a:spcPct val="110000"/>
              </a:lnSpc>
              <a:defRPr sz="1400"/>
            </a:lvl2pPr>
          </a:lstStyle>
          <a:p>
            <a:pPr lvl="1"/>
            <a:fld id="{EC9A4CC8-2CE3-4591-B538-B1E28D1676C2}" type="slidenum">
              <a:rPr lang="de-DE"/>
              <a:pPr lvl="1"/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26627-8FAD-4C92-9C72-1B28879432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2292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3C354-7D37-403C-9636-57DFA1C49B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3F14-2E61-48BB-9361-9C42D87436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C57E-7AB3-414B-9A1D-AD5EFFD65A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8453-957A-46A6-9967-8E7FEDC1DE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2609-4986-43EF-8209-7C2B6E9999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1F3AB-360D-48AB-9F33-330D93F50B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85B0-756E-4774-8216-0BB8D6E174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3A06-E605-4649-B025-0F069B8BE2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FC0A-6024-45A8-9A12-5FA2965D36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bearbeiten.</a:t>
            </a:r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</a:defRPr>
            </a:lvl1pPr>
          </a:lstStyle>
          <a:p>
            <a:pPr>
              <a:defRPr/>
            </a:pPr>
            <a:fld id="{6B617C9E-63C0-4FA2-8CF9-90A90C0168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Line 70"/>
          <p:cNvSpPr>
            <a:spLocks noChangeShapeType="1"/>
          </p:cNvSpPr>
          <p:nvPr/>
        </p:nvSpPr>
        <p:spPr bwMode="auto">
          <a:xfrm>
            <a:off x="7239000" y="0"/>
            <a:ext cx="1588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4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257300"/>
            <a:ext cx="9144000" cy="685800"/>
          </a:xfrm>
          <a:ln>
            <a:noFill/>
          </a:ln>
          <a:extLst/>
        </p:spPr>
        <p:txBody>
          <a:bodyPr/>
          <a:lstStyle/>
          <a:p>
            <a:pPr algn="ctr">
              <a:defRPr/>
            </a:pPr>
            <a:r>
              <a:rPr kumimoji="0" lang="de-DE" sz="3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Grußwort zum</a:t>
            </a:r>
            <a:endParaRPr kumimoji="0" lang="de-DE" sz="3800" b="1" dirty="0" smtClean="0">
              <a:latin typeface="Arial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844550" y="2773164"/>
            <a:ext cx="7448550" cy="12319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de-DE" sz="3200" dirty="0" smtClean="0"/>
              <a:t>32. Kongress der IVBS</a:t>
            </a:r>
          </a:p>
          <a:p>
            <a:pPr algn="ctr"/>
            <a:r>
              <a:rPr lang="de-DE" sz="3200" dirty="0" smtClean="0"/>
              <a:t>Stuttgart</a:t>
            </a:r>
            <a:r>
              <a:rPr kumimoji="0" lang="de-DE" dirty="0" smtClean="0"/>
              <a:t> </a:t>
            </a:r>
            <a:r>
              <a:rPr lang="de-DE" sz="3200" dirty="0" smtClean="0"/>
              <a:t>- Mai 2019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24400" y="5638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de-DE" sz="2400">
                <a:latin typeface="Tahoma" charset="0"/>
              </a:rPr>
              <a:t>Dr. Helmut Goersch - Berlin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3" grpId="0" build="p" autoUpdateAnimBg="0" advAuto="0"/>
      <p:bldP spid="112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Die Brillen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571744"/>
            <a:ext cx="8424863" cy="3643338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4786322"/>
            <a:ext cx="9144000" cy="43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200" dirty="0" smtClean="0">
                <a:solidFill>
                  <a:srgbClr val="FFFF00"/>
                </a:solidFill>
                <a:latin typeface="+mn-lt"/>
              </a:rPr>
              <a:t>Oben</a:t>
            </a:r>
            <a:r>
              <a:rPr lang="de-DE" sz="2200" dirty="0" smtClean="0">
                <a:latin typeface="+mn-lt"/>
              </a:rPr>
              <a:t>: Gleitsicht-Brille 1981 bis 1983</a:t>
            </a:r>
            <a:br>
              <a:rPr lang="de-DE" sz="2200" dirty="0" smtClean="0">
                <a:latin typeface="+mn-lt"/>
              </a:rPr>
            </a:br>
            <a:endParaRPr lang="de-DE" sz="2200" dirty="0" smtClean="0">
              <a:latin typeface="+mn-lt"/>
            </a:endParaRPr>
          </a:p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b="1" dirty="0" smtClean="0"/>
              <a:t> </a:t>
            </a: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7936" y="2724144"/>
            <a:ext cx="842486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1675" y="2719396"/>
            <a:ext cx="52006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5715016"/>
            <a:ext cx="9144000" cy="57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200" dirty="0" smtClean="0">
                <a:solidFill>
                  <a:srgbClr val="FFFF00"/>
                </a:solidFill>
                <a:latin typeface="+mn-lt"/>
              </a:rPr>
              <a:t>Unten</a:t>
            </a:r>
            <a:r>
              <a:rPr lang="de-DE" sz="2200" dirty="0" smtClean="0">
                <a:latin typeface="+mn-lt"/>
              </a:rPr>
              <a:t>: Sept. bis Dez. 1983 zusätzlich Prismenfolie R 10 cm/m B.a.</a:t>
            </a:r>
          </a:p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b="1" dirty="0" smtClean="0"/>
              <a:t> </a:t>
            </a: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5208110"/>
            <a:ext cx="9144000" cy="50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200" dirty="0" smtClean="0">
                <a:latin typeface="+mn-lt"/>
              </a:rPr>
              <a:t>R 11 cm/m B.a. 3,0 </a:t>
            </a:r>
            <a:r>
              <a:rPr lang="de-DE" sz="2200" dirty="0" err="1" smtClean="0">
                <a:latin typeface="+mn-lt"/>
              </a:rPr>
              <a:t>B.o</a:t>
            </a:r>
            <a:r>
              <a:rPr lang="de-DE" sz="2200" dirty="0" smtClean="0">
                <a:latin typeface="+mn-lt"/>
              </a:rPr>
              <a:t>. </a:t>
            </a:r>
            <a:r>
              <a:rPr lang="de-DE" sz="2200" dirty="0" smtClean="0">
                <a:latin typeface="Verdana"/>
                <a:ea typeface="Verdana"/>
              </a:rPr>
              <a:t>│ L 11 cm/m B.a. 3,0 </a:t>
            </a:r>
            <a:r>
              <a:rPr lang="de-DE" sz="2200" dirty="0" err="1" smtClean="0">
                <a:latin typeface="Verdana"/>
                <a:ea typeface="Verdana"/>
              </a:rPr>
              <a:t>B.u</a:t>
            </a:r>
            <a:r>
              <a:rPr lang="de-DE" sz="2200" dirty="0" smtClean="0">
                <a:latin typeface="Verdana"/>
                <a:ea typeface="Verdana"/>
              </a:rPr>
              <a:t>.</a:t>
            </a:r>
            <a:endParaRPr lang="de-DE" sz="2200" dirty="0" smtClean="0">
              <a:latin typeface="+mn-lt"/>
            </a:endParaRPr>
          </a:p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b="1" dirty="0" smtClean="0"/>
              <a:t> </a:t>
            </a: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  <p:bldP spid="11" grpId="0" build="p" autoUpdateAnimBg="0"/>
      <p:bldP spid="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Operation linkes Auge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5659" y="2571744"/>
            <a:ext cx="25622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637176"/>
            <a:ext cx="9144000" cy="50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dirty="0" smtClean="0">
                <a:latin typeface="+mn-lt"/>
              </a:rPr>
              <a:t>6. Dezember 1983</a:t>
            </a:r>
            <a:br>
              <a:rPr lang="de-DE" sz="2400" dirty="0" smtClean="0">
                <a:latin typeface="+mn-lt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5214950"/>
            <a:ext cx="91440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5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dirty="0" err="1" smtClean="0">
                <a:latin typeface="+mn-lt"/>
              </a:rPr>
              <a:t>Externus</a:t>
            </a:r>
            <a:r>
              <a:rPr lang="de-DE" sz="2400" dirty="0" smtClean="0">
                <a:latin typeface="+mn-lt"/>
              </a:rPr>
              <a:t>-Resektion 7,0 mm</a:t>
            </a:r>
            <a:br>
              <a:rPr lang="de-DE" sz="2400" dirty="0" smtClean="0">
                <a:latin typeface="+mn-lt"/>
              </a:rPr>
            </a:br>
            <a:r>
              <a:rPr lang="de-DE" sz="2400" dirty="0" err="1" smtClean="0">
                <a:latin typeface="+mn-lt"/>
              </a:rPr>
              <a:t>Internus</a:t>
            </a:r>
            <a:r>
              <a:rPr lang="de-DE" sz="2400" dirty="0" smtClean="0">
                <a:latin typeface="+mn-lt"/>
              </a:rPr>
              <a:t>-Rücklagerung 3,5 mm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57158" y="5572140"/>
            <a:ext cx="84248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Der aktuelle Stand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286256"/>
            <a:ext cx="8424863" cy="192882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143380"/>
            <a:ext cx="9144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000"/>
              </a:lnSpc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lang="de-DE" sz="2400" kern="0" smtClean="0">
                <a:latin typeface="+mn-lt"/>
              </a:rPr>
              <a:t>Mit </a:t>
            </a:r>
            <a:r>
              <a:rPr lang="de-DE" sz="2400" smtClean="0"/>
              <a:t>Intraocularlinsen</a:t>
            </a:r>
            <a:r>
              <a:rPr lang="de-DE" sz="2400" kern="0" smtClean="0">
                <a:latin typeface="+mn-lt"/>
              </a:rPr>
              <a:t> </a:t>
            </a:r>
            <a:r>
              <a:rPr lang="de-DE" sz="2400" kern="0" dirty="0" smtClean="0">
                <a:latin typeface="+mn-lt"/>
              </a:rPr>
              <a:t>nach Katarakt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erreicht</a:t>
            </a:r>
            <a:r>
              <a:rPr kumimoji="1" lang="de-DE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2400" kern="0" dirty="0" smtClean="0">
                <a:latin typeface="+mn-lt"/>
              </a:rPr>
              <a:t>j</a:t>
            </a:r>
            <a:r>
              <a:rPr kumimoji="1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edes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Auge </a:t>
            </a:r>
            <a:r>
              <a:rPr lang="de-DE" sz="2400" kern="0" dirty="0" smtClean="0">
                <a:latin typeface="+mn-lt"/>
              </a:rPr>
              <a:t>den Visus 1,0 ohne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Brille!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071810"/>
            <a:ext cx="9144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200"/>
              </a:lnSpc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lang="de-DE" sz="2400" kern="0" dirty="0" smtClean="0">
                <a:latin typeface="+mn-lt"/>
              </a:rPr>
              <a:t>R 1,0 cm/m B.a. und 1,0 cm/m </a:t>
            </a:r>
            <a:r>
              <a:rPr lang="de-DE" sz="2400" kern="0" dirty="0" err="1" smtClean="0">
                <a:latin typeface="+mn-lt"/>
              </a:rPr>
              <a:t>B.o</a:t>
            </a:r>
            <a:r>
              <a:rPr lang="de-DE" sz="2400" kern="0" dirty="0" smtClean="0">
                <a:latin typeface="+mn-lt"/>
              </a:rPr>
              <a:t>.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de-DE" sz="2400" kern="0" dirty="0" smtClean="0">
                <a:latin typeface="+mn-lt"/>
              </a:rPr>
              <a:t>L</a:t>
            </a:r>
            <a:r>
              <a:rPr lang="de-DE" sz="3600" kern="0" dirty="0" smtClean="0">
                <a:latin typeface="+mn-lt"/>
              </a:rPr>
              <a:t> </a:t>
            </a:r>
            <a:r>
              <a:rPr lang="de-DE" sz="2400" kern="0" dirty="0" smtClean="0">
                <a:latin typeface="+mn-lt"/>
              </a:rPr>
              <a:t>1,0 cm/m B.a. und 1,0 cm/m </a:t>
            </a:r>
            <a:r>
              <a:rPr lang="de-DE" sz="2400" kern="0" dirty="0" err="1" smtClean="0">
                <a:latin typeface="+mn-lt"/>
              </a:rPr>
              <a:t>B.u</a:t>
            </a:r>
            <a:r>
              <a:rPr lang="de-DE" sz="2400" kern="0" dirty="0" smtClean="0">
                <a:latin typeface="+mn-lt"/>
              </a:rPr>
              <a:t>.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ts val="3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2571744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200"/>
              </a:lnSpc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Alle</a:t>
            </a:r>
            <a:r>
              <a:rPr kumimoji="1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Brillen seit 1984 enthalten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3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5143512"/>
            <a:ext cx="9144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200"/>
              </a:lnSpc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lang="de-DE" sz="2400" kern="0" dirty="0" smtClean="0">
                <a:latin typeface="+mn-lt"/>
              </a:rPr>
              <a:t>Den Studenten wurde immer gesagt: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de-DE" sz="2400" kern="0" dirty="0" smtClean="0">
                <a:solidFill>
                  <a:srgbClr val="FFFF00"/>
                </a:solidFill>
                <a:latin typeface="+mn-lt"/>
              </a:rPr>
              <a:t>„Alle bekommen den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grauen Star, aber nicht jeder erlebt ihn.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/>
              </a:rPr>
              <a:t>″</a:t>
            </a: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build="p" autoUpdateAnimBg="0"/>
      <p:bldP spid="9" grpId="0" build="p" autoUpdateAnimBg="0"/>
      <p:bldP spid="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Anmerkung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6058"/>
            <a:ext cx="9144000" cy="3363856"/>
          </a:xfrm>
          <a:noFill/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ct val="30000"/>
              </a:spcBef>
              <a:buNone/>
            </a:pPr>
            <a:r>
              <a:rPr lang="de-DE" dirty="0" smtClean="0"/>
              <a:t>Die </a:t>
            </a:r>
            <a:r>
              <a:rPr lang="de-DE" dirty="0" smtClean="0">
                <a:solidFill>
                  <a:srgbClr val="FFFF00"/>
                </a:solidFill>
              </a:rPr>
              <a:t>MKH</a:t>
            </a:r>
            <a:r>
              <a:rPr lang="de-DE" dirty="0" smtClean="0"/>
              <a:t>-ungläubigen Ophthalmologen, die diesen </a:t>
            </a:r>
            <a:br>
              <a:rPr lang="de-DE" dirty="0" smtClean="0"/>
            </a:br>
            <a:r>
              <a:rPr lang="de-DE" dirty="0" smtClean="0"/>
              <a:t>Fall kennen, warten seit nunmehr 35 Jahren immer noch vergeblich auf das von ihnen prognostizierte </a:t>
            </a:r>
            <a:br>
              <a:rPr lang="de-DE" dirty="0" smtClean="0"/>
            </a:br>
            <a:r>
              <a:rPr lang="de-DE" dirty="0" smtClean="0"/>
              <a:t>Divergenz-Schielen, das nach deren </a:t>
            </a:r>
            <a:br>
              <a:rPr lang="de-DE" dirty="0" smtClean="0"/>
            </a:br>
            <a:r>
              <a:rPr lang="de-DE" dirty="0" smtClean="0"/>
              <a:t>Binokular-Verständnis als Folge einer so </a:t>
            </a:r>
            <a:br>
              <a:rPr lang="de-DE" dirty="0" smtClean="0"/>
            </a:br>
            <a:r>
              <a:rPr lang="de-DE" dirty="0" smtClean="0"/>
              <a:t>großen Eso-Operation unausweichlich sei.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2857496"/>
            <a:ext cx="5786478" cy="1000132"/>
          </a:xfrm>
          <a:noFill/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600" dirty="0" smtClean="0">
                <a:solidFill>
                  <a:srgbClr val="FFFFFF"/>
                </a:solidFill>
              </a:rPr>
              <a:t>Vielen Dank für Ihr</a:t>
            </a:r>
            <a:br>
              <a:rPr lang="de-DE" sz="2600" dirty="0" smtClean="0">
                <a:solidFill>
                  <a:srgbClr val="FFFFFF"/>
                </a:solidFill>
              </a:rPr>
            </a:br>
            <a:r>
              <a:rPr lang="de-DE" sz="2600" dirty="0" smtClean="0">
                <a:solidFill>
                  <a:srgbClr val="FFFFFF"/>
                </a:solidFill>
              </a:rPr>
              <a:t>Interesse und Ihre Geduld </a:t>
            </a:r>
            <a:r>
              <a:rPr lang="de-DE" sz="2600" dirty="0" smtClean="0">
                <a:solidFill>
                  <a:schemeClr val="tx2"/>
                </a:solidFill>
              </a:rPr>
              <a:t/>
            </a:r>
            <a:br>
              <a:rPr lang="de-DE" sz="2600" dirty="0" smtClean="0">
                <a:solidFill>
                  <a:schemeClr val="tx2"/>
                </a:solidFill>
              </a:rPr>
            </a:br>
            <a:endParaRPr lang="de-DE" sz="2600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22034" y="5589240"/>
            <a:ext cx="9166034" cy="129614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r>
              <a:rPr kumimoji="1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Grußworte aus </a:t>
            </a:r>
            <a:r>
              <a:rPr lang="de-DE" sz="2200" kern="0" noProof="0" dirty="0" smtClean="0">
                <a:solidFill>
                  <a:srgbClr val="FFFFFF"/>
                </a:solidFill>
                <a:latin typeface="+mn-lt"/>
              </a:rPr>
              <a:t>f</a:t>
            </a:r>
            <a:r>
              <a:rPr lang="de-DE" sz="2200" kern="0" dirty="0" err="1" smtClean="0">
                <a:solidFill>
                  <a:srgbClr val="FFFFFF"/>
                </a:solidFill>
                <a:latin typeface="+mn-lt"/>
              </a:rPr>
              <a:t>rüheren</a:t>
            </a:r>
            <a:r>
              <a:rPr lang="de-DE" sz="2200" kern="0" dirty="0" smtClean="0">
                <a:solidFill>
                  <a:srgbClr val="FFFFFF"/>
                </a:solidFill>
                <a:latin typeface="+mn-lt"/>
              </a:rPr>
              <a:t> Jahren </a:t>
            </a:r>
            <a:r>
              <a:rPr lang="de-DE" sz="2200" dirty="0" smtClean="0">
                <a:solidFill>
                  <a:srgbClr val="FFFFFF"/>
                </a:solidFill>
                <a:latin typeface="+mn-lt"/>
              </a:rPr>
              <a:t>sind zu finden unter </a:t>
            </a:r>
            <a:r>
              <a:rPr lang="de-DE" sz="2200" dirty="0" smtClean="0">
                <a:latin typeface="+mn-lt"/>
              </a:rPr>
              <a:t/>
            </a:r>
            <a:br>
              <a:rPr lang="de-DE" sz="2200" dirty="0" smtClean="0">
                <a:latin typeface="+mn-lt"/>
              </a:rPr>
            </a:br>
            <a:r>
              <a:rPr lang="de-DE" sz="2200" dirty="0" smtClean="0">
                <a:solidFill>
                  <a:srgbClr val="FFFF00"/>
                </a:solidFill>
                <a:latin typeface="+mn-lt"/>
              </a:rPr>
              <a:t>drhgoersch.de &gt; Gesammeltes &gt; IVBS</a:t>
            </a:r>
            <a:endParaRPr lang="de-DE" sz="2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9144000" cy="1269777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</a:t>
            </a: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Vollkorrektion</a:t>
            </a:r>
          </a:p>
        </p:txBody>
      </p:sp>
      <p:pic>
        <p:nvPicPr>
          <p:cNvPr id="5" name="Grafik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9" y="2917820"/>
            <a:ext cx="1340623" cy="179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2844" y="4857760"/>
            <a:ext cx="164307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1981: 22 B.a.                                                                                   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85918" y="4429132"/>
            <a:ext cx="564360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Helmut Goersch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429520" y="4857760"/>
            <a:ext cx="150019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2018: 2 B.a.</a:t>
            </a:r>
          </a:p>
        </p:txBody>
      </p:sp>
      <p:pic>
        <p:nvPicPr>
          <p:cNvPr id="11" name="Grafik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926087"/>
            <a:ext cx="1214446" cy="178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42844" y="2714620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14480" y="3857628"/>
            <a:ext cx="57864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Beste Grüße aus Berlin </a:t>
            </a:r>
            <a:r>
              <a:rPr kumimoji="1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4" grpId="0" animBg="1"/>
      <p:bldP spid="7" grpId="0"/>
      <p:bldP spid="12" grpId="0"/>
      <p:bldP spid="9" grpId="0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1295400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</a:t>
            </a: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Vollkorrektion</a:t>
            </a:r>
            <a:endParaRPr kumimoji="0" lang="de-DE" sz="3200" dirty="0" smtClean="0">
              <a:solidFill>
                <a:schemeClr val="tx2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2786058"/>
            <a:ext cx="91440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15000"/>
              </a:lnSpc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besten Wünschen für einen </a:t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erfolgreichen </a:t>
            </a:r>
            <a:r>
              <a:rPr kumimoji="0" lang="de-DE" sz="2800" kern="0" dirty="0" smtClean="0">
                <a:latin typeface="+mn-lt"/>
              </a:rPr>
              <a:t>32.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2800" kern="0" dirty="0" smtClean="0">
                <a:latin typeface="+mn-lt"/>
              </a:rPr>
              <a:t>K</a:t>
            </a:r>
            <a:r>
              <a:rPr kumimoji="1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ongress</a:t>
            </a:r>
            <a: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der IVBS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buClr>
                <a:schemeClr val="hlink"/>
              </a:buClr>
              <a:buSzPct val="70000"/>
              <a:defRPr/>
            </a:pPr>
            <a:r>
              <a:rPr lang="de-DE" sz="2800" kern="0" dirty="0" smtClean="0">
                <a:solidFill>
                  <a:srgbClr val="FFFF00"/>
                </a:solidFill>
                <a:latin typeface="+mn-lt"/>
              </a:rPr>
              <a:t>und</a:t>
            </a:r>
            <a:endParaRPr kumimoji="1" 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600"/>
              </a:spcBef>
              <a:buClr>
                <a:schemeClr val="hlink"/>
              </a:buClr>
              <a:buSzPct val="70000"/>
              <a:defRPr/>
            </a:pPr>
            <a:r>
              <a:rPr lang="de-DE" sz="2800" kern="0" dirty="0" smtClean="0">
                <a:latin typeface="+mn-lt"/>
              </a:rPr>
              <a:t>D</a:t>
            </a:r>
            <a:r>
              <a:rPr lang="de-DE" sz="2800" dirty="0" smtClean="0">
                <a:latin typeface="+mn-lt"/>
              </a:rPr>
              <a:t>ie Chronik des </a:t>
            </a:r>
            <a:r>
              <a:rPr lang="de-DE" sz="2800" dirty="0" err="1" smtClean="0">
                <a:latin typeface="+mn-lt"/>
              </a:rPr>
              <a:t>Binokularsehens</a:t>
            </a:r>
            <a:r>
              <a:rPr lang="de-DE" sz="2800" dirty="0" smtClean="0">
                <a:latin typeface="+mn-lt"/>
              </a:rPr>
              <a:t/>
            </a:r>
            <a:br>
              <a:rPr lang="de-DE" sz="2800" dirty="0" smtClean="0">
                <a:latin typeface="+mn-lt"/>
              </a:rPr>
            </a:br>
            <a:r>
              <a:rPr lang="de-DE" sz="2800" dirty="0" smtClean="0">
                <a:latin typeface="+mn-lt"/>
              </a:rPr>
              <a:t>eines Mannes aus dem Jahrgang 1936</a:t>
            </a:r>
          </a:p>
          <a:p>
            <a:pPr lvl="0">
              <a:lnSpc>
                <a:spcPct val="115000"/>
              </a:lnSpc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lang="de-DE" sz="2800" dirty="0" smtClean="0">
                <a:solidFill>
                  <a:srgbClr val="FFFF00"/>
                </a:solidFill>
                <a:latin typeface="+mn-lt"/>
              </a:rPr>
              <a:t>Vollkorrektion </a:t>
            </a:r>
            <a:r>
              <a:rPr lang="de-DE" sz="2800" dirty="0" smtClean="0">
                <a:solidFill>
                  <a:srgbClr val="FFFF00"/>
                </a:solidFill>
                <a:latin typeface="+mn-lt"/>
                <a:sym typeface="Webdings"/>
              </a:rPr>
              <a:t></a:t>
            </a:r>
            <a:r>
              <a:rPr lang="de-DE" sz="2800" dirty="0" smtClean="0">
                <a:solidFill>
                  <a:srgbClr val="FFFF00"/>
                </a:solidFill>
                <a:latin typeface="+mn-lt"/>
                <a:sym typeface="Wingdings"/>
              </a:rPr>
              <a:t> </a:t>
            </a:r>
            <a:r>
              <a:rPr lang="de-DE" sz="2800" dirty="0" err="1" smtClean="0">
                <a:solidFill>
                  <a:srgbClr val="FFFF00"/>
                </a:solidFill>
                <a:latin typeface="+mn-lt"/>
                <a:sym typeface="Wingdings"/>
              </a:rPr>
              <a:t>Tonuslösung</a:t>
            </a:r>
            <a:r>
              <a:rPr lang="de-DE" sz="2800" dirty="0" smtClean="0">
                <a:solidFill>
                  <a:srgbClr val="FFFF00"/>
                </a:solidFill>
                <a:latin typeface="+mn-lt"/>
                <a:sym typeface="Wingdings"/>
              </a:rPr>
              <a:t> </a:t>
            </a:r>
            <a:r>
              <a:rPr lang="de-DE" sz="2800" dirty="0" smtClean="0">
                <a:solidFill>
                  <a:srgbClr val="FFFF00"/>
                </a:solidFill>
                <a:sym typeface="Webdings"/>
              </a:rPr>
              <a:t></a:t>
            </a:r>
            <a:r>
              <a:rPr lang="de-DE" sz="2800" dirty="0" smtClean="0">
                <a:solidFill>
                  <a:srgbClr val="FFFF00"/>
                </a:solidFill>
                <a:latin typeface="+mn-lt"/>
                <a:sym typeface="Wingdings"/>
              </a:rPr>
              <a:t> </a:t>
            </a:r>
            <a:r>
              <a:rPr lang="de-DE" sz="2800" dirty="0" smtClean="0">
                <a:solidFill>
                  <a:srgbClr val="FFFF00"/>
                </a:solidFill>
                <a:latin typeface="+mn-lt"/>
              </a:rPr>
              <a:t>Operation</a:t>
            </a:r>
            <a:endParaRPr kumimoji="1" 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Stadium 1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0928"/>
            <a:ext cx="9144000" cy="3219840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Eine große Winkelfehlsichtigkeit </a:t>
            </a:r>
            <a:br>
              <a:rPr lang="de-DE" dirty="0" smtClean="0"/>
            </a:br>
            <a:r>
              <a:rPr lang="de-DE" dirty="0" smtClean="0"/>
              <a:t>wird in der Lebensphase des Sehenlernens </a:t>
            </a:r>
            <a:br>
              <a:rPr lang="de-DE" dirty="0" smtClean="0"/>
            </a:br>
            <a:r>
              <a:rPr lang="de-DE" dirty="0" smtClean="0"/>
              <a:t>voll motorisch kompensiert, </a:t>
            </a:r>
            <a:br>
              <a:rPr lang="de-DE" dirty="0" smtClean="0"/>
            </a:br>
            <a:r>
              <a:rPr lang="de-DE" dirty="0" smtClean="0"/>
              <a:t>so dass sich ideales Binokularsehen </a:t>
            </a:r>
            <a:br>
              <a:rPr lang="de-DE" dirty="0" smtClean="0"/>
            </a:br>
            <a:r>
              <a:rPr lang="de-DE" dirty="0" smtClean="0"/>
              <a:t>mit Stereopsis entwickeln kann. </a:t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Stadium 2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36342"/>
            <a:ext cx="9144000" cy="2078542"/>
          </a:xfrm>
          <a:noFill/>
        </p:spPr>
        <p:txBody>
          <a:bodyPr/>
          <a:lstStyle/>
          <a:p>
            <a:pPr marL="0" indent="0" algn="ctr">
              <a:lnSpc>
                <a:spcPts val="3500"/>
              </a:lnSpc>
              <a:spcBef>
                <a:spcPct val="30000"/>
              </a:spcBef>
              <a:buNone/>
            </a:pPr>
            <a:r>
              <a:rPr lang="de-DE" dirty="0" smtClean="0"/>
              <a:t>Die Dauer-Anstrengung </a:t>
            </a:r>
            <a:br>
              <a:rPr lang="de-DE" dirty="0" smtClean="0"/>
            </a:br>
            <a:r>
              <a:rPr lang="de-DE" dirty="0" smtClean="0"/>
              <a:t>durch die motorische Kompensation </a:t>
            </a:r>
            <a:br>
              <a:rPr lang="de-DE" dirty="0" smtClean="0"/>
            </a:br>
            <a:r>
              <a:rPr lang="de-DE" dirty="0" smtClean="0"/>
              <a:t>führt</a:t>
            </a:r>
            <a:r>
              <a:rPr lang="de-DE" sz="3200" dirty="0" smtClean="0"/>
              <a:t> </a:t>
            </a:r>
            <a:r>
              <a:rPr lang="de-DE" dirty="0" smtClean="0"/>
              <a:t>zu starker Migräne vom Alter 6 bis 16:</a:t>
            </a:r>
          </a:p>
          <a:p>
            <a:pPr marL="0" indent="0" algn="ctr">
              <a:lnSpc>
                <a:spcPts val="3500"/>
              </a:lnSpc>
              <a:spcBef>
                <a:spcPct val="30000"/>
              </a:spcBef>
              <a:buNone/>
            </a:pPr>
            <a:r>
              <a:rPr lang="de-DE" dirty="0" smtClean="0">
                <a:solidFill>
                  <a:srgbClr val="FFFF00"/>
                </a:solidFill>
              </a:rPr>
              <a:t>„Mir tut die Stirn weh!</a:t>
            </a:r>
            <a:r>
              <a:rPr lang="de-DE" dirty="0" smtClean="0">
                <a:solidFill>
                  <a:srgbClr val="FFFF00"/>
                </a:solidFill>
                <a:latin typeface="Verdana"/>
                <a:ea typeface="Verdana"/>
              </a:rPr>
              <a:t>”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4717568"/>
            <a:ext cx="9144000" cy="149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diesen zehn Jahren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entwickelt sich ein fester Tonus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 den Augenbewegungsmuskeln.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uiExpand="1" build="p" autoUpdateAnimBg="0"/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Stadium 3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14620"/>
            <a:ext cx="9144000" cy="157163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Es folgt </a:t>
            </a:r>
            <a:br>
              <a:rPr lang="de-DE" dirty="0" smtClean="0"/>
            </a:br>
            <a:r>
              <a:rPr lang="de-DE" dirty="0" smtClean="0"/>
              <a:t>eine zwanzig Jahre lange Phase </a:t>
            </a:r>
            <a:br>
              <a:rPr lang="de-DE" dirty="0" smtClean="0"/>
            </a:br>
            <a:r>
              <a:rPr lang="de-DE" dirty="0" smtClean="0"/>
              <a:t>der Beschwerdefreiheit ohne Brille.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286256"/>
            <a:ext cx="91440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Spitzname bei einer Fahrradtour</a:t>
            </a:r>
            <a:r>
              <a:rPr kumimoji="1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1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durch </a:t>
            </a:r>
            <a:r>
              <a:rPr kumimoji="1" lang="de-DE" sz="24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Deutschland 1953:</a:t>
            </a:r>
            <a:r>
              <a:rPr kumimoji="1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Adlerauge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Stadium 4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3804"/>
            <a:ext cx="9144000" cy="193395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Nach 35 Jahren ohne Brille </a:t>
            </a:r>
            <a:br>
              <a:rPr lang="de-DE" dirty="0" smtClean="0"/>
            </a:br>
            <a:r>
              <a:rPr lang="de-DE" dirty="0" smtClean="0"/>
              <a:t>lässt berufsbedingter Stress die längst</a:t>
            </a:r>
            <a:br>
              <a:rPr lang="de-DE" dirty="0" smtClean="0"/>
            </a:br>
            <a:r>
              <a:rPr lang="de-DE" dirty="0" smtClean="0"/>
              <a:t>vergessenen Kopfschmerzen wieder auftreten,</a:t>
            </a:r>
            <a:br>
              <a:rPr lang="de-DE" dirty="0" smtClean="0"/>
            </a:br>
            <a:r>
              <a:rPr lang="de-DE" dirty="0" smtClean="0"/>
              <a:t>nun auch mit Photophobie.</a:t>
            </a:r>
            <a:br>
              <a:rPr lang="de-DE" dirty="0" smtClean="0"/>
            </a:b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4852630"/>
            <a:ext cx="9144000" cy="121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dirty="0" smtClean="0">
                <a:latin typeface="+mn-lt"/>
              </a:rPr>
              <a:t>Eine durch Hans-Joachim Haase bestimmte Prismenbrille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sorgt für sofortige Beschwerdefreiheit.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 autoUpdateAnimBg="0"/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Stadium 5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993532"/>
            <a:ext cx="8424863" cy="1078410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Bei erneut auftretenden Kopfschmerzen </a:t>
            </a:r>
            <a:br>
              <a:rPr lang="de-DE" dirty="0" smtClean="0"/>
            </a:br>
            <a:r>
              <a:rPr lang="de-DE" dirty="0" smtClean="0"/>
              <a:t>werden die Prismen stets weiter verstärkt.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4143380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dauert über zehn Jahre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 sich der Muskeltonus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vollständig löst.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  <p:bldP spid="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Stadium 6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1226"/>
            <a:ext cx="9144000" cy="193509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Eine operative Korrektur des vollen Betrags </a:t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 err="1" smtClean="0"/>
              <a:t>Eso</a:t>
            </a:r>
            <a:r>
              <a:rPr lang="de-DE" dirty="0" smtClean="0"/>
              <a:t>-Winkelfehlsichtigkeit </a:t>
            </a:r>
            <a:br>
              <a:rPr lang="de-DE" dirty="0" smtClean="0"/>
            </a:br>
            <a:r>
              <a:rPr lang="de-DE" dirty="0" smtClean="0"/>
              <a:t>hat auch eine Verringerung</a:t>
            </a:r>
            <a:br>
              <a:rPr lang="de-DE" dirty="0" smtClean="0"/>
            </a:br>
            <a:r>
              <a:rPr lang="de-DE" dirty="0" smtClean="0"/>
              <a:t>des Höhenfehlers zur Folge.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786322"/>
            <a:ext cx="91440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Erfreuliches Ergebnis ist ein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beschwerdefreies Sehen mit leichter Brille.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 autoUpdateAnimBg="0"/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Die MKH-Messwerte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7" y="2500306"/>
            <a:ext cx="6143667" cy="3286148"/>
          </a:xfrm>
          <a:noFill/>
        </p:spPr>
        <p:txBody>
          <a:bodyPr/>
          <a:lstStyle/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1971:     7 cm/m B.a. und 3,5 B.o.R</a:t>
            </a:r>
          </a:p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 1972: 	11 cm/m B.a. und 4,5 B.o.R</a:t>
            </a:r>
          </a:p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 1973: 	14 cm/m B.a. und 4,0 B.o.R</a:t>
            </a:r>
          </a:p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 1979: 	16 cm/m B.a. und 5,0 B.o.R</a:t>
            </a:r>
          </a:p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 1980: 	20 cm/m B.a. und 6,0 B.o.R</a:t>
            </a:r>
          </a:p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 1981: 	22 cm/m B.a. und 6,0 B.o.R</a:t>
            </a:r>
          </a:p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09/1983:    32 cm/m B.a. und 6,0 B.o.R</a:t>
            </a:r>
          </a:p>
          <a:p>
            <a:pPr marL="0" indent="0" algn="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>12/1983:   </a:t>
            </a:r>
            <a:r>
              <a:rPr lang="de-DE" sz="1800" b="1" dirty="0" smtClean="0">
                <a:solidFill>
                  <a:srgbClr val="FFFF00"/>
                </a:solidFill>
              </a:rPr>
              <a:t>36</a:t>
            </a:r>
            <a:r>
              <a:rPr lang="de-DE" sz="1800" dirty="0" smtClean="0"/>
              <a:t> cm/m B.a. und 7,0 B.o.R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sz="1800" dirty="0" smtClean="0"/>
              <a:t/>
            </a:r>
            <a:br>
              <a:rPr lang="de-DE" sz="1800" dirty="0" smtClean="0"/>
            </a:br>
            <a:endParaRPr lang="de-DE" sz="1800" kern="1200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endParaRPr lang="de-DE" sz="1800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597" y="5929330"/>
            <a:ext cx="614366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1984:   2,0 cm/m B.a. und 2,0 B.o.R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1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2428860" y="5857892"/>
            <a:ext cx="4143404" cy="15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003399"/>
      </a:dk2>
      <a:lt2>
        <a:srgbClr val="FFFF00"/>
      </a:lt2>
      <a:accent1>
        <a:srgbClr val="CCFF33"/>
      </a:accent1>
      <a:accent2>
        <a:srgbClr val="CC0000"/>
      </a:accent2>
      <a:accent3>
        <a:srgbClr val="AAADCA"/>
      </a:accent3>
      <a:accent4>
        <a:srgbClr val="DADAAE"/>
      </a:accent4>
      <a:accent5>
        <a:srgbClr val="E2FFAD"/>
      </a:accent5>
      <a:accent6>
        <a:srgbClr val="B90000"/>
      </a:accent6>
      <a:hlink>
        <a:srgbClr val="FF9900"/>
      </a:hlink>
      <a:folHlink>
        <a:srgbClr val="FF99CC"/>
      </a:folHlink>
    </a:clrScheme>
    <a:fontScheme name="Standard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003399"/>
        </a:dk2>
        <a:lt2>
          <a:srgbClr val="FFFF00"/>
        </a:lt2>
        <a:accent1>
          <a:srgbClr val="CCFF33"/>
        </a:accent1>
        <a:accent2>
          <a:srgbClr val="CC0000"/>
        </a:accent2>
        <a:accent3>
          <a:srgbClr val="AAADCA"/>
        </a:accent3>
        <a:accent4>
          <a:srgbClr val="DADAAE"/>
        </a:accent4>
        <a:accent5>
          <a:srgbClr val="E2FFAD"/>
        </a:accent5>
        <a:accent6>
          <a:srgbClr val="B90000"/>
        </a:accent6>
        <a:hlink>
          <a:srgbClr val="FF9900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Bildschirmpräsentation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Standarddesign</vt:lpstr>
      <vt:lpstr>Grußwort zum</vt:lpstr>
      <vt:lpstr>Liebe Freunde  der binokularen Vollkorrektion</vt:lpstr>
      <vt:lpstr>Stadium 1</vt:lpstr>
      <vt:lpstr>Stadium 2</vt:lpstr>
      <vt:lpstr>Stadium 3</vt:lpstr>
      <vt:lpstr>Stadium 4</vt:lpstr>
      <vt:lpstr>Stadium 5</vt:lpstr>
      <vt:lpstr>Stadium 6</vt:lpstr>
      <vt:lpstr>Die MKH-Messwerte</vt:lpstr>
      <vt:lpstr>Die Brillen</vt:lpstr>
      <vt:lpstr>Operation linkes Auge</vt:lpstr>
      <vt:lpstr>Der aktuelle Stand</vt:lpstr>
      <vt:lpstr>Anmerkung</vt:lpstr>
      <vt:lpstr>Liebe Freunde  der binokularen Vollkorrektion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Winkelfehlsichtigkeit mit Fixationsdisparation</dc:title>
  <dc:creator>Dr. Helmut Goersch</dc:creator>
  <cp:lastModifiedBy>Windows-Benutzer</cp:lastModifiedBy>
  <cp:revision>707</cp:revision>
  <dcterms:created xsi:type="dcterms:W3CDTF">1999-03-27T18:15:34Z</dcterms:created>
  <dcterms:modified xsi:type="dcterms:W3CDTF">2019-01-13T22:54:58Z</dcterms:modified>
</cp:coreProperties>
</file>