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84" r:id="rId3"/>
    <p:sldId id="359" r:id="rId4"/>
    <p:sldId id="366" r:id="rId5"/>
    <p:sldId id="368" r:id="rId6"/>
    <p:sldId id="369" r:id="rId7"/>
    <p:sldId id="370" r:id="rId8"/>
    <p:sldId id="371" r:id="rId9"/>
    <p:sldId id="367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lph Krüg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4"/>
    <a:srgbClr val="000082"/>
    <a:srgbClr val="00007E"/>
    <a:srgbClr val="000099"/>
    <a:srgbClr val="99CCFF"/>
    <a:srgbClr val="FF6600"/>
    <a:srgbClr val="4D4D4D"/>
    <a:srgbClr val="777777"/>
    <a:srgbClr val="969696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38" autoAdjust="0"/>
  </p:normalViewPr>
  <p:slideViewPr>
    <p:cSldViewPr>
      <p:cViewPr>
        <p:scale>
          <a:sx n="100" d="100"/>
          <a:sy n="100" d="100"/>
        </p:scale>
        <p:origin x="-810" y="-198"/>
      </p:cViewPr>
      <p:guideLst>
        <p:guide orient="horz" pos="3840"/>
        <p:guide orient="horz" pos="4319"/>
        <p:guide orient="horz" pos="2160"/>
        <p:guide orient="horz" pos="1056"/>
        <p:guide pos="1536"/>
        <p:guide pos="5520"/>
        <p:guide pos="2880"/>
        <p:guide pos="240"/>
        <p:guide pos="42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Dr. Helmut Goersch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2D1A39C-BD13-46E7-BF06-0C0EEAF53006}" type="datetime1">
              <a:rPr lang="de-DE"/>
              <a:pPr>
                <a:defRPr/>
              </a:pPr>
              <a:t>25.04.2017</a:t>
            </a:fld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Winkelfehlsichtigkeit mit Fixationsdisparation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BD930A00-A4F7-41FD-85B0-04487608E9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6361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97172B5B-F8F3-4E4A-B7C3-C2F30CD76131}" type="datetime1">
              <a:rPr lang="de-DE"/>
              <a:pPr>
                <a:defRPr/>
              </a:pPr>
              <a:t>25.04.2017</a:t>
            </a:fld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3105AAC6-61FE-49E5-B147-E8CBEEC8AF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637833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4572000" y="5486400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>
              <a:gd name="T0" fmla="*/ 7489825 w 4718"/>
              <a:gd name="T1" fmla="*/ 5541962 h 3491"/>
              <a:gd name="T2" fmla="*/ 7489825 w 4718"/>
              <a:gd name="T3" fmla="*/ 0 h 3491"/>
              <a:gd name="T4" fmla="*/ 0 w 4718"/>
              <a:gd name="T5" fmla="*/ 0 h 34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8" name="Rectangle 51"/>
          <p:cNvSpPr>
            <a:spLocks noChangeArrowheads="1"/>
          </p:cNvSpPr>
          <p:nvPr/>
        </p:nvSpPr>
        <p:spPr bwMode="auto">
          <a:xfrm>
            <a:off x="20638" y="990600"/>
            <a:ext cx="9128125" cy="12192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T0" fmla="*/ 159226 w 21600"/>
              <a:gd name="T1" fmla="*/ 0 h 43161"/>
              <a:gd name="T2" fmla="*/ 130175 w 21600"/>
              <a:gd name="T3" fmla="*/ 6851650 h 43161"/>
              <a:gd name="T4" fmla="*/ 0 w 21600"/>
              <a:gd name="T5" fmla="*/ 3425269 h 4316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lnTo>
                  <a:pt x="1002" y="0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Hier klicken, um Master-Untertitelformat zu bearbeiten.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Hier klicken, um Master-Titelformat zu bearbeiten.</a:t>
            </a:r>
          </a:p>
        </p:txBody>
      </p:sp>
      <p:sp>
        <p:nvSpPr>
          <p:cNvPr id="10" name="Rectangle 2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ex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D7AFF-BB56-49BE-9C9C-4360748409BE}" type="datetime1">
              <a:rPr lang="de-DE"/>
              <a:pPr>
                <a:defRPr/>
              </a:pPr>
              <a:t>25.04.2017</a:t>
            </a:fld>
            <a:endParaRPr lang="de-DE"/>
          </a:p>
        </p:txBody>
      </p:sp>
      <p:sp>
        <p:nvSpPr>
          <p:cNvPr id="11" name="Rectangle 31"/>
          <p:cNvSpPr>
            <a:spLocks noGrp="1" noChangeArrowheads="1"/>
          </p:cNvSpPr>
          <p:nvPr>
            <p:ph type="ftr" sz="quarter" idx="11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56350"/>
            <a:ext cx="1908175" cy="501650"/>
          </a:xfrm>
          <a:extLst/>
        </p:spPr>
        <p:txBody>
          <a:bodyPr wrap="none" lIns="46038" tIns="46038" rIns="46038" bIns="46038"/>
          <a:lstStyle>
            <a:lvl2pPr lvl="1" algn="r">
              <a:lnSpc>
                <a:spcPct val="110000"/>
              </a:lnSpc>
              <a:defRPr sz="1400"/>
            </a:lvl2pPr>
          </a:lstStyle>
          <a:p>
            <a:pPr lvl="1"/>
            <a:fld id="{EC9A4CC8-2CE3-4591-B538-B1E28D1676C2}" type="slidenum">
              <a:rPr lang="de-DE"/>
              <a:pPr lvl="1"/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26627-8FAD-4C92-9C72-1B28879432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762000"/>
            <a:ext cx="2286000" cy="52292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762000"/>
            <a:ext cx="6705600" cy="52292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3C354-7D37-403C-9636-57DFA1C49B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63F14-2E61-48BB-9361-9C42D87436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FC57E-7AB3-414B-9A1D-AD5EFFD65A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E8453-957A-46A6-9967-8E7FEDC1DE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2609-4986-43EF-8209-7C2B6E99995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1F3AB-360D-48AB-9F33-330D93F50B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A85B0-756E-4774-8216-0BB8D6E174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43A06-E605-4649-B025-0F069B8BE26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0FC0A-6024-45A8-9A12-5FA2965D36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-17463" y="268288"/>
            <a:ext cx="8915401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0"/>
            <a:ext cx="9144000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29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8575" y="6119813"/>
            <a:ext cx="3908425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Times New Roman" pitchFamily="18" charset="0"/>
              </a:defRPr>
            </a:lvl1pPr>
          </a:lstStyle>
          <a:p>
            <a:pPr>
              <a:defRPr/>
            </a:pPr>
            <a:fld id="{6B617C9E-63C0-4FA2-8CF9-90A90C0168D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2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Line 70"/>
          <p:cNvSpPr>
            <a:spLocks noChangeShapeType="1"/>
          </p:cNvSpPr>
          <p:nvPr/>
        </p:nvSpPr>
        <p:spPr bwMode="auto">
          <a:xfrm>
            <a:off x="7239000" y="0"/>
            <a:ext cx="1588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4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med">
    <p:wipe dir="r"/>
  </p:transition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257300"/>
            <a:ext cx="9144000" cy="685800"/>
          </a:xfrm>
          <a:ln>
            <a:noFill/>
          </a:ln>
          <a:extLst/>
        </p:spPr>
        <p:txBody>
          <a:bodyPr/>
          <a:lstStyle/>
          <a:p>
            <a:pPr algn="ctr">
              <a:defRPr/>
            </a:pPr>
            <a:r>
              <a:rPr kumimoji="0" lang="de-DE" sz="3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Grußwort zum</a:t>
            </a:r>
            <a:endParaRPr kumimoji="0" lang="de-DE" sz="3800" b="1" dirty="0" smtClean="0">
              <a:latin typeface="Arial" charset="0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844550" y="2773164"/>
            <a:ext cx="7448550" cy="1231900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de-DE" sz="3200" dirty="0" smtClean="0"/>
              <a:t>30. Kongress der IVBS</a:t>
            </a:r>
          </a:p>
          <a:p>
            <a:pPr algn="ctr"/>
            <a:r>
              <a:rPr lang="de-DE" sz="3200" dirty="0" smtClean="0"/>
              <a:t>Mainz</a:t>
            </a:r>
            <a:r>
              <a:rPr kumimoji="0" lang="de-DE" dirty="0" smtClean="0"/>
              <a:t> </a:t>
            </a:r>
            <a:r>
              <a:rPr lang="de-DE" sz="3200" dirty="0" smtClean="0"/>
              <a:t>- Mai 2017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400" y="56388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l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 sz="2400">
                <a:latin typeface="Tahoma" charset="0"/>
              </a:rPr>
              <a:t>Dr. Helmut Goersch - Berlin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  <p:bldP spid="11273" grpId="0" build="p" autoUpdateAnimBg="0" advAuto="0"/>
      <p:bldP spid="1127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066800"/>
            <a:ext cx="8107363" cy="1295400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</a:t>
            </a: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Vollkorrektion</a:t>
            </a:r>
            <a:endParaRPr kumimoji="0" lang="de-DE" sz="3200" dirty="0" smtClean="0">
              <a:solidFill>
                <a:schemeClr val="tx2"/>
              </a:solidFill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467544" y="2924944"/>
            <a:ext cx="8382000" cy="31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Mit den besten Wünschen 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 einen erfolgreichen </a:t>
            </a:r>
            <a:b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2800" kern="0" dirty="0" smtClean="0">
                <a:latin typeface="+mn-lt"/>
              </a:rPr>
              <a:t>30.</a:t>
            </a: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e-DE" sz="2800" kern="0" dirty="0" smtClean="0">
                <a:latin typeface="+mn-lt"/>
              </a:rPr>
              <a:t>K</a:t>
            </a:r>
            <a:r>
              <a:rPr kumimoji="1" lang="de-DE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ongress</a:t>
            </a:r>
            <a: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der IVBS </a:t>
            </a:r>
            <a:br>
              <a:rPr kumimoji="1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de-DE" sz="2800" dirty="0" smtClean="0"/>
              <a:t> einige Worte zu: </a:t>
            </a:r>
          </a:p>
          <a:p>
            <a:pPr lvl="0">
              <a:lnSpc>
                <a:spcPct val="115000"/>
              </a:lnSpc>
              <a:spcBef>
                <a:spcPct val="50000"/>
              </a:spcBef>
              <a:buClr>
                <a:schemeClr val="hlink"/>
              </a:buClr>
              <a:buSzPct val="70000"/>
              <a:defRPr/>
            </a:pPr>
            <a:r>
              <a:rPr lang="de-DE" sz="2800" dirty="0" smtClean="0">
                <a:solidFill>
                  <a:schemeClr val="tx2"/>
                </a:solidFill>
              </a:rPr>
              <a:t>"Fakten und Erkenntnisse"</a:t>
            </a:r>
            <a:endParaRPr kumimoji="1" lang="de-DE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Fakten (1)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780928"/>
            <a:ext cx="8439150" cy="936104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Ebenso wie jede Theorie muss sich jede praktische </a:t>
            </a:r>
            <a:br>
              <a:rPr lang="de-DE" dirty="0" smtClean="0"/>
            </a:br>
            <a:r>
              <a:rPr lang="de-DE" dirty="0" smtClean="0"/>
              <a:t>Methodik stets an ihrer Brauchbarkeit messen lassen. </a:t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Font typeface="Wingdings" pitchFamily="2" charset="2"/>
              <a:buNone/>
            </a:pP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3717032"/>
            <a:ext cx="843915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Wenn eine spezielle Methodik bei vorschriftsmäßiger Anwendung besser als andere zum gewollten Ziel führt,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dann stellt diese Methodik die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Nummer Eins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dar.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314" y="5085184"/>
            <a:ext cx="843915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 bleibt solange die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Nummer Eins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auf ihrem Gebiet,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bis eine bessere Methodik entwickelt wird.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 autoUpdateAnimBg="0"/>
      <p:bldP spid="5" grpId="0" build="p" autoUpdateAnimBg="0"/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Fakten (2)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4904"/>
            <a:ext cx="8367712" cy="1872208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Zur Messung und prismatischen </a:t>
            </a:r>
            <a:r>
              <a:rPr lang="de-DE" dirty="0" smtClean="0">
                <a:solidFill>
                  <a:srgbClr val="FFFF00"/>
                </a:solidFill>
              </a:rPr>
              <a:t>Voll</a:t>
            </a:r>
            <a:r>
              <a:rPr lang="de-DE" dirty="0" smtClean="0"/>
              <a:t>korrektion von Winkelfehlsichtigkeit ist die </a:t>
            </a:r>
            <a:r>
              <a:rPr lang="de-DE" dirty="0" smtClean="0">
                <a:solidFill>
                  <a:srgbClr val="FFFF00"/>
                </a:solidFill>
              </a:rPr>
              <a:t>MKH</a:t>
            </a:r>
            <a:r>
              <a:rPr lang="de-DE" dirty="0" smtClean="0"/>
              <a:t> (</a:t>
            </a:r>
            <a:r>
              <a:rPr lang="de-DE" dirty="0" err="1" smtClean="0">
                <a:solidFill>
                  <a:srgbClr val="FFFF00"/>
                </a:solidFill>
              </a:rPr>
              <a:t>M</a:t>
            </a:r>
            <a:r>
              <a:rPr lang="de-DE" dirty="0" err="1" smtClean="0"/>
              <a:t>ess</a:t>
            </a:r>
            <a:r>
              <a:rPr lang="de-DE" dirty="0" smtClean="0"/>
              <a:t>- und </a:t>
            </a:r>
            <a:r>
              <a:rPr lang="de-DE" dirty="0" smtClean="0">
                <a:solidFill>
                  <a:srgbClr val="FFFF00"/>
                </a:solidFill>
              </a:rPr>
              <a:t>K</a:t>
            </a:r>
            <a:r>
              <a:rPr lang="de-DE" dirty="0" smtClean="0"/>
              <a:t>orrektionsmethodik nach H.-J. </a:t>
            </a:r>
            <a:r>
              <a:rPr lang="de-DE" dirty="0" smtClean="0">
                <a:solidFill>
                  <a:srgbClr val="FFFF00"/>
                </a:solidFill>
              </a:rPr>
              <a:t>H</a:t>
            </a:r>
            <a:r>
              <a:rPr lang="de-DE" dirty="0" smtClean="0"/>
              <a:t>aase) </a:t>
            </a:r>
            <a:br>
              <a:rPr lang="de-DE" dirty="0" smtClean="0"/>
            </a:br>
            <a:r>
              <a:rPr lang="de-DE" dirty="0" smtClean="0"/>
              <a:t>seit über fünfzig Jahren die </a:t>
            </a:r>
            <a:r>
              <a:rPr lang="de-DE" dirty="0" smtClean="0">
                <a:solidFill>
                  <a:srgbClr val="FFFF00"/>
                </a:solidFill>
              </a:rPr>
              <a:t>Nummer Eins</a:t>
            </a:r>
            <a:r>
              <a:rPr lang="de-DE" dirty="0" smtClean="0"/>
              <a:t>.</a:t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3933056"/>
            <a:ext cx="836771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Insbesondere in Fällen, in denen die Ophthalmologie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keine Lösung für die Sehbeschwerden winkelfehlsichtiger Personen fand, konnte die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MKH</a:t>
            </a:r>
            <a:r>
              <a:rPr kumimoji="1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ihre Überlegenheit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gegenüber anderen Verfahren beweisen.</a:t>
            </a: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  <p:bldP spid="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Fakten (3)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36912"/>
            <a:ext cx="8367713" cy="1872208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Sogar in manchen Fällen, bei denen keine Sehstörungen oder Anstrengungsbeschwerden vorlagen, hat eine mit </a:t>
            </a:r>
            <a:br>
              <a:rPr lang="de-DE" dirty="0" smtClean="0"/>
            </a:br>
            <a:r>
              <a:rPr lang="de-DE" dirty="0" smtClean="0"/>
              <a:t>der </a:t>
            </a:r>
            <a:r>
              <a:rPr lang="de-DE" dirty="0" smtClean="0">
                <a:solidFill>
                  <a:srgbClr val="FFFF00"/>
                </a:solidFill>
              </a:rPr>
              <a:t>MKH</a:t>
            </a:r>
            <a:r>
              <a:rPr lang="de-DE" dirty="0" smtClean="0"/>
              <a:t> korrekt bestimmte prismatische </a:t>
            </a:r>
            <a:r>
              <a:rPr lang="de-DE" dirty="0" smtClean="0">
                <a:solidFill>
                  <a:srgbClr val="FFFF00"/>
                </a:solidFill>
              </a:rPr>
              <a:t>Voll</a:t>
            </a:r>
            <a:r>
              <a:rPr lang="de-DE" dirty="0" smtClean="0"/>
              <a:t>korrektion </a:t>
            </a:r>
            <a:br>
              <a:rPr lang="de-DE" dirty="0" smtClean="0"/>
            </a:br>
            <a:r>
              <a:rPr lang="de-DE" dirty="0" smtClean="0"/>
              <a:t>zur spürbaren Erhöhung der Lebensqualität geführt.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437112"/>
            <a:ext cx="8367713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 erklären ist das durch eine Einsparung nervlicher Energie, </a:t>
            </a:r>
            <a:r>
              <a:rPr lang="de-DE" sz="2400" kern="0" dirty="0" smtClean="0">
                <a:latin typeface="+mn-lt"/>
              </a:rPr>
              <a:t>da </a:t>
            </a:r>
            <a:r>
              <a:rPr lang="de-DE" sz="2400" kern="0" smtClean="0"/>
              <a:t>die Arbeit der </a:t>
            </a:r>
            <a:r>
              <a:rPr lang="de-DE" sz="2400" kern="0" dirty="0" smtClean="0"/>
              <a:t>Augen sehr viel Energie </a:t>
            </a:r>
            <a:br>
              <a:rPr lang="de-DE" sz="2400" kern="0" dirty="0" smtClean="0"/>
            </a:br>
            <a:r>
              <a:rPr lang="de-DE" sz="2400" kern="0" dirty="0" smtClean="0"/>
              <a:t>erfordert und da </a:t>
            </a:r>
            <a:r>
              <a:rPr lang="de-DE" sz="2400" kern="0" dirty="0" smtClean="0">
                <a:latin typeface="+mn-lt"/>
              </a:rPr>
              <a:t>d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 Mensch den größten Teil seiner Umwelt-Informationen über </a:t>
            </a:r>
            <a:r>
              <a:rPr lang="de-DE" sz="2400" kern="0" noProof="0" dirty="0" smtClean="0">
                <a:latin typeface="+mn-lt"/>
              </a:rPr>
              <a:t>die </a:t>
            </a:r>
            <a:r>
              <a:rPr lang="de-DE" sz="2400" kern="0" dirty="0" smtClean="0">
                <a:latin typeface="+mn-lt"/>
              </a:rPr>
              <a:t>Augen empfängt .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autoUpdateAnimBg="0"/>
      <p:bldP spid="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Erkenntnisse (1)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780928"/>
            <a:ext cx="8424863" cy="1008112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Es gibt Anwender der </a:t>
            </a:r>
            <a:r>
              <a:rPr lang="de-DE" dirty="0" smtClean="0">
                <a:solidFill>
                  <a:srgbClr val="FFFF00"/>
                </a:solidFill>
              </a:rPr>
              <a:t>MKH</a:t>
            </a:r>
            <a:r>
              <a:rPr lang="de-DE" dirty="0" smtClean="0"/>
              <a:t>, die eine Unterkorrektion </a:t>
            </a:r>
            <a:br>
              <a:rPr lang="de-DE" dirty="0" smtClean="0"/>
            </a:br>
            <a:r>
              <a:rPr lang="de-DE" dirty="0" smtClean="0"/>
              <a:t>in vielen Fällen für ausreichend und sinnvoll halten.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717032"/>
            <a:ext cx="842486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  <a:defRPr/>
            </a:pPr>
            <a:r>
              <a:rPr lang="de-DE" sz="2400" kern="0" dirty="0" smtClean="0"/>
              <a:t>Auch wenn der </a:t>
            </a:r>
            <a:r>
              <a:rPr lang="de-DE" sz="2400" kern="0" dirty="0" smtClean="0"/>
              <a:t>Brillenträger eine Unterkorrektion als angenehm und entlastend </a:t>
            </a:r>
            <a:r>
              <a:rPr lang="de-DE" sz="2400" kern="0" dirty="0" smtClean="0"/>
              <a:t>empfinden</a:t>
            </a:r>
            <a:r>
              <a:rPr lang="de-DE" sz="2400" kern="0" dirty="0" smtClean="0"/>
              <a:t> sollte,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immer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zu bedenken, dass hierbei </a:t>
            </a:r>
            <a:r>
              <a:rPr lang="de-DE" sz="2400" kern="0" dirty="0" smtClean="0">
                <a:latin typeface="+mn-lt"/>
              </a:rPr>
              <a:t>kein ideales Binokularsehen </a:t>
            </a:r>
            <a:r>
              <a:rPr lang="de-DE" sz="2400" kern="0" dirty="0" smtClean="0">
                <a:latin typeface="+mn-lt"/>
              </a:rPr>
              <a:t>vorliegen kann </a:t>
            </a:r>
            <a:r>
              <a:rPr lang="de-DE" sz="2400" kern="0" dirty="0" smtClean="0">
                <a:latin typeface="+mn-lt"/>
              </a:rPr>
              <a:t>und daher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 Fortschreiten und eine Verfestigung von sensorischen Abweichungen </a:t>
            </a:r>
            <a:r>
              <a:rPr lang="de-DE" sz="2400" kern="0" dirty="0" smtClean="0">
                <a:latin typeface="+mn-lt"/>
              </a:rPr>
              <a:t>nicht auszuschließen ist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 autoUpdateAnimBg="0"/>
      <p:bldP spid="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Erkenntnisse (2)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564904"/>
            <a:ext cx="8424863" cy="1008112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Hartnäckig hält sich die Ansicht, dass eine </a:t>
            </a:r>
            <a:r>
              <a:rPr lang="de-DE" dirty="0" smtClean="0">
                <a:solidFill>
                  <a:srgbClr val="FFFF00"/>
                </a:solidFill>
              </a:rPr>
              <a:t>Voll</a:t>
            </a:r>
            <a:r>
              <a:rPr lang="de-DE" dirty="0" smtClean="0"/>
              <a:t>korrektion sehr häufig zu einer Erhöhung des Messwertes führt.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3501008"/>
            <a:ext cx="84248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kern="0" dirty="0" smtClean="0">
                <a:latin typeface="+mn-lt"/>
              </a:rPr>
              <a:t>Aber in den seltenen Fällen einer besonders großen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(meist </a:t>
            </a:r>
            <a:r>
              <a:rPr kumimoji="1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Eso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-)</a:t>
            </a:r>
            <a:r>
              <a:rPr lang="de-DE" sz="2400" kern="0" dirty="0" smtClean="0">
                <a:latin typeface="+mn-lt"/>
              </a:rPr>
              <a:t>Winkelfehlsichtigkeit wird dabei lediglich der </a:t>
            </a:r>
            <a:br>
              <a:rPr lang="de-DE" sz="2400" kern="0" dirty="0" smtClean="0">
                <a:latin typeface="+mn-lt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Muskeltonus gelöst, der sich über Jahre ausgebildet hatte.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4869160"/>
            <a:ext cx="842486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</a:pPr>
            <a:r>
              <a:rPr lang="de-DE" sz="2400" kern="0" dirty="0" smtClean="0">
                <a:latin typeface="+mn-lt"/>
              </a:rPr>
              <a:t>Und seit 1980 ist bekannt, dass es sich </a:t>
            </a:r>
            <a:r>
              <a:rPr lang="de-DE" sz="2400" kern="0" dirty="0" smtClean="0"/>
              <a:t>nur </a:t>
            </a:r>
            <a:r>
              <a:rPr lang="de-DE" sz="2400" kern="0" dirty="0" smtClean="0">
                <a:latin typeface="+mn-lt"/>
              </a:rPr>
              <a:t>um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weniger als drei Prozent aller Fälle handelt. Siehe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 </a:t>
            </a:r>
            <a:r>
              <a:rPr kumimoji="1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Günthert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</a:t>
            </a:r>
            <a:r>
              <a:rPr kumimoji="1" lang="de-DE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Heterophorien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im Spiegel der Statistik</a:t>
            </a:r>
            <a:r>
              <a:rPr lang="de-DE" sz="2400" kern="0" dirty="0" smtClean="0">
                <a:solidFill>
                  <a:srgbClr val="FFFF00"/>
                </a:solidFill>
              </a:rPr>
              <a:t>"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unter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ivbs.org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  <p:bldP spid="6" grpId="0" build="p" autoUpdateAnimBg="0"/>
      <p:bldP spid="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1168400"/>
            <a:ext cx="8107363" cy="838200"/>
          </a:xfrm>
        </p:spPr>
        <p:txBody>
          <a:bodyPr/>
          <a:lstStyle/>
          <a:p>
            <a:pPr algn="ctr"/>
            <a:r>
              <a:rPr lang="de-DE" sz="3600" dirty="0" smtClean="0">
                <a:solidFill>
                  <a:schemeClr val="tx2"/>
                </a:solidFill>
              </a:rPr>
              <a:t>Erkenntnisse (3)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36912"/>
            <a:ext cx="8424863" cy="1440160"/>
          </a:xfrm>
          <a:noFill/>
        </p:spPr>
        <p:txBody>
          <a:bodyPr/>
          <a:lstStyle/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>Obwohl die meisten Ophthalmologen keine Erfahrungen </a:t>
            </a:r>
            <a:br>
              <a:rPr lang="de-DE" dirty="0" smtClean="0"/>
            </a:br>
            <a:r>
              <a:rPr lang="de-DE" dirty="0" smtClean="0"/>
              <a:t>in der Anwendung der </a:t>
            </a:r>
            <a:r>
              <a:rPr lang="de-DE" dirty="0" smtClean="0">
                <a:solidFill>
                  <a:srgbClr val="FFFF00"/>
                </a:solidFill>
              </a:rPr>
              <a:t>MKH</a:t>
            </a:r>
            <a:r>
              <a:rPr lang="de-DE" dirty="0" smtClean="0"/>
              <a:t> besitzen, wird diese von</a:t>
            </a:r>
            <a:br>
              <a:rPr lang="de-DE" dirty="0" smtClean="0"/>
            </a:br>
            <a:r>
              <a:rPr lang="de-DE" dirty="0" smtClean="0"/>
              <a:t>ihnen immer noch abgelehnt. Anmerkung dazu:</a:t>
            </a:r>
            <a:br>
              <a:rPr lang="de-DE" dirty="0" smtClean="0"/>
            </a:br>
            <a:endParaRPr lang="de-DE" dirty="0" smtClean="0"/>
          </a:p>
          <a:p>
            <a:pPr marL="0" indent="0" algn="ctr">
              <a:lnSpc>
                <a:spcPct val="120000"/>
              </a:lnSpc>
              <a:spcBef>
                <a:spcPct val="30000"/>
              </a:spcBef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-11019" y="6453336"/>
            <a:ext cx="9155020" cy="41001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1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1400" b="0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drhgoersch.de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850" y="4005064"/>
            <a:ext cx="8424863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>
              <a:lnSpc>
                <a:spcPct val="120000"/>
              </a:lnSpc>
              <a:spcBef>
                <a:spcPct val="30000"/>
              </a:spcBef>
              <a:buClr>
                <a:schemeClr val="hlink"/>
              </a:buClr>
              <a:buSzPct val="70000"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"Wäre die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MKH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nicht von einem Oberstudienrat an einer Fachschule für </a:t>
            </a:r>
            <a:r>
              <a:rPr lang="de-DE" sz="2400" kern="0" dirty="0" smtClean="0"/>
              <a:t>Augenoptik</a:t>
            </a:r>
            <a:r>
              <a:rPr kumimoji="1" lang="de-DE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entwickelt worden,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sondern von einem Professor der Augenheilkunde,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wäre die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MKH </a:t>
            </a: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heute der Standard für Prüfungen </a:t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Binokularsehens in der Ophthalmologie."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1" lang="de-DE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1" lang="de-DE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 autoUpdateAnimBg="0"/>
      <p:bldP spid="6" grpId="0" uiExpand="1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12976"/>
            <a:ext cx="8382000" cy="1656184"/>
          </a:xfrm>
          <a:noFill/>
        </p:spPr>
        <p:txBody>
          <a:bodyPr/>
          <a:lstStyle/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Vielen Dank für Ihre Aufmerksamkeit</a:t>
            </a:r>
            <a:br>
              <a:rPr lang="de-DE" sz="2800" dirty="0" smtClean="0">
                <a:solidFill>
                  <a:schemeClr val="tx2"/>
                </a:solidFill>
              </a:rPr>
            </a:br>
            <a:r>
              <a:rPr lang="de-DE" sz="2800" dirty="0" smtClean="0">
                <a:solidFill>
                  <a:schemeClr val="tx2"/>
                </a:solidFill>
              </a:rPr>
              <a:t>und beste Grüße aus Berlin </a:t>
            </a:r>
            <a:br>
              <a:rPr lang="de-DE" sz="2800" dirty="0" smtClean="0">
                <a:solidFill>
                  <a:schemeClr val="tx2"/>
                </a:solidFill>
              </a:rPr>
            </a:br>
            <a:r>
              <a:rPr lang="de-DE" sz="2800" dirty="0" smtClean="0">
                <a:solidFill>
                  <a:schemeClr val="tx2"/>
                </a:solidFill>
              </a:rPr>
              <a:t>Helmut Goersch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22034" y="5589240"/>
            <a:ext cx="9166034" cy="1296144"/>
          </a:xfrm>
          <a:prstGeom prst="rect">
            <a:avLst/>
          </a:prstGeom>
          <a:solidFill>
            <a:srgbClr val="000064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/>
          <a:p>
            <a: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Hinweis: </a:t>
            </a:r>
            <a:r>
              <a:rPr kumimoji="1" lang="de-DE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Grußworte aus </a:t>
            </a:r>
            <a:r>
              <a:rPr lang="de-DE" kern="0" noProof="0" dirty="0" smtClean="0">
                <a:solidFill>
                  <a:srgbClr val="FFFFFF"/>
                </a:solidFill>
                <a:latin typeface="+mn-lt"/>
              </a:rPr>
              <a:t>f</a:t>
            </a:r>
            <a:r>
              <a:rPr lang="de-DE" kern="0" dirty="0" err="1" smtClean="0">
                <a:solidFill>
                  <a:srgbClr val="FFFFFF"/>
                </a:solidFill>
                <a:latin typeface="+mn-lt"/>
              </a:rPr>
              <a:t>rüheren</a:t>
            </a:r>
            <a:r>
              <a:rPr lang="de-DE" kern="0" dirty="0" smtClean="0">
                <a:solidFill>
                  <a:srgbClr val="FFFFFF"/>
                </a:solidFill>
                <a:latin typeface="+mn-lt"/>
              </a:rPr>
              <a:t> Jahren </a:t>
            </a:r>
            <a:r>
              <a:rPr lang="de-DE" dirty="0" smtClean="0"/>
              <a:t>sind zu finden unter </a:t>
            </a:r>
            <a:br>
              <a:rPr lang="de-DE" dirty="0" smtClean="0"/>
            </a:br>
            <a:r>
              <a:rPr lang="de-DE" dirty="0" smtClean="0"/>
              <a:t>"drhgoersch.de &gt; Gesammeltes &gt; Grußworte zu Jahreskongressen"</a:t>
            </a:r>
            <a:endParaRPr lang="de-DE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52736"/>
            <a:ext cx="9144000" cy="1269777"/>
          </a:xfrm>
        </p:spPr>
        <p:txBody>
          <a:bodyPr anchor="ctr" anchorCtr="1"/>
          <a:lstStyle/>
          <a:p>
            <a:pPr algn="ctr">
              <a:lnSpc>
                <a:spcPct val="100000"/>
              </a:lnSpc>
              <a:defRPr/>
            </a:pP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Liebe Freunde </a:t>
            </a:r>
            <a:b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der binokularen </a:t>
            </a:r>
            <a:r>
              <a:rPr kumimoji="0" lang="de-DE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Vollkorrektion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Standarddesign">
  <a:themeElements>
    <a:clrScheme name="Standarddesign 4">
      <a:dk1>
        <a:srgbClr val="000000"/>
      </a:dk1>
      <a:lt1>
        <a:srgbClr val="FFFFCC"/>
      </a:lt1>
      <a:dk2>
        <a:srgbClr val="003399"/>
      </a:dk2>
      <a:lt2>
        <a:srgbClr val="FFFF00"/>
      </a:lt2>
      <a:accent1>
        <a:srgbClr val="CCFF33"/>
      </a:accent1>
      <a:accent2>
        <a:srgbClr val="CC0000"/>
      </a:accent2>
      <a:accent3>
        <a:srgbClr val="AAADCA"/>
      </a:accent3>
      <a:accent4>
        <a:srgbClr val="DADAAE"/>
      </a:accent4>
      <a:accent5>
        <a:srgbClr val="E2FFAD"/>
      </a:accent5>
      <a:accent6>
        <a:srgbClr val="B90000"/>
      </a:accent6>
      <a:hlink>
        <a:srgbClr val="FF9900"/>
      </a:hlink>
      <a:folHlink>
        <a:srgbClr val="FF99CC"/>
      </a:folHlink>
    </a:clrScheme>
    <a:fontScheme name="Standard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003399"/>
        </a:dk2>
        <a:lt2>
          <a:srgbClr val="FFFF00"/>
        </a:lt2>
        <a:accent1>
          <a:srgbClr val="CCFF33"/>
        </a:accent1>
        <a:accent2>
          <a:srgbClr val="CC0000"/>
        </a:accent2>
        <a:accent3>
          <a:srgbClr val="AAADCA"/>
        </a:accent3>
        <a:accent4>
          <a:srgbClr val="DADAAE"/>
        </a:accent4>
        <a:accent5>
          <a:srgbClr val="E2FFAD"/>
        </a:accent5>
        <a:accent6>
          <a:srgbClr val="B90000"/>
        </a:accent6>
        <a:hlink>
          <a:srgbClr val="FF9900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Bildschirmpräsentation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Standarddesign</vt:lpstr>
      <vt:lpstr>Grußwort zum</vt:lpstr>
      <vt:lpstr>Liebe Freunde  der binokularen Vollkorrektion</vt:lpstr>
      <vt:lpstr>Fakten (1)</vt:lpstr>
      <vt:lpstr>Fakten (2)</vt:lpstr>
      <vt:lpstr>Fakten (3)</vt:lpstr>
      <vt:lpstr>Erkenntnisse (1)</vt:lpstr>
      <vt:lpstr>Erkenntnisse (2)</vt:lpstr>
      <vt:lpstr>Erkenntnisse (3)</vt:lpstr>
      <vt:lpstr>Liebe Freunde  der binokularen Vollkorrektion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Winkelfehlsichtigkeit mit Fixationsdisparation</dc:title>
  <dc:creator>Dr. Helmut Goersch</dc:creator>
  <cp:lastModifiedBy>Helmut</cp:lastModifiedBy>
  <cp:revision>543</cp:revision>
  <dcterms:created xsi:type="dcterms:W3CDTF">1999-03-27T18:15:34Z</dcterms:created>
  <dcterms:modified xsi:type="dcterms:W3CDTF">2017-04-25T15:05:20Z</dcterms:modified>
</cp:coreProperties>
</file>