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284" r:id="rId3"/>
    <p:sldId id="373" r:id="rId4"/>
    <p:sldId id="359" r:id="rId5"/>
    <p:sldId id="366" r:id="rId6"/>
    <p:sldId id="368" r:id="rId7"/>
    <p:sldId id="369" r:id="rId8"/>
    <p:sldId id="370" r:id="rId9"/>
    <p:sldId id="367" r:id="rId10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64"/>
    <a:srgbClr val="000082"/>
    <a:srgbClr val="00007E"/>
    <a:srgbClr val="000099"/>
    <a:srgbClr val="99CCFF"/>
    <a:srgbClr val="FF6600"/>
    <a:srgbClr val="4D4D4D"/>
    <a:srgbClr val="777777"/>
    <a:srgbClr val="969696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52" autoAdjust="0"/>
  </p:normalViewPr>
  <p:slideViewPr>
    <p:cSldViewPr>
      <p:cViewPr varScale="1">
        <p:scale>
          <a:sx n="88" d="100"/>
          <a:sy n="88" d="100"/>
        </p:scale>
        <p:origin x="-2130" y="-96"/>
      </p:cViewPr>
      <p:guideLst>
        <p:guide orient="horz" pos="3840"/>
        <p:guide orient="horz" pos="4319"/>
        <p:guide orient="horz" pos="2160"/>
        <p:guide orient="horz" pos="1056"/>
        <p:guide pos="1536"/>
        <p:guide pos="5520"/>
        <p:guide pos="2880"/>
        <p:guide pos="240"/>
        <p:guide pos="42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Dr. Helmut Goersch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92D1A39C-BD13-46E7-BF06-0C0EEAF53006}" type="datetime1">
              <a:rPr lang="de-DE"/>
              <a:pPr>
                <a:defRPr/>
              </a:pPr>
              <a:t>06.11.2016</a:t>
            </a:fld>
            <a:endParaRPr lang="de-DE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Winkelfehlsichtigkeit mit Fixationsdisparation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BD930A00-A4F7-41FD-85B0-04487608E9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97172B5B-F8F3-4E4A-B7C3-C2F30CD76131}" type="datetime1">
              <a:rPr lang="de-DE"/>
              <a:pPr>
                <a:defRPr/>
              </a:pPr>
              <a:t>06.11.2016</a:t>
            </a:fld>
            <a:endParaRPr lang="de-DE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3105AAC6-61FE-49E5-B147-E8CBEEC8AF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4572000" y="5486400"/>
            <a:ext cx="4603750" cy="685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AutoShape 47"/>
          <p:cNvSpPr>
            <a:spLocks noChangeArrowheads="1"/>
          </p:cNvSpPr>
          <p:nvPr/>
        </p:nvSpPr>
        <p:spPr bwMode="auto">
          <a:xfrm>
            <a:off x="-17463" y="268288"/>
            <a:ext cx="8915401" cy="6589712"/>
          </a:xfrm>
          <a:prstGeom prst="rtTriangle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542925" y="3228975"/>
            <a:ext cx="0" cy="3627438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187325" y="404813"/>
            <a:ext cx="7489825" cy="5541962"/>
          </a:xfrm>
          <a:custGeom>
            <a:avLst/>
            <a:gdLst>
              <a:gd name="T0" fmla="*/ 7489825 w 4718"/>
              <a:gd name="T1" fmla="*/ 5541962 h 3491"/>
              <a:gd name="T2" fmla="*/ 7489825 w 4718"/>
              <a:gd name="T3" fmla="*/ 0 h 3491"/>
              <a:gd name="T4" fmla="*/ 0 w 4718"/>
              <a:gd name="T5" fmla="*/ 0 h 34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718" h="3491">
                <a:moveTo>
                  <a:pt x="4718" y="3491"/>
                </a:moveTo>
                <a:lnTo>
                  <a:pt x="4718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8" name="Rectangle 51"/>
          <p:cNvSpPr>
            <a:spLocks noChangeArrowheads="1"/>
          </p:cNvSpPr>
          <p:nvPr/>
        </p:nvSpPr>
        <p:spPr bwMode="auto">
          <a:xfrm>
            <a:off x="20638" y="990600"/>
            <a:ext cx="9128125" cy="12192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Arc 42"/>
          <p:cNvSpPr>
            <a:spLocks/>
          </p:cNvSpPr>
          <p:nvPr/>
        </p:nvSpPr>
        <p:spPr bwMode="auto">
          <a:xfrm flipH="1">
            <a:off x="5867400" y="3175"/>
            <a:ext cx="3429000" cy="6851650"/>
          </a:xfrm>
          <a:custGeom>
            <a:avLst/>
            <a:gdLst>
              <a:gd name="T0" fmla="*/ 159226 w 21600"/>
              <a:gd name="T1" fmla="*/ 0 h 43161"/>
              <a:gd name="T2" fmla="*/ 130175 w 21600"/>
              <a:gd name="T3" fmla="*/ 6851650 h 43161"/>
              <a:gd name="T4" fmla="*/ 0 w 21600"/>
              <a:gd name="T5" fmla="*/ 3425269 h 431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61" fill="none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</a:path>
              <a:path w="21600" h="43161" stroke="0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  <a:lnTo>
                  <a:pt x="0" y="21577"/>
                </a:lnTo>
                <a:lnTo>
                  <a:pt x="1002" y="0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28650" y="3171825"/>
            <a:ext cx="4970463" cy="2044700"/>
          </a:xfrm>
        </p:spPr>
        <p:txBody>
          <a:bodyPr/>
          <a:lstStyle>
            <a:lvl1pPr marL="0" indent="0">
              <a:lnSpc>
                <a:spcPct val="85000"/>
              </a:lnSpc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Hier klicken, um Master-Untertitelformat zu bearbeiten.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ctrTitle" sz="quarter"/>
          </p:nvPr>
        </p:nvSpPr>
        <p:spPr>
          <a:xfrm>
            <a:off x="419100" y="1524000"/>
            <a:ext cx="8477250" cy="1371600"/>
          </a:xfrm>
          <a:ln>
            <a:solidFill>
              <a:srgbClr val="FFCC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de-DE" noProof="0" smtClean="0"/>
              <a:t>Hier klicken, um Master-Titelformat zu bearbeiten.</a:t>
            </a: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5257800"/>
            <a:ext cx="3908425" cy="34290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0D7AFF-BB56-49BE-9C9C-4360748409BE}" type="datetime1">
              <a:rPr lang="de-DE"/>
              <a:pPr>
                <a:defRPr/>
              </a:pPr>
              <a:t>06.11.2016</a:t>
            </a:fld>
            <a:endParaRPr lang="de-DE"/>
          </a:p>
        </p:txBody>
      </p:sp>
      <p:sp>
        <p:nvSpPr>
          <p:cNvPr id="11" name="Rectangle 31"/>
          <p:cNvSpPr>
            <a:spLocks noGrp="1" noChangeArrowheads="1"/>
          </p:cNvSpPr>
          <p:nvPr>
            <p:ph type="ftr" sz="quarter" idx="11"/>
          </p:nvPr>
        </p:nvSpPr>
        <p:spPr>
          <a:xfrm>
            <a:off x="685800" y="5638800"/>
            <a:ext cx="3908425" cy="304800"/>
          </a:xfr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5825" y="6356350"/>
            <a:ext cx="1908175" cy="501650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46038" tIns="46038" rIns="46038" bIns="46038"/>
          <a:lstStyle>
            <a:lvl2pPr lvl="1" algn="r">
              <a:lnSpc>
                <a:spcPct val="110000"/>
              </a:lnSpc>
              <a:defRPr sz="1400"/>
            </a:lvl2pPr>
          </a:lstStyle>
          <a:p>
            <a:pPr lvl="1"/>
            <a:fld id="{EC9A4CC8-2CE3-4591-B538-B1E28D1676C2}" type="slidenum">
              <a:rPr lang="de-DE"/>
              <a:pPr lvl="1"/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26627-8FAD-4C92-9C72-1B288794321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762000"/>
            <a:ext cx="2286000" cy="52292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762000"/>
            <a:ext cx="6705600" cy="52292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3C354-7D37-403C-9636-57DFA1C49B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63F14-2E61-48BB-9361-9C42D87436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FC57E-7AB3-414B-9A1D-AD5EFFD65A4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69925" y="2574925"/>
            <a:ext cx="2397125" cy="341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219450" y="2574925"/>
            <a:ext cx="2398713" cy="341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E8453-957A-46A6-9967-8E7FEDC1DE8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E2609-4986-43EF-8209-7C2B6E99995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1F3AB-360D-48AB-9F33-330D93F50B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A85B0-756E-4774-8216-0BB8D6E174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43A06-E605-4649-B025-0F069B8BE26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0FC0A-6024-45A8-9A12-5FA2965D36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AutoShape 58"/>
          <p:cNvSpPr>
            <a:spLocks noChangeArrowheads="1"/>
          </p:cNvSpPr>
          <p:nvPr/>
        </p:nvSpPr>
        <p:spPr bwMode="auto">
          <a:xfrm>
            <a:off x="-17463" y="268288"/>
            <a:ext cx="8915401" cy="6589712"/>
          </a:xfrm>
          <a:prstGeom prst="rtTriangle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1066800"/>
            <a:ext cx="9144000" cy="1320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0"/>
            <a:ext cx="9144000" cy="156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klicken, um Master-Titelformat zu bearbeiten.</a:t>
            </a:r>
          </a:p>
        </p:txBody>
      </p:sp>
      <p:sp>
        <p:nvSpPr>
          <p:cNvPr id="1029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574925"/>
            <a:ext cx="49482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klicken, um Master-Textformat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8575" y="6119813"/>
            <a:ext cx="39084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76" name="Rectangle 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Times New Roman" pitchFamily="18" charset="0"/>
              </a:defRPr>
            </a:lvl1pPr>
          </a:lstStyle>
          <a:p>
            <a:pPr>
              <a:defRPr/>
            </a:pPr>
            <a:fld id="{6B617C9E-63C0-4FA2-8CF9-90A90C0168D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2" name="Line 69"/>
          <p:cNvSpPr>
            <a:spLocks noChangeShapeType="1"/>
          </p:cNvSpPr>
          <p:nvPr/>
        </p:nvSpPr>
        <p:spPr bwMode="auto">
          <a:xfrm rot="2975352" flipH="1">
            <a:off x="6092825" y="1331913"/>
            <a:ext cx="3608388" cy="301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3" name="Line 70"/>
          <p:cNvSpPr>
            <a:spLocks noChangeShapeType="1"/>
          </p:cNvSpPr>
          <p:nvPr/>
        </p:nvSpPr>
        <p:spPr bwMode="auto">
          <a:xfrm>
            <a:off x="7239000" y="0"/>
            <a:ext cx="1588" cy="68119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4" name="Line 71"/>
          <p:cNvSpPr>
            <a:spLocks noChangeShapeType="1"/>
          </p:cNvSpPr>
          <p:nvPr/>
        </p:nvSpPr>
        <p:spPr bwMode="auto">
          <a:xfrm>
            <a:off x="0" y="5969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med">
    <p:wipe dir="r"/>
  </p:transition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0" y="1257300"/>
            <a:ext cx="9144000" cy="685800"/>
          </a:xfrm>
          <a:ln>
            <a:noFill/>
          </a:ln>
          <a:extLst>
            <a:ext uri="{91240B29-F687-4F45-9708-019B960494DF}"/>
          </a:extLst>
        </p:spPr>
        <p:txBody>
          <a:bodyPr/>
          <a:lstStyle/>
          <a:p>
            <a:pPr algn="ctr">
              <a:defRPr/>
            </a:pPr>
            <a:r>
              <a:rPr kumimoji="0" lang="de-DE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Grußwort zum</a:t>
            </a:r>
            <a:endParaRPr kumimoji="0" lang="de-DE" b="1" smtClean="0">
              <a:latin typeface="Arial" charset="0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844550" y="2438400"/>
            <a:ext cx="7448550" cy="1231900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de-DE" sz="3200" dirty="0" smtClean="0"/>
              <a:t>29. Kongress der IVBS</a:t>
            </a:r>
          </a:p>
          <a:p>
            <a:pPr algn="ctr"/>
            <a:r>
              <a:rPr lang="de-DE" sz="3200" dirty="0" smtClean="0"/>
              <a:t>Lahnstein</a:t>
            </a:r>
            <a:r>
              <a:rPr kumimoji="0" lang="de-DE" dirty="0" smtClean="0"/>
              <a:t> </a:t>
            </a:r>
            <a:r>
              <a:rPr lang="de-DE" sz="3200" dirty="0" smtClean="0"/>
              <a:t>- Mai 2016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724400" y="56388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de-DE" sz="2400">
                <a:latin typeface="Tahoma" charset="0"/>
              </a:rPr>
              <a:t>Dr. Helmut Goersch - Berlin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utoUpdateAnimBg="0"/>
      <p:bldP spid="11273" grpId="0" build="p" autoUpdateAnimBg="0" advAuto="0"/>
      <p:bldP spid="1127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1066800"/>
            <a:ext cx="8107363" cy="1295400"/>
          </a:xfrm>
        </p:spPr>
        <p:txBody>
          <a:bodyPr anchor="ctr" anchorCtr="1"/>
          <a:lstStyle/>
          <a:p>
            <a:pPr algn="ctr">
              <a:lnSpc>
                <a:spcPct val="100000"/>
              </a:lnSpc>
              <a:defRPr/>
            </a:pPr>
            <a:r>
              <a:rPr kumimoji="0" lang="de-DE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Liebe Freunde </a:t>
            </a:r>
            <a:br>
              <a:rPr kumimoji="0" lang="de-DE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0" lang="de-DE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der binokularen Vollkorrektion</a:t>
            </a:r>
            <a:endParaRPr kumimoji="0" lang="de-DE" sz="3600" dirty="0" smtClean="0">
              <a:solidFill>
                <a:schemeClr val="tx2"/>
              </a:solidFill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395536" y="2636912"/>
            <a:ext cx="8382000" cy="319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1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Für den diesjährigen </a:t>
            </a:r>
            <a:r>
              <a:rPr lang="de-DE" sz="2800" kern="0" dirty="0" smtClean="0">
                <a:latin typeface="+mn-lt"/>
              </a:rPr>
              <a:t>K</a:t>
            </a:r>
            <a:r>
              <a:rPr kumimoji="1" lang="de-DE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ongress</a:t>
            </a:r>
            <a:r>
              <a:rPr kumimoji="1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der IVBS </a:t>
            </a:r>
            <a:br>
              <a:rPr kumimoji="1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wünsche ich Ihnen einen guten Verlauf</a:t>
            </a:r>
            <a:b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mit viel</a:t>
            </a:r>
            <a:r>
              <a:rPr kumimoji="0" lang="de-DE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Erfolg und neuem Wissen</a:t>
            </a: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1" lang="de-DE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lnSpc>
                <a:spcPct val="115000"/>
              </a:lnSpc>
              <a:spcBef>
                <a:spcPct val="50000"/>
              </a:spcBef>
              <a:buClr>
                <a:schemeClr val="hlink"/>
              </a:buClr>
              <a:buSzPct val="70000"/>
            </a:pPr>
            <a:r>
              <a:rPr lang="de-DE" sz="2800" kern="0" dirty="0" smtClean="0">
                <a:latin typeface="+mn-lt"/>
              </a:rPr>
              <a:t>Hoffentlich sind die meisten von Ihnen </a:t>
            </a:r>
            <a:br>
              <a:rPr lang="de-DE" sz="2800" kern="0" dirty="0" smtClean="0">
                <a:latin typeface="+mn-lt"/>
              </a:rPr>
            </a:br>
            <a:r>
              <a:rPr lang="de-DE" sz="2800" kern="0" dirty="0" smtClean="0">
                <a:latin typeface="+mn-lt"/>
              </a:rPr>
              <a:t>der binokularen Vollkorrektion treu geblieben,</a:t>
            </a:r>
            <a:br>
              <a:rPr lang="de-DE" sz="2800" kern="0" dirty="0" smtClean="0">
                <a:latin typeface="+mn-lt"/>
              </a:rPr>
            </a:br>
            <a:r>
              <a:rPr lang="de-DE" sz="2800" kern="0" dirty="0" smtClean="0">
                <a:latin typeface="+mn-lt"/>
              </a:rPr>
              <a:t>trotz der Änderung im Namen der Vereinigung.</a:t>
            </a:r>
            <a:endParaRPr kumimoji="1" lang="de-DE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  <p:bldP spid="4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1355647"/>
            <a:ext cx="8107363" cy="838200"/>
          </a:xfrm>
        </p:spPr>
        <p:txBody>
          <a:bodyPr anchor="ctr" anchorCtr="1"/>
          <a:lstStyle/>
          <a:p>
            <a:pPr algn="ctr"/>
            <a:r>
              <a:rPr lang="de-DE" sz="3600" b="1" dirty="0" smtClean="0">
                <a:solidFill>
                  <a:schemeClr val="tx2"/>
                </a:solidFill>
              </a:rPr>
              <a:t>29. Kongress der IVBS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852936"/>
            <a:ext cx="8382000" cy="2881312"/>
          </a:xfrm>
          <a:noFill/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ct val="50000"/>
              </a:spcBef>
              <a:buNone/>
            </a:pPr>
            <a:r>
              <a:rPr lang="de-DE" sz="2800" dirty="0" smtClean="0"/>
              <a:t> In meinen früheren Grußworten </a:t>
            </a:r>
            <a:br>
              <a:rPr lang="de-DE" sz="2800" dirty="0" smtClean="0"/>
            </a:br>
            <a:r>
              <a:rPr lang="de-DE" sz="2800" dirty="0" smtClean="0"/>
              <a:t>gab es Zitate oder Märchen.</a:t>
            </a:r>
          </a:p>
          <a:p>
            <a:pPr marL="0" indent="0"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de-DE" sz="2800" dirty="0" smtClean="0"/>
              <a:t>Zur Abwechslung jetzt einmal</a:t>
            </a:r>
            <a:br>
              <a:rPr lang="de-DE" sz="2800" dirty="0" smtClean="0"/>
            </a:br>
            <a:r>
              <a:rPr lang="de-DE" sz="2800" dirty="0" smtClean="0"/>
              <a:t>eine wahre Begebenheit:</a:t>
            </a:r>
          </a:p>
          <a:p>
            <a:pPr marL="0" indent="0" algn="ctr">
              <a:lnSpc>
                <a:spcPct val="110000"/>
              </a:lnSpc>
              <a:spcBef>
                <a:spcPct val="50000"/>
              </a:spcBef>
              <a:buNone/>
            </a:pPr>
            <a:r>
              <a:rPr lang="de-DE" sz="2800" dirty="0" smtClean="0">
                <a:solidFill>
                  <a:schemeClr val="tx2"/>
                </a:solidFill>
              </a:rPr>
              <a:t>"Wie ein Optometrist in den Himmel kam"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</p:spTree>
  </p:cSld>
  <p:clrMapOvr>
    <a:masterClrMapping/>
  </p:clrMapOvr>
  <p:transition spd="med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1168400"/>
            <a:ext cx="8107363" cy="838200"/>
          </a:xfrm>
        </p:spPr>
        <p:txBody>
          <a:bodyPr/>
          <a:lstStyle/>
          <a:p>
            <a:pPr algn="ctr"/>
            <a:r>
              <a:rPr lang="de-DE" sz="3600" dirty="0" smtClean="0">
                <a:solidFill>
                  <a:schemeClr val="tx2"/>
                </a:solidFill>
              </a:rPr>
              <a:t>Ein Optometrist im Himmel (1)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564904"/>
            <a:ext cx="8439150" cy="3456384"/>
          </a:xfrm>
          <a:noFill/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>Die Lebenszeit eines Optometristen </a:t>
            </a:r>
            <a:br>
              <a:rPr lang="de-DE" dirty="0" smtClean="0"/>
            </a:br>
            <a:r>
              <a:rPr lang="de-DE" dirty="0" smtClean="0"/>
              <a:t>näherte sich langsam aber sicher dem Ende.</a:t>
            </a:r>
          </a:p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>Und so begann er, Informationen über</a:t>
            </a:r>
            <a:br>
              <a:rPr lang="de-DE" dirty="0" smtClean="0"/>
            </a:br>
            <a:r>
              <a:rPr lang="de-DE" dirty="0" smtClean="0"/>
              <a:t>den Himmel und auch über die Hölle zu sammeln,</a:t>
            </a:r>
            <a:br>
              <a:rPr lang="de-DE" dirty="0" smtClean="0"/>
            </a:br>
            <a:r>
              <a:rPr lang="de-DE" dirty="0" smtClean="0"/>
              <a:t>denn er hatte aus sicherer Quelle gehört: </a:t>
            </a:r>
          </a:p>
          <a:p>
            <a:pPr marL="0" indent="0" algn="ctr">
              <a:lnSpc>
                <a:spcPct val="12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de-DE" dirty="0" smtClean="0">
                <a:solidFill>
                  <a:schemeClr val="tx2"/>
                </a:solidFill>
              </a:rPr>
              <a:t>"Optometristen-Himmel und Optometristen-Hölle</a:t>
            </a:r>
            <a:br>
              <a:rPr lang="de-DE" dirty="0" smtClean="0">
                <a:solidFill>
                  <a:schemeClr val="tx2"/>
                </a:solidFill>
              </a:rPr>
            </a:br>
            <a:r>
              <a:rPr lang="de-DE" dirty="0" smtClean="0">
                <a:solidFill>
                  <a:schemeClr val="tx2"/>
                </a:solidFill>
              </a:rPr>
              <a:t>sind sehr unterschiedlich ausgestattet."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</p:spTree>
  </p:cSld>
  <p:clrMapOvr>
    <a:masterClrMapping/>
  </p:clrMapOvr>
  <p:transition spd="med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1168400"/>
            <a:ext cx="8107363" cy="838200"/>
          </a:xfrm>
        </p:spPr>
        <p:txBody>
          <a:bodyPr/>
          <a:lstStyle/>
          <a:p>
            <a:pPr algn="ctr"/>
            <a:r>
              <a:rPr lang="de-DE" sz="3600" dirty="0" smtClean="0">
                <a:solidFill>
                  <a:schemeClr val="tx2"/>
                </a:solidFill>
              </a:rPr>
              <a:t>Ein Optometrist im Himmel (2)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781301"/>
            <a:ext cx="8367712" cy="3167980"/>
          </a:xfrm>
          <a:noFill/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>Seine Recherchen ergaben schließlich:</a:t>
            </a:r>
          </a:p>
          <a:p>
            <a:pPr marL="0" indent="0" algn="ctr">
              <a:lnSpc>
                <a:spcPct val="12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de-DE" dirty="0" smtClean="0"/>
              <a:t>Im Optometristen-Himmel gibt es</a:t>
            </a:r>
            <a:br>
              <a:rPr lang="de-DE" dirty="0" smtClean="0"/>
            </a:br>
            <a:r>
              <a:rPr lang="de-DE" dirty="0" smtClean="0"/>
              <a:t>Meßbrillen mit einzeln höhenverstellbaren Seiten</a:t>
            </a:r>
            <a:br>
              <a:rPr lang="de-DE" dirty="0" smtClean="0"/>
            </a:br>
            <a:r>
              <a:rPr lang="de-DE" dirty="0" smtClean="0"/>
              <a:t>und Gläserkästen mit vielen Prismen.</a:t>
            </a:r>
          </a:p>
          <a:p>
            <a:pPr marL="0" indent="0" algn="ctr">
              <a:lnSpc>
                <a:spcPct val="12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de-DE" dirty="0" smtClean="0"/>
              <a:t>In der Optometristen-Hölle gibt es jedoch</a:t>
            </a:r>
            <a:br>
              <a:rPr lang="de-DE" dirty="0" smtClean="0"/>
            </a:br>
            <a:r>
              <a:rPr lang="de-DE" dirty="0" smtClean="0"/>
              <a:t>nur </a:t>
            </a:r>
            <a:r>
              <a:rPr lang="de-DE" dirty="0" err="1" smtClean="0"/>
              <a:t>Phoropter</a:t>
            </a:r>
            <a:r>
              <a:rPr lang="de-DE" dirty="0" smtClean="0"/>
              <a:t> mit wenigen Prismen.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</p:spTree>
  </p:cSld>
  <p:clrMapOvr>
    <a:masterClrMapping/>
  </p:clrMapOvr>
  <p:transition spd="med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1168400"/>
            <a:ext cx="8107363" cy="838200"/>
          </a:xfrm>
        </p:spPr>
        <p:txBody>
          <a:bodyPr/>
          <a:lstStyle/>
          <a:p>
            <a:pPr algn="ctr"/>
            <a:r>
              <a:rPr lang="de-DE" sz="3600" dirty="0" smtClean="0">
                <a:solidFill>
                  <a:schemeClr val="tx2"/>
                </a:solidFill>
              </a:rPr>
              <a:t>Ein Optometrist im Himmel (3)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708399"/>
            <a:ext cx="8367713" cy="3384897"/>
          </a:xfrm>
          <a:noFill/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>Dass er in der Hölle landen könnte, war ihm ein</a:t>
            </a:r>
            <a:br>
              <a:rPr lang="de-DE" dirty="0" smtClean="0"/>
            </a:br>
            <a:r>
              <a:rPr lang="de-DE" dirty="0" smtClean="0"/>
              <a:t>fürchterlicher Gedanke, denn er wollte die MKH</a:t>
            </a:r>
            <a:br>
              <a:rPr lang="de-DE" dirty="0" smtClean="0"/>
            </a:br>
            <a:r>
              <a:rPr lang="de-DE" dirty="0" smtClean="0"/>
              <a:t>weiterhin in korrekter </a:t>
            </a:r>
            <a:r>
              <a:rPr lang="de-DE" smtClean="0"/>
              <a:t>Weise durchführen</a:t>
            </a:r>
            <a:r>
              <a:rPr lang="de-DE" dirty="0" smtClean="0"/>
              <a:t>.</a:t>
            </a:r>
          </a:p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>Aber dann tröstete er sich mit der Ansicht,</a:t>
            </a:r>
            <a:br>
              <a:rPr lang="de-DE" dirty="0" smtClean="0"/>
            </a:br>
            <a:r>
              <a:rPr lang="de-DE" dirty="0" smtClean="0"/>
              <a:t>er würde sowieso in den Himmel kommen,</a:t>
            </a:r>
            <a:br>
              <a:rPr lang="de-DE" dirty="0" smtClean="0"/>
            </a:br>
            <a:r>
              <a:rPr lang="de-DE" dirty="0" smtClean="0"/>
              <a:t>denn er sei ja männlich wie </a:t>
            </a:r>
            <a:r>
              <a:rPr lang="de-DE" dirty="0" smtClean="0">
                <a:solidFill>
                  <a:schemeClr val="tx2"/>
                </a:solidFill>
              </a:rPr>
              <a:t>"</a:t>
            </a:r>
            <a:r>
              <a:rPr lang="de-DE" u="sng" dirty="0" smtClean="0">
                <a:solidFill>
                  <a:schemeClr val="tx2"/>
                </a:solidFill>
              </a:rPr>
              <a:t>der</a:t>
            </a:r>
            <a:r>
              <a:rPr lang="de-DE" dirty="0" smtClean="0">
                <a:solidFill>
                  <a:schemeClr val="tx2"/>
                </a:solidFill>
              </a:rPr>
              <a:t> Himmel"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und nicht weiblich wie </a:t>
            </a:r>
            <a:r>
              <a:rPr lang="de-DE" dirty="0" smtClean="0">
                <a:solidFill>
                  <a:schemeClr val="tx2"/>
                </a:solidFill>
              </a:rPr>
              <a:t>"</a:t>
            </a:r>
            <a:r>
              <a:rPr lang="de-DE" u="sng" dirty="0" smtClean="0">
                <a:solidFill>
                  <a:schemeClr val="tx2"/>
                </a:solidFill>
              </a:rPr>
              <a:t>die</a:t>
            </a:r>
            <a:r>
              <a:rPr lang="de-DE" dirty="0" smtClean="0">
                <a:solidFill>
                  <a:schemeClr val="tx2"/>
                </a:solidFill>
              </a:rPr>
              <a:t> Hölle"</a:t>
            </a:r>
            <a:r>
              <a:rPr lang="de-DE" dirty="0" smtClean="0"/>
              <a:t>.</a:t>
            </a:r>
            <a:endParaRPr lang="de-DE" dirty="0" smtClean="0">
              <a:solidFill>
                <a:schemeClr val="tx2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</p:spTree>
  </p:cSld>
  <p:clrMapOvr>
    <a:masterClrMapping/>
  </p:clrMapOvr>
  <p:transition spd="med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1168400"/>
            <a:ext cx="8107363" cy="838200"/>
          </a:xfrm>
        </p:spPr>
        <p:txBody>
          <a:bodyPr/>
          <a:lstStyle/>
          <a:p>
            <a:pPr algn="ctr"/>
            <a:r>
              <a:rPr lang="de-DE" sz="3600" dirty="0" smtClean="0">
                <a:solidFill>
                  <a:schemeClr val="tx2"/>
                </a:solidFill>
              </a:rPr>
              <a:t>Ein Optometrist im Himmel (4)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708920"/>
            <a:ext cx="8424863" cy="3384376"/>
          </a:xfrm>
          <a:noFill/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>Als es dann soweit war, gelangte er tatsächlich</a:t>
            </a:r>
            <a:br>
              <a:rPr lang="de-DE" dirty="0" smtClean="0"/>
            </a:br>
            <a:r>
              <a:rPr lang="de-DE" dirty="0" smtClean="0"/>
              <a:t>bis an die Pforte des Himmels, und Petrus fragte ihn:</a:t>
            </a:r>
          </a:p>
          <a:p>
            <a:pPr marL="0" indent="0" algn="ctr">
              <a:spcBef>
                <a:spcPct val="30000"/>
              </a:spcBef>
              <a:buNone/>
            </a:pPr>
            <a:r>
              <a:rPr lang="de-DE" dirty="0" smtClean="0"/>
              <a:t>„Bist du Mitglied in der IVBS?” - „Ja.”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de-DE" dirty="0" smtClean="0"/>
              <a:t>„Ermittelst du </a:t>
            </a:r>
            <a:r>
              <a:rPr lang="de-DE" dirty="0" err="1" smtClean="0"/>
              <a:t>Binokularkorrektionen</a:t>
            </a:r>
            <a:r>
              <a:rPr lang="de-DE" smtClean="0"/>
              <a:t> mit </a:t>
            </a:r>
            <a:r>
              <a:rPr lang="de-DE" dirty="0" smtClean="0"/>
              <a:t>der MKH?” - „Ja.”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de-DE" dirty="0" smtClean="0"/>
              <a:t>„Und Vollkorrektionen mit Hilfe der Stereopsis?” - „Ja.”</a:t>
            </a:r>
          </a:p>
          <a:p>
            <a:pPr marL="0" indent="0" algn="ctr">
              <a:spcBef>
                <a:spcPct val="30000"/>
              </a:spcBef>
              <a:buNone/>
            </a:pPr>
            <a:r>
              <a:rPr lang="de-DE" dirty="0" smtClean="0"/>
              <a:t>Daraufhin öffnete Petrus die Pforte und sagte zu ihm: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de-DE" dirty="0" smtClean="0">
                <a:solidFill>
                  <a:schemeClr val="tx2"/>
                </a:solidFill>
              </a:rPr>
              <a:t>„Dann sei willkommen im Optometristen-Himmel.”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</p:spTree>
  </p:cSld>
  <p:clrMapOvr>
    <a:masterClrMapping/>
  </p:clrMapOvr>
  <p:transition spd="med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852937"/>
            <a:ext cx="8424863" cy="2016223"/>
          </a:xfrm>
          <a:noFill/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ct val="30000"/>
              </a:spcBef>
              <a:buNone/>
            </a:pPr>
            <a:r>
              <a:rPr lang="de-DE" sz="2800" dirty="0" smtClean="0"/>
              <a:t>Bei der MKH hat sich immer wieder gezeigt: </a:t>
            </a:r>
            <a:br>
              <a:rPr lang="de-DE" sz="2800" dirty="0" smtClean="0"/>
            </a:br>
            <a:r>
              <a:rPr lang="de-DE" sz="2800" dirty="0" smtClean="0">
                <a:solidFill>
                  <a:schemeClr val="tx2"/>
                </a:solidFill>
              </a:rPr>
              <a:t>Die prismatische </a:t>
            </a:r>
            <a:r>
              <a:rPr lang="de-DE" sz="2800" u="sng" dirty="0" smtClean="0">
                <a:solidFill>
                  <a:schemeClr val="tx2"/>
                </a:solidFill>
              </a:rPr>
              <a:t>Voll</a:t>
            </a:r>
            <a:r>
              <a:rPr lang="de-DE" sz="2800" dirty="0" smtClean="0">
                <a:solidFill>
                  <a:schemeClr val="tx2"/>
                </a:solidFill>
              </a:rPr>
              <a:t>korrektion,</a:t>
            </a:r>
            <a:r>
              <a:rPr lang="de-DE" sz="2800" dirty="0" smtClean="0"/>
              <a:t> </a:t>
            </a:r>
            <a:br>
              <a:rPr lang="de-DE" sz="2800" dirty="0" smtClean="0"/>
            </a:br>
            <a:r>
              <a:rPr lang="de-DE" sz="2800" dirty="0" smtClean="0"/>
              <a:t>feinbestimmt mit Hilfe der Stereopsis,</a:t>
            </a:r>
            <a:br>
              <a:rPr lang="de-DE" sz="2800" dirty="0" smtClean="0"/>
            </a:br>
            <a:r>
              <a:rPr lang="de-DE" sz="2800" dirty="0" smtClean="0"/>
              <a:t>verspricht den größten Erfolg. </a:t>
            </a:r>
            <a:br>
              <a:rPr lang="de-DE" sz="2800" dirty="0" smtClean="0"/>
            </a:br>
            <a:endParaRPr lang="de-DE" sz="2800" dirty="0" smtClean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1066800"/>
            <a:ext cx="8107363" cy="1295400"/>
          </a:xfrm>
        </p:spPr>
        <p:txBody>
          <a:bodyPr anchor="ctr" anchorCtr="1"/>
          <a:lstStyle/>
          <a:p>
            <a:pPr algn="ctr">
              <a:lnSpc>
                <a:spcPct val="100000"/>
              </a:lnSpc>
              <a:defRPr/>
            </a:pPr>
            <a:r>
              <a:rPr kumimoji="0" lang="de-DE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Liebe Freunde </a:t>
            </a:r>
            <a:br>
              <a:rPr kumimoji="0" lang="de-DE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0" lang="de-DE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der binokularen Vollkorrektion</a:t>
            </a:r>
            <a:endParaRPr kumimoji="0" lang="de-DE" sz="3600" dirty="0" smtClean="0">
              <a:solidFill>
                <a:schemeClr val="tx2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23528" y="4941169"/>
            <a:ext cx="8424863" cy="108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 jetzt wissen wir – egal ob Frau oder Mann:</a:t>
            </a:r>
          </a:p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de-DE" sz="2800" dirty="0" smtClean="0">
                <a:solidFill>
                  <a:schemeClr val="tx2"/>
                </a:solidFill>
                <a:latin typeface="+mn-lt"/>
              </a:rPr>
              <a:t>Sie garantiert sogar den Weg in den Himmel. </a:t>
            </a:r>
            <a:r>
              <a:rPr kumimoji="1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</p:spTree>
  </p:cSld>
  <p:clrMapOvr>
    <a:masterClrMapping/>
  </p:clrMapOvr>
  <p:transition spd="med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 autoUpdateAnimBg="0"/>
      <p:bldP spid="13" grpId="0" autoUpdateAnimBg="0"/>
      <p:bldP spid="1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140199"/>
            <a:ext cx="8382000" cy="1440929"/>
          </a:xfrm>
          <a:noFill/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ct val="50000"/>
              </a:spcBef>
              <a:buNone/>
            </a:pPr>
            <a:r>
              <a:rPr lang="de-DE" sz="2800" dirty="0" smtClean="0">
                <a:solidFill>
                  <a:schemeClr val="tx2"/>
                </a:solidFill>
              </a:rPr>
              <a:t>Aus Berlin grüßt</a:t>
            </a:r>
            <a:br>
              <a:rPr lang="de-DE" sz="2800" dirty="0" smtClean="0">
                <a:solidFill>
                  <a:schemeClr val="tx2"/>
                </a:solidFill>
              </a:rPr>
            </a:br>
            <a:r>
              <a:rPr lang="de-DE" sz="2800" dirty="0" smtClean="0">
                <a:solidFill>
                  <a:schemeClr val="tx2"/>
                </a:solidFill>
              </a:rPr>
              <a:t>mit den besten Wünschen </a:t>
            </a:r>
            <a:br>
              <a:rPr lang="de-DE" sz="2800" dirty="0" smtClean="0">
                <a:solidFill>
                  <a:schemeClr val="tx2"/>
                </a:solidFill>
              </a:rPr>
            </a:br>
            <a:r>
              <a:rPr lang="de-DE" sz="2800" dirty="0" smtClean="0">
                <a:solidFill>
                  <a:schemeClr val="tx2"/>
                </a:solidFill>
              </a:rPr>
              <a:t>Helmut </a:t>
            </a:r>
            <a:r>
              <a:rPr lang="de-DE" sz="2800" dirty="0" err="1" smtClean="0">
                <a:solidFill>
                  <a:schemeClr val="tx2"/>
                </a:solidFill>
              </a:rPr>
              <a:t>Goersch</a:t>
            </a:r>
            <a:endParaRPr lang="de-DE" sz="2800" dirty="0" smtClean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-22034" y="5589240"/>
            <a:ext cx="9166034" cy="129614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>
              <a:lnSpc>
                <a:spcPct val="110000"/>
              </a:lnSpc>
              <a:spcBef>
                <a:spcPct val="50000"/>
              </a:spcBef>
              <a:buClr>
                <a:schemeClr val="hlink"/>
              </a:buClr>
              <a:buSzPct val="70000"/>
            </a:pPr>
            <a:r>
              <a:rPr kumimoji="1" lang="de-DE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Hinweis für die jüngeren Mitglieder:</a:t>
            </a:r>
            <a:br>
              <a:rPr kumimoji="1" lang="de-DE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de-DE" kern="0" dirty="0" smtClean="0">
                <a:solidFill>
                  <a:schemeClr val="tx2"/>
                </a:solidFill>
                <a:latin typeface="+mn-lt"/>
              </a:rPr>
              <a:t>Frühere</a:t>
            </a:r>
            <a:r>
              <a:rPr kumimoji="1" lang="de-DE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Grußworte zu Kongressen der </a:t>
            </a:r>
            <a:r>
              <a:rPr kumimoji="1" lang="de-DE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IVBV</a:t>
            </a:r>
            <a:r>
              <a:rPr kumimoji="1" lang="de-DE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e-DE" kern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de-DE" kern="0" dirty="0" smtClean="0">
                <a:solidFill>
                  <a:schemeClr val="tx2"/>
                </a:solidFill>
                <a:latin typeface="+mn-lt"/>
              </a:rPr>
            </a:br>
            <a:r>
              <a:rPr lang="de-DE" kern="0" dirty="0" smtClean="0">
                <a:solidFill>
                  <a:schemeClr val="tx2"/>
                </a:solidFill>
                <a:latin typeface="+mn-lt"/>
              </a:rPr>
              <a:t>findet man in "drhgoersch.de" unter "Gesammeltes"</a:t>
            </a:r>
            <a:endParaRPr kumimoji="1" lang="de-DE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1355647"/>
            <a:ext cx="8107363" cy="838200"/>
          </a:xfrm>
        </p:spPr>
        <p:txBody>
          <a:bodyPr anchor="ctr" anchorCtr="1"/>
          <a:lstStyle/>
          <a:p>
            <a:pPr algn="ctr"/>
            <a:r>
              <a:rPr lang="de-DE" sz="3600" b="1" dirty="0" smtClean="0">
                <a:solidFill>
                  <a:schemeClr val="tx2"/>
                </a:solidFill>
              </a:rPr>
              <a:t>29. Kongress der IVBS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FFFFCC"/>
      </a:lt1>
      <a:dk2>
        <a:srgbClr val="003399"/>
      </a:dk2>
      <a:lt2>
        <a:srgbClr val="FFFF00"/>
      </a:lt2>
      <a:accent1>
        <a:srgbClr val="CCFF33"/>
      </a:accent1>
      <a:accent2>
        <a:srgbClr val="CC0000"/>
      </a:accent2>
      <a:accent3>
        <a:srgbClr val="AAADCA"/>
      </a:accent3>
      <a:accent4>
        <a:srgbClr val="DADAAE"/>
      </a:accent4>
      <a:accent5>
        <a:srgbClr val="E2FFAD"/>
      </a:accent5>
      <a:accent6>
        <a:srgbClr val="B90000"/>
      </a:accent6>
      <a:hlink>
        <a:srgbClr val="FF9900"/>
      </a:hlink>
      <a:folHlink>
        <a:srgbClr val="FF99CC"/>
      </a:folHlink>
    </a:clrScheme>
    <a:fontScheme name="Standard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FFFFCC"/>
        </a:dk1>
        <a:lt1>
          <a:srgbClr val="FFFFFF"/>
        </a:lt1>
        <a:dk2>
          <a:srgbClr val="FFFFCC"/>
        </a:dk2>
        <a:lt2>
          <a:srgbClr val="996600"/>
        </a:lt2>
        <a:accent1>
          <a:srgbClr val="FFCC00"/>
        </a:accent1>
        <a:accent2>
          <a:srgbClr val="6666FF"/>
        </a:accent2>
        <a:accent3>
          <a:srgbClr val="FFFFE2"/>
        </a:accent3>
        <a:accent4>
          <a:srgbClr val="DADADA"/>
        </a:accent4>
        <a:accent5>
          <a:srgbClr val="FFE2AA"/>
        </a:accent5>
        <a:accent6>
          <a:srgbClr val="5C5CE7"/>
        </a:accent6>
        <a:hlink>
          <a:srgbClr val="999933"/>
        </a:hlink>
        <a:folHlink>
          <a:srgbClr val="99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990066"/>
        </a:dk2>
        <a:lt2>
          <a:srgbClr val="008080"/>
        </a:lt2>
        <a:accent1>
          <a:srgbClr val="D60093"/>
        </a:accent1>
        <a:accent2>
          <a:srgbClr val="FFFF66"/>
        </a:accent2>
        <a:accent3>
          <a:srgbClr val="CAAAB8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003399"/>
        </a:dk2>
        <a:lt2>
          <a:srgbClr val="FFFF00"/>
        </a:lt2>
        <a:accent1>
          <a:srgbClr val="CCFF33"/>
        </a:accent1>
        <a:accent2>
          <a:srgbClr val="CC0000"/>
        </a:accent2>
        <a:accent3>
          <a:srgbClr val="AAADCA"/>
        </a:accent3>
        <a:accent4>
          <a:srgbClr val="DADAAE"/>
        </a:accent4>
        <a:accent5>
          <a:srgbClr val="E2FFAD"/>
        </a:accent5>
        <a:accent6>
          <a:srgbClr val="B90000"/>
        </a:accent6>
        <a:hlink>
          <a:srgbClr val="FF9900"/>
        </a:hlink>
        <a:folHlink>
          <a:srgbClr val="FF99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148</Words>
  <Application>Microsoft Office PowerPoint</Application>
  <PresentationFormat>Bildschirmpräsentation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Standarddesign</vt:lpstr>
      <vt:lpstr>Grußwort zum</vt:lpstr>
      <vt:lpstr>Liebe Freunde  der binokularen Vollkorrektion</vt:lpstr>
      <vt:lpstr>29. Kongress der IVBS</vt:lpstr>
      <vt:lpstr>Ein Optometrist im Himmel (1)</vt:lpstr>
      <vt:lpstr>Ein Optometrist im Himmel (2)</vt:lpstr>
      <vt:lpstr>Ein Optometrist im Himmel (3)</vt:lpstr>
      <vt:lpstr>Ein Optometrist im Himmel (4)</vt:lpstr>
      <vt:lpstr>Liebe Freunde  der binokularen Vollkorrektion</vt:lpstr>
      <vt:lpstr>29. Kongress der IVBS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Winkelfehlsichtigkeit mit Fixationsdisparation</dc:title>
  <dc:creator>Dr. Helmut Goersch</dc:creator>
  <cp:lastModifiedBy>Helmut</cp:lastModifiedBy>
  <cp:revision>452</cp:revision>
  <dcterms:created xsi:type="dcterms:W3CDTF">1999-03-27T18:15:34Z</dcterms:created>
  <dcterms:modified xsi:type="dcterms:W3CDTF">2016-11-05T23:58:09Z</dcterms:modified>
</cp:coreProperties>
</file>