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slides/slide308.xml" ContentType="application/vnd.openxmlformats-officedocument.presentationml.slide+xml"/>
  <Override PartName="/ppt/slides/slide319.xml" ContentType="application/vnd.openxmlformats-officedocument.presentationml.slide+xml"/>
  <Override PartName="/ppt/slides/slide355.xml" ContentType="application/vnd.openxmlformats-officedocument.presentationml.slide+xml"/>
  <Override PartName="/ppt/slides/slide366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34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33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00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327.xml" ContentType="application/vnd.openxmlformats-officedocument.presentationml.slide+xml"/>
  <Override PartName="/ppt/slides/slide338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Default Extension="wmf" ContentType="image/x-wmf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57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46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9"/>
  </p:notesMasterIdLst>
  <p:sldIdLst>
    <p:sldId id="256" r:id="rId2"/>
    <p:sldId id="351" r:id="rId3"/>
    <p:sldId id="464" r:id="rId4"/>
    <p:sldId id="463" r:id="rId5"/>
    <p:sldId id="402" r:id="rId6"/>
    <p:sldId id="404" r:id="rId7"/>
    <p:sldId id="403" r:id="rId8"/>
    <p:sldId id="405" r:id="rId9"/>
    <p:sldId id="406" r:id="rId10"/>
    <p:sldId id="262" r:id="rId11"/>
    <p:sldId id="407" r:id="rId12"/>
    <p:sldId id="409" r:id="rId13"/>
    <p:sldId id="410" r:id="rId14"/>
    <p:sldId id="293" r:id="rId15"/>
    <p:sldId id="411" r:id="rId16"/>
    <p:sldId id="371" r:id="rId17"/>
    <p:sldId id="412" r:id="rId18"/>
    <p:sldId id="369" r:id="rId19"/>
    <p:sldId id="413" r:id="rId20"/>
    <p:sldId id="291" r:id="rId21"/>
    <p:sldId id="414" r:id="rId22"/>
    <p:sldId id="416" r:id="rId23"/>
    <p:sldId id="436" r:id="rId24"/>
    <p:sldId id="437" r:id="rId25"/>
    <p:sldId id="277" r:id="rId26"/>
    <p:sldId id="313" r:id="rId27"/>
    <p:sldId id="417" r:id="rId28"/>
    <p:sldId id="415" r:id="rId29"/>
    <p:sldId id="438" r:id="rId30"/>
    <p:sldId id="439" r:id="rId31"/>
    <p:sldId id="440" r:id="rId32"/>
    <p:sldId id="278" r:id="rId33"/>
    <p:sldId id="418" r:id="rId34"/>
    <p:sldId id="269" r:id="rId35"/>
    <p:sldId id="268" r:id="rId36"/>
    <p:sldId id="419" r:id="rId37"/>
    <p:sldId id="348" r:id="rId38"/>
    <p:sldId id="352" r:id="rId39"/>
    <p:sldId id="449" r:id="rId40"/>
    <p:sldId id="420" r:id="rId41"/>
    <p:sldId id="421" r:id="rId42"/>
    <p:sldId id="372" r:id="rId43"/>
    <p:sldId id="424" r:id="rId44"/>
    <p:sldId id="441" r:id="rId45"/>
    <p:sldId id="442" r:id="rId46"/>
    <p:sldId id="428" r:id="rId47"/>
    <p:sldId id="425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426" r:id="rId57"/>
    <p:sldId id="443" r:id="rId58"/>
    <p:sldId id="444" r:id="rId59"/>
    <p:sldId id="445" r:id="rId60"/>
    <p:sldId id="389" r:id="rId61"/>
    <p:sldId id="427" r:id="rId62"/>
    <p:sldId id="446" r:id="rId63"/>
    <p:sldId id="447" r:id="rId64"/>
    <p:sldId id="448" r:id="rId65"/>
    <p:sldId id="310" r:id="rId66"/>
    <p:sldId id="308" r:id="rId67"/>
    <p:sldId id="431" r:id="rId68"/>
    <p:sldId id="401" r:id="rId69"/>
    <p:sldId id="466" r:id="rId70"/>
    <p:sldId id="467" r:id="rId71"/>
    <p:sldId id="468" r:id="rId72"/>
    <p:sldId id="469" r:id="rId73"/>
    <p:sldId id="470" r:id="rId74"/>
    <p:sldId id="471" r:id="rId75"/>
    <p:sldId id="472" r:id="rId76"/>
    <p:sldId id="473" r:id="rId77"/>
    <p:sldId id="474" r:id="rId78"/>
    <p:sldId id="475" r:id="rId79"/>
    <p:sldId id="476" r:id="rId80"/>
    <p:sldId id="477" r:id="rId81"/>
    <p:sldId id="478" r:id="rId82"/>
    <p:sldId id="479" r:id="rId83"/>
    <p:sldId id="480" r:id="rId84"/>
    <p:sldId id="385" r:id="rId85"/>
    <p:sldId id="381" r:id="rId86"/>
    <p:sldId id="429" r:id="rId87"/>
    <p:sldId id="450" r:id="rId88"/>
    <p:sldId id="451" r:id="rId89"/>
    <p:sldId id="453" r:id="rId90"/>
    <p:sldId id="452" r:id="rId91"/>
    <p:sldId id="455" r:id="rId92"/>
    <p:sldId id="454" r:id="rId93"/>
    <p:sldId id="456" r:id="rId94"/>
    <p:sldId id="457" r:id="rId95"/>
    <p:sldId id="458" r:id="rId96"/>
    <p:sldId id="459" r:id="rId97"/>
    <p:sldId id="460" r:id="rId98"/>
    <p:sldId id="316" r:id="rId99"/>
    <p:sldId id="317" r:id="rId100"/>
    <p:sldId id="318" r:id="rId101"/>
    <p:sldId id="320" r:id="rId102"/>
    <p:sldId id="321" r:id="rId103"/>
    <p:sldId id="322" r:id="rId104"/>
    <p:sldId id="481" r:id="rId105"/>
    <p:sldId id="482" r:id="rId106"/>
    <p:sldId id="387" r:id="rId107"/>
    <p:sldId id="399" r:id="rId108"/>
    <p:sldId id="461" r:id="rId109"/>
    <p:sldId id="483" r:id="rId110"/>
    <p:sldId id="400" r:id="rId111"/>
    <p:sldId id="383" r:id="rId112"/>
    <p:sldId id="462" r:id="rId113"/>
    <p:sldId id="388" r:id="rId114"/>
    <p:sldId id="435" r:id="rId115"/>
    <p:sldId id="434" r:id="rId116"/>
    <p:sldId id="354" r:id="rId117"/>
    <p:sldId id="484" r:id="rId118"/>
    <p:sldId id="485" r:id="rId119"/>
    <p:sldId id="486" r:id="rId120"/>
    <p:sldId id="487" r:id="rId121"/>
    <p:sldId id="488" r:id="rId122"/>
    <p:sldId id="489" r:id="rId123"/>
    <p:sldId id="490" r:id="rId124"/>
    <p:sldId id="491" r:id="rId125"/>
    <p:sldId id="492" r:id="rId126"/>
    <p:sldId id="493" r:id="rId127"/>
    <p:sldId id="494" r:id="rId128"/>
    <p:sldId id="495" r:id="rId129"/>
    <p:sldId id="496" r:id="rId130"/>
    <p:sldId id="497" r:id="rId131"/>
    <p:sldId id="498" r:id="rId132"/>
    <p:sldId id="499" r:id="rId133"/>
    <p:sldId id="500" r:id="rId134"/>
    <p:sldId id="501" r:id="rId135"/>
    <p:sldId id="502" r:id="rId136"/>
    <p:sldId id="503" r:id="rId137"/>
    <p:sldId id="504" r:id="rId138"/>
    <p:sldId id="505" r:id="rId139"/>
    <p:sldId id="506" r:id="rId140"/>
    <p:sldId id="507" r:id="rId141"/>
    <p:sldId id="508" r:id="rId142"/>
    <p:sldId id="509" r:id="rId143"/>
    <p:sldId id="510" r:id="rId144"/>
    <p:sldId id="511" r:id="rId145"/>
    <p:sldId id="512" r:id="rId146"/>
    <p:sldId id="513" r:id="rId147"/>
    <p:sldId id="514" r:id="rId148"/>
    <p:sldId id="515" r:id="rId149"/>
    <p:sldId id="516" r:id="rId150"/>
    <p:sldId id="517" r:id="rId151"/>
    <p:sldId id="518" r:id="rId152"/>
    <p:sldId id="519" r:id="rId153"/>
    <p:sldId id="520" r:id="rId154"/>
    <p:sldId id="521" r:id="rId155"/>
    <p:sldId id="522" r:id="rId156"/>
    <p:sldId id="523" r:id="rId157"/>
    <p:sldId id="524" r:id="rId158"/>
    <p:sldId id="525" r:id="rId159"/>
    <p:sldId id="526" r:id="rId160"/>
    <p:sldId id="527" r:id="rId161"/>
    <p:sldId id="528" r:id="rId162"/>
    <p:sldId id="529" r:id="rId163"/>
    <p:sldId id="530" r:id="rId164"/>
    <p:sldId id="531" r:id="rId165"/>
    <p:sldId id="532" r:id="rId166"/>
    <p:sldId id="533" r:id="rId167"/>
    <p:sldId id="534" r:id="rId168"/>
    <p:sldId id="535" r:id="rId169"/>
    <p:sldId id="536" r:id="rId170"/>
    <p:sldId id="537" r:id="rId171"/>
    <p:sldId id="538" r:id="rId172"/>
    <p:sldId id="539" r:id="rId173"/>
    <p:sldId id="540" r:id="rId174"/>
    <p:sldId id="541" r:id="rId175"/>
    <p:sldId id="542" r:id="rId176"/>
    <p:sldId id="543" r:id="rId177"/>
    <p:sldId id="544" r:id="rId178"/>
    <p:sldId id="545" r:id="rId179"/>
    <p:sldId id="546" r:id="rId180"/>
    <p:sldId id="547" r:id="rId181"/>
    <p:sldId id="548" r:id="rId182"/>
    <p:sldId id="549" r:id="rId183"/>
    <p:sldId id="550" r:id="rId184"/>
    <p:sldId id="551" r:id="rId185"/>
    <p:sldId id="552" r:id="rId186"/>
    <p:sldId id="553" r:id="rId187"/>
    <p:sldId id="554" r:id="rId188"/>
    <p:sldId id="555" r:id="rId189"/>
    <p:sldId id="556" r:id="rId190"/>
    <p:sldId id="557" r:id="rId191"/>
    <p:sldId id="558" r:id="rId192"/>
    <p:sldId id="559" r:id="rId193"/>
    <p:sldId id="560" r:id="rId194"/>
    <p:sldId id="561" r:id="rId195"/>
    <p:sldId id="562" r:id="rId196"/>
    <p:sldId id="563" r:id="rId197"/>
    <p:sldId id="564" r:id="rId198"/>
    <p:sldId id="565" r:id="rId199"/>
    <p:sldId id="566" r:id="rId200"/>
    <p:sldId id="567" r:id="rId201"/>
    <p:sldId id="568" r:id="rId202"/>
    <p:sldId id="569" r:id="rId203"/>
    <p:sldId id="570" r:id="rId204"/>
    <p:sldId id="571" r:id="rId205"/>
    <p:sldId id="572" r:id="rId206"/>
    <p:sldId id="573" r:id="rId207"/>
    <p:sldId id="574" r:id="rId208"/>
    <p:sldId id="575" r:id="rId209"/>
    <p:sldId id="576" r:id="rId210"/>
    <p:sldId id="577" r:id="rId211"/>
    <p:sldId id="578" r:id="rId212"/>
    <p:sldId id="579" r:id="rId213"/>
    <p:sldId id="580" r:id="rId214"/>
    <p:sldId id="581" r:id="rId215"/>
    <p:sldId id="582" r:id="rId216"/>
    <p:sldId id="583" r:id="rId217"/>
    <p:sldId id="584" r:id="rId218"/>
    <p:sldId id="585" r:id="rId219"/>
    <p:sldId id="586" r:id="rId220"/>
    <p:sldId id="587" r:id="rId221"/>
    <p:sldId id="588" r:id="rId222"/>
    <p:sldId id="589" r:id="rId223"/>
    <p:sldId id="590" r:id="rId224"/>
    <p:sldId id="591" r:id="rId225"/>
    <p:sldId id="592" r:id="rId226"/>
    <p:sldId id="593" r:id="rId227"/>
    <p:sldId id="594" r:id="rId228"/>
    <p:sldId id="595" r:id="rId229"/>
    <p:sldId id="596" r:id="rId230"/>
    <p:sldId id="597" r:id="rId231"/>
    <p:sldId id="598" r:id="rId232"/>
    <p:sldId id="599" r:id="rId233"/>
    <p:sldId id="600" r:id="rId234"/>
    <p:sldId id="601" r:id="rId235"/>
    <p:sldId id="602" r:id="rId236"/>
    <p:sldId id="603" r:id="rId237"/>
    <p:sldId id="604" r:id="rId238"/>
    <p:sldId id="605" r:id="rId239"/>
    <p:sldId id="606" r:id="rId240"/>
    <p:sldId id="607" r:id="rId241"/>
    <p:sldId id="608" r:id="rId242"/>
    <p:sldId id="609" r:id="rId243"/>
    <p:sldId id="610" r:id="rId244"/>
    <p:sldId id="611" r:id="rId245"/>
    <p:sldId id="612" r:id="rId246"/>
    <p:sldId id="613" r:id="rId247"/>
    <p:sldId id="614" r:id="rId248"/>
    <p:sldId id="615" r:id="rId249"/>
    <p:sldId id="616" r:id="rId250"/>
    <p:sldId id="617" r:id="rId251"/>
    <p:sldId id="618" r:id="rId252"/>
    <p:sldId id="619" r:id="rId253"/>
    <p:sldId id="620" r:id="rId254"/>
    <p:sldId id="621" r:id="rId255"/>
    <p:sldId id="622" r:id="rId256"/>
    <p:sldId id="623" r:id="rId257"/>
    <p:sldId id="624" r:id="rId258"/>
    <p:sldId id="625" r:id="rId259"/>
    <p:sldId id="626" r:id="rId260"/>
    <p:sldId id="627" r:id="rId261"/>
    <p:sldId id="628" r:id="rId262"/>
    <p:sldId id="629" r:id="rId263"/>
    <p:sldId id="630" r:id="rId264"/>
    <p:sldId id="631" r:id="rId265"/>
    <p:sldId id="632" r:id="rId266"/>
    <p:sldId id="633" r:id="rId267"/>
    <p:sldId id="634" r:id="rId268"/>
    <p:sldId id="635" r:id="rId269"/>
    <p:sldId id="636" r:id="rId270"/>
    <p:sldId id="637" r:id="rId271"/>
    <p:sldId id="638" r:id="rId272"/>
    <p:sldId id="639" r:id="rId273"/>
    <p:sldId id="640" r:id="rId274"/>
    <p:sldId id="641" r:id="rId275"/>
    <p:sldId id="642" r:id="rId276"/>
    <p:sldId id="643" r:id="rId277"/>
    <p:sldId id="644" r:id="rId278"/>
    <p:sldId id="645" r:id="rId279"/>
    <p:sldId id="646" r:id="rId280"/>
    <p:sldId id="647" r:id="rId281"/>
    <p:sldId id="648" r:id="rId282"/>
    <p:sldId id="649" r:id="rId283"/>
    <p:sldId id="650" r:id="rId284"/>
    <p:sldId id="651" r:id="rId285"/>
    <p:sldId id="652" r:id="rId286"/>
    <p:sldId id="653" r:id="rId287"/>
    <p:sldId id="654" r:id="rId288"/>
    <p:sldId id="655" r:id="rId289"/>
    <p:sldId id="656" r:id="rId290"/>
    <p:sldId id="657" r:id="rId291"/>
    <p:sldId id="658" r:id="rId292"/>
    <p:sldId id="659" r:id="rId293"/>
    <p:sldId id="660" r:id="rId294"/>
    <p:sldId id="661" r:id="rId295"/>
    <p:sldId id="662" r:id="rId296"/>
    <p:sldId id="663" r:id="rId297"/>
    <p:sldId id="664" r:id="rId298"/>
    <p:sldId id="665" r:id="rId299"/>
    <p:sldId id="666" r:id="rId300"/>
    <p:sldId id="667" r:id="rId301"/>
    <p:sldId id="668" r:id="rId302"/>
    <p:sldId id="669" r:id="rId303"/>
    <p:sldId id="670" r:id="rId304"/>
    <p:sldId id="671" r:id="rId305"/>
    <p:sldId id="672" r:id="rId306"/>
    <p:sldId id="673" r:id="rId307"/>
    <p:sldId id="674" r:id="rId308"/>
    <p:sldId id="675" r:id="rId309"/>
    <p:sldId id="676" r:id="rId310"/>
    <p:sldId id="677" r:id="rId311"/>
    <p:sldId id="678" r:id="rId312"/>
    <p:sldId id="679" r:id="rId313"/>
    <p:sldId id="680" r:id="rId314"/>
    <p:sldId id="681" r:id="rId315"/>
    <p:sldId id="682" r:id="rId316"/>
    <p:sldId id="683" r:id="rId317"/>
    <p:sldId id="684" r:id="rId318"/>
    <p:sldId id="685" r:id="rId319"/>
    <p:sldId id="686" r:id="rId320"/>
    <p:sldId id="687" r:id="rId321"/>
    <p:sldId id="688" r:id="rId322"/>
    <p:sldId id="689" r:id="rId323"/>
    <p:sldId id="690" r:id="rId324"/>
    <p:sldId id="691" r:id="rId325"/>
    <p:sldId id="692" r:id="rId326"/>
    <p:sldId id="693" r:id="rId327"/>
    <p:sldId id="694" r:id="rId328"/>
    <p:sldId id="695" r:id="rId329"/>
    <p:sldId id="696" r:id="rId330"/>
    <p:sldId id="697" r:id="rId331"/>
    <p:sldId id="698" r:id="rId332"/>
    <p:sldId id="699" r:id="rId333"/>
    <p:sldId id="700" r:id="rId334"/>
    <p:sldId id="701" r:id="rId335"/>
    <p:sldId id="702" r:id="rId336"/>
    <p:sldId id="703" r:id="rId337"/>
    <p:sldId id="704" r:id="rId338"/>
    <p:sldId id="705" r:id="rId339"/>
    <p:sldId id="706" r:id="rId340"/>
    <p:sldId id="707" r:id="rId341"/>
    <p:sldId id="708" r:id="rId342"/>
    <p:sldId id="709" r:id="rId343"/>
    <p:sldId id="710" r:id="rId344"/>
    <p:sldId id="711" r:id="rId345"/>
    <p:sldId id="712" r:id="rId346"/>
    <p:sldId id="713" r:id="rId347"/>
    <p:sldId id="714" r:id="rId348"/>
    <p:sldId id="715" r:id="rId349"/>
    <p:sldId id="716" r:id="rId350"/>
    <p:sldId id="717" r:id="rId351"/>
    <p:sldId id="718" r:id="rId352"/>
    <p:sldId id="719" r:id="rId353"/>
    <p:sldId id="720" r:id="rId354"/>
    <p:sldId id="721" r:id="rId355"/>
    <p:sldId id="722" r:id="rId356"/>
    <p:sldId id="723" r:id="rId357"/>
    <p:sldId id="724" r:id="rId358"/>
    <p:sldId id="725" r:id="rId359"/>
    <p:sldId id="726" r:id="rId360"/>
    <p:sldId id="727" r:id="rId361"/>
    <p:sldId id="728" r:id="rId362"/>
    <p:sldId id="729" r:id="rId363"/>
    <p:sldId id="730" r:id="rId364"/>
    <p:sldId id="731" r:id="rId365"/>
    <p:sldId id="732" r:id="rId366"/>
    <p:sldId id="733" r:id="rId367"/>
    <p:sldId id="734" r:id="rId368"/>
  </p:sldIdLst>
  <p:sldSz cx="9144000" cy="6858000" type="screen4x3"/>
  <p:notesSz cx="685800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FFFF66"/>
    <a:srgbClr val="66FF66"/>
    <a:srgbClr val="66CCFF"/>
    <a:srgbClr val="FF6699"/>
    <a:srgbClr val="96969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3408"/>
        <p:guide orient="horz" pos="1056"/>
        <p:guide pos="288"/>
        <p:guide pos="528"/>
        <p:guide pos="39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376"/>
    </p:cViewPr>
  </p:sorterViewPr>
  <p:notesViewPr>
    <p:cSldViewPr>
      <p:cViewPr varScale="1">
        <p:scale>
          <a:sx n="35" d="100"/>
          <a:sy n="35" d="100"/>
        </p:scale>
        <p:origin x="-1512" y="-84"/>
      </p:cViewPr>
      <p:guideLst>
        <p:guide orient="horz" pos="307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45" Type="http://schemas.openxmlformats.org/officeDocument/2006/relationships/slide" Target="slides/slide344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notesMaster" Target="notesMasters/notesMaster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presProps" Target="presProps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theme" Target="theme/theme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1860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90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1AA2AD5-5E65-4ABE-A9C6-DC0FF57488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3DFCB-BED2-4044-ACD4-EAA4D7DA7AF7}" type="slidenum">
              <a:rPr lang="de-DE">
                <a:latin typeface="Times New Roman" pitchFamily="18" charset="0"/>
              </a:rPr>
              <a:pPr/>
              <a:t>254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50B66-DA86-4219-9BF9-E377BF306EBA}" type="slidenum">
              <a:rPr lang="de-DE">
                <a:latin typeface="Times New Roman" pitchFamily="18" charset="0"/>
              </a:rPr>
              <a:pPr/>
              <a:t>264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5625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64240FB-AA2B-425F-8547-A2CB38D261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C47E1-6955-49B9-B246-687EF0B9F1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215900"/>
            <a:ext cx="2095500" cy="37290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215900"/>
            <a:ext cx="6134100" cy="37290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7E7E-4268-48D1-8BDA-9C60D4F552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588" y="215900"/>
            <a:ext cx="8380412" cy="8270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81000" y="1511300"/>
            <a:ext cx="8382000" cy="24336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EE61-5D3B-430E-89AF-F83DBE0B76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EFAF-AEC8-47A4-A521-C94FBAF4E6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238D-0FF3-4B59-BF84-9113B5081D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511300"/>
            <a:ext cx="4114800" cy="243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11300"/>
            <a:ext cx="4114800" cy="243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5FE1-82BA-4352-876F-23BE59E2CC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A449-7DC5-4B0D-B985-E607092C3C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33A9-CC85-4B06-BDD2-05A95564B5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A3EE8-661E-4C7C-B19E-1E87DD8E27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9F52-4D75-490C-A5D7-48D416E42F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C136-6E29-4CE5-9C5E-18A53D026B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11300"/>
            <a:ext cx="83820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00C3047-51FD-40B3-AE8C-63CEA50BED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Picture 7" descr="A:\paint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063625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381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0318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600">
          <a:solidFill>
            <a:schemeClr val="tx1"/>
          </a:solidFill>
          <a:latin typeface="+mn-lt"/>
        </a:defRPr>
      </a:lvl3pPr>
      <a:lvl4pPr marL="1390650" indent="-234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4pPr>
      <a:lvl5pPr marL="21304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876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3044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5020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9592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WINDOWS\DESKTOP\Seminar-906-T2b.ppt" TargetMode="Externa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C:\IVBV\Kongress%2099\Seminar-906-T3.ppt" TargetMode="Externa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3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hyperlink" Target="file:///C:\IVBV\Kongress%2099\Seminar-906-T3.ppt" TargetMode="Externa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.bin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Die vollständige MKH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419600"/>
            <a:ext cx="6172200" cy="1771650"/>
          </a:xfrm>
        </p:spPr>
        <p:txBody>
          <a:bodyPr/>
          <a:lstStyle/>
          <a:p>
            <a:r>
              <a:rPr lang="de-DE" sz="2600" smtClean="0">
                <a:solidFill>
                  <a:schemeClr val="bg1"/>
                </a:solidFill>
              </a:rPr>
              <a:t>Ein Seminar</a:t>
            </a:r>
            <a:r>
              <a:rPr lang="de-DE" sz="2600" smtClean="0"/>
              <a:t> von</a:t>
            </a:r>
          </a:p>
          <a:p>
            <a:r>
              <a:rPr lang="de-DE" sz="2600" smtClean="0"/>
              <a:t>Dr. Helmut Goersch </a:t>
            </a:r>
            <a:r>
              <a:rPr lang="de-DE" sz="2100" smtClean="0"/>
              <a:t>(Berlin)</a:t>
            </a:r>
          </a:p>
          <a:p>
            <a:r>
              <a:rPr lang="de-DE" sz="2600" smtClean="0"/>
              <a:t>und Prof. Ralph Krüger </a:t>
            </a:r>
            <a:r>
              <a:rPr lang="de-DE" sz="2100" smtClean="0"/>
              <a:t>(TFH Berlin)</a:t>
            </a:r>
            <a:endParaRPr lang="de-DE" smtClean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362200" y="4419600"/>
            <a:ext cx="26098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de-DE" sz="2600">
                <a:latin typeface="Arial Black" pitchFamily="34" charset="0"/>
              </a:rPr>
              <a:t>Ein Seminar</a:t>
            </a:r>
            <a:endParaRPr kumimoji="1" lang="de-DE" sz="28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Vergenzstellung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12950"/>
          </a:xfrm>
        </p:spPr>
        <p:txBody>
          <a:bodyPr/>
          <a:lstStyle/>
          <a:p>
            <a:r>
              <a:rPr lang="de-DE" smtClean="0"/>
              <a:t>Vergenzstellung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Stellung beider Augen zueinander, die </a:t>
            </a:r>
            <a:br>
              <a:rPr lang="de-DE" smtClean="0"/>
            </a:br>
            <a:r>
              <a:rPr lang="de-DE" smtClean="0"/>
              <a:t>durch den Winkel zwischen den Fixierlinien bestimmt wird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14375" y="3771900"/>
            <a:ext cx="74390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600"/>
              <a:t>Anmerkung: </a:t>
            </a:r>
            <a:br>
              <a:rPr kumimoji="1" lang="de-DE" sz="2600"/>
            </a:br>
            <a:r>
              <a:rPr kumimoji="1" lang="de-DE" sz="2600"/>
              <a:t>Im Sinne der DIN gehört zur Vergenzstellung neben der Fixierlinien-Vergenzstellung auch die Zyklo-Vergenzstellung als Winkel zwischen den vertikalen Netzhautmeridianen beider Augen.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7772400" cy="838200"/>
          </a:xfrm>
        </p:spPr>
        <p:txBody>
          <a:bodyPr/>
          <a:lstStyle/>
          <a:p>
            <a:r>
              <a:rPr lang="de-DE" sz="2600" smtClean="0"/>
              <a:t>Benennung von Fusionsreizen nach ihrer Lage im Gesichtsfeld</a:t>
            </a:r>
            <a:endParaRPr lang="de-DE" smtClean="0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839788" y="5724525"/>
            <a:ext cx="5883275" cy="419100"/>
            <a:chOff x="529" y="3606"/>
            <a:chExt cx="3706" cy="264"/>
          </a:xfrm>
        </p:grpSpPr>
        <p:grpSp>
          <p:nvGrpSpPr>
            <p:cNvPr id="104489" name="Group 84"/>
            <p:cNvGrpSpPr>
              <a:grpSpLocks/>
            </p:cNvGrpSpPr>
            <p:nvPr/>
          </p:nvGrpSpPr>
          <p:grpSpPr bwMode="auto">
            <a:xfrm>
              <a:off x="1430" y="3606"/>
              <a:ext cx="2805" cy="63"/>
              <a:chOff x="1430" y="3606"/>
              <a:chExt cx="2805" cy="63"/>
            </a:xfrm>
          </p:grpSpPr>
          <p:sp>
            <p:nvSpPr>
              <p:cNvPr id="104497" name="Line 28"/>
              <p:cNvSpPr>
                <a:spLocks noChangeAspect="1" noChangeShapeType="1"/>
              </p:cNvSpPr>
              <p:nvPr/>
            </p:nvSpPr>
            <p:spPr bwMode="auto">
              <a:xfrm>
                <a:off x="1430" y="3637"/>
                <a:ext cx="2805" cy="1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98" name="Line 29"/>
              <p:cNvSpPr>
                <a:spLocks noChangeAspect="1" noChangeShapeType="1"/>
              </p:cNvSpPr>
              <p:nvPr/>
            </p:nvSpPr>
            <p:spPr bwMode="auto">
              <a:xfrm>
                <a:off x="2833" y="3606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99" name="Line 30"/>
              <p:cNvSpPr>
                <a:spLocks noChangeAspect="1" noChangeShapeType="1"/>
              </p:cNvSpPr>
              <p:nvPr/>
            </p:nvSpPr>
            <p:spPr bwMode="auto">
              <a:xfrm>
                <a:off x="3393" y="3606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500" name="Line 31"/>
              <p:cNvSpPr>
                <a:spLocks noChangeAspect="1" noChangeShapeType="1"/>
              </p:cNvSpPr>
              <p:nvPr/>
            </p:nvSpPr>
            <p:spPr bwMode="auto">
              <a:xfrm>
                <a:off x="3954" y="3606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501" name="Line 32"/>
              <p:cNvSpPr>
                <a:spLocks noChangeAspect="1" noChangeShapeType="1"/>
              </p:cNvSpPr>
              <p:nvPr/>
            </p:nvSpPr>
            <p:spPr bwMode="auto">
              <a:xfrm>
                <a:off x="2271" y="3606"/>
                <a:ext cx="1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502" name="Line 33"/>
              <p:cNvSpPr>
                <a:spLocks noChangeAspect="1" noChangeShapeType="1"/>
              </p:cNvSpPr>
              <p:nvPr/>
            </p:nvSpPr>
            <p:spPr bwMode="auto">
              <a:xfrm>
                <a:off x="1710" y="3606"/>
                <a:ext cx="1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4490" name="Group 85"/>
            <p:cNvGrpSpPr>
              <a:grpSpLocks/>
            </p:cNvGrpSpPr>
            <p:nvPr/>
          </p:nvGrpSpPr>
          <p:grpSpPr bwMode="auto">
            <a:xfrm>
              <a:off x="1654" y="3699"/>
              <a:ext cx="2402" cy="157"/>
              <a:chOff x="1654" y="3699"/>
              <a:chExt cx="2402" cy="157"/>
            </a:xfrm>
          </p:grpSpPr>
          <p:sp>
            <p:nvSpPr>
              <p:cNvPr id="104492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2756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0</a:t>
                </a:r>
                <a:endParaRPr lang="de-DE" sz="1200"/>
              </a:p>
            </p:txBody>
          </p:sp>
          <p:sp>
            <p:nvSpPr>
              <p:cNvPr id="104493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334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1°</a:t>
                </a:r>
                <a:endParaRPr lang="de-DE" sz="1200"/>
              </a:p>
            </p:txBody>
          </p:sp>
          <p:sp>
            <p:nvSpPr>
              <p:cNvPr id="104494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213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1°</a:t>
                </a:r>
                <a:endParaRPr lang="de-DE" sz="1200"/>
              </a:p>
            </p:txBody>
          </p:sp>
          <p:sp>
            <p:nvSpPr>
              <p:cNvPr id="104495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654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2°</a:t>
                </a:r>
                <a:endParaRPr lang="de-DE" sz="1200"/>
              </a:p>
            </p:txBody>
          </p:sp>
          <p:sp>
            <p:nvSpPr>
              <p:cNvPr id="104496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900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2°</a:t>
                </a:r>
                <a:endParaRPr lang="de-DE" sz="1200"/>
              </a:p>
            </p:txBody>
          </p:sp>
        </p:grpSp>
        <p:sp>
          <p:nvSpPr>
            <p:cNvPr id="104491" name="Rectangle 40"/>
            <p:cNvSpPr>
              <a:spLocks noChangeAspect="1" noChangeArrowheads="1"/>
            </p:cNvSpPr>
            <p:nvPr/>
          </p:nvSpPr>
          <p:spPr bwMode="auto">
            <a:xfrm>
              <a:off x="529" y="3697"/>
              <a:ext cx="856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 sz="1800"/>
                <a:t>Netzhautort</a:t>
              </a:r>
              <a:endParaRPr lang="de-DE"/>
            </a:p>
          </p:txBody>
        </p:sp>
      </p:grpSp>
      <p:sp>
        <p:nvSpPr>
          <p:cNvPr id="68649" name="Rectangle 41"/>
          <p:cNvSpPr>
            <a:spLocks noChangeAspect="1" noChangeArrowheads="1"/>
          </p:cNvSpPr>
          <p:nvPr/>
        </p:nvSpPr>
        <p:spPr bwMode="auto">
          <a:xfrm>
            <a:off x="2708275" y="1800225"/>
            <a:ext cx="3562350" cy="357663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50" name="Oval 42"/>
          <p:cNvSpPr>
            <a:spLocks noChangeAspect="1" noChangeArrowheads="1"/>
          </p:cNvSpPr>
          <p:nvPr/>
        </p:nvSpPr>
        <p:spPr bwMode="auto">
          <a:xfrm>
            <a:off x="3452813" y="2544763"/>
            <a:ext cx="2078037" cy="208756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651" name="Oval 43"/>
          <p:cNvSpPr>
            <a:spLocks noChangeAspect="1" noChangeArrowheads="1"/>
          </p:cNvSpPr>
          <p:nvPr/>
        </p:nvSpPr>
        <p:spPr bwMode="auto">
          <a:xfrm>
            <a:off x="4344988" y="3438525"/>
            <a:ext cx="296862" cy="298450"/>
          </a:xfrm>
          <a:prstGeom prst="ellipse">
            <a:avLst/>
          </a:prstGeom>
          <a:solidFill>
            <a:srgbClr val="99CCFF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" name="Group 44"/>
          <p:cNvGrpSpPr>
            <a:grpSpLocks noChangeAspect="1"/>
          </p:cNvGrpSpPr>
          <p:nvPr/>
        </p:nvGrpSpPr>
        <p:grpSpPr bwMode="auto">
          <a:xfrm>
            <a:off x="2516188" y="1600200"/>
            <a:ext cx="3957637" cy="3975100"/>
            <a:chOff x="0" y="0"/>
            <a:chExt cx="20000" cy="20000"/>
          </a:xfrm>
        </p:grpSpPr>
        <p:sp>
          <p:nvSpPr>
            <p:cNvPr id="104487" name="Line 45"/>
            <p:cNvSpPr>
              <a:spLocks noChangeAspect="1" noChangeShapeType="1"/>
            </p:cNvSpPr>
            <p:nvPr/>
          </p:nvSpPr>
          <p:spPr bwMode="auto">
            <a:xfrm>
              <a:off x="0" y="9996"/>
              <a:ext cx="20000" cy="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488" name="Line 46"/>
            <p:cNvSpPr>
              <a:spLocks noChangeAspect="1" noChangeShapeType="1"/>
            </p:cNvSpPr>
            <p:nvPr/>
          </p:nvSpPr>
          <p:spPr bwMode="auto">
            <a:xfrm>
              <a:off x="9999" y="0"/>
              <a:ext cx="5" cy="2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8655" name="AutoShape 47"/>
          <p:cNvSpPr>
            <a:spLocks noChangeAspect="1"/>
          </p:cNvSpPr>
          <p:nvPr/>
        </p:nvSpPr>
        <p:spPr bwMode="auto">
          <a:xfrm>
            <a:off x="141288" y="3502025"/>
            <a:ext cx="2022475" cy="536575"/>
          </a:xfrm>
          <a:prstGeom prst="callout1">
            <a:avLst>
              <a:gd name="adj1" fmla="val 76333"/>
              <a:gd name="adj2" fmla="val 103769"/>
              <a:gd name="adj3" fmla="val 18046"/>
              <a:gd name="adj4" fmla="val 148981"/>
            </a:avLst>
          </a:prstGeom>
          <a:noFill/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r"/>
            <a:r>
              <a:rPr lang="de-DE" sz="1800"/>
              <a:t>Horizontaler</a:t>
            </a:r>
            <a:br>
              <a:rPr lang="de-DE" sz="1800"/>
            </a:br>
            <a:r>
              <a:rPr lang="de-DE" sz="1800"/>
              <a:t>Netzhautmeridian</a:t>
            </a:r>
            <a:endParaRPr lang="de-DE" sz="1200"/>
          </a:p>
        </p:txBody>
      </p:sp>
      <p:sp>
        <p:nvSpPr>
          <p:cNvPr id="68656" name="AutoShape 48"/>
          <p:cNvSpPr>
            <a:spLocks noChangeAspect="1"/>
          </p:cNvSpPr>
          <p:nvPr/>
        </p:nvSpPr>
        <p:spPr bwMode="auto">
          <a:xfrm>
            <a:off x="146050" y="2438400"/>
            <a:ext cx="2017713" cy="457200"/>
          </a:xfrm>
          <a:prstGeom prst="callout1">
            <a:avLst>
              <a:gd name="adj1" fmla="val 72222"/>
              <a:gd name="adj2" fmla="val 103778"/>
              <a:gd name="adj3" fmla="val -96875"/>
              <a:gd name="adj4" fmla="val 215185"/>
            </a:avLst>
          </a:prstGeom>
          <a:noFill/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r"/>
            <a:r>
              <a:rPr lang="de-DE" sz="1800"/>
              <a:t>Vertikaler</a:t>
            </a:r>
            <a:br>
              <a:rPr lang="de-DE" sz="1800"/>
            </a:br>
            <a:r>
              <a:rPr lang="de-DE" sz="1800"/>
              <a:t>Netzhautmeridian</a:t>
            </a:r>
            <a:endParaRPr lang="de-DE"/>
          </a:p>
        </p:txBody>
      </p:sp>
      <p:sp>
        <p:nvSpPr>
          <p:cNvPr id="68657" name="AutoShape 49"/>
          <p:cNvSpPr>
            <a:spLocks noChangeAspect="1"/>
          </p:cNvSpPr>
          <p:nvPr/>
        </p:nvSpPr>
        <p:spPr bwMode="auto">
          <a:xfrm>
            <a:off x="6400800" y="1870075"/>
            <a:ext cx="2362200" cy="803275"/>
          </a:xfrm>
          <a:prstGeom prst="callout1">
            <a:avLst>
              <a:gd name="adj1" fmla="val 15810"/>
              <a:gd name="adj2" fmla="val -3227"/>
              <a:gd name="adj3" fmla="val 205338"/>
              <a:gd name="adj4" fmla="val -78157"/>
            </a:avLst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>
              <a:spcAft>
                <a:spcPct val="5000"/>
              </a:spcAft>
            </a:pPr>
            <a:r>
              <a:rPr lang="de-DE" sz="1800"/>
              <a:t>Bereich des </a:t>
            </a:r>
            <a:br>
              <a:rPr lang="de-DE" sz="1800"/>
            </a:br>
            <a:r>
              <a:rPr lang="de-DE" sz="1800"/>
              <a:t>schärfsten Sehens</a:t>
            </a:r>
            <a:endParaRPr lang="de-DE"/>
          </a:p>
        </p:txBody>
      </p:sp>
      <p:sp>
        <p:nvSpPr>
          <p:cNvPr id="68658" name="AutoShape 50"/>
          <p:cNvSpPr>
            <a:spLocks noChangeAspect="1"/>
          </p:cNvSpPr>
          <p:nvPr/>
        </p:nvSpPr>
        <p:spPr bwMode="auto">
          <a:xfrm>
            <a:off x="6402388" y="2878138"/>
            <a:ext cx="2360612" cy="569912"/>
          </a:xfrm>
          <a:prstGeom prst="callout1">
            <a:avLst>
              <a:gd name="adj1" fmla="val 22282"/>
              <a:gd name="adj2" fmla="val -3227"/>
              <a:gd name="adj3" fmla="val 198884"/>
              <a:gd name="adj4" fmla="val -54069"/>
            </a:avLst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>
              <a:spcAft>
                <a:spcPct val="5000"/>
              </a:spcAft>
            </a:pPr>
            <a:r>
              <a:rPr lang="de-DE" sz="1800"/>
              <a:t>Stäbchenfreier Bereich</a:t>
            </a:r>
            <a:endParaRPr lang="de-DE"/>
          </a:p>
        </p:txBody>
      </p:sp>
      <p:sp>
        <p:nvSpPr>
          <p:cNvPr id="68659" name="AutoShape 51"/>
          <p:cNvSpPr>
            <a:spLocks noChangeAspect="1"/>
          </p:cNvSpPr>
          <p:nvPr/>
        </p:nvSpPr>
        <p:spPr bwMode="auto">
          <a:xfrm>
            <a:off x="6402388" y="3886200"/>
            <a:ext cx="2400300" cy="838200"/>
          </a:xfrm>
          <a:prstGeom prst="callout1">
            <a:avLst>
              <a:gd name="adj1" fmla="val 15153"/>
              <a:gd name="adj2" fmla="val -3176"/>
              <a:gd name="adj3" fmla="val 69884"/>
              <a:gd name="adj4" fmla="val -27912"/>
            </a:avLst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>
              <a:spcAft>
                <a:spcPct val="5000"/>
              </a:spcAft>
            </a:pPr>
            <a:r>
              <a:rPr lang="de-DE" sz="1800"/>
              <a:t>Umgebung des </a:t>
            </a:r>
            <a:br>
              <a:rPr lang="de-DE" sz="1800"/>
            </a:br>
            <a:r>
              <a:rPr lang="de-DE" sz="1800"/>
              <a:t>stäbchenfreien Bereichs</a:t>
            </a:r>
            <a:endParaRPr lang="de-DE"/>
          </a:p>
        </p:txBody>
      </p: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04775" y="3587750"/>
            <a:ext cx="6616700" cy="3168650"/>
            <a:chOff x="66" y="2260"/>
            <a:chExt cx="4168" cy="1996"/>
          </a:xfrm>
        </p:grpSpPr>
        <p:grpSp>
          <p:nvGrpSpPr>
            <p:cNvPr id="104462" name="Group 53"/>
            <p:cNvGrpSpPr>
              <a:grpSpLocks noChangeAspect="1"/>
            </p:cNvGrpSpPr>
            <p:nvPr/>
          </p:nvGrpSpPr>
          <p:grpSpPr bwMode="auto">
            <a:xfrm>
              <a:off x="2731" y="3928"/>
              <a:ext cx="199" cy="78"/>
              <a:chOff x="0" y="0"/>
              <a:chExt cx="20000" cy="20000"/>
            </a:xfrm>
          </p:grpSpPr>
          <p:sp>
            <p:nvSpPr>
              <p:cNvPr id="104483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710" y="0"/>
                <a:ext cx="18661" cy="20000"/>
              </a:xfrm>
              <a:prstGeom prst="rect">
                <a:avLst/>
              </a:prstGeom>
              <a:solidFill>
                <a:srgbClr val="99CCFF"/>
              </a:solidFill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4484" name="Group 55"/>
              <p:cNvGrpSpPr>
                <a:grpSpLocks noChangeAspect="1"/>
              </p:cNvGrpSpPr>
              <p:nvPr/>
            </p:nvGrpSpPr>
            <p:grpSpPr bwMode="auto">
              <a:xfrm>
                <a:off x="0" y="1489"/>
                <a:ext cx="20000" cy="16097"/>
                <a:chOff x="0" y="0"/>
                <a:chExt cx="20000" cy="20000"/>
              </a:xfrm>
            </p:grpSpPr>
            <p:sp>
              <p:nvSpPr>
                <p:cNvPr id="104485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19939" y="0"/>
                  <a:ext cx="61" cy="20000"/>
                </a:xfrm>
                <a:prstGeom prst="line">
                  <a:avLst/>
                </a:prstGeom>
                <a:noFill/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4486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0" y="0"/>
                  <a:ext cx="81" cy="20000"/>
                </a:xfrm>
                <a:prstGeom prst="line">
                  <a:avLst/>
                </a:prstGeom>
                <a:noFill/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04463" name="Rectangle 58"/>
            <p:cNvSpPr>
              <a:spLocks noChangeAspect="1" noChangeArrowheads="1"/>
            </p:cNvSpPr>
            <p:nvPr/>
          </p:nvSpPr>
          <p:spPr bwMode="auto">
            <a:xfrm>
              <a:off x="66" y="4001"/>
              <a:ext cx="1322" cy="2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de-DE" sz="1800"/>
                <a:t>relative Sehschärfe</a:t>
              </a:r>
              <a:endParaRPr lang="de-DE" sz="1200"/>
            </a:p>
          </p:txBody>
        </p:sp>
        <p:grpSp>
          <p:nvGrpSpPr>
            <p:cNvPr id="104464" name="Group 87"/>
            <p:cNvGrpSpPr>
              <a:grpSpLocks/>
            </p:cNvGrpSpPr>
            <p:nvPr/>
          </p:nvGrpSpPr>
          <p:grpSpPr bwMode="auto">
            <a:xfrm>
              <a:off x="1429" y="3936"/>
              <a:ext cx="2805" cy="239"/>
              <a:chOff x="1429" y="3936"/>
              <a:chExt cx="2805" cy="239"/>
            </a:xfrm>
          </p:grpSpPr>
          <p:grpSp>
            <p:nvGrpSpPr>
              <p:cNvPr id="104470" name="Group 81"/>
              <p:cNvGrpSpPr>
                <a:grpSpLocks/>
              </p:cNvGrpSpPr>
              <p:nvPr/>
            </p:nvGrpSpPr>
            <p:grpSpPr bwMode="auto">
              <a:xfrm>
                <a:off x="1635" y="4016"/>
                <a:ext cx="2592" cy="159"/>
                <a:chOff x="1527" y="4016"/>
                <a:chExt cx="2592" cy="159"/>
              </a:xfrm>
            </p:grpSpPr>
            <p:sp>
              <p:nvSpPr>
                <p:cNvPr id="104478" name="Rectangle 61"/>
                <p:cNvSpPr>
                  <a:spLocks noChangeArrowheads="1"/>
                </p:cNvSpPr>
                <p:nvPr/>
              </p:nvSpPr>
              <p:spPr bwMode="auto">
                <a:xfrm>
                  <a:off x="2549" y="4016"/>
                  <a:ext cx="416" cy="159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de-DE" sz="1800"/>
                    <a:t>100%</a:t>
                  </a:r>
                </a:p>
              </p:txBody>
            </p:sp>
            <p:sp>
              <p:nvSpPr>
                <p:cNvPr id="104479" name="Rectangle 62"/>
                <p:cNvSpPr>
                  <a:spLocks noChangeArrowheads="1"/>
                </p:cNvSpPr>
                <p:nvPr/>
              </p:nvSpPr>
              <p:spPr bwMode="auto">
                <a:xfrm>
                  <a:off x="3243" y="4016"/>
                  <a:ext cx="350" cy="159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/>
                  <a:r>
                    <a:rPr lang="de-DE" sz="1800"/>
                    <a:t>60%</a:t>
                  </a:r>
                </a:p>
              </p:txBody>
            </p:sp>
            <p:sp>
              <p:nvSpPr>
                <p:cNvPr id="104480" name="Rectangle 63"/>
                <p:cNvSpPr>
                  <a:spLocks noChangeArrowheads="1"/>
                </p:cNvSpPr>
                <p:nvPr/>
              </p:nvSpPr>
              <p:spPr bwMode="auto">
                <a:xfrm>
                  <a:off x="1995" y="4016"/>
                  <a:ext cx="302" cy="159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DE" sz="1800"/>
                    <a:t>60%</a:t>
                  </a:r>
                  <a:endParaRPr lang="de-DE" sz="1200"/>
                </a:p>
              </p:txBody>
            </p:sp>
            <p:sp>
              <p:nvSpPr>
                <p:cNvPr id="104481" name="Rectangle 64"/>
                <p:cNvSpPr>
                  <a:spLocks noChangeArrowheads="1"/>
                </p:cNvSpPr>
                <p:nvPr/>
              </p:nvSpPr>
              <p:spPr bwMode="auto">
                <a:xfrm>
                  <a:off x="3769" y="4016"/>
                  <a:ext cx="350" cy="159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DE" sz="1800"/>
                    <a:t>50%</a:t>
                  </a:r>
                </a:p>
              </p:txBody>
            </p:sp>
            <p:sp>
              <p:nvSpPr>
                <p:cNvPr id="104482" name="Rectangle 65"/>
                <p:cNvSpPr>
                  <a:spLocks noChangeArrowheads="1"/>
                </p:cNvSpPr>
                <p:nvPr/>
              </p:nvSpPr>
              <p:spPr bwMode="auto">
                <a:xfrm>
                  <a:off x="1527" y="4016"/>
                  <a:ext cx="300" cy="159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DE" sz="1800"/>
                    <a:t>50%</a:t>
                  </a:r>
                  <a:endParaRPr lang="de-DE" sz="1200"/>
                </a:p>
              </p:txBody>
            </p:sp>
          </p:grpSp>
          <p:grpSp>
            <p:nvGrpSpPr>
              <p:cNvPr id="104471" name="Group 66"/>
              <p:cNvGrpSpPr>
                <a:grpSpLocks/>
              </p:cNvGrpSpPr>
              <p:nvPr/>
            </p:nvGrpSpPr>
            <p:grpSpPr bwMode="auto">
              <a:xfrm>
                <a:off x="1429" y="3936"/>
                <a:ext cx="2805" cy="64"/>
                <a:chOff x="1476" y="3936"/>
                <a:chExt cx="2805" cy="64"/>
              </a:xfrm>
            </p:grpSpPr>
            <p:sp>
              <p:nvSpPr>
                <p:cNvPr id="104472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1476" y="3968"/>
                  <a:ext cx="2805" cy="1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4473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1756" y="3936"/>
                  <a:ext cx="2244" cy="64"/>
                  <a:chOff x="3987" y="15355"/>
                  <a:chExt cx="3803" cy="108"/>
                </a:xfrm>
              </p:grpSpPr>
              <p:sp>
                <p:nvSpPr>
                  <p:cNvPr id="104474" name="Line 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79" y="15355"/>
                    <a:ext cx="1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475" name="Line 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99" y="15355"/>
                    <a:ext cx="1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476" name="Line 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789" y="15356"/>
                    <a:ext cx="1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477" name="Line 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87" y="15356"/>
                    <a:ext cx="1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33CC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04465" name="Group 73"/>
            <p:cNvGrpSpPr>
              <a:grpSpLocks/>
            </p:cNvGrpSpPr>
            <p:nvPr/>
          </p:nvGrpSpPr>
          <p:grpSpPr bwMode="auto">
            <a:xfrm>
              <a:off x="2176" y="2260"/>
              <a:ext cx="1310" cy="1746"/>
              <a:chOff x="2223" y="2260"/>
              <a:chExt cx="1310" cy="1746"/>
            </a:xfrm>
          </p:grpSpPr>
          <p:sp>
            <p:nvSpPr>
              <p:cNvPr id="104466" name="Line 74"/>
              <p:cNvSpPr>
                <a:spLocks noChangeAspect="1" noChangeShapeType="1"/>
              </p:cNvSpPr>
              <p:nvPr/>
            </p:nvSpPr>
            <p:spPr bwMode="auto">
              <a:xfrm>
                <a:off x="3533" y="2260"/>
                <a:ext cx="0" cy="1689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67" name="Line 75"/>
              <p:cNvSpPr>
                <a:spLocks noChangeAspect="1" noChangeShapeType="1"/>
              </p:cNvSpPr>
              <p:nvPr/>
            </p:nvSpPr>
            <p:spPr bwMode="auto">
              <a:xfrm>
                <a:off x="2223" y="2260"/>
                <a:ext cx="1" cy="1690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68" name="Line 76"/>
              <p:cNvSpPr>
                <a:spLocks noChangeAspect="1" noChangeShapeType="1"/>
              </p:cNvSpPr>
              <p:nvPr/>
            </p:nvSpPr>
            <p:spPr bwMode="auto">
              <a:xfrm>
                <a:off x="2971" y="2260"/>
                <a:ext cx="1" cy="1746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69" name="Line 77"/>
              <p:cNvSpPr>
                <a:spLocks noChangeAspect="1" noChangeShapeType="1"/>
              </p:cNvSpPr>
              <p:nvPr/>
            </p:nvSpPr>
            <p:spPr bwMode="auto">
              <a:xfrm>
                <a:off x="2784" y="2260"/>
                <a:ext cx="1" cy="1746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9" grpId="0" animBg="1"/>
      <p:bldP spid="68650" grpId="0" animBg="1"/>
      <p:bldP spid="68651" grpId="0" animBg="1"/>
      <p:bldP spid="68655" grpId="0" animBg="1" autoUpdateAnimBg="0"/>
      <p:bldP spid="68656" grpId="0" animBg="1" autoUpdateAnimBg="0"/>
      <p:bldP spid="68657" grpId="0" animBg="1" autoUpdateAnimBg="0"/>
      <p:bldP spid="68658" grpId="0" animBg="1" autoUpdateAnimBg="0"/>
      <p:bldP spid="68659" grpId="0" animBg="1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61"/>
          <p:cNvGrpSpPr>
            <a:grpSpLocks/>
          </p:cNvGrpSpPr>
          <p:nvPr/>
        </p:nvGrpSpPr>
        <p:grpSpPr bwMode="auto">
          <a:xfrm>
            <a:off x="839788" y="5724525"/>
            <a:ext cx="5883275" cy="419100"/>
            <a:chOff x="529" y="3606"/>
            <a:chExt cx="3706" cy="264"/>
          </a:xfrm>
        </p:grpSpPr>
        <p:grpSp>
          <p:nvGrpSpPr>
            <p:cNvPr id="105512" name="Group 4"/>
            <p:cNvGrpSpPr>
              <a:grpSpLocks/>
            </p:cNvGrpSpPr>
            <p:nvPr/>
          </p:nvGrpSpPr>
          <p:grpSpPr bwMode="auto">
            <a:xfrm>
              <a:off x="1430" y="3606"/>
              <a:ext cx="2805" cy="63"/>
              <a:chOff x="1477" y="3606"/>
              <a:chExt cx="2805" cy="63"/>
            </a:xfrm>
          </p:grpSpPr>
          <p:sp>
            <p:nvSpPr>
              <p:cNvPr id="105520" name="Line 5"/>
              <p:cNvSpPr>
                <a:spLocks noChangeAspect="1" noChangeShapeType="1"/>
              </p:cNvSpPr>
              <p:nvPr/>
            </p:nvSpPr>
            <p:spPr bwMode="auto">
              <a:xfrm>
                <a:off x="1477" y="3637"/>
                <a:ext cx="2805" cy="1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1" name="Line 6"/>
              <p:cNvSpPr>
                <a:spLocks noChangeAspect="1" noChangeShapeType="1"/>
              </p:cNvSpPr>
              <p:nvPr/>
            </p:nvSpPr>
            <p:spPr bwMode="auto">
              <a:xfrm>
                <a:off x="2880" y="3606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2" name="Line 7"/>
              <p:cNvSpPr>
                <a:spLocks noChangeAspect="1" noChangeShapeType="1"/>
              </p:cNvSpPr>
              <p:nvPr/>
            </p:nvSpPr>
            <p:spPr bwMode="auto">
              <a:xfrm>
                <a:off x="3440" y="3606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3" name="Line 8"/>
              <p:cNvSpPr>
                <a:spLocks noChangeAspect="1" noChangeShapeType="1"/>
              </p:cNvSpPr>
              <p:nvPr/>
            </p:nvSpPr>
            <p:spPr bwMode="auto">
              <a:xfrm>
                <a:off x="4001" y="3606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4" name="Line 9"/>
              <p:cNvSpPr>
                <a:spLocks noChangeAspect="1" noChangeShapeType="1"/>
              </p:cNvSpPr>
              <p:nvPr/>
            </p:nvSpPr>
            <p:spPr bwMode="auto">
              <a:xfrm>
                <a:off x="2318" y="3606"/>
                <a:ext cx="1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5" name="Line 10"/>
              <p:cNvSpPr>
                <a:spLocks noChangeAspect="1" noChangeShapeType="1"/>
              </p:cNvSpPr>
              <p:nvPr/>
            </p:nvSpPr>
            <p:spPr bwMode="auto">
              <a:xfrm>
                <a:off x="1757" y="3606"/>
                <a:ext cx="1" cy="63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5513" name="Group 11"/>
            <p:cNvGrpSpPr>
              <a:grpSpLocks/>
            </p:cNvGrpSpPr>
            <p:nvPr/>
          </p:nvGrpSpPr>
          <p:grpSpPr bwMode="auto">
            <a:xfrm>
              <a:off x="1654" y="3699"/>
              <a:ext cx="2402" cy="157"/>
              <a:chOff x="1701" y="3699"/>
              <a:chExt cx="2402" cy="157"/>
            </a:xfrm>
          </p:grpSpPr>
          <p:sp>
            <p:nvSpPr>
              <p:cNvPr id="105515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2803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0</a:t>
                </a:r>
                <a:endParaRPr lang="de-DE" sz="1200"/>
              </a:p>
            </p:txBody>
          </p:sp>
          <p:sp>
            <p:nvSpPr>
              <p:cNvPr id="105516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381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1°</a:t>
                </a:r>
                <a:endParaRPr lang="de-DE" sz="1200"/>
              </a:p>
            </p:txBody>
          </p:sp>
          <p:sp>
            <p:nvSpPr>
              <p:cNvPr id="105517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260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1°</a:t>
                </a:r>
                <a:endParaRPr lang="de-DE" sz="1200"/>
              </a:p>
            </p:txBody>
          </p:sp>
          <p:sp>
            <p:nvSpPr>
              <p:cNvPr id="105518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01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2°</a:t>
                </a:r>
                <a:endParaRPr lang="de-DE" sz="1200"/>
              </a:p>
            </p:txBody>
          </p:sp>
          <p:sp>
            <p:nvSpPr>
              <p:cNvPr id="105519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3947" y="3699"/>
                <a:ext cx="156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2°</a:t>
                </a:r>
                <a:endParaRPr lang="de-DE" sz="1200"/>
              </a:p>
            </p:txBody>
          </p:sp>
        </p:grpSp>
        <p:sp>
          <p:nvSpPr>
            <p:cNvPr id="105514" name="Rectangle 17"/>
            <p:cNvSpPr>
              <a:spLocks noChangeAspect="1" noChangeArrowheads="1"/>
            </p:cNvSpPr>
            <p:nvPr/>
          </p:nvSpPr>
          <p:spPr bwMode="auto">
            <a:xfrm>
              <a:off x="529" y="3697"/>
              <a:ext cx="856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 sz="1800"/>
                <a:t>Netzhautort</a:t>
              </a:r>
              <a:endParaRPr lang="de-DE"/>
            </a:p>
          </p:txBody>
        </p:sp>
      </p:grpSp>
      <p:sp>
        <p:nvSpPr>
          <p:cNvPr id="105475" name="Rectangle 18"/>
          <p:cNvSpPr>
            <a:spLocks noChangeAspect="1" noChangeArrowheads="1"/>
          </p:cNvSpPr>
          <p:nvPr/>
        </p:nvSpPr>
        <p:spPr bwMode="auto">
          <a:xfrm>
            <a:off x="2708275" y="1800225"/>
            <a:ext cx="3562350" cy="3576638"/>
          </a:xfrm>
          <a:prstGeom prst="rect">
            <a:avLst/>
          </a:prstGeom>
          <a:solidFill>
            <a:srgbClr val="96969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76" name="Oval 19"/>
          <p:cNvSpPr>
            <a:spLocks noChangeAspect="1" noChangeArrowheads="1"/>
          </p:cNvSpPr>
          <p:nvPr/>
        </p:nvSpPr>
        <p:spPr bwMode="auto">
          <a:xfrm>
            <a:off x="3452813" y="2544763"/>
            <a:ext cx="2078037" cy="208756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5477" name="Oval 20"/>
          <p:cNvSpPr>
            <a:spLocks noChangeAspect="1" noChangeArrowheads="1"/>
          </p:cNvSpPr>
          <p:nvPr/>
        </p:nvSpPr>
        <p:spPr bwMode="auto">
          <a:xfrm>
            <a:off x="4344988" y="3438525"/>
            <a:ext cx="296862" cy="298450"/>
          </a:xfrm>
          <a:prstGeom prst="ellipse">
            <a:avLst/>
          </a:prstGeom>
          <a:solidFill>
            <a:srgbClr val="99CCFF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05478" name="Group 21"/>
          <p:cNvGrpSpPr>
            <a:grpSpLocks noChangeAspect="1"/>
          </p:cNvGrpSpPr>
          <p:nvPr/>
        </p:nvGrpSpPr>
        <p:grpSpPr bwMode="auto">
          <a:xfrm>
            <a:off x="2516188" y="1600200"/>
            <a:ext cx="3957637" cy="3975100"/>
            <a:chOff x="0" y="0"/>
            <a:chExt cx="20000" cy="20000"/>
          </a:xfrm>
        </p:grpSpPr>
        <p:sp>
          <p:nvSpPr>
            <p:cNvPr id="105510" name="Line 22"/>
            <p:cNvSpPr>
              <a:spLocks noChangeAspect="1" noChangeShapeType="1"/>
            </p:cNvSpPr>
            <p:nvPr/>
          </p:nvSpPr>
          <p:spPr bwMode="auto">
            <a:xfrm>
              <a:off x="0" y="9996"/>
              <a:ext cx="20000" cy="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511" name="Line 23"/>
            <p:cNvSpPr>
              <a:spLocks noChangeAspect="1" noChangeShapeType="1"/>
            </p:cNvSpPr>
            <p:nvPr/>
          </p:nvSpPr>
          <p:spPr bwMode="auto">
            <a:xfrm>
              <a:off x="9999" y="0"/>
              <a:ext cx="5" cy="2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5479" name="AutoShape 25"/>
          <p:cNvSpPr>
            <a:spLocks noChangeAspect="1"/>
          </p:cNvSpPr>
          <p:nvPr/>
        </p:nvSpPr>
        <p:spPr bwMode="auto">
          <a:xfrm>
            <a:off x="266700" y="2438400"/>
            <a:ext cx="1897063" cy="457200"/>
          </a:xfrm>
          <a:prstGeom prst="callout1">
            <a:avLst>
              <a:gd name="adj1" fmla="val 72222"/>
              <a:gd name="adj2" fmla="val 104019"/>
              <a:gd name="adj3" fmla="val -93403"/>
              <a:gd name="adj4" fmla="val 220000"/>
            </a:avLst>
          </a:prstGeom>
          <a:noFill/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r"/>
            <a:r>
              <a:rPr lang="de-DE" sz="1800"/>
              <a:t>Vertikaler</a:t>
            </a:r>
            <a:br>
              <a:rPr lang="de-DE" sz="1800"/>
            </a:br>
            <a:r>
              <a:rPr lang="de-DE" sz="1800"/>
              <a:t>Netzhautmeridian</a:t>
            </a:r>
            <a:endParaRPr lang="de-DE"/>
          </a:p>
        </p:txBody>
      </p:sp>
      <p:sp>
        <p:nvSpPr>
          <p:cNvPr id="105480" name="AutoShape 26"/>
          <p:cNvSpPr>
            <a:spLocks noChangeAspect="1"/>
          </p:cNvSpPr>
          <p:nvPr/>
        </p:nvSpPr>
        <p:spPr bwMode="auto">
          <a:xfrm>
            <a:off x="6400800" y="1870075"/>
            <a:ext cx="2362200" cy="803275"/>
          </a:xfrm>
          <a:prstGeom prst="callout1">
            <a:avLst>
              <a:gd name="adj1" fmla="val 15810"/>
              <a:gd name="adj2" fmla="val -3227"/>
              <a:gd name="adj3" fmla="val 209685"/>
              <a:gd name="adj4" fmla="val -79773"/>
            </a:avLst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>
              <a:spcAft>
                <a:spcPct val="5000"/>
              </a:spcAft>
            </a:pPr>
            <a:r>
              <a:rPr lang="de-DE" sz="1800">
                <a:solidFill>
                  <a:srgbClr val="CC0000"/>
                </a:solidFill>
              </a:rPr>
              <a:t>Zentra</a:t>
            </a:r>
            <a:r>
              <a:rPr lang="de-DE" sz="1800">
                <a:solidFill>
                  <a:srgbClr val="FF0066"/>
                </a:solidFill>
              </a:rPr>
              <a:t>l</a:t>
            </a:r>
            <a:r>
              <a:rPr lang="de-DE" sz="1800">
                <a:solidFill>
                  <a:schemeClr val="tx2"/>
                </a:solidFill>
              </a:rPr>
              <a:t>er Fusionsreiz</a:t>
            </a:r>
            <a:endParaRPr lang="de-DE" sz="1400" b="1"/>
          </a:p>
          <a:p>
            <a:pPr>
              <a:lnSpc>
                <a:spcPct val="95000"/>
              </a:lnSpc>
            </a:pPr>
            <a:r>
              <a:rPr lang="de-DE"/>
              <a:t>im</a:t>
            </a:r>
            <a:r>
              <a:rPr lang="de-DE" b="1"/>
              <a:t> </a:t>
            </a:r>
            <a:r>
              <a:rPr lang="de-DE"/>
              <a:t>Bereich des </a:t>
            </a:r>
            <a:br>
              <a:rPr lang="de-DE"/>
            </a:br>
            <a:r>
              <a:rPr lang="de-DE"/>
              <a:t>schärfsten Sehens</a:t>
            </a:r>
          </a:p>
        </p:txBody>
      </p:sp>
      <p:sp>
        <p:nvSpPr>
          <p:cNvPr id="105481" name="AutoShape 27"/>
          <p:cNvSpPr>
            <a:spLocks noChangeAspect="1"/>
          </p:cNvSpPr>
          <p:nvPr/>
        </p:nvSpPr>
        <p:spPr bwMode="auto">
          <a:xfrm>
            <a:off x="6402388" y="2878138"/>
            <a:ext cx="2584450" cy="569912"/>
          </a:xfrm>
          <a:prstGeom prst="callout1">
            <a:avLst>
              <a:gd name="adj1" fmla="val 22282"/>
              <a:gd name="adj2" fmla="val -2949"/>
              <a:gd name="adj3" fmla="val 198884"/>
              <a:gd name="adj4" fmla="val -49384"/>
            </a:avLst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>
              <a:spcAft>
                <a:spcPct val="5000"/>
              </a:spcAft>
            </a:pPr>
            <a:r>
              <a:rPr lang="de-DE" sz="1800">
                <a:solidFill>
                  <a:srgbClr val="CC0000"/>
                </a:solidFill>
              </a:rPr>
              <a:t>Parazentral</a:t>
            </a:r>
            <a:r>
              <a:rPr lang="de-DE" sz="1800">
                <a:solidFill>
                  <a:schemeClr val="tx2"/>
                </a:solidFill>
              </a:rPr>
              <a:t>er Fusionsreiz</a:t>
            </a:r>
            <a:endParaRPr lang="de-DE" sz="1400" b="1"/>
          </a:p>
          <a:p>
            <a:pPr>
              <a:lnSpc>
                <a:spcPct val="95000"/>
              </a:lnSpc>
            </a:pPr>
            <a:r>
              <a:rPr lang="de-DE"/>
              <a:t>im stäbchenfreien Bereich</a:t>
            </a:r>
          </a:p>
        </p:txBody>
      </p:sp>
      <p:sp>
        <p:nvSpPr>
          <p:cNvPr id="105482" name="AutoShape 28"/>
          <p:cNvSpPr>
            <a:spLocks noChangeAspect="1"/>
          </p:cNvSpPr>
          <p:nvPr/>
        </p:nvSpPr>
        <p:spPr bwMode="auto">
          <a:xfrm>
            <a:off x="6402388" y="3886200"/>
            <a:ext cx="2400300" cy="838200"/>
          </a:xfrm>
          <a:prstGeom prst="callout1">
            <a:avLst>
              <a:gd name="adj1" fmla="val 15153"/>
              <a:gd name="adj2" fmla="val -3176"/>
              <a:gd name="adj3" fmla="val 69884"/>
              <a:gd name="adj4" fmla="val -27912"/>
            </a:avLst>
          </a:prstGeom>
          <a:noFill/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>
              <a:spcAft>
                <a:spcPct val="5000"/>
              </a:spcAft>
            </a:pPr>
            <a:r>
              <a:rPr lang="de-DE" sz="1800">
                <a:solidFill>
                  <a:srgbClr val="CC0000"/>
                </a:solidFill>
              </a:rPr>
              <a:t>Peripher</a:t>
            </a:r>
            <a:r>
              <a:rPr lang="de-DE" sz="1800">
                <a:solidFill>
                  <a:schemeClr val="tx2"/>
                </a:solidFill>
              </a:rPr>
              <a:t>er Fusionsreiz</a:t>
            </a:r>
            <a:endParaRPr lang="de-DE" sz="1400" b="1"/>
          </a:p>
          <a:p>
            <a:pPr>
              <a:lnSpc>
                <a:spcPct val="95000"/>
              </a:lnSpc>
            </a:pPr>
            <a:r>
              <a:rPr lang="de-DE"/>
              <a:t>in der Umgebung des </a:t>
            </a:r>
            <a:br>
              <a:rPr lang="de-DE"/>
            </a:br>
            <a:r>
              <a:rPr lang="de-DE"/>
              <a:t>stäbchenfreien Bereichs</a:t>
            </a:r>
          </a:p>
        </p:txBody>
      </p:sp>
      <p:grpSp>
        <p:nvGrpSpPr>
          <p:cNvPr id="105483" name="Group 58"/>
          <p:cNvGrpSpPr>
            <a:grpSpLocks/>
          </p:cNvGrpSpPr>
          <p:nvPr/>
        </p:nvGrpSpPr>
        <p:grpSpPr bwMode="auto">
          <a:xfrm>
            <a:off x="4335463" y="6235700"/>
            <a:ext cx="315912" cy="123825"/>
            <a:chOff x="2683" y="3928"/>
            <a:chExt cx="199" cy="78"/>
          </a:xfrm>
        </p:grpSpPr>
        <p:sp>
          <p:nvSpPr>
            <p:cNvPr id="105506" name="Rectangle 31"/>
            <p:cNvSpPr>
              <a:spLocks noChangeAspect="1" noChangeArrowheads="1"/>
            </p:cNvSpPr>
            <p:nvPr/>
          </p:nvSpPr>
          <p:spPr bwMode="auto">
            <a:xfrm>
              <a:off x="2690" y="3928"/>
              <a:ext cx="186" cy="78"/>
            </a:xfrm>
            <a:prstGeom prst="rect">
              <a:avLst/>
            </a:prstGeom>
            <a:solidFill>
              <a:srgbClr val="99CCFF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5507" name="Group 32"/>
            <p:cNvGrpSpPr>
              <a:grpSpLocks noChangeAspect="1"/>
            </p:cNvGrpSpPr>
            <p:nvPr/>
          </p:nvGrpSpPr>
          <p:grpSpPr bwMode="auto">
            <a:xfrm>
              <a:off x="2683" y="3934"/>
              <a:ext cx="199" cy="63"/>
              <a:chOff x="0" y="0"/>
              <a:chExt cx="20000" cy="20000"/>
            </a:xfrm>
          </p:grpSpPr>
          <p:sp>
            <p:nvSpPr>
              <p:cNvPr id="105508" name="Line 33"/>
              <p:cNvSpPr>
                <a:spLocks noChangeAspect="1" noChangeShapeType="1"/>
              </p:cNvSpPr>
              <p:nvPr/>
            </p:nvSpPr>
            <p:spPr bwMode="auto">
              <a:xfrm>
                <a:off x="19939" y="0"/>
                <a:ext cx="61" cy="20000"/>
              </a:xfrm>
              <a:prstGeom prst="line">
                <a:avLst/>
              </a:prstGeom>
              <a:no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9" name="Line 34"/>
              <p:cNvSpPr>
                <a:spLocks noChangeAspect="1" noChangeShapeType="1"/>
              </p:cNvSpPr>
              <p:nvPr/>
            </p:nvSpPr>
            <p:spPr bwMode="auto">
              <a:xfrm>
                <a:off x="0" y="0"/>
                <a:ext cx="81" cy="20000"/>
              </a:xfrm>
              <a:prstGeom prst="line">
                <a:avLst/>
              </a:prstGeom>
              <a:no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5484" name="Rectangle 35"/>
          <p:cNvSpPr>
            <a:spLocks noChangeAspect="1" noChangeArrowheads="1"/>
          </p:cNvSpPr>
          <p:nvPr/>
        </p:nvSpPr>
        <p:spPr bwMode="auto">
          <a:xfrm>
            <a:off x="160338" y="6351588"/>
            <a:ext cx="2043112" cy="4048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de-DE" sz="1800"/>
              <a:t>relative Sehschärfe</a:t>
            </a:r>
            <a:endParaRPr lang="de-DE" sz="1200"/>
          </a:p>
        </p:txBody>
      </p:sp>
      <p:grpSp>
        <p:nvGrpSpPr>
          <p:cNvPr id="105485" name="Group 56"/>
          <p:cNvGrpSpPr>
            <a:grpSpLocks/>
          </p:cNvGrpSpPr>
          <p:nvPr/>
        </p:nvGrpSpPr>
        <p:grpSpPr bwMode="auto">
          <a:xfrm>
            <a:off x="2268538" y="6248400"/>
            <a:ext cx="4452937" cy="379413"/>
            <a:chOff x="1381" y="3936"/>
            <a:chExt cx="2805" cy="239"/>
          </a:xfrm>
        </p:grpSpPr>
        <p:grpSp>
          <p:nvGrpSpPr>
            <p:cNvPr id="105493" name="Group 37"/>
            <p:cNvGrpSpPr>
              <a:grpSpLocks/>
            </p:cNvGrpSpPr>
            <p:nvPr/>
          </p:nvGrpSpPr>
          <p:grpSpPr bwMode="auto">
            <a:xfrm>
              <a:off x="1587" y="4016"/>
              <a:ext cx="2592" cy="159"/>
              <a:chOff x="1527" y="4016"/>
              <a:chExt cx="2592" cy="159"/>
            </a:xfrm>
          </p:grpSpPr>
          <p:sp>
            <p:nvSpPr>
              <p:cNvPr id="105501" name="Rectangle 38"/>
              <p:cNvSpPr>
                <a:spLocks noChangeArrowheads="1"/>
              </p:cNvSpPr>
              <p:nvPr/>
            </p:nvSpPr>
            <p:spPr bwMode="auto">
              <a:xfrm>
                <a:off x="2549" y="4016"/>
                <a:ext cx="416" cy="15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100%</a:t>
                </a:r>
              </a:p>
            </p:txBody>
          </p:sp>
          <p:sp>
            <p:nvSpPr>
              <p:cNvPr id="105502" name="Rectangle 39"/>
              <p:cNvSpPr>
                <a:spLocks noChangeArrowheads="1"/>
              </p:cNvSpPr>
              <p:nvPr/>
            </p:nvSpPr>
            <p:spPr bwMode="auto">
              <a:xfrm>
                <a:off x="3243" y="4016"/>
                <a:ext cx="350" cy="15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de-DE" sz="1800"/>
                  <a:t>60%</a:t>
                </a:r>
              </a:p>
            </p:txBody>
          </p:sp>
          <p:sp>
            <p:nvSpPr>
              <p:cNvPr id="105503" name="Rectangle 40"/>
              <p:cNvSpPr>
                <a:spLocks noChangeArrowheads="1"/>
              </p:cNvSpPr>
              <p:nvPr/>
            </p:nvSpPr>
            <p:spPr bwMode="auto">
              <a:xfrm>
                <a:off x="1995" y="4016"/>
                <a:ext cx="302" cy="15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1800"/>
                  <a:t>60%</a:t>
                </a:r>
                <a:endParaRPr lang="de-DE" sz="1200"/>
              </a:p>
            </p:txBody>
          </p:sp>
          <p:sp>
            <p:nvSpPr>
              <p:cNvPr id="105504" name="Rectangle 41"/>
              <p:cNvSpPr>
                <a:spLocks noChangeArrowheads="1"/>
              </p:cNvSpPr>
              <p:nvPr/>
            </p:nvSpPr>
            <p:spPr bwMode="auto">
              <a:xfrm>
                <a:off x="3769" y="4016"/>
                <a:ext cx="350" cy="15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1800"/>
                  <a:t>50%</a:t>
                </a:r>
              </a:p>
            </p:txBody>
          </p:sp>
          <p:sp>
            <p:nvSpPr>
              <p:cNvPr id="105505" name="Rectangle 42"/>
              <p:cNvSpPr>
                <a:spLocks noChangeArrowheads="1"/>
              </p:cNvSpPr>
              <p:nvPr/>
            </p:nvSpPr>
            <p:spPr bwMode="auto">
              <a:xfrm>
                <a:off x="1527" y="4016"/>
                <a:ext cx="300" cy="15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1800"/>
                  <a:t>50%</a:t>
                </a:r>
                <a:endParaRPr lang="de-DE" sz="1200"/>
              </a:p>
            </p:txBody>
          </p:sp>
        </p:grpSp>
        <p:grpSp>
          <p:nvGrpSpPr>
            <p:cNvPr id="105494" name="Group 43"/>
            <p:cNvGrpSpPr>
              <a:grpSpLocks/>
            </p:cNvGrpSpPr>
            <p:nvPr/>
          </p:nvGrpSpPr>
          <p:grpSpPr bwMode="auto">
            <a:xfrm>
              <a:off x="1381" y="3936"/>
              <a:ext cx="2805" cy="64"/>
              <a:chOff x="1476" y="3936"/>
              <a:chExt cx="2805" cy="64"/>
            </a:xfrm>
          </p:grpSpPr>
          <p:sp>
            <p:nvSpPr>
              <p:cNvPr id="105495" name="Line 44"/>
              <p:cNvSpPr>
                <a:spLocks noChangeAspect="1" noChangeShapeType="1"/>
              </p:cNvSpPr>
              <p:nvPr/>
            </p:nvSpPr>
            <p:spPr bwMode="auto">
              <a:xfrm>
                <a:off x="1476" y="3968"/>
                <a:ext cx="2805" cy="1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5496" name="Group 45"/>
              <p:cNvGrpSpPr>
                <a:grpSpLocks noChangeAspect="1"/>
              </p:cNvGrpSpPr>
              <p:nvPr/>
            </p:nvGrpSpPr>
            <p:grpSpPr bwMode="auto">
              <a:xfrm>
                <a:off x="1756" y="3936"/>
                <a:ext cx="2244" cy="64"/>
                <a:chOff x="3987" y="15355"/>
                <a:chExt cx="3803" cy="108"/>
              </a:xfrm>
            </p:grpSpPr>
            <p:sp>
              <p:nvSpPr>
                <p:cNvPr id="10549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4779" y="15355"/>
                  <a:ext cx="1" cy="107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49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99" y="15355"/>
                  <a:ext cx="1" cy="107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49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789" y="15356"/>
                  <a:ext cx="1" cy="107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550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3987" y="15356"/>
                  <a:ext cx="1" cy="107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05486" name="Group 57"/>
          <p:cNvGrpSpPr>
            <a:grpSpLocks/>
          </p:cNvGrpSpPr>
          <p:nvPr/>
        </p:nvGrpSpPr>
        <p:grpSpPr bwMode="auto">
          <a:xfrm>
            <a:off x="3454400" y="3587750"/>
            <a:ext cx="2079625" cy="2771775"/>
            <a:chOff x="2128" y="2260"/>
            <a:chExt cx="1310" cy="1746"/>
          </a:xfrm>
        </p:grpSpPr>
        <p:sp>
          <p:nvSpPr>
            <p:cNvPr id="105489" name="Line 51"/>
            <p:cNvSpPr>
              <a:spLocks noChangeAspect="1" noChangeShapeType="1"/>
            </p:cNvSpPr>
            <p:nvPr/>
          </p:nvSpPr>
          <p:spPr bwMode="auto">
            <a:xfrm>
              <a:off x="3438" y="2260"/>
              <a:ext cx="0" cy="1689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90" name="Line 52"/>
            <p:cNvSpPr>
              <a:spLocks noChangeAspect="1" noChangeShapeType="1"/>
            </p:cNvSpPr>
            <p:nvPr/>
          </p:nvSpPr>
          <p:spPr bwMode="auto">
            <a:xfrm>
              <a:off x="2128" y="2260"/>
              <a:ext cx="1" cy="169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91" name="Line 53"/>
            <p:cNvSpPr>
              <a:spLocks noChangeAspect="1" noChangeShapeType="1"/>
            </p:cNvSpPr>
            <p:nvPr/>
          </p:nvSpPr>
          <p:spPr bwMode="auto">
            <a:xfrm>
              <a:off x="2876" y="2260"/>
              <a:ext cx="1" cy="1746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92" name="Line 54"/>
            <p:cNvSpPr>
              <a:spLocks noChangeAspect="1" noChangeShapeType="1"/>
            </p:cNvSpPr>
            <p:nvPr/>
          </p:nvSpPr>
          <p:spPr bwMode="auto">
            <a:xfrm>
              <a:off x="2689" y="2260"/>
              <a:ext cx="1" cy="1746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5487" name="AutoShape 60"/>
          <p:cNvSpPr>
            <a:spLocks noChangeAspect="1"/>
          </p:cNvSpPr>
          <p:nvPr/>
        </p:nvSpPr>
        <p:spPr bwMode="auto">
          <a:xfrm>
            <a:off x="217488" y="3502025"/>
            <a:ext cx="1946275" cy="536575"/>
          </a:xfrm>
          <a:prstGeom prst="callout1">
            <a:avLst>
              <a:gd name="adj1" fmla="val 76333"/>
              <a:gd name="adj2" fmla="val 103917"/>
              <a:gd name="adj3" fmla="val 18046"/>
              <a:gd name="adj4" fmla="val 150898"/>
            </a:avLst>
          </a:prstGeom>
          <a:noFill/>
          <a:ln w="12700">
            <a:solidFill>
              <a:srgbClr val="CC33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r"/>
            <a:r>
              <a:rPr lang="de-DE" sz="1800"/>
              <a:t>Horizontaler</a:t>
            </a:r>
            <a:br>
              <a:rPr lang="de-DE" sz="1800"/>
            </a:br>
            <a:r>
              <a:rPr lang="de-DE" sz="1800"/>
              <a:t>Netzhautmeridian</a:t>
            </a:r>
            <a:endParaRPr lang="de-DE" sz="1200"/>
          </a:p>
        </p:txBody>
      </p:sp>
      <p:sp>
        <p:nvSpPr>
          <p:cNvPr id="105488" name="Rectangle 63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7772400" cy="838200"/>
          </a:xfrm>
          <a:noFill/>
        </p:spPr>
        <p:txBody>
          <a:bodyPr/>
          <a:lstStyle/>
          <a:p>
            <a:r>
              <a:rPr lang="de-DE" sz="2600" smtClean="0"/>
              <a:t>Benennung von Fusionsreizen nach ihrer Lage im Gesichtsfeld</a:t>
            </a:r>
            <a:endParaRPr lang="de-DE" smtClean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39750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5000"/>
              </a:spcAft>
            </a:pPr>
            <a:r>
              <a:rPr kumimoji="0" lang="de-DE" sz="2800" smtClean="0">
                <a:solidFill>
                  <a:srgbClr val="CC0000"/>
                </a:solidFill>
              </a:rPr>
              <a:t>Orthopetal</a:t>
            </a:r>
            <a:r>
              <a:rPr kumimoji="0" lang="de-DE" sz="2800" smtClean="0">
                <a:solidFill>
                  <a:schemeClr val="tx2"/>
                </a:solidFill>
              </a:rPr>
              <a:t>er Fusionsreiz</a:t>
            </a:r>
            <a:endParaRPr kumimoji="0" lang="de-DE" sz="2600" smtClean="0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457200" y="4076700"/>
            <a:ext cx="81788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Aft>
                <a:spcPct val="5000"/>
              </a:spcAft>
              <a:buClr>
                <a:schemeClr val="accent2"/>
              </a:buClr>
              <a:buFont typeface="Monotype Sorts" pitchFamily="2" charset="2"/>
              <a:buChar char="z"/>
            </a:pPr>
            <a:r>
              <a:rPr lang="de-DE" sz="2800">
                <a:solidFill>
                  <a:srgbClr val="CC0000"/>
                </a:solidFill>
              </a:rPr>
              <a:t>Orthofugal</a:t>
            </a:r>
            <a:r>
              <a:rPr lang="de-DE" sz="2800">
                <a:solidFill>
                  <a:schemeClr val="tx2"/>
                </a:solidFill>
              </a:rPr>
              <a:t>er Fusionsreiz</a:t>
            </a:r>
            <a:endParaRPr lang="de-DE" sz="2600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457200" y="2025650"/>
            <a:ext cx="81788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buClr>
                <a:schemeClr val="accent2"/>
              </a:buClr>
              <a:buFont typeface="Monotype Sorts" pitchFamily="2" charset="2"/>
              <a:buNone/>
            </a:pPr>
            <a:r>
              <a:rPr lang="de-DE" sz="3000" b="1">
                <a:solidFill>
                  <a:schemeClr val="tx2"/>
                </a:solidFill>
              </a:rPr>
              <a:t>	</a:t>
            </a:r>
            <a:r>
              <a:rPr lang="de-DE" sz="2600"/>
              <a:t>Vom Fixationspunkt und allen anderen Punkten auf dem durch den Fixationspunkt bestimmten Horopter ausgehender Fusionsreiz zur Einnahme und Aufrechterhaltung der Orthostellung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457200" y="4568825"/>
            <a:ext cx="8178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Aft>
                <a:spcPct val="15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de-DE" sz="3000" b="1">
                <a:solidFill>
                  <a:schemeClr val="tx2"/>
                </a:solidFill>
              </a:rPr>
              <a:t>	</a:t>
            </a:r>
            <a:r>
              <a:rPr lang="de-DE" sz="2600"/>
              <a:t>Fusionsreiz, der das Augenpaar aus der Orthostellung wegzuziehen versucht</a:t>
            </a:r>
          </a:p>
        </p:txBody>
      </p:sp>
      <p:sp>
        <p:nvSpPr>
          <p:cNvPr id="106502" name="Rectangle 13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7772400" cy="838200"/>
          </a:xfrm>
          <a:noFill/>
        </p:spPr>
        <p:txBody>
          <a:bodyPr/>
          <a:lstStyle/>
          <a:p>
            <a:r>
              <a:rPr lang="de-DE" sz="2600" smtClean="0"/>
              <a:t>Benennung von Fusionsreizen nach ihrer binokularen Wirkung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utoUpdateAnimBg="0"/>
      <p:bldP spid="71690" grpId="0" autoUpdateAnimBg="0"/>
      <p:bldP spid="71691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15000"/>
              </a:spcAft>
            </a:pPr>
            <a:r>
              <a:rPr kumimoji="0" lang="de-DE" sz="2600" smtClean="0">
                <a:solidFill>
                  <a:schemeClr val="tx2"/>
                </a:solidFill>
              </a:rPr>
              <a:t>Orthofugale Fusionsreize mit horizontaler Wirkung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0" y="3887788"/>
            <a:ext cx="81788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Char char="z"/>
            </a:pPr>
            <a:r>
              <a:rPr lang="de-DE" sz="2600">
                <a:solidFill>
                  <a:schemeClr val="tx2"/>
                </a:solidFill>
              </a:rPr>
              <a:t>Orthofugale Fusionsreize mit vertikaler</a:t>
            </a:r>
            <a:r>
              <a:rPr lang="de-DE" sz="2600"/>
              <a:t> </a:t>
            </a:r>
            <a:r>
              <a:rPr lang="de-DE" sz="2600">
                <a:solidFill>
                  <a:schemeClr val="tx2"/>
                </a:solidFill>
              </a:rPr>
              <a:t>Wirkung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57200" y="2057400"/>
            <a:ext cx="8178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buClr>
                <a:schemeClr val="accent2"/>
              </a:buClr>
              <a:buFont typeface="Monotype Sorts" pitchFamily="2" charset="2"/>
              <a:buChar char="y"/>
            </a:pPr>
            <a:r>
              <a:rPr lang="de-DE" sz="2400">
                <a:solidFill>
                  <a:srgbClr val="CC0000"/>
                </a:solidFill>
              </a:rPr>
              <a:t>Esopetal</a:t>
            </a:r>
            <a:r>
              <a:rPr lang="de-DE" sz="2400"/>
              <a:t>er Fusionsreiz</a:t>
            </a:r>
          </a:p>
          <a:p>
            <a:pPr marL="666750" lvl="1" indent="-238125">
              <a:spcAft>
                <a:spcPct val="15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de-DE" sz="2400"/>
              <a:t>	beiderseits nach nasal ziehend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57200" y="2859088"/>
            <a:ext cx="81788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buClr>
                <a:schemeClr val="accent2"/>
              </a:buClr>
              <a:buFont typeface="Monotype Sorts" pitchFamily="2" charset="2"/>
              <a:buChar char="y"/>
            </a:pPr>
            <a:r>
              <a:rPr lang="de-DE" sz="2400">
                <a:solidFill>
                  <a:srgbClr val="CC0000"/>
                </a:solidFill>
              </a:rPr>
              <a:t>Exopetal</a:t>
            </a:r>
            <a:r>
              <a:rPr lang="de-DE" sz="2400"/>
              <a:t>er Fusionsreiz</a:t>
            </a:r>
          </a:p>
          <a:p>
            <a:pPr marL="666750" lvl="1" indent="-238125">
              <a:spcAft>
                <a:spcPct val="15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de-DE" sz="2400"/>
              <a:t>	beiderseits nach temporal ziehend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57200" y="4459288"/>
            <a:ext cx="817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buClr>
                <a:schemeClr val="accent2"/>
              </a:buClr>
              <a:buFont typeface="Monotype Sorts" pitchFamily="2" charset="2"/>
              <a:buChar char="y"/>
            </a:pPr>
            <a:r>
              <a:rPr lang="de-DE" sz="2400">
                <a:solidFill>
                  <a:srgbClr val="CC0000"/>
                </a:solidFill>
              </a:rPr>
              <a:t>Hyperpetal</a:t>
            </a:r>
            <a:r>
              <a:rPr lang="de-DE" sz="2400"/>
              <a:t>er Fusionsreiz</a:t>
            </a:r>
          </a:p>
          <a:p>
            <a:pPr marL="666750" lvl="1" indent="-238125">
              <a:buClr>
                <a:schemeClr val="accent2"/>
              </a:buClr>
              <a:buFont typeface="Monotype Sorts" pitchFamily="2" charset="2"/>
              <a:buNone/>
            </a:pPr>
            <a:r>
              <a:rPr lang="de-DE" sz="2400"/>
              <a:t>	rechts nach oben / links nach unten ziehend	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57200" y="5276850"/>
            <a:ext cx="81788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buClr>
                <a:schemeClr val="accent2"/>
              </a:buClr>
              <a:buFont typeface="Monotype Sorts" pitchFamily="2" charset="2"/>
              <a:buChar char="y"/>
            </a:pPr>
            <a:r>
              <a:rPr lang="de-DE" sz="2400">
                <a:solidFill>
                  <a:srgbClr val="CC0000"/>
                </a:solidFill>
              </a:rPr>
              <a:t>Hypopetal</a:t>
            </a:r>
            <a:r>
              <a:rPr lang="de-DE" sz="2400"/>
              <a:t>er Fusionsreiz</a:t>
            </a:r>
          </a:p>
          <a:p>
            <a:pPr marL="666750" lvl="1" indent="-238125"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de-DE" sz="2400"/>
              <a:t>	rechts nach unten / links nach oben ziehend</a:t>
            </a:r>
          </a:p>
        </p:txBody>
      </p:sp>
      <p:sp>
        <p:nvSpPr>
          <p:cNvPr id="10752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7772400" cy="838200"/>
          </a:xfrm>
          <a:noFill/>
        </p:spPr>
        <p:txBody>
          <a:bodyPr/>
          <a:lstStyle/>
          <a:p>
            <a:r>
              <a:rPr lang="de-DE" sz="2600" smtClean="0"/>
              <a:t>Benennung von Fusionsreizen nach ihrer binokularen Wirkung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  <p:bldP spid="72709" grpId="0" build="p" bldLvl="2" autoUpdateAnimBg="0"/>
      <p:bldP spid="72710" grpId="0" build="p" bldLvl="2" autoUpdateAnimBg="0"/>
      <p:bldP spid="72711" grpId="0" build="p" bldLvl="2" autoUpdateAnimBg="0"/>
      <p:bldP spid="72712" grpId="0" build="p" bldLvl="2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2438400"/>
            <a:ext cx="6940550" cy="323850"/>
            <a:chOff x="240" y="1536"/>
            <a:chExt cx="4372" cy="204"/>
          </a:xfrm>
        </p:grpSpPr>
        <p:sp>
          <p:nvSpPr>
            <p:cNvPr id="108582" name="Text Box 3"/>
            <p:cNvSpPr txBox="1">
              <a:spLocks noChangeArrowheads="1"/>
            </p:cNvSpPr>
            <p:nvPr/>
          </p:nvSpPr>
          <p:spPr bwMode="auto">
            <a:xfrm>
              <a:off x="240" y="1536"/>
              <a:ext cx="100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>
                  <a:solidFill>
                    <a:srgbClr val="0033CC"/>
                  </a:solidFill>
                </a:rPr>
                <a:t>Alle Teste</a:t>
              </a:r>
              <a:endParaRPr lang="de-DE" sz="2000"/>
            </a:p>
          </p:txBody>
        </p:sp>
        <p:sp>
          <p:nvSpPr>
            <p:cNvPr id="108583" name="Text Box 4"/>
            <p:cNvSpPr txBox="1">
              <a:spLocks noChangeArrowheads="1"/>
            </p:cNvSpPr>
            <p:nvPr/>
          </p:nvSpPr>
          <p:spPr bwMode="auto">
            <a:xfrm>
              <a:off x="1480" y="1536"/>
              <a:ext cx="68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/>
                <a:t>Umfeld</a:t>
              </a:r>
            </a:p>
          </p:txBody>
        </p:sp>
        <p:sp>
          <p:nvSpPr>
            <p:cNvPr id="108584" name="Text Box 5"/>
            <p:cNvSpPr txBox="1">
              <a:spLocks noChangeArrowheads="1"/>
            </p:cNvSpPr>
            <p:nvPr/>
          </p:nvSpPr>
          <p:spPr bwMode="auto">
            <a:xfrm>
              <a:off x="3604" y="1536"/>
              <a:ext cx="100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>
                  <a:solidFill>
                    <a:srgbClr val="009900"/>
                  </a:solidFill>
                </a:rPr>
                <a:t>Orthopetal</a:t>
              </a:r>
              <a:endParaRPr lang="de-DE" sz="2000"/>
            </a:p>
          </p:txBody>
        </p:sp>
        <p:sp>
          <p:nvSpPr>
            <p:cNvPr id="108585" name="Text Box 6"/>
            <p:cNvSpPr txBox="1">
              <a:spLocks noChangeArrowheads="1"/>
            </p:cNvSpPr>
            <p:nvPr/>
          </p:nvSpPr>
          <p:spPr bwMode="auto">
            <a:xfrm>
              <a:off x="2405" y="1536"/>
              <a:ext cx="90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/>
                <a:t>Peripher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2914650"/>
            <a:ext cx="6940550" cy="971550"/>
            <a:chOff x="240" y="1836"/>
            <a:chExt cx="4372" cy="612"/>
          </a:xfrm>
        </p:grpSpPr>
        <p:sp>
          <p:nvSpPr>
            <p:cNvPr id="108578" name="Text Box 8"/>
            <p:cNvSpPr txBox="1">
              <a:spLocks noChangeArrowheads="1"/>
            </p:cNvSpPr>
            <p:nvPr/>
          </p:nvSpPr>
          <p:spPr bwMode="auto">
            <a:xfrm>
              <a:off x="240" y="1836"/>
              <a:ext cx="105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>
                  <a:solidFill>
                    <a:srgbClr val="0033CC"/>
                  </a:solidFill>
                </a:rPr>
                <a:t>Zeiger-,</a:t>
              </a:r>
              <a:br>
                <a:rPr lang="de-DE" sz="2000">
                  <a:solidFill>
                    <a:srgbClr val="0033CC"/>
                  </a:solidFill>
                </a:rPr>
              </a:br>
              <a:r>
                <a:rPr lang="de-DE" sz="2000">
                  <a:solidFill>
                    <a:srgbClr val="0033CC"/>
                  </a:solidFill>
                </a:rPr>
                <a:t>Doppelzeiger-</a:t>
              </a:r>
              <a:br>
                <a:rPr lang="de-DE" sz="2000">
                  <a:solidFill>
                    <a:srgbClr val="0033CC"/>
                  </a:solidFill>
                </a:rPr>
              </a:br>
              <a:r>
                <a:rPr lang="de-DE" sz="2000">
                  <a:solidFill>
                    <a:srgbClr val="0033CC"/>
                  </a:solidFill>
                </a:rPr>
                <a:t>und Hakentest</a:t>
              </a:r>
              <a:endParaRPr lang="de-DE" sz="2000">
                <a:solidFill>
                  <a:schemeClr val="tx2"/>
                </a:solidFill>
              </a:endParaRPr>
            </a:p>
          </p:txBody>
        </p:sp>
        <p:sp>
          <p:nvSpPr>
            <p:cNvPr id="108579" name="Text Box 9"/>
            <p:cNvSpPr txBox="1">
              <a:spLocks noChangeArrowheads="1"/>
            </p:cNvSpPr>
            <p:nvPr/>
          </p:nvSpPr>
          <p:spPr bwMode="auto">
            <a:xfrm>
              <a:off x="2405" y="1852"/>
              <a:ext cx="90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/>
                <a:t>Zentral</a:t>
              </a:r>
            </a:p>
          </p:txBody>
        </p:sp>
        <p:sp>
          <p:nvSpPr>
            <p:cNvPr id="108580" name="Text Box 10"/>
            <p:cNvSpPr txBox="1">
              <a:spLocks noChangeArrowheads="1"/>
            </p:cNvSpPr>
            <p:nvPr/>
          </p:nvSpPr>
          <p:spPr bwMode="auto">
            <a:xfrm>
              <a:off x="1480" y="1852"/>
              <a:ext cx="68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/>
                <a:t>Kreisring</a:t>
              </a:r>
            </a:p>
          </p:txBody>
        </p:sp>
        <p:sp>
          <p:nvSpPr>
            <p:cNvPr id="108581" name="Text Box 11"/>
            <p:cNvSpPr txBox="1">
              <a:spLocks noChangeArrowheads="1"/>
            </p:cNvSpPr>
            <p:nvPr/>
          </p:nvSpPr>
          <p:spPr bwMode="auto">
            <a:xfrm>
              <a:off x="3604" y="1852"/>
              <a:ext cx="100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>
                  <a:solidFill>
                    <a:srgbClr val="009900"/>
                  </a:solidFill>
                </a:rPr>
                <a:t>Orthopetal</a:t>
              </a:r>
              <a:endParaRPr lang="de-DE" sz="200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3914775"/>
            <a:ext cx="8382000" cy="669925"/>
            <a:chOff x="240" y="2466"/>
            <a:chExt cx="5280" cy="422"/>
          </a:xfrm>
        </p:grpSpPr>
        <p:sp>
          <p:nvSpPr>
            <p:cNvPr id="108574" name="Text Box 13"/>
            <p:cNvSpPr txBox="1">
              <a:spLocks noChangeArrowheads="1"/>
            </p:cNvSpPr>
            <p:nvPr/>
          </p:nvSpPr>
          <p:spPr bwMode="auto">
            <a:xfrm>
              <a:off x="240" y="2498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2000">
                  <a:solidFill>
                    <a:srgbClr val="0033CC"/>
                  </a:solidFill>
                </a:rPr>
                <a:t>Hakentest</a:t>
              </a:r>
              <a:endParaRPr lang="de-DE" sz="2000"/>
            </a:p>
          </p:txBody>
        </p:sp>
        <p:sp>
          <p:nvSpPr>
            <p:cNvPr id="108575" name="Text Box 14"/>
            <p:cNvSpPr txBox="1">
              <a:spLocks noChangeArrowheads="1"/>
            </p:cNvSpPr>
            <p:nvPr/>
          </p:nvSpPr>
          <p:spPr bwMode="auto">
            <a:xfrm>
              <a:off x="1480" y="2496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2000"/>
                <a:t>Haken</a:t>
              </a:r>
            </a:p>
          </p:txBody>
        </p:sp>
        <p:sp>
          <p:nvSpPr>
            <p:cNvPr id="108576" name="Text Box 15"/>
            <p:cNvSpPr txBox="1">
              <a:spLocks noChangeArrowheads="1"/>
            </p:cNvSpPr>
            <p:nvPr/>
          </p:nvSpPr>
          <p:spPr bwMode="auto">
            <a:xfrm>
              <a:off x="2405" y="2496"/>
              <a:ext cx="9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2000"/>
                <a:t>Parazentral</a:t>
              </a:r>
            </a:p>
          </p:txBody>
        </p:sp>
        <p:sp>
          <p:nvSpPr>
            <p:cNvPr id="108577" name="Text Box 16"/>
            <p:cNvSpPr txBox="1">
              <a:spLocks noChangeArrowheads="1"/>
            </p:cNvSpPr>
            <p:nvPr/>
          </p:nvSpPr>
          <p:spPr bwMode="auto">
            <a:xfrm>
              <a:off x="3604" y="2466"/>
              <a:ext cx="1916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2000">
                  <a:solidFill>
                    <a:srgbClr val="FF3300"/>
                  </a:solidFill>
                </a:rPr>
                <a:t>Exopetal</a:t>
              </a:r>
              <a:r>
                <a:rPr lang="de-DE" sz="2400"/>
                <a:t> </a:t>
              </a:r>
              <a:r>
                <a:rPr lang="de-DE"/>
                <a:t>bei Normaldarbietung</a:t>
              </a:r>
              <a:r>
                <a:rPr lang="de-DE" sz="1800"/>
                <a:t/>
              </a:r>
              <a:br>
                <a:rPr lang="de-DE" sz="1800"/>
              </a:br>
              <a:r>
                <a:rPr lang="de-DE" sz="2000">
                  <a:solidFill>
                    <a:srgbClr val="FF3300"/>
                  </a:solidFill>
                </a:rPr>
                <a:t>Esopetal</a:t>
              </a:r>
              <a:r>
                <a:rPr lang="de-DE" sz="1800"/>
                <a:t> </a:t>
              </a:r>
              <a:r>
                <a:rPr lang="de-DE"/>
                <a:t>bei Inversdarbietung</a:t>
              </a:r>
              <a:r>
                <a:rPr lang="de-DE" sz="1800"/>
                <a:t> 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81000" y="6302375"/>
            <a:ext cx="6940550" cy="327025"/>
            <a:chOff x="240" y="3970"/>
            <a:chExt cx="4372" cy="206"/>
          </a:xfrm>
        </p:grpSpPr>
        <p:sp>
          <p:nvSpPr>
            <p:cNvPr id="108570" name="Text Box 18"/>
            <p:cNvSpPr txBox="1">
              <a:spLocks noChangeArrowheads="1"/>
            </p:cNvSpPr>
            <p:nvPr/>
          </p:nvSpPr>
          <p:spPr bwMode="auto">
            <a:xfrm>
              <a:off x="240" y="3972"/>
              <a:ext cx="100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>
                  <a:solidFill>
                    <a:srgbClr val="0033CC"/>
                  </a:solidFill>
                </a:rPr>
                <a:t>Valenztest</a:t>
              </a:r>
              <a:endParaRPr lang="de-DE" sz="2000"/>
            </a:p>
          </p:txBody>
        </p:sp>
        <p:sp>
          <p:nvSpPr>
            <p:cNvPr id="108571" name="Text Box 19"/>
            <p:cNvSpPr txBox="1">
              <a:spLocks noChangeArrowheads="1"/>
            </p:cNvSpPr>
            <p:nvPr/>
          </p:nvSpPr>
          <p:spPr bwMode="auto">
            <a:xfrm>
              <a:off x="1480" y="3970"/>
              <a:ext cx="68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/>
                <a:t>Skala</a:t>
              </a:r>
            </a:p>
          </p:txBody>
        </p:sp>
        <p:sp>
          <p:nvSpPr>
            <p:cNvPr id="108572" name="Text Box 20"/>
            <p:cNvSpPr txBox="1">
              <a:spLocks noChangeArrowheads="1"/>
            </p:cNvSpPr>
            <p:nvPr/>
          </p:nvSpPr>
          <p:spPr bwMode="auto">
            <a:xfrm>
              <a:off x="2405" y="3970"/>
              <a:ext cx="90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/>
                <a:t>Peripher</a:t>
              </a:r>
            </a:p>
          </p:txBody>
        </p:sp>
        <p:sp>
          <p:nvSpPr>
            <p:cNvPr id="108573" name="Text Box 21"/>
            <p:cNvSpPr txBox="1">
              <a:spLocks noChangeArrowheads="1"/>
            </p:cNvSpPr>
            <p:nvPr/>
          </p:nvSpPr>
          <p:spPr bwMode="auto">
            <a:xfrm>
              <a:off x="3604" y="3972"/>
              <a:ext cx="100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2000">
                  <a:solidFill>
                    <a:srgbClr val="009900"/>
                  </a:solidFill>
                </a:rPr>
                <a:t>Orthopetal</a:t>
              </a:r>
              <a:endParaRPr lang="de-DE" sz="2000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81000" y="4800600"/>
            <a:ext cx="8382000" cy="1417638"/>
            <a:chOff x="240" y="3024"/>
            <a:chExt cx="5280" cy="893"/>
          </a:xfrm>
        </p:grpSpPr>
        <p:sp>
          <p:nvSpPr>
            <p:cNvPr id="108566" name="Text Box 23"/>
            <p:cNvSpPr txBox="1">
              <a:spLocks noChangeArrowheads="1"/>
            </p:cNvSpPr>
            <p:nvPr/>
          </p:nvSpPr>
          <p:spPr bwMode="auto">
            <a:xfrm>
              <a:off x="240" y="3024"/>
              <a:ext cx="100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2000">
                  <a:solidFill>
                    <a:srgbClr val="0033CC"/>
                  </a:solidFill>
                </a:rPr>
                <a:t>Dreieck- und</a:t>
              </a:r>
              <a:br>
                <a:rPr lang="de-DE" sz="2000">
                  <a:solidFill>
                    <a:srgbClr val="0033CC"/>
                  </a:solidFill>
                </a:rPr>
              </a:br>
              <a:r>
                <a:rPr lang="de-DE" sz="2000">
                  <a:solidFill>
                    <a:srgbClr val="0033CC"/>
                  </a:solidFill>
                </a:rPr>
                <a:t>Valenztest</a:t>
              </a:r>
              <a:endParaRPr lang="de-DE" sz="2000"/>
            </a:p>
          </p:txBody>
        </p:sp>
        <p:sp>
          <p:nvSpPr>
            <p:cNvPr id="108567" name="Text Box 24"/>
            <p:cNvSpPr txBox="1">
              <a:spLocks noChangeArrowheads="1"/>
            </p:cNvSpPr>
            <p:nvPr/>
          </p:nvSpPr>
          <p:spPr bwMode="auto">
            <a:xfrm>
              <a:off x="1480" y="3026"/>
              <a:ext cx="6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Aft>
                  <a:spcPct val="15000"/>
                </a:spcAft>
              </a:pPr>
              <a:r>
                <a:rPr lang="de-DE" sz="2000"/>
                <a:t>Kreis</a:t>
              </a:r>
            </a:p>
            <a:p>
              <a:pPr>
                <a:spcAft>
                  <a:spcPct val="15000"/>
                </a:spcAft>
              </a:pPr>
              <a:r>
                <a:rPr lang="de-DE" sz="2000"/>
                <a:t>Dreiecke</a:t>
              </a:r>
            </a:p>
          </p:txBody>
        </p:sp>
        <p:sp>
          <p:nvSpPr>
            <p:cNvPr id="108568" name="Text Box 25"/>
            <p:cNvSpPr txBox="1">
              <a:spLocks noChangeArrowheads="1"/>
            </p:cNvSpPr>
            <p:nvPr/>
          </p:nvSpPr>
          <p:spPr bwMode="auto">
            <a:xfrm>
              <a:off x="2405" y="3026"/>
              <a:ext cx="9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Aft>
                  <a:spcPct val="15000"/>
                </a:spcAft>
              </a:pPr>
              <a:r>
                <a:rPr lang="de-DE" sz="2000"/>
                <a:t>Zentral</a:t>
              </a:r>
            </a:p>
            <a:p>
              <a:pPr>
                <a:spcAft>
                  <a:spcPct val="15000"/>
                </a:spcAft>
              </a:pPr>
              <a:r>
                <a:rPr lang="de-DE" sz="2000"/>
                <a:t>Peripher</a:t>
              </a:r>
            </a:p>
          </p:txBody>
        </p:sp>
        <p:sp>
          <p:nvSpPr>
            <p:cNvPr id="108569" name="Text Box 26"/>
            <p:cNvSpPr txBox="1">
              <a:spLocks noChangeArrowheads="1"/>
            </p:cNvSpPr>
            <p:nvPr/>
          </p:nvSpPr>
          <p:spPr bwMode="auto">
            <a:xfrm>
              <a:off x="3604" y="3024"/>
              <a:ext cx="1916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Aft>
                  <a:spcPct val="15000"/>
                </a:spcAft>
              </a:pPr>
              <a:r>
                <a:rPr lang="de-DE" sz="2000">
                  <a:solidFill>
                    <a:srgbClr val="009900"/>
                  </a:solidFill>
                </a:rPr>
                <a:t>Orthopetal</a:t>
              </a:r>
              <a:endParaRPr lang="de-DE" sz="2000"/>
            </a:p>
            <a:p>
              <a:pPr>
                <a:spcAft>
                  <a:spcPct val="15000"/>
                </a:spcAft>
              </a:pPr>
              <a:r>
                <a:rPr lang="de-DE" sz="2000">
                  <a:solidFill>
                    <a:srgbClr val="FF3300"/>
                  </a:solidFill>
                </a:rPr>
                <a:t>Esopetal</a:t>
              </a:r>
              <a:r>
                <a:rPr lang="de-DE" sz="2400"/>
                <a:t> </a:t>
              </a:r>
              <a:r>
                <a:rPr lang="de-DE"/>
                <a:t>bei Normaldarbietung</a:t>
              </a:r>
              <a:r>
                <a:rPr lang="de-DE" sz="1800"/>
                <a:t/>
              </a:r>
              <a:br>
                <a:rPr lang="de-DE" sz="1800"/>
              </a:br>
              <a:r>
                <a:rPr lang="de-DE" sz="2000">
                  <a:solidFill>
                    <a:srgbClr val="FF3300"/>
                  </a:solidFill>
                </a:rPr>
                <a:t>Exopetal</a:t>
              </a:r>
              <a:r>
                <a:rPr lang="de-DE" sz="1800"/>
                <a:t> </a:t>
              </a:r>
              <a:r>
                <a:rPr lang="de-DE"/>
                <a:t>bei Inversdarbietung</a:t>
              </a:r>
              <a:endParaRPr lang="de-DE" sz="2000"/>
            </a:p>
            <a:p>
              <a:pPr>
                <a:spcAft>
                  <a:spcPct val="15000"/>
                </a:spcAft>
              </a:pPr>
              <a:r>
                <a:rPr lang="de-DE" sz="2000">
                  <a:solidFill>
                    <a:srgbClr val="FF3300"/>
                  </a:solidFill>
                </a:rPr>
                <a:t>Exzyklo- und inzyklopetal</a:t>
              </a:r>
              <a:endParaRPr lang="de-DE" sz="2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28600" y="1600200"/>
            <a:ext cx="8696325" cy="5110163"/>
            <a:chOff x="144" y="1008"/>
            <a:chExt cx="5478" cy="3219"/>
          </a:xfrm>
        </p:grpSpPr>
        <p:grpSp>
          <p:nvGrpSpPr>
            <p:cNvPr id="108553" name="Group 28"/>
            <p:cNvGrpSpPr>
              <a:grpSpLocks/>
            </p:cNvGrpSpPr>
            <p:nvPr/>
          </p:nvGrpSpPr>
          <p:grpSpPr bwMode="auto">
            <a:xfrm>
              <a:off x="240" y="1046"/>
              <a:ext cx="5280" cy="408"/>
              <a:chOff x="240" y="1046"/>
              <a:chExt cx="5280" cy="408"/>
            </a:xfrm>
          </p:grpSpPr>
          <p:sp>
            <p:nvSpPr>
              <p:cNvPr id="108562" name="Text Box 29"/>
              <p:cNvSpPr txBox="1">
                <a:spLocks noChangeArrowheads="1"/>
              </p:cNvSpPr>
              <p:nvPr/>
            </p:nvSpPr>
            <p:spPr bwMode="auto">
              <a:xfrm>
                <a:off x="240" y="1147"/>
                <a:ext cx="58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 b="1"/>
                  <a:t>Test</a:t>
                </a:r>
                <a:endParaRPr lang="de-DE" sz="20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8563" name="Text Box 30"/>
              <p:cNvSpPr txBox="1">
                <a:spLocks noChangeArrowheads="1"/>
              </p:cNvSpPr>
              <p:nvPr/>
            </p:nvSpPr>
            <p:spPr bwMode="auto">
              <a:xfrm>
                <a:off x="1480" y="1148"/>
                <a:ext cx="68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 b="1"/>
                  <a:t>Testteil</a:t>
                </a:r>
                <a:endParaRPr lang="de-DE" sz="20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8564" name="Text Box 31"/>
              <p:cNvSpPr txBox="1">
                <a:spLocks noChangeArrowheads="1"/>
              </p:cNvSpPr>
              <p:nvPr/>
            </p:nvSpPr>
            <p:spPr bwMode="auto">
              <a:xfrm>
                <a:off x="2405" y="1046"/>
                <a:ext cx="1015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 b="1"/>
                  <a:t>Lage im </a:t>
                </a:r>
                <a:br>
                  <a:rPr lang="de-DE" sz="2000" b="1"/>
                </a:br>
                <a:r>
                  <a:rPr lang="de-DE" sz="2000" b="1"/>
                  <a:t>Gesichtsfeld</a:t>
                </a:r>
                <a:endParaRPr lang="de-DE" sz="2000">
                  <a:solidFill>
                    <a:schemeClr val="hlink"/>
                  </a:solidFill>
                </a:endParaRPr>
              </a:p>
            </p:txBody>
          </p:sp>
          <p:sp>
            <p:nvSpPr>
              <p:cNvPr id="108565" name="Text Box 32"/>
              <p:cNvSpPr txBox="1">
                <a:spLocks noChangeArrowheads="1"/>
              </p:cNvSpPr>
              <p:nvPr/>
            </p:nvSpPr>
            <p:spPr bwMode="auto">
              <a:xfrm>
                <a:off x="3604" y="1148"/>
                <a:ext cx="191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 b="1"/>
                  <a:t>Binokulare Wirkung</a:t>
                </a:r>
                <a:endParaRPr lang="de-DE" sz="2000">
                  <a:solidFill>
                    <a:schemeClr val="hlink"/>
                  </a:solidFill>
                </a:endParaRPr>
              </a:p>
            </p:txBody>
          </p:sp>
        </p:grpSp>
        <p:grpSp>
          <p:nvGrpSpPr>
            <p:cNvPr id="108554" name="Group 33"/>
            <p:cNvGrpSpPr>
              <a:grpSpLocks/>
            </p:cNvGrpSpPr>
            <p:nvPr/>
          </p:nvGrpSpPr>
          <p:grpSpPr bwMode="auto">
            <a:xfrm>
              <a:off x="144" y="1008"/>
              <a:ext cx="5478" cy="3219"/>
              <a:chOff x="144" y="1008"/>
              <a:chExt cx="5478" cy="3219"/>
            </a:xfrm>
          </p:grpSpPr>
          <p:sp>
            <p:nvSpPr>
              <p:cNvPr id="108555" name="Rectangle 34"/>
              <p:cNvSpPr>
                <a:spLocks noChangeArrowheads="1"/>
              </p:cNvSpPr>
              <p:nvPr/>
            </p:nvSpPr>
            <p:spPr bwMode="auto">
              <a:xfrm>
                <a:off x="147" y="1008"/>
                <a:ext cx="5475" cy="32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56" name="Line 35"/>
              <p:cNvSpPr>
                <a:spLocks noChangeShapeType="1"/>
              </p:cNvSpPr>
              <p:nvPr/>
            </p:nvSpPr>
            <p:spPr bwMode="auto">
              <a:xfrm>
                <a:off x="147" y="1482"/>
                <a:ext cx="5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57" name="Line 36"/>
              <p:cNvSpPr>
                <a:spLocks noChangeShapeType="1"/>
              </p:cNvSpPr>
              <p:nvPr/>
            </p:nvSpPr>
            <p:spPr bwMode="auto">
              <a:xfrm>
                <a:off x="144" y="1788"/>
                <a:ext cx="5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58" name="Line 37"/>
              <p:cNvSpPr>
                <a:spLocks noChangeShapeType="1"/>
              </p:cNvSpPr>
              <p:nvPr/>
            </p:nvSpPr>
            <p:spPr bwMode="auto">
              <a:xfrm>
                <a:off x="144" y="2976"/>
                <a:ext cx="5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59" name="Line 38"/>
              <p:cNvSpPr>
                <a:spLocks noChangeShapeType="1"/>
              </p:cNvSpPr>
              <p:nvPr/>
            </p:nvSpPr>
            <p:spPr bwMode="auto">
              <a:xfrm>
                <a:off x="1380" y="1008"/>
                <a:ext cx="0" cy="32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60" name="Line 39"/>
              <p:cNvSpPr>
                <a:spLocks noChangeShapeType="1"/>
              </p:cNvSpPr>
              <p:nvPr/>
            </p:nvSpPr>
            <p:spPr bwMode="auto">
              <a:xfrm>
                <a:off x="2280" y="1008"/>
                <a:ext cx="0" cy="32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61" name="Line 40"/>
              <p:cNvSpPr>
                <a:spLocks noChangeShapeType="1"/>
              </p:cNvSpPr>
              <p:nvPr/>
            </p:nvSpPr>
            <p:spPr bwMode="auto">
              <a:xfrm>
                <a:off x="3516" y="1008"/>
                <a:ext cx="0" cy="32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8552" name="Rectangle 41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7772400" cy="838200"/>
          </a:xfrm>
          <a:noFill/>
        </p:spPr>
        <p:txBody>
          <a:bodyPr/>
          <a:lstStyle/>
          <a:p>
            <a:r>
              <a:rPr kumimoji="0" lang="de-DE" sz="2600" smtClean="0">
                <a:solidFill>
                  <a:schemeClr val="tx1"/>
                </a:solidFill>
              </a:rPr>
              <a:t>Fusionsreize in den MKH-Testen </a:t>
            </a:r>
            <a:br>
              <a:rPr kumimoji="0" lang="de-DE" sz="2600" smtClean="0">
                <a:solidFill>
                  <a:schemeClr val="tx1"/>
                </a:solidFill>
              </a:rPr>
            </a:br>
            <a:r>
              <a:rPr kumimoji="0" lang="de-DE" sz="2600" smtClean="0">
                <a:solidFill>
                  <a:schemeClr val="tx1"/>
                </a:solidFill>
              </a:rPr>
              <a:t>beim Blick auf die Testmitte</a:t>
            </a:r>
            <a:endParaRPr kumimoji="0" lang="de-DE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228600" y="1600200"/>
            <a:ext cx="8696325" cy="5110163"/>
            <a:chOff x="144" y="1008"/>
            <a:chExt cx="5478" cy="3219"/>
          </a:xfrm>
        </p:grpSpPr>
        <p:grpSp>
          <p:nvGrpSpPr>
            <p:cNvPr id="109572" name="Group 3"/>
            <p:cNvGrpSpPr>
              <a:grpSpLocks/>
            </p:cNvGrpSpPr>
            <p:nvPr/>
          </p:nvGrpSpPr>
          <p:grpSpPr bwMode="auto">
            <a:xfrm>
              <a:off x="240" y="1536"/>
              <a:ext cx="4372" cy="204"/>
              <a:chOff x="240" y="1536"/>
              <a:chExt cx="4372" cy="204"/>
            </a:xfrm>
          </p:grpSpPr>
          <p:sp>
            <p:nvSpPr>
              <p:cNvPr id="109607" name="Text Box 4"/>
              <p:cNvSpPr txBox="1">
                <a:spLocks noChangeArrowheads="1"/>
              </p:cNvSpPr>
              <p:nvPr/>
            </p:nvSpPr>
            <p:spPr bwMode="auto">
              <a:xfrm>
                <a:off x="240" y="1536"/>
                <a:ext cx="100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>
                    <a:solidFill>
                      <a:srgbClr val="0033CC"/>
                    </a:solidFill>
                  </a:rPr>
                  <a:t>Alle Teste</a:t>
                </a:r>
                <a:endParaRPr lang="de-DE" sz="2000"/>
              </a:p>
            </p:txBody>
          </p:sp>
          <p:sp>
            <p:nvSpPr>
              <p:cNvPr id="109608" name="Text Box 5"/>
              <p:cNvSpPr txBox="1">
                <a:spLocks noChangeArrowheads="1"/>
              </p:cNvSpPr>
              <p:nvPr/>
            </p:nvSpPr>
            <p:spPr bwMode="auto">
              <a:xfrm>
                <a:off x="1480" y="1536"/>
                <a:ext cx="68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/>
                  <a:t>Umfeld</a:t>
                </a:r>
              </a:p>
            </p:txBody>
          </p:sp>
          <p:sp>
            <p:nvSpPr>
              <p:cNvPr id="109609" name="Text Box 6"/>
              <p:cNvSpPr txBox="1">
                <a:spLocks noChangeArrowheads="1"/>
              </p:cNvSpPr>
              <p:nvPr/>
            </p:nvSpPr>
            <p:spPr bwMode="auto">
              <a:xfrm>
                <a:off x="3604" y="1536"/>
                <a:ext cx="100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>
                    <a:solidFill>
                      <a:srgbClr val="009900"/>
                    </a:solidFill>
                  </a:rPr>
                  <a:t>Orthopetal</a:t>
                </a:r>
                <a:endParaRPr lang="de-DE" sz="2000"/>
              </a:p>
            </p:txBody>
          </p:sp>
          <p:sp>
            <p:nvSpPr>
              <p:cNvPr id="109610" name="Text Box 7"/>
              <p:cNvSpPr txBox="1">
                <a:spLocks noChangeArrowheads="1"/>
              </p:cNvSpPr>
              <p:nvPr/>
            </p:nvSpPr>
            <p:spPr bwMode="auto">
              <a:xfrm>
                <a:off x="2405" y="1536"/>
                <a:ext cx="90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/>
                  <a:t>Peripher</a:t>
                </a:r>
              </a:p>
            </p:txBody>
          </p:sp>
        </p:grpSp>
        <p:grpSp>
          <p:nvGrpSpPr>
            <p:cNvPr id="109573" name="Group 8"/>
            <p:cNvGrpSpPr>
              <a:grpSpLocks/>
            </p:cNvGrpSpPr>
            <p:nvPr/>
          </p:nvGrpSpPr>
          <p:grpSpPr bwMode="auto">
            <a:xfrm>
              <a:off x="240" y="1836"/>
              <a:ext cx="4372" cy="612"/>
              <a:chOff x="240" y="1836"/>
              <a:chExt cx="4372" cy="612"/>
            </a:xfrm>
          </p:grpSpPr>
          <p:sp>
            <p:nvSpPr>
              <p:cNvPr id="109603" name="Text Box 9"/>
              <p:cNvSpPr txBox="1">
                <a:spLocks noChangeArrowheads="1"/>
              </p:cNvSpPr>
              <p:nvPr/>
            </p:nvSpPr>
            <p:spPr bwMode="auto">
              <a:xfrm>
                <a:off x="240" y="1836"/>
                <a:ext cx="1056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>
                    <a:solidFill>
                      <a:srgbClr val="0033CC"/>
                    </a:solidFill>
                  </a:rPr>
                  <a:t>Zeiger-,</a:t>
                </a:r>
                <a:br>
                  <a:rPr lang="de-DE" sz="2000">
                    <a:solidFill>
                      <a:srgbClr val="0033CC"/>
                    </a:solidFill>
                  </a:rPr>
                </a:br>
                <a:r>
                  <a:rPr lang="de-DE" sz="2000">
                    <a:solidFill>
                      <a:srgbClr val="0033CC"/>
                    </a:solidFill>
                  </a:rPr>
                  <a:t>Doppelzeiger-</a:t>
                </a:r>
                <a:br>
                  <a:rPr lang="de-DE" sz="2000">
                    <a:solidFill>
                      <a:srgbClr val="0033CC"/>
                    </a:solidFill>
                  </a:rPr>
                </a:br>
                <a:r>
                  <a:rPr lang="de-DE" sz="2000">
                    <a:solidFill>
                      <a:srgbClr val="0033CC"/>
                    </a:solidFill>
                  </a:rPr>
                  <a:t>und Hakentest</a:t>
                </a:r>
                <a:endParaRPr lang="de-DE" sz="20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604" name="Text Box 10"/>
              <p:cNvSpPr txBox="1">
                <a:spLocks noChangeArrowheads="1"/>
              </p:cNvSpPr>
              <p:nvPr/>
            </p:nvSpPr>
            <p:spPr bwMode="auto">
              <a:xfrm>
                <a:off x="2405" y="1852"/>
                <a:ext cx="90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/>
                  <a:t>Zentral</a:t>
                </a:r>
              </a:p>
            </p:txBody>
          </p:sp>
          <p:sp>
            <p:nvSpPr>
              <p:cNvPr id="109605" name="Text Box 11"/>
              <p:cNvSpPr txBox="1">
                <a:spLocks noChangeArrowheads="1"/>
              </p:cNvSpPr>
              <p:nvPr/>
            </p:nvSpPr>
            <p:spPr bwMode="auto">
              <a:xfrm>
                <a:off x="1480" y="1852"/>
                <a:ext cx="68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/>
                  <a:t>Kreisring</a:t>
                </a:r>
              </a:p>
            </p:txBody>
          </p:sp>
          <p:sp>
            <p:nvSpPr>
              <p:cNvPr id="109606" name="Text Box 12"/>
              <p:cNvSpPr txBox="1">
                <a:spLocks noChangeArrowheads="1"/>
              </p:cNvSpPr>
              <p:nvPr/>
            </p:nvSpPr>
            <p:spPr bwMode="auto">
              <a:xfrm>
                <a:off x="3604" y="1852"/>
                <a:ext cx="100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>
                    <a:solidFill>
                      <a:srgbClr val="009900"/>
                    </a:solidFill>
                  </a:rPr>
                  <a:t>Orthopetal</a:t>
                </a:r>
                <a:endParaRPr lang="de-DE" sz="2000"/>
              </a:p>
            </p:txBody>
          </p:sp>
        </p:grpSp>
        <p:grpSp>
          <p:nvGrpSpPr>
            <p:cNvPr id="109574" name="Group 13"/>
            <p:cNvGrpSpPr>
              <a:grpSpLocks/>
            </p:cNvGrpSpPr>
            <p:nvPr/>
          </p:nvGrpSpPr>
          <p:grpSpPr bwMode="auto">
            <a:xfrm>
              <a:off x="240" y="2466"/>
              <a:ext cx="5280" cy="422"/>
              <a:chOff x="240" y="2466"/>
              <a:chExt cx="5280" cy="422"/>
            </a:xfrm>
          </p:grpSpPr>
          <p:sp>
            <p:nvSpPr>
              <p:cNvPr id="109599" name="Text Box 14"/>
              <p:cNvSpPr txBox="1">
                <a:spLocks noChangeArrowheads="1"/>
              </p:cNvSpPr>
              <p:nvPr/>
            </p:nvSpPr>
            <p:spPr bwMode="auto">
              <a:xfrm>
                <a:off x="240" y="2498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 sz="2000">
                    <a:solidFill>
                      <a:srgbClr val="0033CC"/>
                    </a:solidFill>
                  </a:rPr>
                  <a:t>Hakentest</a:t>
                </a:r>
                <a:endParaRPr lang="de-DE" sz="2000"/>
              </a:p>
            </p:txBody>
          </p:sp>
          <p:sp>
            <p:nvSpPr>
              <p:cNvPr id="109600" name="Text Box 15"/>
              <p:cNvSpPr txBox="1">
                <a:spLocks noChangeArrowheads="1"/>
              </p:cNvSpPr>
              <p:nvPr/>
            </p:nvSpPr>
            <p:spPr bwMode="auto">
              <a:xfrm>
                <a:off x="1480" y="2496"/>
                <a:ext cx="6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 sz="2000"/>
                  <a:t>Haken</a:t>
                </a:r>
              </a:p>
            </p:txBody>
          </p:sp>
          <p:sp>
            <p:nvSpPr>
              <p:cNvPr id="109601" name="Text Box 16"/>
              <p:cNvSpPr txBox="1">
                <a:spLocks noChangeArrowheads="1"/>
              </p:cNvSpPr>
              <p:nvPr/>
            </p:nvSpPr>
            <p:spPr bwMode="auto">
              <a:xfrm>
                <a:off x="2405" y="2496"/>
                <a:ext cx="9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 sz="2000"/>
                  <a:t>Parazentral</a:t>
                </a:r>
              </a:p>
            </p:txBody>
          </p:sp>
          <p:sp>
            <p:nvSpPr>
              <p:cNvPr id="109602" name="Text Box 17"/>
              <p:cNvSpPr txBox="1">
                <a:spLocks noChangeArrowheads="1"/>
              </p:cNvSpPr>
              <p:nvPr/>
            </p:nvSpPr>
            <p:spPr bwMode="auto">
              <a:xfrm>
                <a:off x="3604" y="2466"/>
                <a:ext cx="1916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 sz="2000">
                    <a:solidFill>
                      <a:srgbClr val="FF3300"/>
                    </a:solidFill>
                  </a:rPr>
                  <a:t>Exopetal</a:t>
                </a:r>
                <a:r>
                  <a:rPr lang="de-DE" sz="2400"/>
                  <a:t> </a:t>
                </a:r>
                <a:r>
                  <a:rPr lang="de-DE"/>
                  <a:t>bei Normaldarbietung</a:t>
                </a:r>
                <a:r>
                  <a:rPr lang="de-DE" sz="1800"/>
                  <a:t/>
                </a:r>
                <a:br>
                  <a:rPr lang="de-DE" sz="1800"/>
                </a:br>
                <a:r>
                  <a:rPr lang="de-DE" sz="2000">
                    <a:solidFill>
                      <a:srgbClr val="FF3300"/>
                    </a:solidFill>
                  </a:rPr>
                  <a:t>Esopetal</a:t>
                </a:r>
                <a:r>
                  <a:rPr lang="de-DE" sz="1800"/>
                  <a:t> </a:t>
                </a:r>
                <a:r>
                  <a:rPr lang="de-DE"/>
                  <a:t>bei Inversdarbietung</a:t>
                </a:r>
                <a:r>
                  <a:rPr lang="de-DE" sz="1800"/>
                  <a:t> </a:t>
                </a:r>
              </a:p>
            </p:txBody>
          </p:sp>
        </p:grpSp>
        <p:grpSp>
          <p:nvGrpSpPr>
            <p:cNvPr id="109575" name="Group 18"/>
            <p:cNvGrpSpPr>
              <a:grpSpLocks/>
            </p:cNvGrpSpPr>
            <p:nvPr/>
          </p:nvGrpSpPr>
          <p:grpSpPr bwMode="auto">
            <a:xfrm>
              <a:off x="240" y="3970"/>
              <a:ext cx="4372" cy="206"/>
              <a:chOff x="240" y="3970"/>
              <a:chExt cx="4372" cy="206"/>
            </a:xfrm>
          </p:grpSpPr>
          <p:sp>
            <p:nvSpPr>
              <p:cNvPr id="109595" name="Text Box 19"/>
              <p:cNvSpPr txBox="1">
                <a:spLocks noChangeArrowheads="1"/>
              </p:cNvSpPr>
              <p:nvPr/>
            </p:nvSpPr>
            <p:spPr bwMode="auto">
              <a:xfrm>
                <a:off x="240" y="3972"/>
                <a:ext cx="100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>
                    <a:solidFill>
                      <a:srgbClr val="0033CC"/>
                    </a:solidFill>
                  </a:rPr>
                  <a:t>Valenztest</a:t>
                </a:r>
                <a:endParaRPr lang="de-DE" sz="2000"/>
              </a:p>
            </p:txBody>
          </p:sp>
          <p:sp>
            <p:nvSpPr>
              <p:cNvPr id="109596" name="Text Box 20"/>
              <p:cNvSpPr txBox="1">
                <a:spLocks noChangeArrowheads="1"/>
              </p:cNvSpPr>
              <p:nvPr/>
            </p:nvSpPr>
            <p:spPr bwMode="auto">
              <a:xfrm>
                <a:off x="1480" y="3970"/>
                <a:ext cx="68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/>
                  <a:t>Skala</a:t>
                </a:r>
              </a:p>
            </p:txBody>
          </p:sp>
          <p:sp>
            <p:nvSpPr>
              <p:cNvPr id="109597" name="Text Box 21"/>
              <p:cNvSpPr txBox="1">
                <a:spLocks noChangeArrowheads="1"/>
              </p:cNvSpPr>
              <p:nvPr/>
            </p:nvSpPr>
            <p:spPr bwMode="auto">
              <a:xfrm>
                <a:off x="2405" y="3970"/>
                <a:ext cx="90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/>
                  <a:t>Peripher</a:t>
                </a:r>
              </a:p>
            </p:txBody>
          </p:sp>
          <p:sp>
            <p:nvSpPr>
              <p:cNvPr id="109598" name="Text Box 22"/>
              <p:cNvSpPr txBox="1">
                <a:spLocks noChangeArrowheads="1"/>
              </p:cNvSpPr>
              <p:nvPr/>
            </p:nvSpPr>
            <p:spPr bwMode="auto">
              <a:xfrm>
                <a:off x="3604" y="3972"/>
                <a:ext cx="100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DE" sz="2000">
                    <a:solidFill>
                      <a:srgbClr val="009900"/>
                    </a:solidFill>
                  </a:rPr>
                  <a:t>Orthopetal</a:t>
                </a:r>
                <a:endParaRPr lang="de-DE" sz="2000"/>
              </a:p>
            </p:txBody>
          </p:sp>
        </p:grpSp>
        <p:grpSp>
          <p:nvGrpSpPr>
            <p:cNvPr id="109576" name="Group 23"/>
            <p:cNvGrpSpPr>
              <a:grpSpLocks/>
            </p:cNvGrpSpPr>
            <p:nvPr/>
          </p:nvGrpSpPr>
          <p:grpSpPr bwMode="auto">
            <a:xfrm>
              <a:off x="240" y="3024"/>
              <a:ext cx="5280" cy="893"/>
              <a:chOff x="240" y="3024"/>
              <a:chExt cx="5280" cy="893"/>
            </a:xfrm>
          </p:grpSpPr>
          <p:sp>
            <p:nvSpPr>
              <p:cNvPr id="109591" name="Text Box 24"/>
              <p:cNvSpPr txBox="1">
                <a:spLocks noChangeArrowheads="1"/>
              </p:cNvSpPr>
              <p:nvPr/>
            </p:nvSpPr>
            <p:spPr bwMode="auto">
              <a:xfrm>
                <a:off x="240" y="3024"/>
                <a:ext cx="100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 sz="2000">
                    <a:solidFill>
                      <a:srgbClr val="0033CC"/>
                    </a:solidFill>
                  </a:rPr>
                  <a:t>Dreieck- und</a:t>
                </a:r>
                <a:br>
                  <a:rPr lang="de-DE" sz="2000">
                    <a:solidFill>
                      <a:srgbClr val="0033CC"/>
                    </a:solidFill>
                  </a:rPr>
                </a:br>
                <a:r>
                  <a:rPr lang="de-DE" sz="2000">
                    <a:solidFill>
                      <a:srgbClr val="0033CC"/>
                    </a:solidFill>
                  </a:rPr>
                  <a:t>Valenztest</a:t>
                </a:r>
                <a:endParaRPr lang="de-DE" sz="2000"/>
              </a:p>
            </p:txBody>
          </p:sp>
          <p:sp>
            <p:nvSpPr>
              <p:cNvPr id="109592" name="Text Box 25"/>
              <p:cNvSpPr txBox="1">
                <a:spLocks noChangeArrowheads="1"/>
              </p:cNvSpPr>
              <p:nvPr/>
            </p:nvSpPr>
            <p:spPr bwMode="auto">
              <a:xfrm>
                <a:off x="1480" y="3026"/>
                <a:ext cx="68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Aft>
                    <a:spcPct val="15000"/>
                  </a:spcAft>
                </a:pPr>
                <a:r>
                  <a:rPr lang="de-DE" sz="2000"/>
                  <a:t>Kreis</a:t>
                </a:r>
              </a:p>
              <a:p>
                <a:pPr>
                  <a:spcAft>
                    <a:spcPct val="15000"/>
                  </a:spcAft>
                </a:pPr>
                <a:r>
                  <a:rPr lang="de-DE" sz="2000"/>
                  <a:t>Dreiecke</a:t>
                </a:r>
              </a:p>
            </p:txBody>
          </p:sp>
          <p:sp>
            <p:nvSpPr>
              <p:cNvPr id="109593" name="Text Box 26"/>
              <p:cNvSpPr txBox="1">
                <a:spLocks noChangeArrowheads="1"/>
              </p:cNvSpPr>
              <p:nvPr/>
            </p:nvSpPr>
            <p:spPr bwMode="auto">
              <a:xfrm>
                <a:off x="2405" y="3026"/>
                <a:ext cx="90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Aft>
                    <a:spcPct val="15000"/>
                  </a:spcAft>
                </a:pPr>
                <a:r>
                  <a:rPr lang="de-DE" sz="2000"/>
                  <a:t>Zentral</a:t>
                </a:r>
              </a:p>
              <a:p>
                <a:pPr>
                  <a:spcAft>
                    <a:spcPct val="15000"/>
                  </a:spcAft>
                </a:pPr>
                <a:r>
                  <a:rPr lang="de-DE" sz="2000"/>
                  <a:t>Peripher</a:t>
                </a:r>
              </a:p>
            </p:txBody>
          </p:sp>
          <p:sp>
            <p:nvSpPr>
              <p:cNvPr id="109594" name="Text Box 27"/>
              <p:cNvSpPr txBox="1">
                <a:spLocks noChangeArrowheads="1"/>
              </p:cNvSpPr>
              <p:nvPr/>
            </p:nvSpPr>
            <p:spPr bwMode="auto">
              <a:xfrm>
                <a:off x="3604" y="3024"/>
                <a:ext cx="1916" cy="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Aft>
                    <a:spcPct val="15000"/>
                  </a:spcAft>
                </a:pPr>
                <a:r>
                  <a:rPr lang="de-DE" sz="2000">
                    <a:solidFill>
                      <a:srgbClr val="009900"/>
                    </a:solidFill>
                  </a:rPr>
                  <a:t>Orthopetal</a:t>
                </a:r>
                <a:endParaRPr lang="de-DE" sz="2000"/>
              </a:p>
              <a:p>
                <a:pPr>
                  <a:spcAft>
                    <a:spcPct val="15000"/>
                  </a:spcAft>
                </a:pPr>
                <a:r>
                  <a:rPr lang="de-DE" sz="2000">
                    <a:solidFill>
                      <a:srgbClr val="FF3300"/>
                    </a:solidFill>
                  </a:rPr>
                  <a:t>Esopetal</a:t>
                </a:r>
                <a:r>
                  <a:rPr lang="de-DE" sz="2400"/>
                  <a:t> </a:t>
                </a:r>
                <a:r>
                  <a:rPr lang="de-DE"/>
                  <a:t>bei Normaldarbietung</a:t>
                </a:r>
                <a:r>
                  <a:rPr lang="de-DE" sz="1800"/>
                  <a:t/>
                </a:r>
                <a:br>
                  <a:rPr lang="de-DE" sz="1800"/>
                </a:br>
                <a:r>
                  <a:rPr lang="de-DE" sz="2000">
                    <a:solidFill>
                      <a:srgbClr val="FF3300"/>
                    </a:solidFill>
                  </a:rPr>
                  <a:t>Exopetal</a:t>
                </a:r>
                <a:r>
                  <a:rPr lang="de-DE" sz="1800"/>
                  <a:t> </a:t>
                </a:r>
                <a:r>
                  <a:rPr lang="de-DE"/>
                  <a:t>bei Inversdarbietung</a:t>
                </a:r>
                <a:endParaRPr lang="de-DE" sz="2000"/>
              </a:p>
              <a:p>
                <a:pPr>
                  <a:spcAft>
                    <a:spcPct val="15000"/>
                  </a:spcAft>
                </a:pPr>
                <a:r>
                  <a:rPr lang="de-DE" sz="2000">
                    <a:solidFill>
                      <a:srgbClr val="FF3300"/>
                    </a:solidFill>
                  </a:rPr>
                  <a:t>Exzyklo- und inzyklopetal</a:t>
                </a:r>
                <a:endParaRPr lang="de-DE" sz="2000"/>
              </a:p>
            </p:txBody>
          </p:sp>
        </p:grpSp>
        <p:grpSp>
          <p:nvGrpSpPr>
            <p:cNvPr id="109577" name="Group 28"/>
            <p:cNvGrpSpPr>
              <a:grpSpLocks/>
            </p:cNvGrpSpPr>
            <p:nvPr/>
          </p:nvGrpSpPr>
          <p:grpSpPr bwMode="auto">
            <a:xfrm>
              <a:off x="144" y="1008"/>
              <a:ext cx="5478" cy="3219"/>
              <a:chOff x="144" y="1008"/>
              <a:chExt cx="5478" cy="3219"/>
            </a:xfrm>
          </p:grpSpPr>
          <p:grpSp>
            <p:nvGrpSpPr>
              <p:cNvPr id="109578" name="Group 29"/>
              <p:cNvGrpSpPr>
                <a:grpSpLocks/>
              </p:cNvGrpSpPr>
              <p:nvPr/>
            </p:nvGrpSpPr>
            <p:grpSpPr bwMode="auto">
              <a:xfrm>
                <a:off x="240" y="1046"/>
                <a:ext cx="5280" cy="408"/>
                <a:chOff x="240" y="1046"/>
                <a:chExt cx="5280" cy="408"/>
              </a:xfrm>
            </p:grpSpPr>
            <p:sp>
              <p:nvSpPr>
                <p:cNvPr id="10958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40" y="1147"/>
                  <a:ext cx="58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DE" sz="2000" b="1"/>
                    <a:t>Test</a:t>
                  </a:r>
                  <a:endParaRPr lang="de-DE" sz="200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0958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80" y="1148"/>
                  <a:ext cx="680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DE" sz="2000" b="1"/>
                    <a:t>Testteil</a:t>
                  </a:r>
                  <a:endParaRPr lang="de-DE" sz="200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095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405" y="1046"/>
                  <a:ext cx="1015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DE" sz="2000" b="1"/>
                    <a:t>Lage im </a:t>
                  </a:r>
                  <a:br>
                    <a:rPr lang="de-DE" sz="2000" b="1"/>
                  </a:br>
                  <a:r>
                    <a:rPr lang="de-DE" sz="2000" b="1"/>
                    <a:t>Gesichtsfeld</a:t>
                  </a:r>
                  <a:endParaRPr lang="de-DE" sz="200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10959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604" y="1148"/>
                  <a:ext cx="1916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DE" sz="2000" b="1"/>
                    <a:t>Binokulare Wirkung</a:t>
                  </a:r>
                  <a:endParaRPr lang="de-DE" sz="2000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09579" name="Group 34"/>
              <p:cNvGrpSpPr>
                <a:grpSpLocks/>
              </p:cNvGrpSpPr>
              <p:nvPr/>
            </p:nvGrpSpPr>
            <p:grpSpPr bwMode="auto">
              <a:xfrm>
                <a:off x="144" y="1008"/>
                <a:ext cx="5478" cy="3219"/>
                <a:chOff x="144" y="1008"/>
                <a:chExt cx="5478" cy="3219"/>
              </a:xfrm>
            </p:grpSpPr>
            <p:sp>
              <p:nvSpPr>
                <p:cNvPr id="109580" name="Rectangle 35"/>
                <p:cNvSpPr>
                  <a:spLocks noChangeArrowheads="1"/>
                </p:cNvSpPr>
                <p:nvPr/>
              </p:nvSpPr>
              <p:spPr bwMode="auto">
                <a:xfrm>
                  <a:off x="147" y="1008"/>
                  <a:ext cx="5475" cy="321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581" name="Line 36"/>
                <p:cNvSpPr>
                  <a:spLocks noChangeShapeType="1"/>
                </p:cNvSpPr>
                <p:nvPr/>
              </p:nvSpPr>
              <p:spPr bwMode="auto">
                <a:xfrm>
                  <a:off x="147" y="1482"/>
                  <a:ext cx="54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582" name="Line 37"/>
                <p:cNvSpPr>
                  <a:spLocks noChangeShapeType="1"/>
                </p:cNvSpPr>
                <p:nvPr/>
              </p:nvSpPr>
              <p:spPr bwMode="auto">
                <a:xfrm>
                  <a:off x="144" y="1788"/>
                  <a:ext cx="54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583" name="Line 38"/>
                <p:cNvSpPr>
                  <a:spLocks noChangeShapeType="1"/>
                </p:cNvSpPr>
                <p:nvPr/>
              </p:nvSpPr>
              <p:spPr bwMode="auto">
                <a:xfrm>
                  <a:off x="144" y="2976"/>
                  <a:ext cx="54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584" name="Line 39"/>
                <p:cNvSpPr>
                  <a:spLocks noChangeShapeType="1"/>
                </p:cNvSpPr>
                <p:nvPr/>
              </p:nvSpPr>
              <p:spPr bwMode="auto">
                <a:xfrm>
                  <a:off x="1380" y="1008"/>
                  <a:ext cx="0" cy="32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585" name="Line 40"/>
                <p:cNvSpPr>
                  <a:spLocks noChangeShapeType="1"/>
                </p:cNvSpPr>
                <p:nvPr/>
              </p:nvSpPr>
              <p:spPr bwMode="auto">
                <a:xfrm>
                  <a:off x="2280" y="1008"/>
                  <a:ext cx="0" cy="32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586" name="Line 41"/>
                <p:cNvSpPr>
                  <a:spLocks noChangeShapeType="1"/>
                </p:cNvSpPr>
                <p:nvPr/>
              </p:nvSpPr>
              <p:spPr bwMode="auto">
                <a:xfrm>
                  <a:off x="3516" y="1008"/>
                  <a:ext cx="0" cy="32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09571" name="Rectangle 42"/>
          <p:cNvSpPr>
            <a:spLocks noChangeArrowheads="1"/>
          </p:cNvSpPr>
          <p:nvPr/>
        </p:nvSpPr>
        <p:spPr bwMode="auto">
          <a:xfrm>
            <a:off x="381000" y="32385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de-DE" sz="2600">
                <a:latin typeface="Arial Black" pitchFamily="34" charset="0"/>
              </a:rPr>
              <a:t>Fusionsreize in den MKH-Testen </a:t>
            </a:r>
            <a:br>
              <a:rPr lang="de-DE" sz="2600">
                <a:latin typeface="Arial Black" pitchFamily="34" charset="0"/>
              </a:rPr>
            </a:br>
            <a:r>
              <a:rPr lang="de-DE" sz="2600">
                <a:latin typeface="Arial Black" pitchFamily="34" charset="0"/>
              </a:rPr>
              <a:t>beim Blick auf die Testmitte</a:t>
            </a:r>
            <a:endParaRPr lang="de-DE" sz="320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36607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Begriffe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 </a:t>
            </a:r>
          </a:p>
          <a:p>
            <a:r>
              <a:rPr lang="de-DE" smtClean="0"/>
              <a:t>Fusion und Fusionsreize ...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Refraktionsbestimmung</a:t>
            </a:r>
          </a:p>
          <a:p>
            <a:r>
              <a:rPr lang="de-DE" smtClean="0">
                <a:solidFill>
                  <a:srgbClr val="969696"/>
                </a:solidFill>
              </a:rPr>
              <a:t>Übergang von der Refraktionsbestimmung 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zur WF-Bestimmung</a:t>
            </a:r>
          </a:p>
        </p:txBody>
      </p:sp>
      <p:sp>
        <p:nvSpPr>
          <p:cNvPr id="153606" name="Rectangle 1030"/>
          <p:cNvSpPr>
            <a:spLocks noChangeArrowheads="1"/>
          </p:cNvSpPr>
          <p:nvPr/>
        </p:nvSpPr>
        <p:spPr bwMode="auto">
          <a:xfrm>
            <a:off x="5105400" y="560705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3660775"/>
          </a:xfrm>
          <a:noFill/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Begriffe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</a:t>
            </a:r>
          </a:p>
          <a:p>
            <a:r>
              <a:rPr lang="de-DE" smtClean="0">
                <a:solidFill>
                  <a:srgbClr val="969696"/>
                </a:solidFill>
              </a:rPr>
              <a:t>Fusion und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Fusionsreize</a:t>
            </a:r>
          </a:p>
          <a:p>
            <a:r>
              <a:rPr lang="de-DE" smtClean="0"/>
              <a:t>Refraktionsbestimmung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Übergang von der Refraktionsbestimmung  zur WF-Bestimmung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Refraktionsbestimmung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3019425"/>
          </a:xfrm>
        </p:spPr>
        <p:txBody>
          <a:bodyPr/>
          <a:lstStyle/>
          <a:p>
            <a:r>
              <a:rPr lang="de-DE" smtClean="0"/>
              <a:t>Vergenzsytem und Akkommodationssystem sind miteinander gekoppelt.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Folgerung: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Eine exakte Refraktionsbestimmung beider Einzelaugen ist unabdingbare Voraussetzung für die Anwendung der MKH-Teste.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Refraktionsbestimmung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527550"/>
          </a:xfrm>
        </p:spPr>
        <p:txBody>
          <a:bodyPr/>
          <a:lstStyle/>
          <a:p>
            <a:r>
              <a:rPr lang="de-DE" smtClean="0"/>
              <a:t>Frage:</a:t>
            </a:r>
          </a:p>
          <a:p>
            <a:pPr>
              <a:spcBef>
                <a:spcPct val="10000"/>
              </a:spcBef>
              <a:buFont typeface="Monotype Sorts" pitchFamily="2" charset="2"/>
              <a:buNone/>
            </a:pPr>
            <a:r>
              <a:rPr lang="de-DE" smtClean="0"/>
              <a:t>	Welcher Art sind die Fusionsreize, die während der Refraktionsbestimmung </a:t>
            </a:r>
            <a:br>
              <a:rPr lang="de-DE" smtClean="0"/>
            </a:br>
            <a:r>
              <a:rPr lang="de-DE" smtClean="0"/>
              <a:t>wirken?</a:t>
            </a:r>
          </a:p>
          <a:p>
            <a:pPr>
              <a:spcBef>
                <a:spcPct val="40000"/>
              </a:spcBef>
            </a:pPr>
            <a:r>
              <a:rPr lang="de-DE" smtClean="0"/>
              <a:t>Antwort:</a:t>
            </a:r>
          </a:p>
          <a:p>
            <a:pPr>
              <a:spcBef>
                <a:spcPct val="10000"/>
              </a:spcBef>
              <a:buFont typeface="Monotype Sorts" pitchFamily="2" charset="2"/>
              <a:buNone/>
            </a:pPr>
            <a:r>
              <a:rPr lang="de-DE" smtClean="0"/>
              <a:t>	Fusion ist eine Funktion des </a:t>
            </a:r>
            <a:r>
              <a:rPr lang="de-DE" u="sng" smtClean="0"/>
              <a:t>Bin</a:t>
            </a:r>
            <a:r>
              <a:rPr lang="de-DE" smtClean="0"/>
              <a:t>okularsehens.</a:t>
            </a:r>
          </a:p>
          <a:p>
            <a:pPr>
              <a:spcBef>
                <a:spcPct val="10000"/>
              </a:spcBef>
              <a:buFont typeface="Monotype Sorts" pitchFamily="2" charset="2"/>
              <a:buNone/>
            </a:pPr>
            <a:r>
              <a:rPr lang="de-DE" smtClean="0"/>
              <a:t>	Während der im </a:t>
            </a:r>
            <a:r>
              <a:rPr lang="de-DE" u="sng" smtClean="0"/>
              <a:t>Mon</a:t>
            </a:r>
            <a:r>
              <a:rPr lang="de-DE" smtClean="0"/>
              <a:t>okularsehen durchgeführten Refraktionsbestimmung </a:t>
            </a:r>
            <a:br>
              <a:rPr lang="de-DE" smtClean="0"/>
            </a:br>
            <a:r>
              <a:rPr lang="de-DE" smtClean="0"/>
              <a:t>sind daher keine Fusionsreize wirksam.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 rot="19805268">
            <a:off x="1244600" y="2590800"/>
            <a:ext cx="64944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7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Das war eine Fangfrage!</a:t>
            </a:r>
            <a:endParaRPr lang="de-DE" sz="72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/>
      <p:bldP spid="25190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Vergenzstellung</a:t>
            </a:r>
            <a:endParaRPr lang="de-DE" smtClean="0"/>
          </a:p>
          <a:p>
            <a:pPr lvl="1"/>
            <a:r>
              <a:rPr lang="de-DE" smtClean="0"/>
              <a:t>Vergenz-Ruhestellung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Vergenz-Orthostellung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Vergenz-Fehlstellung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Vergenz-Arbeitsstellung </a:t>
            </a:r>
          </a:p>
          <a:p>
            <a:pPr>
              <a:spcBef>
                <a:spcPct val="30000"/>
              </a:spcBef>
            </a:pPr>
            <a:r>
              <a:rPr lang="de-DE" smtClean="0">
                <a:solidFill>
                  <a:srgbClr val="969696"/>
                </a:solidFill>
              </a:rPr>
              <a:t>Ruhestellungsfehler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Strabismus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Heterophorie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Winkelfehlsichtigkeit</a:t>
            </a:r>
            <a:endParaRPr lang="de-DE" smtClean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36607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Begriffe</a:t>
            </a:r>
            <a:r>
              <a:rPr lang="de-DE" smtClean="0"/>
              <a:t> </a:t>
            </a:r>
          </a:p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  </a:t>
            </a:r>
          </a:p>
          <a:p>
            <a:r>
              <a:rPr lang="de-DE" smtClean="0">
                <a:solidFill>
                  <a:srgbClr val="969696"/>
                </a:solidFill>
              </a:rPr>
              <a:t>Fusion und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Fusionsreize</a:t>
            </a:r>
          </a:p>
          <a:p>
            <a:r>
              <a:rPr lang="de-DE" smtClean="0"/>
              <a:t>Refraktionsbestimmung ...</a:t>
            </a:r>
          </a:p>
          <a:p>
            <a:r>
              <a:rPr lang="de-DE" smtClean="0">
                <a:solidFill>
                  <a:srgbClr val="969696"/>
                </a:solidFill>
              </a:rPr>
              <a:t>Übergang von der Refraktionsbestimmung 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zur WF-Bestimmung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5105400" y="560705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3660775"/>
          </a:xfrm>
          <a:noFill/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Begriffe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</a:t>
            </a:r>
          </a:p>
          <a:p>
            <a:r>
              <a:rPr lang="de-DE" smtClean="0">
                <a:solidFill>
                  <a:srgbClr val="969696"/>
                </a:solidFill>
              </a:rPr>
              <a:t>Fusion und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Fusionsreize</a:t>
            </a:r>
          </a:p>
          <a:p>
            <a:r>
              <a:rPr lang="de-DE" smtClean="0">
                <a:solidFill>
                  <a:srgbClr val="969696"/>
                </a:solidFill>
              </a:rPr>
              <a:t>Refraktionsbestimmung</a:t>
            </a:r>
          </a:p>
          <a:p>
            <a:r>
              <a:rPr lang="de-DE" smtClean="0"/>
              <a:t>Übergang von der Refraktionsbestimmung  </a:t>
            </a:r>
            <a:br>
              <a:rPr lang="de-DE" smtClean="0"/>
            </a:br>
            <a:r>
              <a:rPr lang="de-DE" smtClean="0"/>
              <a:t>zur WF-Bestimmung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1463675"/>
          </a:xfrm>
        </p:spPr>
        <p:txBody>
          <a:bodyPr/>
          <a:lstStyle/>
          <a:p>
            <a:r>
              <a:rPr lang="de-DE" smtClean="0"/>
              <a:t>Während der Refraktionsbestimmung im Monokularsehen können die Augen ihre Vergenz-Ruhestellung einnehmen.</a:t>
            </a:r>
          </a:p>
        </p:txBody>
      </p:sp>
      <p:sp>
        <p:nvSpPr>
          <p:cNvPr id="11673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400" smtClean="0"/>
              <a:t>Übergang von der Refraktionsbestimmung </a:t>
            </a:r>
            <a:br>
              <a:rPr lang="de-DE" sz="2400" smtClean="0"/>
            </a:br>
            <a:r>
              <a:rPr lang="de-DE" sz="2400" smtClean="0"/>
              <a:t>zur WF-Bestimmung</a:t>
            </a:r>
            <a:endParaRPr lang="de-DE" smtClean="0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457200" y="3011488"/>
            <a:ext cx="84582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Dies ist die ideale Startbedingung für die Messung am Kreuztest!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Folgerung: </a:t>
            </a:r>
            <a:r>
              <a:rPr kumimoji="1" lang="de-DE" sz="3000" b="1"/>
              <a:t>Nie mehr</a:t>
            </a:r>
            <a:r>
              <a:rPr kumimoji="1" lang="de-DE" sz="3000"/>
              <a:t> Aufdecken beider Augen am Ende der Refraktionsbestimmung, also: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Keine "grobe Überprüfung des Binokularsehens"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Kein binokularer Abgleich der Sphäre </a:t>
            </a:r>
            <a:r>
              <a:rPr kumimoji="1" lang="de-DE" sz="2800" u="sng"/>
              <a:t>vor</a:t>
            </a:r>
            <a:r>
              <a:rPr kumimoji="1" lang="de-DE" sz="2800"/>
              <a:t> den </a:t>
            </a:r>
            <a:br>
              <a:rPr kumimoji="1" lang="de-DE" sz="2800"/>
            </a:br>
            <a:r>
              <a:rPr kumimoji="1" lang="de-DE" sz="2800"/>
              <a:t>MKH-Testen</a:t>
            </a:r>
            <a:endParaRPr kumimoji="1" 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 build="p" bldLvl="2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36607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Begriffe</a:t>
            </a:r>
            <a:r>
              <a:rPr lang="de-DE" smtClean="0"/>
              <a:t> </a:t>
            </a:r>
          </a:p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 </a:t>
            </a:r>
          </a:p>
          <a:p>
            <a:r>
              <a:rPr lang="de-DE" smtClean="0">
                <a:solidFill>
                  <a:srgbClr val="969696"/>
                </a:solidFill>
              </a:rPr>
              <a:t>Fusion und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Fusionsreize</a:t>
            </a:r>
          </a:p>
          <a:p>
            <a:r>
              <a:rPr lang="de-DE" smtClean="0">
                <a:solidFill>
                  <a:srgbClr val="969696"/>
                </a:solidFill>
              </a:rPr>
              <a:t>Refraktionsbestimmung</a:t>
            </a:r>
          </a:p>
          <a:p>
            <a:r>
              <a:rPr lang="de-DE" smtClean="0"/>
              <a:t>Übergang von der Refraktionsbestimmung  </a:t>
            </a:r>
            <a:br>
              <a:rPr lang="de-DE" smtClean="0"/>
            </a:br>
            <a:r>
              <a:rPr lang="de-DE" smtClean="0"/>
              <a:t>zur WF-Bestimmung ...</a:t>
            </a:r>
          </a:p>
        </p:txBody>
      </p:sp>
      <p:sp>
        <p:nvSpPr>
          <p:cNvPr id="154630" name="Rectangle 1030"/>
          <p:cNvSpPr>
            <a:spLocks noChangeArrowheads="1"/>
          </p:cNvSpPr>
          <p:nvPr/>
        </p:nvSpPr>
        <p:spPr bwMode="auto">
          <a:xfrm>
            <a:off x="5105400" y="560705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Übrigens ...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5257800" cy="60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de-DE" sz="3400" b="1" smtClean="0"/>
              <a:t>... kennen Sie schon ...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1143000" y="32766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400" b="1"/>
              <a:t>... das dritte Haase-Buch 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14800" y="4648200"/>
            <a:ext cx="2895600" cy="1219200"/>
            <a:chOff x="4320" y="2832"/>
            <a:chExt cx="1296" cy="768"/>
          </a:xfrm>
        </p:grpSpPr>
        <p:sp>
          <p:nvSpPr>
            <p:cNvPr id="118790" name="Text Box 6"/>
            <p:cNvSpPr txBox="1">
              <a:spLocks noChangeArrowheads="1"/>
            </p:cNvSpPr>
            <p:nvPr/>
          </p:nvSpPr>
          <p:spPr bwMode="auto">
            <a:xfrm>
              <a:off x="4342" y="3053"/>
              <a:ext cx="127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3200" b="1"/>
                <a:t>  Hier ist es:</a:t>
              </a:r>
            </a:p>
          </p:txBody>
        </p:sp>
        <p:pic>
          <p:nvPicPr>
            <p:cNvPr id="118791" name="Picture 7" descr="A:\paint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3408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92" name="Picture 8" descr="A:\paint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2832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  <p:bldP spid="202756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181"/>
          <p:cNvGrpSpPr>
            <a:grpSpLocks/>
          </p:cNvGrpSpPr>
          <p:nvPr/>
        </p:nvGrpSpPr>
        <p:grpSpPr bwMode="auto">
          <a:xfrm>
            <a:off x="3505200" y="0"/>
            <a:ext cx="5638800" cy="6858000"/>
            <a:chOff x="2208" y="0"/>
            <a:chExt cx="3552" cy="4320"/>
          </a:xfrm>
        </p:grpSpPr>
        <p:sp>
          <p:nvSpPr>
            <p:cNvPr id="119812" name="Rectangle 91"/>
            <p:cNvSpPr>
              <a:spLocks noChangeArrowheads="1"/>
            </p:cNvSpPr>
            <p:nvPr/>
          </p:nvSpPr>
          <p:spPr bwMode="auto">
            <a:xfrm>
              <a:off x="2208" y="0"/>
              <a:ext cx="3552" cy="432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9813" name="Text Box 92"/>
            <p:cNvSpPr txBox="1">
              <a:spLocks noChangeArrowheads="1"/>
            </p:cNvSpPr>
            <p:nvPr/>
          </p:nvSpPr>
          <p:spPr bwMode="auto">
            <a:xfrm>
              <a:off x="2810" y="192"/>
              <a:ext cx="2363" cy="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ct val="50000"/>
                </a:spcAft>
              </a:pPr>
              <a:r>
                <a:rPr lang="de-DE" sz="2000">
                  <a:latin typeface="Book Antiqua" pitchFamily="18" charset="0"/>
                </a:rPr>
                <a:t>Hans-Joachim Haase</a:t>
              </a:r>
              <a:endParaRPr lang="de-DE" sz="2400">
                <a:latin typeface="Book Antiqua" pitchFamily="18" charset="0"/>
              </a:endParaRPr>
            </a:p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de-DE" sz="2400">
                  <a:latin typeface="Book Antiqua" pitchFamily="18" charset="0"/>
                </a:rPr>
                <a:t>Winkelfehlsichtigkeiten</a:t>
              </a:r>
              <a:br>
                <a:rPr lang="de-DE" sz="2400">
                  <a:latin typeface="Book Antiqua" pitchFamily="18" charset="0"/>
                </a:rPr>
              </a:br>
              <a:r>
                <a:rPr lang="de-DE" sz="2400">
                  <a:latin typeface="Book Antiqua" pitchFamily="18" charset="0"/>
                </a:rPr>
                <a:t>mit</a:t>
              </a:r>
              <a:br>
                <a:rPr lang="de-DE" sz="2400">
                  <a:latin typeface="Book Antiqua" pitchFamily="18" charset="0"/>
                </a:rPr>
              </a:br>
              <a:r>
                <a:rPr lang="de-DE" sz="2400">
                  <a:latin typeface="Book Antiqua" pitchFamily="18" charset="0"/>
                </a:rPr>
                <a:t>Fixationsdisparation</a:t>
              </a:r>
            </a:p>
          </p:txBody>
        </p:sp>
        <p:sp>
          <p:nvSpPr>
            <p:cNvPr id="119814" name="Text Box 93"/>
            <p:cNvSpPr txBox="1">
              <a:spLocks noChangeArrowheads="1"/>
            </p:cNvSpPr>
            <p:nvPr/>
          </p:nvSpPr>
          <p:spPr bwMode="auto">
            <a:xfrm>
              <a:off x="2304" y="3216"/>
              <a:ext cx="336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800">
                  <a:latin typeface="Book Antiqua" pitchFamily="18" charset="0"/>
                </a:rPr>
                <a:t>Erörterungen zur Theorie der Fixationsdisparation</a:t>
              </a:r>
              <a:br>
                <a:rPr lang="de-DE" sz="1800">
                  <a:latin typeface="Book Antiqua" pitchFamily="18" charset="0"/>
                </a:rPr>
              </a:br>
              <a:r>
                <a:rPr lang="de-DE" sz="1800">
                  <a:latin typeface="Book Antiqua" pitchFamily="18" charset="0"/>
                </a:rPr>
                <a:t>und zur Funktionsweise der notwendigen Teste</a:t>
              </a:r>
              <a:br>
                <a:rPr lang="de-DE" sz="1800">
                  <a:latin typeface="Book Antiqua" pitchFamily="18" charset="0"/>
                </a:rPr>
              </a:br>
              <a:r>
                <a:rPr lang="de-DE" sz="1800">
                  <a:latin typeface="Book Antiqua" pitchFamily="18" charset="0"/>
                </a:rPr>
                <a:t>für die Ermittlung binokularer Vollkorrektionen</a:t>
              </a:r>
            </a:p>
            <a:p>
              <a:pPr algn="ctr">
                <a:spcBef>
                  <a:spcPct val="100000"/>
                </a:spcBef>
              </a:pPr>
              <a:r>
                <a:rPr lang="de-DE" sz="1800">
                  <a:latin typeface="Book Antiqua" pitchFamily="18" charset="0"/>
                </a:rPr>
                <a:t>Verlag Bode</a:t>
              </a:r>
            </a:p>
          </p:txBody>
        </p:sp>
        <p:grpSp>
          <p:nvGrpSpPr>
            <p:cNvPr id="119815" name="Group 94"/>
            <p:cNvGrpSpPr>
              <a:grpSpLocks noChangeAspect="1"/>
            </p:cNvGrpSpPr>
            <p:nvPr/>
          </p:nvGrpSpPr>
          <p:grpSpPr bwMode="auto">
            <a:xfrm>
              <a:off x="3168" y="1493"/>
              <a:ext cx="1642" cy="1550"/>
              <a:chOff x="3067" y="1680"/>
              <a:chExt cx="1451" cy="1368"/>
            </a:xfrm>
          </p:grpSpPr>
          <p:grpSp>
            <p:nvGrpSpPr>
              <p:cNvPr id="119816" name="Group 95"/>
              <p:cNvGrpSpPr>
                <a:grpSpLocks noChangeAspect="1"/>
              </p:cNvGrpSpPr>
              <p:nvPr/>
            </p:nvGrpSpPr>
            <p:grpSpPr bwMode="auto">
              <a:xfrm>
                <a:off x="3067" y="1680"/>
                <a:ext cx="1451" cy="1368"/>
                <a:chOff x="3572" y="2211"/>
                <a:chExt cx="3628" cy="3419"/>
              </a:xfrm>
            </p:grpSpPr>
            <p:grpSp>
              <p:nvGrpSpPr>
                <p:cNvPr id="119818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3572" y="2228"/>
                  <a:ext cx="3628" cy="3402"/>
                  <a:chOff x="3572" y="2228"/>
                  <a:chExt cx="3628" cy="3402"/>
                </a:xfrm>
              </p:grpSpPr>
              <p:sp>
                <p:nvSpPr>
                  <p:cNvPr id="119893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228"/>
                    <a:ext cx="3628" cy="34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94" name="Line 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72" y="3929"/>
                    <a:ext cx="36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95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386" y="2228"/>
                    <a:ext cx="0" cy="340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9819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4082" y="2682"/>
                  <a:ext cx="794" cy="794"/>
                  <a:chOff x="4082" y="2682"/>
                  <a:chExt cx="794" cy="794"/>
                </a:xfrm>
              </p:grpSpPr>
              <p:grpSp>
                <p:nvGrpSpPr>
                  <p:cNvPr id="119887" name="Group 1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48" y="2682"/>
                    <a:ext cx="61" cy="794"/>
                    <a:chOff x="3117" y="1416"/>
                    <a:chExt cx="283" cy="3686"/>
                  </a:xfrm>
                </p:grpSpPr>
                <p:sp>
                  <p:nvSpPr>
                    <p:cNvPr id="119891" name="Rectangle 1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17" y="1416"/>
                      <a:ext cx="283" cy="170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892" name="Rectangle 1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17" y="3401"/>
                      <a:ext cx="283" cy="170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19888" name="Group 104"/>
                  <p:cNvGrpSpPr>
                    <a:grpSpLocks noChangeAspect="1"/>
                  </p:cNvGrpSpPr>
                  <p:nvPr/>
                </p:nvGrpSpPr>
                <p:grpSpPr bwMode="auto">
                  <a:xfrm rot="-5400000">
                    <a:off x="4448" y="2683"/>
                    <a:ext cx="61" cy="794"/>
                    <a:chOff x="3117" y="1416"/>
                    <a:chExt cx="283" cy="3686"/>
                  </a:xfrm>
                </p:grpSpPr>
                <p:sp>
                  <p:nvSpPr>
                    <p:cNvPr id="119889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17" y="1416"/>
                      <a:ext cx="283" cy="170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890" name="Rectangle 1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17" y="3401"/>
                      <a:ext cx="283" cy="170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19820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5395" y="2211"/>
                  <a:ext cx="1798" cy="1737"/>
                  <a:chOff x="5395" y="2211"/>
                  <a:chExt cx="1798" cy="1737"/>
                </a:xfrm>
              </p:grpSpPr>
              <p:sp>
                <p:nvSpPr>
                  <p:cNvPr id="119858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95" y="2244"/>
                    <a:ext cx="1798" cy="167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59" name="Oval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19" y="2325"/>
                    <a:ext cx="1547" cy="151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60" name="AutoShap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56" y="2211"/>
                    <a:ext cx="74" cy="7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B2B2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61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62" y="2234"/>
                    <a:ext cx="59" cy="23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19862" name="Group 1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117" y="2339"/>
                    <a:ext cx="350" cy="140"/>
                    <a:chOff x="2362" y="1323"/>
                    <a:chExt cx="488" cy="199"/>
                  </a:xfrm>
                </p:grpSpPr>
                <p:sp>
                  <p:nvSpPr>
                    <p:cNvPr id="119880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08" y="1323"/>
                      <a:ext cx="0" cy="17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881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600000">
                      <a:off x="2776" y="1336"/>
                      <a:ext cx="0" cy="17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882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1000000" flipH="1">
                      <a:off x="2434" y="1335"/>
                      <a:ext cx="0" cy="17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883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300000" flipH="1">
                      <a:off x="2693" y="1379"/>
                      <a:ext cx="0" cy="1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884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900000">
                      <a:off x="2362" y="1407"/>
                      <a:ext cx="0" cy="1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885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-300000">
                      <a:off x="2525" y="1381"/>
                      <a:ext cx="0" cy="1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9886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900000" flipH="1">
                      <a:off x="2850" y="1409"/>
                      <a:ext cx="0" cy="1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19863" name="Group 1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118" y="3154"/>
                    <a:ext cx="350" cy="794"/>
                    <a:chOff x="3963" y="2343"/>
                    <a:chExt cx="350" cy="794"/>
                  </a:xfrm>
                </p:grpSpPr>
                <p:grpSp>
                  <p:nvGrpSpPr>
                    <p:cNvPr id="1198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4102" y="2343"/>
                      <a:ext cx="74" cy="794"/>
                      <a:chOff x="2564" y="1142"/>
                      <a:chExt cx="85" cy="1133"/>
                    </a:xfrm>
                  </p:grpSpPr>
                  <p:sp>
                    <p:nvSpPr>
                      <p:cNvPr id="119878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7" y="1142"/>
                        <a:ext cx="82" cy="113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B2B2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79" name="Rectangle 1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64" y="1175"/>
                        <a:ext cx="82" cy="33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870" name="Group 124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3963" y="2869"/>
                      <a:ext cx="350" cy="140"/>
                      <a:chOff x="2362" y="1323"/>
                      <a:chExt cx="488" cy="199"/>
                    </a:xfrm>
                  </p:grpSpPr>
                  <p:sp>
                    <p:nvSpPr>
                      <p:cNvPr id="119871" name="Line 1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08" y="1323"/>
                        <a:ext cx="0" cy="17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72" name="Line 1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600000">
                        <a:off x="2776" y="1336"/>
                        <a:ext cx="0" cy="17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73" name="Line 1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21000000" flipH="1">
                        <a:off x="2434" y="1335"/>
                        <a:ext cx="0" cy="17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74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300000" flipH="1">
                        <a:off x="2693" y="1379"/>
                        <a:ext cx="0" cy="11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75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-900000">
                        <a:off x="2362" y="1407"/>
                        <a:ext cx="0" cy="11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76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-300000">
                        <a:off x="2525" y="1381"/>
                        <a:ext cx="0" cy="11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77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2850" y="1409"/>
                        <a:ext cx="0" cy="11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96969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19864" name="Oval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4" y="3008"/>
                    <a:ext cx="136" cy="1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65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58" y="2280"/>
                    <a:ext cx="66" cy="5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66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58" y="3829"/>
                    <a:ext cx="66" cy="51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67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18" y="2240"/>
                    <a:ext cx="148" cy="54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68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18" y="3838"/>
                    <a:ext cx="148" cy="8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9821" name="Group 137"/>
                <p:cNvGrpSpPr>
                  <a:grpSpLocks noChangeAspect="1"/>
                </p:cNvGrpSpPr>
                <p:nvPr/>
              </p:nvGrpSpPr>
              <p:grpSpPr bwMode="auto">
                <a:xfrm>
                  <a:off x="6044" y="4269"/>
                  <a:ext cx="499" cy="1026"/>
                  <a:chOff x="6044" y="4269"/>
                  <a:chExt cx="499" cy="1026"/>
                </a:xfrm>
              </p:grpSpPr>
              <p:grpSp>
                <p:nvGrpSpPr>
                  <p:cNvPr id="119833" name="Group 1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044" y="4269"/>
                    <a:ext cx="499" cy="1026"/>
                    <a:chOff x="1983" y="1416"/>
                    <a:chExt cx="2948" cy="6067"/>
                  </a:xfrm>
                </p:grpSpPr>
                <p:sp>
                  <p:nvSpPr>
                    <p:cNvPr id="119846" name="Oval 1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90" y="3882"/>
                      <a:ext cx="1134" cy="113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19847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83" y="1416"/>
                      <a:ext cx="2948" cy="6067"/>
                      <a:chOff x="1983" y="1416"/>
                      <a:chExt cx="2948" cy="6067"/>
                    </a:xfrm>
                  </p:grpSpPr>
                  <p:grpSp>
                    <p:nvGrpSpPr>
                      <p:cNvPr id="119848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983" y="5924"/>
                        <a:ext cx="2948" cy="1559"/>
                        <a:chOff x="1983" y="12756"/>
                        <a:chExt cx="2948" cy="1559"/>
                      </a:xfrm>
                    </p:grpSpPr>
                    <p:grpSp>
                      <p:nvGrpSpPr>
                        <p:cNvPr id="119854" name="Group 1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983" y="12756"/>
                          <a:ext cx="2948" cy="1559"/>
                          <a:chOff x="1983" y="12756"/>
                          <a:chExt cx="2948" cy="1559"/>
                        </a:xfrm>
                      </p:grpSpPr>
                      <p:sp>
                        <p:nvSpPr>
                          <p:cNvPr id="119856" name="AutoShape 14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983" y="12756"/>
                            <a:ext cx="1814" cy="1559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B2B2B2"/>
                          </a:solidFill>
                          <a:ln w="6350">
                            <a:solidFill>
                              <a:srgbClr val="B2B2B2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19857" name="AutoShape 14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117" y="12756"/>
                            <a:ext cx="1814" cy="1559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B2B2B2"/>
                          </a:solidFill>
                          <a:ln w="6350">
                            <a:solidFill>
                              <a:srgbClr val="B2B2B2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19855" name="AutoShape 14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17" y="13731"/>
                          <a:ext cx="680" cy="584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000000"/>
                        </a:solidFill>
                        <a:ln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19849" name="Group 1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983" y="1416"/>
                        <a:ext cx="2948" cy="1559"/>
                        <a:chOff x="1983" y="12756"/>
                        <a:chExt cx="2948" cy="1559"/>
                      </a:xfrm>
                    </p:grpSpPr>
                    <p:grpSp>
                      <p:nvGrpSpPr>
                        <p:cNvPr id="119850" name="Group 1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983" y="12756"/>
                          <a:ext cx="2948" cy="1559"/>
                          <a:chOff x="1983" y="12756"/>
                          <a:chExt cx="2948" cy="1559"/>
                        </a:xfrm>
                      </p:grpSpPr>
                      <p:sp>
                        <p:nvSpPr>
                          <p:cNvPr id="119852" name="AutoShape 14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983" y="12756"/>
                            <a:ext cx="1814" cy="1559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B2B2B2"/>
                          </a:solidFill>
                          <a:ln w="6350">
                            <a:solidFill>
                              <a:srgbClr val="B2B2B2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19853" name="AutoShape 1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3117" y="12756"/>
                            <a:ext cx="1814" cy="1559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B2B2B2"/>
                          </a:solidFill>
                          <a:ln w="6350">
                            <a:solidFill>
                              <a:srgbClr val="B2B2B2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19851" name="AutoShape 15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17" y="13731"/>
                          <a:ext cx="680" cy="584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000000"/>
                        </a:solidFill>
                        <a:ln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sp>
                <p:nvSpPr>
                  <p:cNvPr id="119834" name="Line 1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197" y="4566"/>
                    <a:ext cx="0" cy="21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35" name="Line 1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390" y="4566"/>
                    <a:ext cx="0" cy="21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36" name="Line 15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274" y="4566"/>
                    <a:ext cx="0" cy="21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37" name="Line 15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313" y="4566"/>
                    <a:ext cx="0" cy="21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38" name="Line 15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235" y="4566"/>
                    <a:ext cx="0" cy="7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39" name="Line 1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352" y="4566"/>
                    <a:ext cx="0" cy="7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40" name="Line 1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197" y="4779"/>
                    <a:ext cx="0" cy="21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41" name="Line 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90" y="4779"/>
                    <a:ext cx="0" cy="21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42" name="Line 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74" y="4779"/>
                    <a:ext cx="0" cy="21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43" name="Line 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13" y="4779"/>
                    <a:ext cx="0" cy="21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44" name="Line 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35" y="4920"/>
                    <a:ext cx="0" cy="7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845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352" y="4920"/>
                    <a:ext cx="0" cy="7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9822" name="Group 163"/>
                <p:cNvGrpSpPr>
                  <a:grpSpLocks noChangeAspect="1"/>
                </p:cNvGrpSpPr>
                <p:nvPr/>
              </p:nvGrpSpPr>
              <p:grpSpPr bwMode="auto">
                <a:xfrm>
                  <a:off x="3798" y="4067"/>
                  <a:ext cx="1356" cy="1428"/>
                  <a:chOff x="3798" y="4067"/>
                  <a:chExt cx="1356" cy="1428"/>
                </a:xfrm>
              </p:grpSpPr>
              <p:grpSp>
                <p:nvGrpSpPr>
                  <p:cNvPr id="119823" name="Group 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98" y="4067"/>
                    <a:ext cx="1356" cy="1428"/>
                    <a:chOff x="1643" y="3258"/>
                    <a:chExt cx="1356" cy="1428"/>
                  </a:xfrm>
                </p:grpSpPr>
                <p:grpSp>
                  <p:nvGrpSpPr>
                    <p:cNvPr id="119825" name="Group 16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43" y="3258"/>
                      <a:ext cx="642" cy="1428"/>
                      <a:chOff x="1595" y="3264"/>
                      <a:chExt cx="642" cy="1428"/>
                    </a:xfrm>
                  </p:grpSpPr>
                  <p:sp>
                    <p:nvSpPr>
                      <p:cNvPr id="119830" name="Rectangle 1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95" y="3264"/>
                        <a:ext cx="62" cy="1428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31" name="Rectangle 1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6" y="3264"/>
                        <a:ext cx="581" cy="62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32" name="Rectangle 1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6" y="4630"/>
                        <a:ext cx="581" cy="62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826" name="Group 16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56" y="3258"/>
                      <a:ext cx="643" cy="1428"/>
                      <a:chOff x="2354" y="3264"/>
                      <a:chExt cx="643" cy="1428"/>
                    </a:xfrm>
                  </p:grpSpPr>
                  <p:sp>
                    <p:nvSpPr>
                      <p:cNvPr id="119827" name="Rectangle 17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2935" y="3264"/>
                        <a:ext cx="62" cy="1428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28" name="Rectangle 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2354" y="3264"/>
                        <a:ext cx="581" cy="62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29" name="Rectangle 17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2354" y="4630"/>
                        <a:ext cx="581" cy="62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19824" name="Oval 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8" y="4703"/>
                    <a:ext cx="136" cy="1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19817" name="Rectangle 174"/>
              <p:cNvSpPr>
                <a:spLocks noChangeAspect="1" noChangeArrowheads="1"/>
              </p:cNvSpPr>
              <p:nvPr/>
            </p:nvSpPr>
            <p:spPr bwMode="auto">
              <a:xfrm>
                <a:off x="4106" y="1685"/>
                <a:ext cx="96" cy="2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19811" name="Text Box 177"/>
          <p:cNvSpPr txBox="1">
            <a:spLocks noChangeArrowheads="1"/>
          </p:cNvSpPr>
          <p:nvPr/>
        </p:nvSpPr>
        <p:spPr bwMode="auto">
          <a:xfrm>
            <a:off x="457200" y="338138"/>
            <a:ext cx="2514600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de-DE" sz="3200"/>
              <a:t>aktuell</a:t>
            </a:r>
          </a:p>
          <a:p>
            <a:pPr algn="ctr">
              <a:spcBef>
                <a:spcPct val="25000"/>
              </a:spcBef>
            </a:pPr>
            <a:r>
              <a:rPr lang="de-DE" sz="3200"/>
              <a:t>lehrreich</a:t>
            </a:r>
          </a:p>
          <a:p>
            <a:pPr algn="ctr">
              <a:spcBef>
                <a:spcPct val="25000"/>
              </a:spcBef>
            </a:pPr>
            <a:r>
              <a:rPr lang="de-DE" sz="3200"/>
              <a:t>anregend</a:t>
            </a:r>
          </a:p>
          <a:p>
            <a:pPr algn="ctr">
              <a:spcBef>
                <a:spcPct val="25000"/>
              </a:spcBef>
            </a:pPr>
            <a:r>
              <a:rPr lang="de-DE" sz="3200"/>
              <a:t>informativ</a:t>
            </a:r>
          </a:p>
          <a:p>
            <a:pPr algn="ctr">
              <a:spcBef>
                <a:spcPct val="25000"/>
              </a:spcBef>
            </a:pPr>
            <a:r>
              <a:rPr lang="de-DE" sz="3200"/>
              <a:t>lesenswert</a:t>
            </a:r>
          </a:p>
          <a:p>
            <a:pPr algn="ctr">
              <a:spcBef>
                <a:spcPct val="25000"/>
              </a:spcBef>
            </a:pPr>
            <a:r>
              <a:rPr lang="de-DE" sz="3200"/>
              <a:t>erstaunlich</a:t>
            </a:r>
          </a:p>
          <a:p>
            <a:pPr algn="ctr">
              <a:spcBef>
                <a:spcPct val="25000"/>
              </a:spcBef>
            </a:pPr>
            <a:r>
              <a:rPr lang="de-DE" sz="3200"/>
              <a:t>interessant</a:t>
            </a:r>
          </a:p>
          <a:p>
            <a:pPr algn="ctr">
              <a:spcBef>
                <a:spcPct val="25000"/>
              </a:spcBef>
            </a:pPr>
            <a:r>
              <a:rPr lang="de-DE" sz="3200"/>
              <a:t>und</a:t>
            </a:r>
          </a:p>
          <a:p>
            <a:pPr algn="ctr">
              <a:spcBef>
                <a:spcPct val="25000"/>
              </a:spcBef>
            </a:pPr>
            <a:r>
              <a:rPr lang="de-DE" sz="3200"/>
              <a:t>preiswert</a:t>
            </a:r>
          </a:p>
          <a:p>
            <a:pPr algn="ctr">
              <a:spcBef>
                <a:spcPct val="40000"/>
              </a:spcBef>
            </a:pPr>
            <a:r>
              <a:rPr lang="de-DE" sz="3200"/>
              <a:t>(47,-- DM)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kumimoji="0" lang="de-DE" smtClean="0"/>
              <a:t>Immer treffsicher mit der MKH 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33400" y="1963738"/>
            <a:ext cx="5902325" cy="4319587"/>
            <a:chOff x="1264" y="1237"/>
            <a:chExt cx="3228" cy="2363"/>
          </a:xfrm>
        </p:grpSpPr>
        <p:pic>
          <p:nvPicPr>
            <p:cNvPr id="120840" name="Picture 4" descr="E:\OFFICE97\CLIPART\SCRBEANS\BEEINDRU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4" y="1509"/>
              <a:ext cx="3228" cy="2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1" name="WordArt 5"/>
            <p:cNvSpPr>
              <a:spLocks noChangeAspect="1" noChangeArrowheads="1" noChangeShapeType="1" noTextEdit="1"/>
            </p:cNvSpPr>
            <p:nvPr/>
          </p:nvSpPr>
          <p:spPr bwMode="auto">
            <a:xfrm rot="1351716">
              <a:off x="2641" y="1986"/>
              <a:ext cx="336" cy="1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2000" kern="10" spc="40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MKH</a:t>
              </a:r>
            </a:p>
          </p:txBody>
        </p:sp>
        <p:sp>
          <p:nvSpPr>
            <p:cNvPr id="120842" name="WordArt 6"/>
            <p:cNvSpPr>
              <a:spLocks noChangeAspect="1" noChangeArrowheads="1" noChangeShapeType="1" noTextEdit="1"/>
            </p:cNvSpPr>
            <p:nvPr/>
          </p:nvSpPr>
          <p:spPr bwMode="auto">
            <a:xfrm rot="2499899">
              <a:off x="2886" y="1237"/>
              <a:ext cx="513" cy="1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2000" kern="10" spc="40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Andere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0" y="4495800"/>
            <a:ext cx="2057400" cy="1219200"/>
            <a:chOff x="4320" y="2832"/>
            <a:chExt cx="1296" cy="768"/>
          </a:xfrm>
        </p:grpSpPr>
        <p:sp>
          <p:nvSpPr>
            <p:cNvPr id="120837" name="Text Box 7"/>
            <p:cNvSpPr txBox="1">
              <a:spLocks noChangeArrowheads="1"/>
            </p:cNvSpPr>
            <p:nvPr/>
          </p:nvSpPr>
          <p:spPr bwMode="auto">
            <a:xfrm>
              <a:off x="4342" y="3053"/>
              <a:ext cx="127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3200">
                  <a:latin typeface="Arial Black" pitchFamily="34" charset="0"/>
                </a:rPr>
                <a:t>Pause ...</a:t>
              </a:r>
              <a:endParaRPr lang="de-DE" sz="3200" b="1"/>
            </a:p>
          </p:txBody>
        </p:sp>
        <p:pic>
          <p:nvPicPr>
            <p:cNvPr id="120838" name="Picture 8" descr="A:\paint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3408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839" name="Picture 12" descr="A:\paint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2832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Die fast vollständige MKH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0" y="4495800"/>
            <a:ext cx="2057400" cy="1219200"/>
            <a:chOff x="4320" y="2832"/>
            <a:chExt cx="1296" cy="768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4342" y="3053"/>
              <a:ext cx="127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3200">
                  <a:latin typeface="Arial Black" pitchFamily="34" charset="0"/>
                </a:rPr>
                <a:t>Teil II ...</a:t>
              </a:r>
            </a:p>
          </p:txBody>
        </p:sp>
        <p:pic>
          <p:nvPicPr>
            <p:cNvPr id="4101" name="Picture 5" descr="A:\paint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3408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 descr="A:\paint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2832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549275"/>
          </a:xfrm>
        </p:spPr>
        <p:txBody>
          <a:bodyPr/>
          <a:lstStyle/>
          <a:p>
            <a:r>
              <a:rPr lang="de-DE" smtClean="0"/>
              <a:t>Die MKH-Teste</a:t>
            </a:r>
          </a:p>
        </p:txBody>
      </p:sp>
      <p:sp>
        <p:nvSpPr>
          <p:cNvPr id="679940" name="Rectangle 4"/>
          <p:cNvSpPr>
            <a:spLocks noChangeArrowheads="1"/>
          </p:cNvSpPr>
          <p:nvPr/>
        </p:nvSpPr>
        <p:spPr bwMode="auto">
          <a:xfrm>
            <a:off x="381000" y="2063750"/>
            <a:ext cx="8178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Kreuztest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Zeigertest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Doppelzeigertest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Hakentest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Stereotest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Valenztest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Differenzierter Stereotest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Cowentest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0" grpId="0" build="p" bldLvl="2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/>
              <a:t>Kreuztest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Differenzierter 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Vergenz-Ruhestellung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12950"/>
          </a:xfrm>
        </p:spPr>
        <p:txBody>
          <a:bodyPr/>
          <a:lstStyle/>
          <a:p>
            <a:r>
              <a:rPr lang="de-DE" smtClean="0"/>
              <a:t>Vergenz-Ruhestellung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Anstrengungsärmste Vergenzstellung </a:t>
            </a:r>
            <a:br>
              <a:rPr lang="de-DE" smtClean="0"/>
            </a:br>
            <a:r>
              <a:rPr lang="de-DE" smtClean="0"/>
              <a:t>eines Augenpaares (Muskelgleichgewichtsstellung)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720725" y="3924300"/>
            <a:ext cx="80422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Für jedes Augenpaar gibt es mehrere verschiedene Vergenz-Ruhestellungen, </a:t>
            </a:r>
            <a:br>
              <a:rPr kumimoji="1" lang="de-DE" sz="3000"/>
            </a:br>
            <a:r>
              <a:rPr kumimoji="1" lang="de-DE" sz="3000"/>
              <a:t>z.B. Hell-Ruhestellung, Dunkel-Ruhestellung, fusionsreizfreie Ruhestellung usw.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/>
              <a:t>Aufbau </a:t>
            </a:r>
          </a:p>
          <a:p>
            <a:r>
              <a:rPr lang="de-DE" smtClean="0"/>
              <a:t>Funktionsweise</a:t>
            </a:r>
          </a:p>
          <a:p>
            <a:r>
              <a:rPr lang="de-DE" smtClean="0"/>
              <a:t>Hinweise zur Anwendung</a:t>
            </a:r>
          </a:p>
          <a:p>
            <a:r>
              <a:rPr lang="de-DE" smtClean="0"/>
              <a:t>Ergebnis</a:t>
            </a:r>
          </a:p>
          <a:p>
            <a:pPr lvl="2"/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build="p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/>
              <a:t>Aufbau </a:t>
            </a:r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7313612" cy="827088"/>
          </a:xfrm>
        </p:spPr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Seheindruck ohne Analysatoren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572000" y="3784600"/>
            <a:ext cx="0" cy="641350"/>
          </a:xfrm>
          <a:prstGeom prst="line">
            <a:avLst/>
          </a:prstGeom>
          <a:noFill/>
          <a:ln w="1016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4530725"/>
            <a:ext cx="0" cy="641350"/>
          </a:xfrm>
          <a:prstGeom prst="line">
            <a:avLst/>
          </a:prstGeom>
          <a:noFill/>
          <a:ln w="1016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200525" y="4156075"/>
            <a:ext cx="0" cy="641350"/>
          </a:xfrm>
          <a:prstGeom prst="line">
            <a:avLst/>
          </a:prstGeom>
          <a:noFill/>
          <a:ln w="1016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rot="5400000">
            <a:off x="4946650" y="4156075"/>
            <a:ext cx="0" cy="641350"/>
          </a:xfrm>
          <a:prstGeom prst="line">
            <a:avLst/>
          </a:prstGeom>
          <a:noFill/>
          <a:ln w="1016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8456612" cy="827088"/>
          </a:xfrm>
        </p:spPr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rechten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572000" y="3784600"/>
            <a:ext cx="0" cy="6413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572000" y="4530725"/>
            <a:ext cx="0" cy="6413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linken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rot="5400000">
            <a:off x="4200525" y="4156075"/>
            <a:ext cx="0" cy="6413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rot="5400000">
            <a:off x="4946650" y="4156075"/>
            <a:ext cx="0" cy="6413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Binokularer Seheindruck mit Analysatoren </a:t>
            </a:r>
            <a:br>
              <a:rPr lang="de-DE" smtClean="0"/>
            </a:br>
            <a:r>
              <a:rPr lang="de-DE" smtClean="0"/>
              <a:t>bei Nullstellungs-Wahrnehmung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572000" y="3784600"/>
            <a:ext cx="0" cy="6413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572000" y="4530725"/>
            <a:ext cx="0" cy="6413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rot="5400000">
            <a:off x="4200525" y="4156075"/>
            <a:ext cx="0" cy="6413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rot="5400000">
            <a:off x="4946650" y="4156075"/>
            <a:ext cx="0" cy="64135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/>
              <a:t>Funktionsweise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2857500" cy="549275"/>
          </a:xfrm>
        </p:spPr>
        <p:txBody>
          <a:bodyPr/>
          <a:lstStyle/>
          <a:p>
            <a:r>
              <a:rPr lang="de-DE" smtClean="0"/>
              <a:t>Fusionsreize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3725" y="2552700"/>
            <a:ext cx="3336925" cy="3732213"/>
            <a:chOff x="374" y="1608"/>
            <a:chExt cx="2102" cy="23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" y="1681"/>
              <a:ext cx="2102" cy="2278"/>
              <a:chOff x="926" y="1681"/>
              <a:chExt cx="2102" cy="227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27" y="3533"/>
                <a:ext cx="2101" cy="187"/>
                <a:chOff x="927" y="3533"/>
                <a:chExt cx="2101" cy="18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927" y="3533"/>
                  <a:ext cx="2101" cy="47"/>
                  <a:chOff x="927" y="3533"/>
                  <a:chExt cx="2101" cy="47"/>
                </a:xfrm>
              </p:grpSpPr>
              <p:sp>
                <p:nvSpPr>
                  <p:cNvPr id="14443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27" y="3556"/>
                    <a:ext cx="2101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44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45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97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46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18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47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57" y="3533"/>
                    <a:ext cx="1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48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37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1047" y="3603"/>
                  <a:ext cx="1847" cy="117"/>
                  <a:chOff x="1047" y="3603"/>
                  <a:chExt cx="1847" cy="117"/>
                </a:xfrm>
              </p:grpSpPr>
              <p:sp>
                <p:nvSpPr>
                  <p:cNvPr id="14438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14439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14440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14441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14442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</p:grpSp>
          <p:sp>
            <p:nvSpPr>
              <p:cNvPr id="1440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133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09" name="Oval 21"/>
              <p:cNvSpPr>
                <a:spLocks noChangeAspect="1" noChangeArrowheads="1"/>
              </p:cNvSpPr>
              <p:nvPr/>
            </p:nvSpPr>
            <p:spPr bwMode="auto">
              <a:xfrm>
                <a:off x="1485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10" name="Oval 22"/>
              <p:cNvSpPr>
                <a:spLocks noChangeAspect="1" noChangeArrowheads="1"/>
              </p:cNvSpPr>
              <p:nvPr/>
            </p:nvSpPr>
            <p:spPr bwMode="auto">
              <a:xfrm>
                <a:off x="1906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926" y="2525"/>
                <a:ext cx="2101" cy="1434"/>
                <a:chOff x="926" y="2525"/>
                <a:chExt cx="2101" cy="1434"/>
              </a:xfrm>
            </p:grpSpPr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>
                  <a:off x="1901" y="3774"/>
                  <a:ext cx="149" cy="59"/>
                  <a:chOff x="1901" y="3774"/>
                  <a:chExt cx="149" cy="59"/>
                </a:xfrm>
              </p:grpSpPr>
              <p:sp>
                <p:nvSpPr>
                  <p:cNvPr id="14432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6" y="3774"/>
                    <a:ext cx="139" cy="59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9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01" y="3778"/>
                    <a:ext cx="149" cy="48"/>
                    <a:chOff x="0" y="0"/>
                    <a:chExt cx="20000" cy="20000"/>
                  </a:xfrm>
                </p:grpSpPr>
                <p:sp>
                  <p:nvSpPr>
                    <p:cNvPr id="14434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35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926" y="3780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1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14427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1442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1442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1443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1443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1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14421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3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14423" name="Line 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424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425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426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1485" y="2525"/>
                  <a:ext cx="982" cy="1308"/>
                  <a:chOff x="1485" y="2525"/>
                  <a:chExt cx="982" cy="1308"/>
                </a:xfrm>
              </p:grpSpPr>
              <p:sp>
                <p:nvSpPr>
                  <p:cNvPr id="14415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67" y="2525"/>
                    <a:ext cx="0" cy="126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16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85" y="2525"/>
                    <a:ext cx="1" cy="126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17" name="Line 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46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18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06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5" name="Group 48"/>
            <p:cNvGrpSpPr>
              <a:grpSpLocks noChangeAspect="1"/>
            </p:cNvGrpSpPr>
            <p:nvPr/>
          </p:nvGrpSpPr>
          <p:grpSpPr bwMode="auto">
            <a:xfrm>
              <a:off x="511" y="1608"/>
              <a:ext cx="1824" cy="1832"/>
              <a:chOff x="0" y="0"/>
              <a:chExt cx="20000" cy="20000"/>
            </a:xfrm>
          </p:grpSpPr>
          <p:sp>
            <p:nvSpPr>
              <p:cNvPr id="14405" name="Line 49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06" name="Line 50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404" name="Text Box 51"/>
            <p:cNvSpPr txBox="1">
              <a:spLocks noChangeArrowheads="1"/>
            </p:cNvSpPr>
            <p:nvPr/>
          </p:nvSpPr>
          <p:spPr bwMode="auto">
            <a:xfrm>
              <a:off x="2052" y="1668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L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3886200" y="2552700"/>
            <a:ext cx="4749800" cy="3733800"/>
            <a:chOff x="2448" y="1608"/>
            <a:chExt cx="2992" cy="2352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2448" y="1681"/>
              <a:ext cx="2992" cy="2279"/>
              <a:chOff x="2448" y="1693"/>
              <a:chExt cx="2992" cy="2279"/>
            </a:xfrm>
          </p:grpSpPr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2568" y="3545"/>
                <a:ext cx="2872" cy="187"/>
                <a:chOff x="2568" y="3545"/>
                <a:chExt cx="2872" cy="187"/>
              </a:xfrm>
            </p:grpSpPr>
            <p:grpSp>
              <p:nvGrpSpPr>
                <p:cNvPr id="19" name="Group 55"/>
                <p:cNvGrpSpPr>
                  <a:grpSpLocks/>
                </p:cNvGrpSpPr>
                <p:nvPr/>
              </p:nvGrpSpPr>
              <p:grpSpPr bwMode="auto">
                <a:xfrm>
                  <a:off x="3339" y="3545"/>
                  <a:ext cx="2101" cy="47"/>
                  <a:chOff x="1477" y="3606"/>
                  <a:chExt cx="2805" cy="63"/>
                </a:xfrm>
              </p:grpSpPr>
              <p:sp>
                <p:nvSpPr>
                  <p:cNvPr id="14396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3637"/>
                    <a:ext cx="2805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97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98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4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99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01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00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8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401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57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" name="Group 62"/>
                <p:cNvGrpSpPr>
                  <a:grpSpLocks/>
                </p:cNvGrpSpPr>
                <p:nvPr/>
              </p:nvGrpSpPr>
              <p:grpSpPr bwMode="auto">
                <a:xfrm>
                  <a:off x="3459" y="3615"/>
                  <a:ext cx="1847" cy="117"/>
                  <a:chOff x="1047" y="3603"/>
                  <a:chExt cx="1847" cy="117"/>
                </a:xfrm>
              </p:grpSpPr>
              <p:sp>
                <p:nvSpPr>
                  <p:cNvPr id="14391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14392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14393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14394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14395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  <p:sp>
              <p:nvSpPr>
                <p:cNvPr id="14390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568" y="3600"/>
                  <a:ext cx="677" cy="129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Netzhautort</a:t>
                  </a:r>
                  <a:endParaRPr lang="de-DE" sz="1400"/>
                </a:p>
              </p:txBody>
            </p:sp>
          </p:grpSp>
          <p:sp>
            <p:nvSpPr>
              <p:cNvPr id="14359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545" y="1693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60" name="Oval 70"/>
              <p:cNvSpPr>
                <a:spLocks noChangeAspect="1" noChangeArrowheads="1"/>
              </p:cNvSpPr>
              <p:nvPr/>
            </p:nvSpPr>
            <p:spPr bwMode="auto">
              <a:xfrm>
                <a:off x="3897" y="2044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61" name="Oval 71"/>
              <p:cNvSpPr>
                <a:spLocks noChangeAspect="1" noChangeArrowheads="1"/>
              </p:cNvSpPr>
              <p:nvPr/>
            </p:nvSpPr>
            <p:spPr bwMode="auto">
              <a:xfrm>
                <a:off x="4318" y="2466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1" name="Group 72"/>
              <p:cNvGrpSpPr>
                <a:grpSpLocks/>
              </p:cNvGrpSpPr>
              <p:nvPr/>
            </p:nvGrpSpPr>
            <p:grpSpPr bwMode="auto">
              <a:xfrm>
                <a:off x="2448" y="2537"/>
                <a:ext cx="2991" cy="1435"/>
                <a:chOff x="2448" y="2537"/>
                <a:chExt cx="2991" cy="1435"/>
              </a:xfrm>
            </p:grpSpPr>
            <p:grpSp>
              <p:nvGrpSpPr>
                <p:cNvPr id="22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4313" y="3786"/>
                  <a:ext cx="149" cy="59"/>
                  <a:chOff x="0" y="0"/>
                  <a:chExt cx="20000" cy="20000"/>
                </a:xfrm>
              </p:grpSpPr>
              <p:sp>
                <p:nvSpPr>
                  <p:cNvPr id="14384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0"/>
                    <a:ext cx="18661" cy="20000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489"/>
                    <a:ext cx="20000" cy="16097"/>
                    <a:chOff x="0" y="0"/>
                    <a:chExt cx="20000" cy="20000"/>
                  </a:xfrm>
                </p:grpSpPr>
                <p:sp>
                  <p:nvSpPr>
                    <p:cNvPr id="14386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387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4364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3850"/>
                  <a:ext cx="895" cy="122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rel. Sehschärfe</a:t>
                  </a:r>
                  <a:endParaRPr lang="de-DE" sz="1000"/>
                </a:p>
              </p:txBody>
            </p:sp>
            <p:grpSp>
              <p:nvGrpSpPr>
                <p:cNvPr id="24" name="Group 79"/>
                <p:cNvGrpSpPr>
                  <a:grpSpLocks/>
                </p:cNvGrpSpPr>
                <p:nvPr/>
              </p:nvGrpSpPr>
              <p:grpSpPr bwMode="auto">
                <a:xfrm>
                  <a:off x="3338" y="3792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2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1437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1438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14381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1438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14383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14373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7" name="Group 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14375" name="Line 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376" name="Line 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377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378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8" name="Group 93"/>
                <p:cNvGrpSpPr>
                  <a:grpSpLocks/>
                </p:cNvGrpSpPr>
                <p:nvPr/>
              </p:nvGrpSpPr>
              <p:grpSpPr bwMode="auto">
                <a:xfrm>
                  <a:off x="3897" y="2537"/>
                  <a:ext cx="982" cy="1308"/>
                  <a:chOff x="2223" y="2260"/>
                  <a:chExt cx="1310" cy="1746"/>
                </a:xfrm>
              </p:grpSpPr>
              <p:sp>
                <p:nvSpPr>
                  <p:cNvPr id="14367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3" y="2260"/>
                    <a:ext cx="0" cy="1689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68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3" y="2260"/>
                    <a:ext cx="1" cy="169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69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1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70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84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29" name="Group 98"/>
            <p:cNvGrpSpPr>
              <a:grpSpLocks noChangeAspect="1"/>
            </p:cNvGrpSpPr>
            <p:nvPr/>
          </p:nvGrpSpPr>
          <p:grpSpPr bwMode="auto">
            <a:xfrm>
              <a:off x="3475" y="1608"/>
              <a:ext cx="1824" cy="1832"/>
              <a:chOff x="0" y="0"/>
              <a:chExt cx="20000" cy="20000"/>
            </a:xfrm>
          </p:grpSpPr>
          <p:sp>
            <p:nvSpPr>
              <p:cNvPr id="14356" name="Line 99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57" name="Line 100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55" name="Text Box 101"/>
            <p:cNvSpPr txBox="1">
              <a:spLocks noChangeArrowheads="1"/>
            </p:cNvSpPr>
            <p:nvPr/>
          </p:nvSpPr>
          <p:spPr bwMode="auto">
            <a:xfrm>
              <a:off x="3528" y="165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R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30" name="Group 102"/>
          <p:cNvGrpSpPr>
            <a:grpSpLocks/>
          </p:cNvGrpSpPr>
          <p:nvPr/>
        </p:nvGrpSpPr>
        <p:grpSpPr bwMode="auto">
          <a:xfrm>
            <a:off x="1209675" y="3108325"/>
            <a:ext cx="6799263" cy="1790700"/>
            <a:chOff x="762" y="1958"/>
            <a:chExt cx="4283" cy="1128"/>
          </a:xfrm>
        </p:grpSpPr>
        <p:grpSp>
          <p:nvGrpSpPr>
            <p:cNvPr id="31" name="Group 103"/>
            <p:cNvGrpSpPr>
              <a:grpSpLocks/>
            </p:cNvGrpSpPr>
            <p:nvPr/>
          </p:nvGrpSpPr>
          <p:grpSpPr bwMode="auto">
            <a:xfrm>
              <a:off x="762" y="1958"/>
              <a:ext cx="1319" cy="1128"/>
              <a:chOff x="762" y="1958"/>
              <a:chExt cx="1319" cy="1128"/>
            </a:xfrm>
          </p:grpSpPr>
          <p:grpSp>
            <p:nvGrpSpPr>
              <p:cNvPr id="14336" name="Group 104"/>
              <p:cNvGrpSpPr>
                <a:grpSpLocks/>
              </p:cNvGrpSpPr>
              <p:nvPr/>
            </p:nvGrpSpPr>
            <p:grpSpPr bwMode="auto">
              <a:xfrm>
                <a:off x="1177" y="2526"/>
                <a:ext cx="494" cy="0"/>
                <a:chOff x="1177" y="2526"/>
                <a:chExt cx="494" cy="0"/>
              </a:xfrm>
            </p:grpSpPr>
            <p:sp>
              <p:nvSpPr>
                <p:cNvPr id="14351" name="Line 105"/>
                <p:cNvSpPr>
                  <a:spLocks noChangeShapeType="1"/>
                </p:cNvSpPr>
                <p:nvPr/>
              </p:nvSpPr>
              <p:spPr bwMode="auto">
                <a:xfrm rot="5400000">
                  <a:off x="1556" y="2411"/>
                  <a:ext cx="0" cy="23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352" name="Line 106"/>
                <p:cNvSpPr>
                  <a:spLocks noChangeShapeType="1"/>
                </p:cNvSpPr>
                <p:nvPr/>
              </p:nvSpPr>
              <p:spPr bwMode="auto">
                <a:xfrm rot="5400000">
                  <a:off x="1292" y="2411"/>
                  <a:ext cx="0" cy="23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4350" name="Rectangle 107"/>
              <p:cNvSpPr>
                <a:spLocks noChangeArrowheads="1"/>
              </p:cNvSpPr>
              <p:nvPr/>
            </p:nvSpPr>
            <p:spPr bwMode="auto">
              <a:xfrm>
                <a:off x="762" y="1958"/>
                <a:ext cx="1319" cy="11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337" name="Group 108"/>
            <p:cNvGrpSpPr>
              <a:grpSpLocks/>
            </p:cNvGrpSpPr>
            <p:nvPr/>
          </p:nvGrpSpPr>
          <p:grpSpPr bwMode="auto">
            <a:xfrm>
              <a:off x="3726" y="1958"/>
              <a:ext cx="1319" cy="1128"/>
              <a:chOff x="3726" y="1958"/>
              <a:chExt cx="1319" cy="1128"/>
            </a:xfrm>
          </p:grpSpPr>
          <p:grpSp>
            <p:nvGrpSpPr>
              <p:cNvPr id="14340" name="Group 109"/>
              <p:cNvGrpSpPr>
                <a:grpSpLocks/>
              </p:cNvGrpSpPr>
              <p:nvPr/>
            </p:nvGrpSpPr>
            <p:grpSpPr bwMode="auto">
              <a:xfrm>
                <a:off x="4389" y="2279"/>
                <a:ext cx="0" cy="492"/>
                <a:chOff x="4389" y="2279"/>
                <a:chExt cx="0" cy="492"/>
              </a:xfrm>
            </p:grpSpPr>
            <p:sp>
              <p:nvSpPr>
                <p:cNvPr id="14347" name="Line 110"/>
                <p:cNvSpPr>
                  <a:spLocks noChangeShapeType="1"/>
                </p:cNvSpPr>
                <p:nvPr/>
              </p:nvSpPr>
              <p:spPr bwMode="auto">
                <a:xfrm>
                  <a:off x="4389" y="2279"/>
                  <a:ext cx="0" cy="23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348" name="Line 111"/>
                <p:cNvSpPr>
                  <a:spLocks noChangeShapeType="1"/>
                </p:cNvSpPr>
                <p:nvPr/>
              </p:nvSpPr>
              <p:spPr bwMode="auto">
                <a:xfrm>
                  <a:off x="4389" y="2541"/>
                  <a:ext cx="0" cy="23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4346" name="Rectangle 112"/>
              <p:cNvSpPr>
                <a:spLocks noChangeArrowheads="1"/>
              </p:cNvSpPr>
              <p:nvPr/>
            </p:nvSpPr>
            <p:spPr bwMode="auto">
              <a:xfrm>
                <a:off x="3726" y="1958"/>
                <a:ext cx="1319" cy="11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1463675"/>
          </a:xfrm>
        </p:spPr>
        <p:txBody>
          <a:bodyPr/>
          <a:lstStyle/>
          <a:p>
            <a:r>
              <a:rPr lang="de-DE" smtClean="0"/>
              <a:t>Funktion des Testfeldrahmens:</a:t>
            </a:r>
            <a:br>
              <a:rPr lang="de-DE" smtClean="0"/>
            </a:br>
            <a:r>
              <a:rPr lang="de-DE" smtClean="0"/>
              <a:t>Aufrechterhaltung möglichst natürlicher Sehbedingungen (Fusionsreiz vorhanden)</a:t>
            </a:r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381000" y="3184525"/>
            <a:ext cx="8178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Auswirkung des Testfeldrahmens:</a:t>
            </a:r>
            <a:br>
              <a:rPr kumimoji="1" lang="de-DE" sz="3000"/>
            </a:br>
            <a:r>
              <a:rPr kumimoji="1" lang="de-DE" sz="3000"/>
              <a:t>Größe der Auswanderung wird begrenzt durch die Größe der Panumbereiche an den Netzhaut-Bildorten des Testfeldrahmens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8" grpId="0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/>
              <a:t>Hinweise zur Anwendung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Vergenzstellung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Vergenz-Ruhestellung</a:t>
            </a:r>
          </a:p>
          <a:p>
            <a:pPr lvl="1"/>
            <a:r>
              <a:rPr lang="de-DE" smtClean="0"/>
              <a:t>Vergenz-Orthostellung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Vergenz-Fehlstellung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Vergenz-Arbeitsstellung </a:t>
            </a:r>
          </a:p>
          <a:p>
            <a:pPr>
              <a:spcBef>
                <a:spcPct val="30000"/>
              </a:spcBef>
            </a:pPr>
            <a:r>
              <a:rPr lang="de-DE" smtClean="0">
                <a:solidFill>
                  <a:srgbClr val="969696"/>
                </a:solidFill>
              </a:rPr>
              <a:t>Ruhestellungsfehler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Strabismus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Heterophorie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Winkelfehlsichtigkeit</a:t>
            </a:r>
            <a:endParaRPr lang="de-DE" smtClean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1966913"/>
          </a:xfrm>
        </p:spPr>
        <p:txBody>
          <a:bodyPr/>
          <a:lstStyle/>
          <a:p>
            <a:r>
              <a:rPr lang="de-DE" smtClean="0"/>
              <a:t>Frage:</a:t>
            </a:r>
          </a:p>
          <a:p>
            <a:pPr>
              <a:spcBef>
                <a:spcPct val="10000"/>
              </a:spcBef>
              <a:buFont typeface="Monotype Sorts" pitchFamily="2" charset="2"/>
              <a:buNone/>
            </a:pPr>
            <a:r>
              <a:rPr lang="de-DE" smtClean="0"/>
              <a:t>	Was geschieht, wenn der Klient während der Messung am Kreuztest kurzzeitig ein anderes Objekt im Raum anschaut?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381000" y="3657600"/>
            <a:ext cx="81788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Antwort:</a:t>
            </a:r>
            <a:br>
              <a:rPr kumimoji="1" lang="de-DE" sz="3000"/>
            </a:br>
            <a:r>
              <a:rPr kumimoji="1" lang="de-DE" sz="3000"/>
              <a:t>Es werden die vollen Fusionsreize wirksam, und die äußeren Augenmuskeln nehmen ihre Fusionsarbeit wieder auf. 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Die zu messende WF wird dadurch wieder motorisch kompensiert.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6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549275"/>
          </a:xfrm>
        </p:spPr>
        <p:txBody>
          <a:bodyPr/>
          <a:lstStyle/>
          <a:p>
            <a:r>
              <a:rPr lang="de-DE" smtClean="0"/>
              <a:t>Folgerung: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1000" y="2133600"/>
            <a:ext cx="8178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Vor (nötigenfalls auch wiederholt während) der Messung am Kreuztest soll der Klient gebeten werden, stets nur auf die Mitte der Testfläche zu schauen, da sonst die Messung behindert werden könnte.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929188"/>
          </a:xfrm>
        </p:spPr>
        <p:txBody>
          <a:bodyPr/>
          <a:lstStyle/>
          <a:p>
            <a:r>
              <a:rPr lang="de-DE" smtClean="0"/>
              <a:t>Während der Refraktionsbestimmung im Monokularsehen können die Augen ihre Vergenz-Ruhestellung einnehmen.</a:t>
            </a:r>
          </a:p>
          <a:p>
            <a:r>
              <a:rPr lang="de-DE" smtClean="0"/>
              <a:t>Dies ist die ideale Startbedingung für die Messung am Kreuztest!</a:t>
            </a:r>
          </a:p>
          <a:p>
            <a:r>
              <a:rPr lang="de-DE" smtClean="0"/>
              <a:t>Folgerung: </a:t>
            </a:r>
            <a:r>
              <a:rPr lang="de-DE" b="1" smtClean="0"/>
              <a:t>Nie mehr</a:t>
            </a:r>
            <a:r>
              <a:rPr lang="de-DE" smtClean="0"/>
              <a:t> Aufdecken beider Augen am Ende der Refraktionsbestimmung, also:</a:t>
            </a:r>
          </a:p>
          <a:p>
            <a:pPr lvl="1"/>
            <a:r>
              <a:rPr lang="de-DE" smtClean="0"/>
              <a:t>Keine "grobe Überprüfung des Binokularsehens"</a:t>
            </a:r>
          </a:p>
          <a:p>
            <a:pPr lvl="1"/>
            <a:r>
              <a:rPr lang="de-DE" smtClean="0"/>
              <a:t>Kein binokularer Abgleich der Sphäre </a:t>
            </a:r>
            <a:r>
              <a:rPr lang="de-DE" u="sng" smtClean="0"/>
              <a:t>vor</a:t>
            </a:r>
            <a:r>
              <a:rPr lang="de-DE" smtClean="0"/>
              <a:t> den </a:t>
            </a:r>
            <a:br>
              <a:rPr lang="de-DE" smtClean="0"/>
            </a:br>
            <a:r>
              <a:rPr lang="de-DE" smtClean="0"/>
              <a:t>MKH-Testen</a:t>
            </a:r>
            <a:endParaRPr lang="de-DE" sz="2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Zur Erinnerung: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Fragekriterien:</a:t>
            </a: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381000" y="2057400"/>
            <a:ext cx="83820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Gleichzeitigkeit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Kontrast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8" grpId="0" build="p" bldLvl="2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87563"/>
          </a:xfrm>
        </p:spPr>
        <p:txBody>
          <a:bodyPr/>
          <a:lstStyle/>
          <a:p>
            <a:r>
              <a:rPr lang="de-DE" smtClean="0"/>
              <a:t>Fragekriterien:</a:t>
            </a:r>
          </a:p>
          <a:p>
            <a:pPr lvl="1"/>
            <a:r>
              <a:rPr lang="de-DE" smtClean="0"/>
              <a:t>Gleichzeitigkeit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Kontrast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Position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85975"/>
            <a:ext cx="8572500" cy="4619625"/>
          </a:xfrm>
        </p:spPr>
        <p:txBody>
          <a:bodyPr/>
          <a:lstStyle/>
          <a:p>
            <a:pPr lvl="1"/>
            <a:r>
              <a:rPr lang="de-DE" smtClean="0"/>
              <a:t>Formulierungsbeispiel: "Sehen Sie senkrechte und waagerechte Balken gleichzeitig?"</a:t>
            </a:r>
          </a:p>
          <a:p>
            <a:pPr lvl="1"/>
            <a:r>
              <a:rPr lang="de-DE" smtClean="0"/>
              <a:t>Die Antwort gibt Hinweise auf Exklusionen </a:t>
            </a:r>
            <a:br>
              <a:rPr lang="de-DE" smtClean="0"/>
            </a:br>
            <a:r>
              <a:rPr lang="de-DE" smtClean="0"/>
              <a:t>(absolute Hemmungen)</a:t>
            </a:r>
          </a:p>
          <a:p>
            <a:pPr lvl="1"/>
            <a:r>
              <a:rPr lang="de-DE" smtClean="0"/>
              <a:t>Bei störenden Hemmungen: </a:t>
            </a:r>
            <a:br>
              <a:rPr lang="de-DE" smtClean="0"/>
            </a:br>
            <a:r>
              <a:rPr lang="de-DE" smtClean="0"/>
              <a:t>inverse Testdarbietung benutzen</a:t>
            </a:r>
          </a:p>
          <a:p>
            <a:pPr lvl="1"/>
            <a:r>
              <a:rPr lang="de-DE" smtClean="0"/>
              <a:t>Bei Wahrnehmung nur </a:t>
            </a:r>
            <a:r>
              <a:rPr lang="de-DE" u="sng" smtClean="0"/>
              <a:t>eines</a:t>
            </a:r>
            <a:r>
              <a:rPr lang="de-DE" smtClean="0"/>
              <a:t> Testanteils: Abschwächen der Wahrnehmung des dominierenden</a:t>
            </a:r>
            <a:r>
              <a:rPr lang="de-DE" sz="2600" smtClean="0"/>
              <a:t> </a:t>
            </a:r>
            <a:r>
              <a:rPr lang="de-DE" smtClean="0"/>
              <a:t>Auges durch Auf- und Zudecken mit geeigneter Frequenz (sog. Wedeln)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Gleichzeitigkeit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 bldLvl="2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124075"/>
          </a:xfrm>
        </p:spPr>
        <p:txBody>
          <a:bodyPr/>
          <a:lstStyle/>
          <a:p>
            <a:r>
              <a:rPr lang="de-DE" smtClean="0"/>
              <a:t>Fragekriterien: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Gleichzeitigkeit</a:t>
            </a:r>
          </a:p>
          <a:p>
            <a:pPr lvl="1"/>
            <a:r>
              <a:rPr lang="de-DE" sz="3000" smtClean="0"/>
              <a:t>Kontrast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Position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85975"/>
            <a:ext cx="8458200" cy="4619625"/>
          </a:xfrm>
        </p:spPr>
        <p:txBody>
          <a:bodyPr/>
          <a:lstStyle/>
          <a:p>
            <a:pPr lvl="1"/>
            <a:r>
              <a:rPr lang="de-DE" smtClean="0"/>
              <a:t>Formulierungsbeispiel: "Sehen Sie senkrechte und waagerechte Balken gleichmäßig dunkel?" </a:t>
            </a:r>
          </a:p>
          <a:p>
            <a:pPr lvl="1"/>
            <a:r>
              <a:rPr lang="de-DE" smtClean="0"/>
              <a:t>Die Antwort gibt Hinweise auf Suppressionen (relative Hemmungen)</a:t>
            </a:r>
          </a:p>
          <a:p>
            <a:pPr lvl="1"/>
            <a:r>
              <a:rPr lang="de-DE" smtClean="0"/>
              <a:t>Ungleiche Schwärzung deutet auf noch disparate Abbildung im abweichenden Auge</a:t>
            </a:r>
          </a:p>
          <a:p>
            <a:pPr lvl="1"/>
            <a:r>
              <a:rPr lang="de-DE" smtClean="0"/>
              <a:t>Bei ungleicher Schwärzung beider Testanteile keinesfalls sofort die refraktiven Werte ändern! </a:t>
            </a:r>
            <a:br>
              <a:rPr lang="de-DE" smtClean="0"/>
            </a:br>
            <a:r>
              <a:rPr lang="de-DE" smtClean="0"/>
              <a:t>Diese werden erst überprüft, wenn die prismatische Korrektion bestimmt ist!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Kontrast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0" build="p" bldLvl="2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87563"/>
          </a:xfrm>
        </p:spPr>
        <p:txBody>
          <a:bodyPr/>
          <a:lstStyle/>
          <a:p>
            <a:r>
              <a:rPr lang="de-DE" smtClean="0"/>
              <a:t>Fragekriterien: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Gleichzeitigkeit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Kontrast</a:t>
            </a:r>
          </a:p>
          <a:p>
            <a:pPr lvl="1"/>
            <a:r>
              <a:rPr lang="de-DE" smtClean="0"/>
              <a:t>Position</a:t>
            </a:r>
            <a:endParaRPr lang="de-DE" smtClean="0">
              <a:solidFill>
                <a:srgbClr val="969696"/>
              </a:solidFill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58200" cy="2751138"/>
          </a:xfrm>
        </p:spPr>
        <p:txBody>
          <a:bodyPr/>
          <a:lstStyle/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Formulierungsbeispiel: "Bilden die Balken ein Kreuz (Pluszeichen) oder sind sie verschoben?"</a:t>
            </a:r>
          </a:p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Die Antwort gibt den Hinweis auf die Basislage des einzusetzenden Prismas, und zwar ...</a:t>
            </a:r>
          </a:p>
          <a:p>
            <a:pPr lvl="1" defTabSz="1428750"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lang="de-DE" sz="2400" smtClean="0"/>
              <a:t>	... bei Wahrnehmung des senkrechten Balkens bei normaler Darbietung nach </a:t>
            </a:r>
            <a:r>
              <a:rPr lang="de-DE" smtClean="0"/>
              <a:t>	</a:t>
            </a:r>
            <a:endParaRPr lang="de-DE" sz="2400" smtClean="0">
              <a:solidFill>
                <a:srgbClr val="FF505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Position</a:t>
            </a:r>
          </a:p>
        </p:txBody>
      </p:sp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381000" y="4360863"/>
            <a:ext cx="84582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kumimoji="1" lang="de-DE" sz="2800"/>
              <a:t>		</a:t>
            </a:r>
            <a:r>
              <a:rPr kumimoji="1" lang="de-DE" sz="2400"/>
              <a:t>... rechts:	Basis außen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4479925" algn="l"/>
                <a:tab pos="5908675" algn="l"/>
              </a:tabLst>
            </a:pPr>
            <a:r>
              <a:rPr kumimoji="1" lang="de-DE" sz="2400"/>
              <a:t>		... links: 	Basis innen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4479925" algn="l"/>
                <a:tab pos="5908675" algn="l"/>
              </a:tabLst>
            </a:pPr>
            <a:r>
              <a:rPr kumimoji="1" lang="de-DE" sz="2400"/>
              <a:t>		... oben: 	Basis oben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4479925" algn="l"/>
                <a:tab pos="5908675" algn="l"/>
              </a:tabLst>
            </a:pPr>
            <a:r>
              <a:rPr kumimoji="1" lang="de-DE" sz="2400"/>
              <a:t>		... unten: 	Basis unten</a:t>
            </a:r>
            <a:endParaRPr kumimoji="1" lang="de-DE" sz="200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5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5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5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5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5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5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5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5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bldLvl="5" autoUpdateAnimBg="0"/>
      <p:bldP spid="575493" grpId="0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Vergenz-Orthostellung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12950"/>
          </a:xfrm>
        </p:spPr>
        <p:txBody>
          <a:bodyPr/>
          <a:lstStyle/>
          <a:p>
            <a:r>
              <a:rPr lang="de-DE" smtClean="0"/>
              <a:t>Vergenz-Orthostellung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Vergenzstellung, bei der sich die Fixierlinien beider Augen im angeblickten Objektpunkt schneiden 		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81000" y="3771900"/>
            <a:ext cx="8178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4325" indent="-314325">
              <a:spcBef>
                <a:spcPct val="4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In der Orthostellung liegt Sehen mit bizentraler Fixation vor.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58200" cy="2751138"/>
          </a:xfrm>
        </p:spPr>
        <p:txBody>
          <a:bodyPr/>
          <a:lstStyle/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Formulierungsbeispiel: "Bilden die Balken ein Kreuz (Pluszeichen) oder sind sie verschoben?"</a:t>
            </a:r>
          </a:p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Die Antwort gibt den Hinweis auf die Basislage des einzusetzenden Prismas, und zwar ...</a:t>
            </a:r>
          </a:p>
          <a:p>
            <a:pPr lvl="1" defTabSz="1428750"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lang="de-DE" sz="2400" smtClean="0"/>
              <a:t>	... bei Wahrnehmung des senkrechten Balkens bei normaler Darbietung nach </a:t>
            </a:r>
            <a:r>
              <a:rPr lang="de-DE" smtClean="0"/>
              <a:t>	</a:t>
            </a:r>
            <a:endParaRPr lang="de-DE" sz="2400" smtClean="0">
              <a:solidFill>
                <a:srgbClr val="FF5050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Position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" y="4360863"/>
            <a:ext cx="84582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kumimoji="1" lang="de-DE" sz="2800"/>
              <a:t>		</a:t>
            </a:r>
            <a:r>
              <a:rPr kumimoji="1" lang="de-DE" sz="2400"/>
              <a:t>... rechts:	Basis außen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4479925" algn="l"/>
                <a:tab pos="5908675" algn="l"/>
              </a:tabLst>
            </a:pPr>
            <a:r>
              <a:rPr kumimoji="1" lang="de-DE" sz="2400"/>
              <a:t>		... links: 	Basis innen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4479925" algn="l"/>
                <a:tab pos="5908675" algn="l"/>
              </a:tabLst>
            </a:pPr>
            <a:r>
              <a:rPr kumimoji="1" lang="de-DE" sz="2400"/>
              <a:t>		... oben: 	Basis oben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4479925" algn="l"/>
                <a:tab pos="5908675" algn="l"/>
              </a:tabLst>
            </a:pPr>
            <a:r>
              <a:rPr kumimoji="1" lang="de-DE" sz="2400"/>
              <a:t>		... unten: 	Basis unten</a:t>
            </a:r>
            <a:endParaRPr kumimoji="1" lang="de-DE" sz="2000">
              <a:solidFill>
                <a:srgbClr val="FF5050"/>
              </a:solidFill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381000" y="61864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kumimoji="1" lang="de-DE" sz="2800">
                <a:solidFill>
                  <a:srgbClr val="FF0000"/>
                </a:solidFill>
              </a:rPr>
              <a:t>	</a:t>
            </a:r>
            <a:r>
              <a:rPr kumimoji="1" lang="de-DE" sz="2400">
                <a:solidFill>
                  <a:srgbClr val="FF0000"/>
                </a:solidFill>
              </a:rPr>
              <a:t>(Eselsbrücke: Basis stets in Auswanderungsrichtung!)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8" grpId="0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/>
              <a:t>Ergebnis</a:t>
            </a:r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489075"/>
          </a:xfrm>
        </p:spPr>
        <p:txBody>
          <a:bodyPr/>
          <a:lstStyle/>
          <a:p>
            <a:r>
              <a:rPr lang="de-DE" smtClean="0"/>
              <a:t>Mit dem Kreuztest erzielbares Ergebnis:</a:t>
            </a:r>
          </a:p>
          <a:p>
            <a:pPr lvl="1"/>
            <a:r>
              <a:rPr lang="de-DE" smtClean="0"/>
              <a:t>Abbildung auf die Netzhautelemente mit dem Richtungswert ...</a:t>
            </a:r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381000" y="3810000"/>
            <a:ext cx="8382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de-DE" sz="71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"Geradeaus"</a:t>
            </a:r>
            <a:endParaRPr lang="de-DE" sz="71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4" grpId="0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 </a:t>
            </a:r>
            <a:r>
              <a:rPr lang="de-DE" sz="2400" smtClean="0">
                <a:latin typeface="Tahoma" pitchFamily="34" charset="0"/>
              </a:rPr>
              <a:t>ohne Prisma</a:t>
            </a:r>
            <a:endParaRPr lang="de-DE" sz="26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bei Abweichung von der Orthostellung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9138" y="2338388"/>
            <a:ext cx="7967662" cy="4141787"/>
            <a:chOff x="453" y="1473"/>
            <a:chExt cx="5019" cy="2609"/>
          </a:xfrm>
        </p:grpSpPr>
        <p:sp>
          <p:nvSpPr>
            <p:cNvPr id="30725" name="Oval 5"/>
            <p:cNvSpPr>
              <a:spLocks noChangeAspect="1" noChangeArrowheads="1"/>
            </p:cNvSpPr>
            <p:nvPr/>
          </p:nvSpPr>
          <p:spPr bwMode="auto">
            <a:xfrm>
              <a:off x="2331" y="3433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26" name="Oval 6"/>
            <p:cNvSpPr>
              <a:spLocks noChangeAspect="1" noChangeArrowheads="1"/>
            </p:cNvSpPr>
            <p:nvPr/>
          </p:nvSpPr>
          <p:spPr bwMode="auto">
            <a:xfrm>
              <a:off x="1989" y="2956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27" name="Oval 7"/>
            <p:cNvSpPr>
              <a:spLocks noChangeAspect="1" noChangeArrowheads="1"/>
            </p:cNvSpPr>
            <p:nvPr/>
          </p:nvSpPr>
          <p:spPr bwMode="auto">
            <a:xfrm>
              <a:off x="2294" y="3811"/>
              <a:ext cx="134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28" name="Oval 8"/>
            <p:cNvSpPr>
              <a:spLocks noChangeAspect="1" noChangeArrowheads="1"/>
            </p:cNvSpPr>
            <p:nvPr/>
          </p:nvSpPr>
          <p:spPr bwMode="auto">
            <a:xfrm>
              <a:off x="700" y="345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29" name="Oval 9"/>
            <p:cNvSpPr>
              <a:spLocks noChangeAspect="1" noChangeArrowheads="1"/>
            </p:cNvSpPr>
            <p:nvPr/>
          </p:nvSpPr>
          <p:spPr bwMode="auto">
            <a:xfrm>
              <a:off x="453" y="2956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30" name="Line 10"/>
            <p:cNvSpPr>
              <a:spLocks noChangeAspect="1" noChangeShapeType="1"/>
            </p:cNvSpPr>
            <p:nvPr/>
          </p:nvSpPr>
          <p:spPr bwMode="auto">
            <a:xfrm flipV="1">
              <a:off x="721" y="1593"/>
              <a:ext cx="0" cy="189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31" name="Line 11"/>
            <p:cNvSpPr>
              <a:spLocks noChangeAspect="1" noChangeShapeType="1"/>
            </p:cNvSpPr>
            <p:nvPr/>
          </p:nvSpPr>
          <p:spPr bwMode="auto">
            <a:xfrm flipH="1" flipV="1">
              <a:off x="2226" y="1599"/>
              <a:ext cx="0" cy="18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oup 12"/>
            <p:cNvGrpSpPr>
              <a:grpSpLocks noChangeAspect="1"/>
            </p:cNvGrpSpPr>
            <p:nvPr/>
          </p:nvGrpSpPr>
          <p:grpSpPr bwMode="auto">
            <a:xfrm>
              <a:off x="478" y="3591"/>
              <a:ext cx="484" cy="485"/>
              <a:chOff x="-236" y="0"/>
              <a:chExt cx="20472" cy="20000"/>
            </a:xfrm>
          </p:grpSpPr>
          <p:sp>
            <p:nvSpPr>
              <p:cNvPr id="30767" name="Line 13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68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15"/>
            <p:cNvGrpSpPr>
              <a:grpSpLocks noChangeAspect="1"/>
            </p:cNvGrpSpPr>
            <p:nvPr/>
          </p:nvGrpSpPr>
          <p:grpSpPr bwMode="auto">
            <a:xfrm>
              <a:off x="2120" y="3596"/>
              <a:ext cx="484" cy="486"/>
              <a:chOff x="-236" y="0"/>
              <a:chExt cx="20472" cy="20000"/>
            </a:xfrm>
          </p:grpSpPr>
          <p:sp>
            <p:nvSpPr>
              <p:cNvPr id="30765" name="Line 16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66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734" name="Line 18"/>
            <p:cNvSpPr>
              <a:spLocks noChangeAspect="1" noChangeShapeType="1"/>
            </p:cNvSpPr>
            <p:nvPr/>
          </p:nvSpPr>
          <p:spPr bwMode="auto">
            <a:xfrm>
              <a:off x="1700" y="1603"/>
              <a:ext cx="658" cy="18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35" name="Rectangle 19"/>
            <p:cNvSpPr>
              <a:spLocks noChangeAspect="1" noChangeArrowheads="1"/>
            </p:cNvSpPr>
            <p:nvPr/>
          </p:nvSpPr>
          <p:spPr bwMode="auto">
            <a:xfrm>
              <a:off x="3471" y="1499"/>
              <a:ext cx="186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ferner Kreuztest </a:t>
              </a:r>
              <a:endParaRPr lang="de-DE" sz="1000"/>
            </a:p>
          </p:txBody>
        </p:sp>
        <p:sp>
          <p:nvSpPr>
            <p:cNvPr id="30736" name="Rectangle 20"/>
            <p:cNvSpPr>
              <a:spLocks noChangeAspect="1" noChangeArrowheads="1"/>
            </p:cNvSpPr>
            <p:nvPr/>
          </p:nvSpPr>
          <p:spPr bwMode="auto">
            <a:xfrm>
              <a:off x="3459" y="3735"/>
              <a:ext cx="178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/>
            </a:p>
          </p:txBody>
        </p:sp>
        <p:sp>
          <p:nvSpPr>
            <p:cNvPr id="30737" name="Line 21"/>
            <p:cNvSpPr>
              <a:spLocks noChangeAspect="1" noChangeShapeType="1"/>
            </p:cNvSpPr>
            <p:nvPr/>
          </p:nvSpPr>
          <p:spPr bwMode="auto">
            <a:xfrm flipV="1">
              <a:off x="721" y="1594"/>
              <a:ext cx="0" cy="1880"/>
            </a:xfrm>
            <a:prstGeom prst="line">
              <a:avLst/>
            </a:prstGeom>
            <a:noFill/>
            <a:ln w="63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38" name="Rectangle 22"/>
            <p:cNvSpPr>
              <a:spLocks noChangeAspect="1" noChangeArrowheads="1"/>
            </p:cNvSpPr>
            <p:nvPr/>
          </p:nvSpPr>
          <p:spPr bwMode="auto">
            <a:xfrm>
              <a:off x="3471" y="1886"/>
              <a:ext cx="71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</a:t>
              </a:r>
              <a:endParaRPr lang="de-DE" sz="1000"/>
            </a:p>
          </p:txBody>
        </p:sp>
        <p:sp>
          <p:nvSpPr>
            <p:cNvPr id="30739" name="Line 23"/>
            <p:cNvSpPr>
              <a:spLocks noChangeAspect="1" noChangeShapeType="1"/>
            </p:cNvSpPr>
            <p:nvPr/>
          </p:nvSpPr>
          <p:spPr bwMode="auto">
            <a:xfrm>
              <a:off x="3187" y="1990"/>
              <a:ext cx="196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40" name="Rectangle 24"/>
            <p:cNvSpPr>
              <a:spLocks noChangeAspect="1" noChangeArrowheads="1"/>
            </p:cNvSpPr>
            <p:nvPr/>
          </p:nvSpPr>
          <p:spPr bwMode="auto">
            <a:xfrm>
              <a:off x="3471" y="2187"/>
              <a:ext cx="20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Hauptstrahl des </a:t>
              </a:r>
              <a:br>
                <a:rPr lang="de-DE"/>
              </a:br>
              <a:r>
                <a:rPr lang="de-DE"/>
                <a:t>abbildenden Lichtbündels</a:t>
              </a:r>
              <a:endParaRPr lang="de-DE" sz="1000"/>
            </a:p>
          </p:txBody>
        </p:sp>
        <p:sp>
          <p:nvSpPr>
            <p:cNvPr id="30741" name="Line 25"/>
            <p:cNvSpPr>
              <a:spLocks noChangeAspect="1" noChangeShapeType="1"/>
            </p:cNvSpPr>
            <p:nvPr/>
          </p:nvSpPr>
          <p:spPr bwMode="auto">
            <a:xfrm>
              <a:off x="3187" y="2381"/>
              <a:ext cx="210" cy="2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42" name="Oval 26"/>
            <p:cNvSpPr>
              <a:spLocks noChangeAspect="1" noChangeArrowheads="1"/>
            </p:cNvSpPr>
            <p:nvPr/>
          </p:nvSpPr>
          <p:spPr bwMode="auto">
            <a:xfrm>
              <a:off x="3211" y="2796"/>
              <a:ext cx="134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43" name="Rectangle 27"/>
            <p:cNvSpPr>
              <a:spLocks noChangeAspect="1" noChangeArrowheads="1"/>
            </p:cNvSpPr>
            <p:nvPr/>
          </p:nvSpPr>
          <p:spPr bwMode="auto">
            <a:xfrm>
              <a:off x="3471" y="2716"/>
              <a:ext cx="1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Panumbereich</a:t>
              </a:r>
              <a:endParaRPr lang="de-DE" sz="1000"/>
            </a:p>
          </p:txBody>
        </p:sp>
        <p:sp>
          <p:nvSpPr>
            <p:cNvPr id="30744" name="Line 28"/>
            <p:cNvSpPr>
              <a:spLocks noChangeAspect="1" noChangeShapeType="1"/>
            </p:cNvSpPr>
            <p:nvPr/>
          </p:nvSpPr>
          <p:spPr bwMode="auto">
            <a:xfrm flipH="1" flipV="1">
              <a:off x="3134" y="3840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29"/>
            <p:cNvGrpSpPr>
              <a:grpSpLocks noChangeAspect="1"/>
            </p:cNvGrpSpPr>
            <p:nvPr/>
          </p:nvGrpSpPr>
          <p:grpSpPr bwMode="auto">
            <a:xfrm>
              <a:off x="1372" y="1473"/>
              <a:ext cx="262" cy="262"/>
              <a:chOff x="1724" y="1672"/>
              <a:chExt cx="218" cy="218"/>
            </a:xfrm>
          </p:grpSpPr>
          <p:grpSp>
            <p:nvGrpSpPr>
              <p:cNvPr id="6" name="Group 30"/>
              <p:cNvGrpSpPr>
                <a:grpSpLocks noChangeAspect="1"/>
              </p:cNvGrpSpPr>
              <p:nvPr/>
            </p:nvGrpSpPr>
            <p:grpSpPr bwMode="auto">
              <a:xfrm>
                <a:off x="1833" y="1672"/>
                <a:ext cx="0" cy="218"/>
                <a:chOff x="1833" y="1672"/>
                <a:chExt cx="0" cy="218"/>
              </a:xfrm>
            </p:grpSpPr>
            <p:sp>
              <p:nvSpPr>
                <p:cNvPr id="30763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833" y="1672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64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1833" y="1789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33"/>
              <p:cNvGrpSpPr>
                <a:grpSpLocks noChangeAspect="1"/>
              </p:cNvGrpSpPr>
              <p:nvPr/>
            </p:nvGrpSpPr>
            <p:grpSpPr bwMode="auto">
              <a:xfrm>
                <a:off x="1724" y="1781"/>
                <a:ext cx="218" cy="0"/>
                <a:chOff x="1724" y="1781"/>
                <a:chExt cx="218" cy="0"/>
              </a:xfrm>
            </p:grpSpPr>
            <p:sp>
              <p:nvSpPr>
                <p:cNvPr id="30761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775" y="1730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62" name="Line 3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92" y="1730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" name="Group 36"/>
            <p:cNvGrpSpPr>
              <a:grpSpLocks noChangeAspect="1"/>
            </p:cNvGrpSpPr>
            <p:nvPr/>
          </p:nvGrpSpPr>
          <p:grpSpPr bwMode="auto">
            <a:xfrm>
              <a:off x="3134" y="1487"/>
              <a:ext cx="262" cy="262"/>
              <a:chOff x="1396" y="1908"/>
              <a:chExt cx="874" cy="874"/>
            </a:xfrm>
          </p:grpSpPr>
          <p:sp>
            <p:nvSpPr>
              <p:cNvPr id="30755" name="Line 37"/>
              <p:cNvSpPr>
                <a:spLocks noChangeAspect="1" noChangeShapeType="1"/>
              </p:cNvSpPr>
              <p:nvPr/>
            </p:nvSpPr>
            <p:spPr bwMode="auto">
              <a:xfrm>
                <a:off x="1832" y="1908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56" name="Line 38"/>
              <p:cNvSpPr>
                <a:spLocks noChangeAspect="1" noChangeShapeType="1"/>
              </p:cNvSpPr>
              <p:nvPr/>
            </p:nvSpPr>
            <p:spPr bwMode="auto">
              <a:xfrm>
                <a:off x="1832" y="2378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57" name="Line 39"/>
              <p:cNvSpPr>
                <a:spLocks noChangeAspect="1" noChangeShapeType="1"/>
              </p:cNvSpPr>
              <p:nvPr/>
            </p:nvSpPr>
            <p:spPr bwMode="auto">
              <a:xfrm rot="5400000">
                <a:off x="1598" y="2142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58" name="Line 40"/>
              <p:cNvSpPr>
                <a:spLocks noChangeAspect="1" noChangeShapeType="1"/>
              </p:cNvSpPr>
              <p:nvPr/>
            </p:nvSpPr>
            <p:spPr bwMode="auto">
              <a:xfrm rot="5400000">
                <a:off x="2068" y="2142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2228" y="3754"/>
              <a:ext cx="0" cy="169"/>
              <a:chOff x="2228" y="3754"/>
              <a:chExt cx="0" cy="169"/>
            </a:xfrm>
          </p:grpSpPr>
          <p:sp>
            <p:nvSpPr>
              <p:cNvPr id="30753" name="Line 42"/>
              <p:cNvSpPr>
                <a:spLocks noChangeAspect="1" noChangeShapeType="1"/>
              </p:cNvSpPr>
              <p:nvPr/>
            </p:nvSpPr>
            <p:spPr bwMode="auto">
              <a:xfrm>
                <a:off x="2228" y="3754"/>
                <a:ext cx="0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54" name="Line 43"/>
              <p:cNvSpPr>
                <a:spLocks noChangeAspect="1" noChangeShapeType="1"/>
              </p:cNvSpPr>
              <p:nvPr/>
            </p:nvSpPr>
            <p:spPr bwMode="auto">
              <a:xfrm>
                <a:off x="2228" y="3851"/>
                <a:ext cx="0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640" y="3834"/>
              <a:ext cx="162" cy="0"/>
              <a:chOff x="640" y="3834"/>
              <a:chExt cx="162" cy="0"/>
            </a:xfrm>
          </p:grpSpPr>
          <p:sp>
            <p:nvSpPr>
              <p:cNvPr id="30751" name="Line 45"/>
              <p:cNvSpPr>
                <a:spLocks noChangeAspect="1" noChangeShapeType="1"/>
              </p:cNvSpPr>
              <p:nvPr/>
            </p:nvSpPr>
            <p:spPr bwMode="auto">
              <a:xfrm rot="5400000">
                <a:off x="675" y="3799"/>
                <a:ext cx="0" cy="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52" name="Line 46"/>
              <p:cNvSpPr>
                <a:spLocks noChangeAspect="1" noChangeShapeType="1"/>
              </p:cNvSpPr>
              <p:nvPr/>
            </p:nvSpPr>
            <p:spPr bwMode="auto">
              <a:xfrm rot="5400000">
                <a:off x="767" y="3799"/>
                <a:ext cx="0" cy="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49" name="Line 47"/>
            <p:cNvSpPr>
              <a:spLocks noChangeAspect="1" noChangeShapeType="1"/>
            </p:cNvSpPr>
            <p:nvPr/>
          </p:nvSpPr>
          <p:spPr bwMode="auto">
            <a:xfrm>
              <a:off x="535" y="3027"/>
              <a:ext cx="3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50" name="Line 48"/>
            <p:cNvSpPr>
              <a:spLocks noChangeAspect="1" noChangeShapeType="1"/>
            </p:cNvSpPr>
            <p:nvPr/>
          </p:nvSpPr>
          <p:spPr bwMode="auto">
            <a:xfrm rot="20506875" flipV="1">
              <a:off x="2005" y="3039"/>
              <a:ext cx="37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 </a:t>
            </a:r>
            <a:r>
              <a:rPr lang="de-DE" sz="2400" smtClean="0">
                <a:solidFill>
                  <a:schemeClr val="tx1"/>
                </a:solidFill>
                <a:latin typeface="Tahoma" pitchFamily="34" charset="0"/>
              </a:rPr>
              <a:t>mit 'Nullstellungs-Prisma'</a:t>
            </a:r>
            <a:endParaRPr lang="de-DE" sz="26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bei bisher voller motorischer Kompensation und bei FD I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9138" y="2338388"/>
            <a:ext cx="7967662" cy="4141787"/>
            <a:chOff x="453" y="1473"/>
            <a:chExt cx="5019" cy="2609"/>
          </a:xfrm>
        </p:grpSpPr>
        <p:sp>
          <p:nvSpPr>
            <p:cNvPr id="31749" name="Oval 5"/>
            <p:cNvSpPr>
              <a:spLocks noChangeAspect="1" noChangeArrowheads="1"/>
            </p:cNvSpPr>
            <p:nvPr/>
          </p:nvSpPr>
          <p:spPr bwMode="auto">
            <a:xfrm>
              <a:off x="2294" y="3811"/>
              <a:ext cx="134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0" name="Oval 6"/>
            <p:cNvSpPr>
              <a:spLocks noChangeAspect="1" noChangeArrowheads="1"/>
            </p:cNvSpPr>
            <p:nvPr/>
          </p:nvSpPr>
          <p:spPr bwMode="auto">
            <a:xfrm>
              <a:off x="700" y="345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51" name="Oval 7"/>
            <p:cNvSpPr>
              <a:spLocks noChangeAspect="1" noChangeArrowheads="1"/>
            </p:cNvSpPr>
            <p:nvPr/>
          </p:nvSpPr>
          <p:spPr bwMode="auto">
            <a:xfrm>
              <a:off x="453" y="2956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52" name="Line 8"/>
            <p:cNvSpPr>
              <a:spLocks noChangeAspect="1" noChangeShapeType="1"/>
            </p:cNvSpPr>
            <p:nvPr/>
          </p:nvSpPr>
          <p:spPr bwMode="auto">
            <a:xfrm flipV="1">
              <a:off x="721" y="1593"/>
              <a:ext cx="0" cy="189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53" name="Line 9"/>
            <p:cNvSpPr>
              <a:spLocks noChangeAspect="1" noChangeShapeType="1"/>
            </p:cNvSpPr>
            <p:nvPr/>
          </p:nvSpPr>
          <p:spPr bwMode="auto">
            <a:xfrm flipH="1" flipV="1">
              <a:off x="2110" y="1599"/>
              <a:ext cx="0" cy="115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oup 10"/>
            <p:cNvGrpSpPr>
              <a:grpSpLocks noChangeAspect="1"/>
            </p:cNvGrpSpPr>
            <p:nvPr/>
          </p:nvGrpSpPr>
          <p:grpSpPr bwMode="auto">
            <a:xfrm>
              <a:off x="478" y="3591"/>
              <a:ext cx="484" cy="485"/>
              <a:chOff x="-236" y="0"/>
              <a:chExt cx="20472" cy="20000"/>
            </a:xfrm>
          </p:grpSpPr>
          <p:sp>
            <p:nvSpPr>
              <p:cNvPr id="31793" name="Line 11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94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2120" y="3596"/>
              <a:ext cx="484" cy="486"/>
              <a:chOff x="-236" y="0"/>
              <a:chExt cx="20472" cy="20000"/>
            </a:xfrm>
          </p:grpSpPr>
          <p:sp>
            <p:nvSpPr>
              <p:cNvPr id="31791" name="Line 14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92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756" name="Rectangle 16"/>
            <p:cNvSpPr>
              <a:spLocks noChangeAspect="1" noChangeArrowheads="1"/>
            </p:cNvSpPr>
            <p:nvPr/>
          </p:nvSpPr>
          <p:spPr bwMode="auto">
            <a:xfrm>
              <a:off x="3471" y="1499"/>
              <a:ext cx="186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ferner Kreuztest </a:t>
              </a:r>
              <a:endParaRPr lang="de-DE" sz="1000"/>
            </a:p>
          </p:txBody>
        </p:sp>
        <p:sp>
          <p:nvSpPr>
            <p:cNvPr id="31757" name="Rectangle 17"/>
            <p:cNvSpPr>
              <a:spLocks noChangeAspect="1" noChangeArrowheads="1"/>
            </p:cNvSpPr>
            <p:nvPr/>
          </p:nvSpPr>
          <p:spPr bwMode="auto">
            <a:xfrm>
              <a:off x="3459" y="3735"/>
              <a:ext cx="178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/>
            </a:p>
          </p:txBody>
        </p:sp>
        <p:sp>
          <p:nvSpPr>
            <p:cNvPr id="31758" name="Line 18"/>
            <p:cNvSpPr>
              <a:spLocks noChangeAspect="1" noChangeShapeType="1"/>
            </p:cNvSpPr>
            <p:nvPr/>
          </p:nvSpPr>
          <p:spPr bwMode="auto">
            <a:xfrm flipV="1">
              <a:off x="721" y="1594"/>
              <a:ext cx="0" cy="1880"/>
            </a:xfrm>
            <a:prstGeom prst="line">
              <a:avLst/>
            </a:prstGeom>
            <a:noFill/>
            <a:ln w="63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59" name="Rectangle 19"/>
            <p:cNvSpPr>
              <a:spLocks noChangeAspect="1" noChangeArrowheads="1"/>
            </p:cNvSpPr>
            <p:nvPr/>
          </p:nvSpPr>
          <p:spPr bwMode="auto">
            <a:xfrm>
              <a:off x="3471" y="2032"/>
              <a:ext cx="71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</a:t>
              </a:r>
              <a:endParaRPr lang="de-DE" sz="1000"/>
            </a:p>
          </p:txBody>
        </p:sp>
        <p:sp>
          <p:nvSpPr>
            <p:cNvPr id="31760" name="Line 20"/>
            <p:cNvSpPr>
              <a:spLocks noChangeAspect="1" noChangeShapeType="1"/>
            </p:cNvSpPr>
            <p:nvPr/>
          </p:nvSpPr>
          <p:spPr bwMode="auto">
            <a:xfrm>
              <a:off x="3187" y="2137"/>
              <a:ext cx="196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1" name="Rectangle 21"/>
            <p:cNvSpPr>
              <a:spLocks noChangeAspect="1" noChangeArrowheads="1"/>
            </p:cNvSpPr>
            <p:nvPr/>
          </p:nvSpPr>
          <p:spPr bwMode="auto">
            <a:xfrm>
              <a:off x="3471" y="2333"/>
              <a:ext cx="20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Hauptstrahl des </a:t>
              </a:r>
              <a:br>
                <a:rPr lang="de-DE"/>
              </a:br>
              <a:r>
                <a:rPr lang="de-DE"/>
                <a:t>abbildenden Lichtbündels</a:t>
              </a:r>
              <a:endParaRPr lang="de-DE" sz="1000"/>
            </a:p>
          </p:txBody>
        </p:sp>
        <p:sp>
          <p:nvSpPr>
            <p:cNvPr id="31762" name="Line 22"/>
            <p:cNvSpPr>
              <a:spLocks noChangeAspect="1" noChangeShapeType="1"/>
            </p:cNvSpPr>
            <p:nvPr/>
          </p:nvSpPr>
          <p:spPr bwMode="auto">
            <a:xfrm>
              <a:off x="3187" y="2528"/>
              <a:ext cx="210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3" name="Oval 23"/>
            <p:cNvSpPr>
              <a:spLocks noChangeAspect="1" noChangeArrowheads="1"/>
            </p:cNvSpPr>
            <p:nvPr/>
          </p:nvSpPr>
          <p:spPr bwMode="auto">
            <a:xfrm>
              <a:off x="2331" y="3433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4" name="Oval 24"/>
            <p:cNvSpPr>
              <a:spLocks noChangeAspect="1" noChangeArrowheads="1"/>
            </p:cNvSpPr>
            <p:nvPr/>
          </p:nvSpPr>
          <p:spPr bwMode="auto">
            <a:xfrm>
              <a:off x="1989" y="2956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5" name="Line 25"/>
            <p:cNvSpPr>
              <a:spLocks noChangeAspect="1" noChangeShapeType="1"/>
            </p:cNvSpPr>
            <p:nvPr/>
          </p:nvSpPr>
          <p:spPr bwMode="auto">
            <a:xfrm>
              <a:off x="1700" y="1603"/>
              <a:ext cx="658" cy="18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6" name="Line 26"/>
            <p:cNvSpPr>
              <a:spLocks noChangeAspect="1" noChangeShapeType="1"/>
            </p:cNvSpPr>
            <p:nvPr/>
          </p:nvSpPr>
          <p:spPr bwMode="auto">
            <a:xfrm rot="20506875" flipV="1">
              <a:off x="2005" y="3039"/>
              <a:ext cx="37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7" name="Oval 27"/>
            <p:cNvSpPr>
              <a:spLocks noChangeAspect="1" noChangeArrowheads="1"/>
            </p:cNvSpPr>
            <p:nvPr/>
          </p:nvSpPr>
          <p:spPr bwMode="auto">
            <a:xfrm>
              <a:off x="3211" y="2942"/>
              <a:ext cx="134" cy="5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8" name="Rectangle 28"/>
            <p:cNvSpPr>
              <a:spLocks noChangeAspect="1" noChangeArrowheads="1"/>
            </p:cNvSpPr>
            <p:nvPr/>
          </p:nvSpPr>
          <p:spPr bwMode="auto">
            <a:xfrm>
              <a:off x="3471" y="2863"/>
              <a:ext cx="1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Panumbereich</a:t>
              </a:r>
              <a:endParaRPr lang="de-DE" sz="1000"/>
            </a:p>
          </p:txBody>
        </p:sp>
        <p:sp>
          <p:nvSpPr>
            <p:cNvPr id="31769" name="Line 29"/>
            <p:cNvSpPr>
              <a:spLocks noChangeAspect="1" noChangeShapeType="1"/>
            </p:cNvSpPr>
            <p:nvPr/>
          </p:nvSpPr>
          <p:spPr bwMode="auto">
            <a:xfrm flipH="1" flipV="1">
              <a:off x="3134" y="3840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30"/>
            <p:cNvGrpSpPr>
              <a:grpSpLocks noChangeAspect="1"/>
            </p:cNvGrpSpPr>
            <p:nvPr/>
          </p:nvGrpSpPr>
          <p:grpSpPr bwMode="auto">
            <a:xfrm>
              <a:off x="1372" y="1473"/>
              <a:ext cx="262" cy="262"/>
              <a:chOff x="1724" y="1672"/>
              <a:chExt cx="218" cy="218"/>
            </a:xfrm>
          </p:grpSpPr>
          <p:grpSp>
            <p:nvGrpSpPr>
              <p:cNvPr id="6" name="Group 31"/>
              <p:cNvGrpSpPr>
                <a:grpSpLocks noChangeAspect="1"/>
              </p:cNvGrpSpPr>
              <p:nvPr/>
            </p:nvGrpSpPr>
            <p:grpSpPr bwMode="auto">
              <a:xfrm>
                <a:off x="1833" y="1672"/>
                <a:ext cx="0" cy="218"/>
                <a:chOff x="1833" y="1672"/>
                <a:chExt cx="0" cy="218"/>
              </a:xfrm>
            </p:grpSpPr>
            <p:sp>
              <p:nvSpPr>
                <p:cNvPr id="31789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1833" y="1672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790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1833" y="1789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34"/>
              <p:cNvGrpSpPr>
                <a:grpSpLocks noChangeAspect="1"/>
              </p:cNvGrpSpPr>
              <p:nvPr/>
            </p:nvGrpSpPr>
            <p:grpSpPr bwMode="auto">
              <a:xfrm>
                <a:off x="1724" y="1781"/>
                <a:ext cx="218" cy="0"/>
                <a:chOff x="1724" y="1781"/>
                <a:chExt cx="218" cy="0"/>
              </a:xfrm>
            </p:grpSpPr>
            <p:sp>
              <p:nvSpPr>
                <p:cNvPr id="31787" name="Line 3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775" y="1730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788" name="Line 3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92" y="1730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" name="Group 37"/>
            <p:cNvGrpSpPr>
              <a:grpSpLocks noChangeAspect="1"/>
            </p:cNvGrpSpPr>
            <p:nvPr/>
          </p:nvGrpSpPr>
          <p:grpSpPr bwMode="auto">
            <a:xfrm>
              <a:off x="3134" y="1487"/>
              <a:ext cx="262" cy="262"/>
              <a:chOff x="1396" y="1908"/>
              <a:chExt cx="874" cy="874"/>
            </a:xfrm>
          </p:grpSpPr>
          <p:sp>
            <p:nvSpPr>
              <p:cNvPr id="31781" name="Line 38"/>
              <p:cNvSpPr>
                <a:spLocks noChangeAspect="1" noChangeShapeType="1"/>
              </p:cNvSpPr>
              <p:nvPr/>
            </p:nvSpPr>
            <p:spPr bwMode="auto">
              <a:xfrm>
                <a:off x="1832" y="1908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82" name="Line 39"/>
              <p:cNvSpPr>
                <a:spLocks noChangeAspect="1" noChangeShapeType="1"/>
              </p:cNvSpPr>
              <p:nvPr/>
            </p:nvSpPr>
            <p:spPr bwMode="auto">
              <a:xfrm>
                <a:off x="1832" y="2378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83" name="Line 40"/>
              <p:cNvSpPr>
                <a:spLocks noChangeAspect="1" noChangeShapeType="1"/>
              </p:cNvSpPr>
              <p:nvPr/>
            </p:nvSpPr>
            <p:spPr bwMode="auto">
              <a:xfrm rot="5400000">
                <a:off x="1598" y="2142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84" name="Line 41"/>
              <p:cNvSpPr>
                <a:spLocks noChangeAspect="1" noChangeShapeType="1"/>
              </p:cNvSpPr>
              <p:nvPr/>
            </p:nvSpPr>
            <p:spPr bwMode="auto">
              <a:xfrm rot="5400000">
                <a:off x="2068" y="2142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2361" y="3753"/>
              <a:ext cx="0" cy="171"/>
              <a:chOff x="2572" y="3572"/>
              <a:chExt cx="0" cy="142"/>
            </a:xfrm>
          </p:grpSpPr>
          <p:sp>
            <p:nvSpPr>
              <p:cNvPr id="31779" name="Line 43"/>
              <p:cNvSpPr>
                <a:spLocks noChangeAspect="1" noChangeShapeType="1"/>
              </p:cNvSpPr>
              <p:nvPr/>
            </p:nvSpPr>
            <p:spPr bwMode="auto">
              <a:xfrm>
                <a:off x="2572" y="3572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80" name="Line 44"/>
              <p:cNvSpPr>
                <a:spLocks noChangeAspect="1" noChangeShapeType="1"/>
              </p:cNvSpPr>
              <p:nvPr/>
            </p:nvSpPr>
            <p:spPr bwMode="auto">
              <a:xfrm>
                <a:off x="2572" y="3654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45"/>
            <p:cNvGrpSpPr>
              <a:grpSpLocks noChangeAspect="1"/>
            </p:cNvGrpSpPr>
            <p:nvPr/>
          </p:nvGrpSpPr>
          <p:grpSpPr bwMode="auto">
            <a:xfrm>
              <a:off x="638" y="3834"/>
              <a:ext cx="165" cy="0"/>
              <a:chOff x="1136" y="3639"/>
              <a:chExt cx="138" cy="0"/>
            </a:xfrm>
          </p:grpSpPr>
          <p:sp>
            <p:nvSpPr>
              <p:cNvPr id="31777" name="Line 46"/>
              <p:cNvSpPr>
                <a:spLocks noChangeAspect="1" noChangeShapeType="1"/>
              </p:cNvSpPr>
              <p:nvPr/>
            </p:nvSpPr>
            <p:spPr bwMode="auto">
              <a:xfrm rot="5400000">
                <a:off x="1165" y="3610"/>
                <a:ext cx="0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8" name="Line 47"/>
              <p:cNvSpPr>
                <a:spLocks noChangeAspect="1" noChangeShapeType="1"/>
              </p:cNvSpPr>
              <p:nvPr/>
            </p:nvSpPr>
            <p:spPr bwMode="auto">
              <a:xfrm rot="5400000">
                <a:off x="1245" y="3610"/>
                <a:ext cx="0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1774" name="Line 48"/>
            <p:cNvSpPr>
              <a:spLocks noChangeAspect="1" noChangeShapeType="1"/>
            </p:cNvSpPr>
            <p:nvPr/>
          </p:nvSpPr>
          <p:spPr bwMode="auto">
            <a:xfrm>
              <a:off x="535" y="3027"/>
              <a:ext cx="3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5" name="Line 49"/>
            <p:cNvSpPr>
              <a:spLocks noChangeAspect="1" noChangeShapeType="1"/>
            </p:cNvSpPr>
            <p:nvPr/>
          </p:nvSpPr>
          <p:spPr bwMode="auto">
            <a:xfrm flipH="1" flipV="1">
              <a:off x="2114" y="2768"/>
              <a:ext cx="240" cy="686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6" name="AutoShape 50"/>
            <p:cNvSpPr>
              <a:spLocks noChangeAspect="1" noChangeArrowheads="1"/>
            </p:cNvSpPr>
            <p:nvPr/>
          </p:nvSpPr>
          <p:spPr bwMode="auto">
            <a:xfrm>
              <a:off x="1680" y="2678"/>
              <a:ext cx="849" cy="114"/>
            </a:xfrm>
            <a:prstGeom prst="triangle">
              <a:avLst>
                <a:gd name="adj" fmla="val 10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 </a:t>
            </a:r>
            <a:r>
              <a:rPr lang="de-DE" sz="2400" smtClean="0">
                <a:latin typeface="Tahoma" pitchFamily="34" charset="0"/>
              </a:rPr>
              <a:t>mit ‚Nullstellungs-Prisma‘</a:t>
            </a:r>
            <a:endParaRPr 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803275"/>
          </a:xfrm>
        </p:spPr>
        <p:txBody>
          <a:bodyPr/>
          <a:lstStyle/>
          <a:p>
            <a:r>
              <a:rPr lang="de-DE" sz="2400" smtClean="0"/>
              <a:t>bei FD II</a:t>
            </a:r>
            <a:endParaRPr lang="de-DE" smtClean="0"/>
          </a:p>
          <a:p>
            <a:pPr>
              <a:buFont typeface="Monotype Sorts" pitchFamily="2" charset="2"/>
              <a:buNone/>
            </a:pPr>
            <a:r>
              <a:rPr lang="de-DE" sz="1900" smtClean="0"/>
              <a:t>	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9138" y="2338388"/>
            <a:ext cx="7967662" cy="4141787"/>
            <a:chOff x="453" y="1473"/>
            <a:chExt cx="5019" cy="2609"/>
          </a:xfrm>
        </p:grpSpPr>
        <p:sp>
          <p:nvSpPr>
            <p:cNvPr id="32773" name="Oval 5"/>
            <p:cNvSpPr>
              <a:spLocks noChangeAspect="1" noChangeArrowheads="1"/>
            </p:cNvSpPr>
            <p:nvPr/>
          </p:nvSpPr>
          <p:spPr bwMode="auto">
            <a:xfrm>
              <a:off x="2294" y="3811"/>
              <a:ext cx="134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74" name="Oval 6"/>
            <p:cNvSpPr>
              <a:spLocks noChangeAspect="1" noChangeArrowheads="1"/>
            </p:cNvSpPr>
            <p:nvPr/>
          </p:nvSpPr>
          <p:spPr bwMode="auto">
            <a:xfrm>
              <a:off x="700" y="345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75" name="Oval 7"/>
            <p:cNvSpPr>
              <a:spLocks noChangeAspect="1" noChangeArrowheads="1"/>
            </p:cNvSpPr>
            <p:nvPr/>
          </p:nvSpPr>
          <p:spPr bwMode="auto">
            <a:xfrm>
              <a:off x="453" y="2956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76" name="Line 8"/>
            <p:cNvSpPr>
              <a:spLocks noChangeAspect="1" noChangeShapeType="1"/>
            </p:cNvSpPr>
            <p:nvPr/>
          </p:nvSpPr>
          <p:spPr bwMode="auto">
            <a:xfrm flipV="1">
              <a:off x="721" y="1593"/>
              <a:ext cx="0" cy="189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77" name="Line 9"/>
            <p:cNvSpPr>
              <a:spLocks noChangeAspect="1" noChangeShapeType="1"/>
            </p:cNvSpPr>
            <p:nvPr/>
          </p:nvSpPr>
          <p:spPr bwMode="auto">
            <a:xfrm flipH="1" flipV="1">
              <a:off x="2110" y="1599"/>
              <a:ext cx="0" cy="115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oup 10"/>
            <p:cNvGrpSpPr>
              <a:grpSpLocks noChangeAspect="1"/>
            </p:cNvGrpSpPr>
            <p:nvPr/>
          </p:nvGrpSpPr>
          <p:grpSpPr bwMode="auto">
            <a:xfrm>
              <a:off x="478" y="3591"/>
              <a:ext cx="484" cy="485"/>
              <a:chOff x="-236" y="0"/>
              <a:chExt cx="20472" cy="20000"/>
            </a:xfrm>
          </p:grpSpPr>
          <p:sp>
            <p:nvSpPr>
              <p:cNvPr id="32817" name="Line 11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8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2120" y="3596"/>
              <a:ext cx="484" cy="486"/>
              <a:chOff x="-236" y="0"/>
              <a:chExt cx="20472" cy="20000"/>
            </a:xfrm>
          </p:grpSpPr>
          <p:sp>
            <p:nvSpPr>
              <p:cNvPr id="32815" name="Line 14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6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780" name="Rectangle 16"/>
            <p:cNvSpPr>
              <a:spLocks noChangeAspect="1" noChangeArrowheads="1"/>
            </p:cNvSpPr>
            <p:nvPr/>
          </p:nvSpPr>
          <p:spPr bwMode="auto">
            <a:xfrm>
              <a:off x="3471" y="1499"/>
              <a:ext cx="186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ferner Kreuztest </a:t>
              </a:r>
              <a:endParaRPr lang="de-DE" sz="1000"/>
            </a:p>
          </p:txBody>
        </p:sp>
        <p:sp>
          <p:nvSpPr>
            <p:cNvPr id="32781" name="Rectangle 17"/>
            <p:cNvSpPr>
              <a:spLocks noChangeAspect="1" noChangeArrowheads="1"/>
            </p:cNvSpPr>
            <p:nvPr/>
          </p:nvSpPr>
          <p:spPr bwMode="auto">
            <a:xfrm>
              <a:off x="3459" y="3735"/>
              <a:ext cx="178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/>
            </a:p>
          </p:txBody>
        </p:sp>
        <p:sp>
          <p:nvSpPr>
            <p:cNvPr id="32782" name="Line 18"/>
            <p:cNvSpPr>
              <a:spLocks noChangeAspect="1" noChangeShapeType="1"/>
            </p:cNvSpPr>
            <p:nvPr/>
          </p:nvSpPr>
          <p:spPr bwMode="auto">
            <a:xfrm flipV="1">
              <a:off x="721" y="1594"/>
              <a:ext cx="0" cy="1880"/>
            </a:xfrm>
            <a:prstGeom prst="line">
              <a:avLst/>
            </a:prstGeom>
            <a:noFill/>
            <a:ln w="63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3" name="Rectangle 19"/>
            <p:cNvSpPr>
              <a:spLocks noChangeAspect="1" noChangeArrowheads="1"/>
            </p:cNvSpPr>
            <p:nvPr/>
          </p:nvSpPr>
          <p:spPr bwMode="auto">
            <a:xfrm>
              <a:off x="3471" y="2032"/>
              <a:ext cx="71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</a:t>
              </a:r>
              <a:endParaRPr lang="de-DE" sz="1000"/>
            </a:p>
          </p:txBody>
        </p:sp>
        <p:sp>
          <p:nvSpPr>
            <p:cNvPr id="32784" name="Line 20"/>
            <p:cNvSpPr>
              <a:spLocks noChangeAspect="1" noChangeShapeType="1"/>
            </p:cNvSpPr>
            <p:nvPr/>
          </p:nvSpPr>
          <p:spPr bwMode="auto">
            <a:xfrm>
              <a:off x="3187" y="2137"/>
              <a:ext cx="196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5" name="Rectangle 21"/>
            <p:cNvSpPr>
              <a:spLocks noChangeAspect="1" noChangeArrowheads="1"/>
            </p:cNvSpPr>
            <p:nvPr/>
          </p:nvSpPr>
          <p:spPr bwMode="auto">
            <a:xfrm>
              <a:off x="3471" y="2333"/>
              <a:ext cx="20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Hauptstrahl des </a:t>
              </a:r>
              <a:br>
                <a:rPr lang="de-DE"/>
              </a:br>
              <a:r>
                <a:rPr lang="de-DE"/>
                <a:t>abbildenden Lichtbündels</a:t>
              </a:r>
              <a:endParaRPr lang="de-DE" sz="1000"/>
            </a:p>
          </p:txBody>
        </p:sp>
        <p:sp>
          <p:nvSpPr>
            <p:cNvPr id="32786" name="Line 22"/>
            <p:cNvSpPr>
              <a:spLocks noChangeAspect="1" noChangeShapeType="1"/>
            </p:cNvSpPr>
            <p:nvPr/>
          </p:nvSpPr>
          <p:spPr bwMode="auto">
            <a:xfrm>
              <a:off x="3187" y="2528"/>
              <a:ext cx="210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7" name="Oval 23"/>
            <p:cNvSpPr>
              <a:spLocks noChangeAspect="1" noChangeArrowheads="1"/>
            </p:cNvSpPr>
            <p:nvPr/>
          </p:nvSpPr>
          <p:spPr bwMode="auto">
            <a:xfrm>
              <a:off x="2331" y="3433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8" name="Oval 24"/>
            <p:cNvSpPr>
              <a:spLocks noChangeAspect="1" noChangeArrowheads="1"/>
            </p:cNvSpPr>
            <p:nvPr/>
          </p:nvSpPr>
          <p:spPr bwMode="auto">
            <a:xfrm>
              <a:off x="1989" y="2956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9" name="Line 25"/>
            <p:cNvSpPr>
              <a:spLocks noChangeAspect="1" noChangeShapeType="1"/>
            </p:cNvSpPr>
            <p:nvPr/>
          </p:nvSpPr>
          <p:spPr bwMode="auto">
            <a:xfrm>
              <a:off x="1700" y="1603"/>
              <a:ext cx="658" cy="18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90" name="Line 26"/>
            <p:cNvSpPr>
              <a:spLocks noChangeAspect="1" noChangeShapeType="1"/>
            </p:cNvSpPr>
            <p:nvPr/>
          </p:nvSpPr>
          <p:spPr bwMode="auto">
            <a:xfrm rot="20506875" flipV="1">
              <a:off x="2005" y="3039"/>
              <a:ext cx="37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1" name="Oval 27"/>
            <p:cNvSpPr>
              <a:spLocks noChangeAspect="1" noChangeArrowheads="1"/>
            </p:cNvSpPr>
            <p:nvPr/>
          </p:nvSpPr>
          <p:spPr bwMode="auto">
            <a:xfrm>
              <a:off x="3211" y="2942"/>
              <a:ext cx="134" cy="5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2" name="Rectangle 28"/>
            <p:cNvSpPr>
              <a:spLocks noChangeAspect="1" noChangeArrowheads="1"/>
            </p:cNvSpPr>
            <p:nvPr/>
          </p:nvSpPr>
          <p:spPr bwMode="auto">
            <a:xfrm>
              <a:off x="3471" y="2863"/>
              <a:ext cx="1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Panumbereich</a:t>
              </a:r>
              <a:endParaRPr lang="de-DE" sz="1000"/>
            </a:p>
          </p:txBody>
        </p:sp>
        <p:sp>
          <p:nvSpPr>
            <p:cNvPr id="32793" name="Line 29"/>
            <p:cNvSpPr>
              <a:spLocks noChangeAspect="1" noChangeShapeType="1"/>
            </p:cNvSpPr>
            <p:nvPr/>
          </p:nvSpPr>
          <p:spPr bwMode="auto">
            <a:xfrm flipH="1" flipV="1">
              <a:off x="3134" y="3840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30"/>
            <p:cNvGrpSpPr>
              <a:grpSpLocks noChangeAspect="1"/>
            </p:cNvGrpSpPr>
            <p:nvPr/>
          </p:nvGrpSpPr>
          <p:grpSpPr bwMode="auto">
            <a:xfrm>
              <a:off x="1372" y="1473"/>
              <a:ext cx="262" cy="262"/>
              <a:chOff x="1724" y="1672"/>
              <a:chExt cx="218" cy="218"/>
            </a:xfrm>
          </p:grpSpPr>
          <p:grpSp>
            <p:nvGrpSpPr>
              <p:cNvPr id="6" name="Group 31"/>
              <p:cNvGrpSpPr>
                <a:grpSpLocks noChangeAspect="1"/>
              </p:cNvGrpSpPr>
              <p:nvPr/>
            </p:nvGrpSpPr>
            <p:grpSpPr bwMode="auto">
              <a:xfrm>
                <a:off x="1833" y="1672"/>
                <a:ext cx="0" cy="218"/>
                <a:chOff x="1833" y="1672"/>
                <a:chExt cx="0" cy="218"/>
              </a:xfrm>
            </p:grpSpPr>
            <p:sp>
              <p:nvSpPr>
                <p:cNvPr id="32813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1833" y="1672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14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1833" y="1789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34"/>
              <p:cNvGrpSpPr>
                <a:grpSpLocks noChangeAspect="1"/>
              </p:cNvGrpSpPr>
              <p:nvPr/>
            </p:nvGrpSpPr>
            <p:grpSpPr bwMode="auto">
              <a:xfrm>
                <a:off x="1724" y="1781"/>
                <a:ext cx="218" cy="0"/>
                <a:chOff x="1724" y="1781"/>
                <a:chExt cx="218" cy="0"/>
              </a:xfrm>
            </p:grpSpPr>
            <p:sp>
              <p:nvSpPr>
                <p:cNvPr id="32811" name="Line 3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775" y="1730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12" name="Line 3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892" y="1730"/>
                  <a:ext cx="0" cy="10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" name="Group 37"/>
            <p:cNvGrpSpPr>
              <a:grpSpLocks noChangeAspect="1"/>
            </p:cNvGrpSpPr>
            <p:nvPr/>
          </p:nvGrpSpPr>
          <p:grpSpPr bwMode="auto">
            <a:xfrm>
              <a:off x="3134" y="1487"/>
              <a:ext cx="262" cy="262"/>
              <a:chOff x="1396" y="1908"/>
              <a:chExt cx="874" cy="874"/>
            </a:xfrm>
          </p:grpSpPr>
          <p:sp>
            <p:nvSpPr>
              <p:cNvPr id="32805" name="Line 38"/>
              <p:cNvSpPr>
                <a:spLocks noChangeAspect="1" noChangeShapeType="1"/>
              </p:cNvSpPr>
              <p:nvPr/>
            </p:nvSpPr>
            <p:spPr bwMode="auto">
              <a:xfrm>
                <a:off x="1832" y="1908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6" name="Line 39"/>
              <p:cNvSpPr>
                <a:spLocks noChangeAspect="1" noChangeShapeType="1"/>
              </p:cNvSpPr>
              <p:nvPr/>
            </p:nvSpPr>
            <p:spPr bwMode="auto">
              <a:xfrm>
                <a:off x="1832" y="2378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7" name="Line 40"/>
              <p:cNvSpPr>
                <a:spLocks noChangeAspect="1" noChangeShapeType="1"/>
              </p:cNvSpPr>
              <p:nvPr/>
            </p:nvSpPr>
            <p:spPr bwMode="auto">
              <a:xfrm rot="5400000">
                <a:off x="1598" y="2142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8" name="Line 41"/>
              <p:cNvSpPr>
                <a:spLocks noChangeAspect="1" noChangeShapeType="1"/>
              </p:cNvSpPr>
              <p:nvPr/>
            </p:nvSpPr>
            <p:spPr bwMode="auto">
              <a:xfrm rot="5400000">
                <a:off x="2068" y="2142"/>
                <a:ext cx="0" cy="4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2304" y="3753"/>
              <a:ext cx="0" cy="171"/>
              <a:chOff x="2572" y="3572"/>
              <a:chExt cx="0" cy="142"/>
            </a:xfrm>
          </p:grpSpPr>
          <p:sp>
            <p:nvSpPr>
              <p:cNvPr id="32803" name="Line 43"/>
              <p:cNvSpPr>
                <a:spLocks noChangeAspect="1" noChangeShapeType="1"/>
              </p:cNvSpPr>
              <p:nvPr/>
            </p:nvSpPr>
            <p:spPr bwMode="auto">
              <a:xfrm>
                <a:off x="2572" y="3572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4" name="Line 44"/>
              <p:cNvSpPr>
                <a:spLocks noChangeAspect="1" noChangeShapeType="1"/>
              </p:cNvSpPr>
              <p:nvPr/>
            </p:nvSpPr>
            <p:spPr bwMode="auto">
              <a:xfrm>
                <a:off x="2572" y="3654"/>
                <a:ext cx="0" cy="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45"/>
            <p:cNvGrpSpPr>
              <a:grpSpLocks noChangeAspect="1"/>
            </p:cNvGrpSpPr>
            <p:nvPr/>
          </p:nvGrpSpPr>
          <p:grpSpPr bwMode="auto">
            <a:xfrm>
              <a:off x="638" y="3834"/>
              <a:ext cx="165" cy="0"/>
              <a:chOff x="1136" y="3639"/>
              <a:chExt cx="138" cy="0"/>
            </a:xfrm>
          </p:grpSpPr>
          <p:sp>
            <p:nvSpPr>
              <p:cNvPr id="32801" name="Line 46"/>
              <p:cNvSpPr>
                <a:spLocks noChangeAspect="1" noChangeShapeType="1"/>
              </p:cNvSpPr>
              <p:nvPr/>
            </p:nvSpPr>
            <p:spPr bwMode="auto">
              <a:xfrm rot="5400000">
                <a:off x="1165" y="3610"/>
                <a:ext cx="0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2" name="Line 47"/>
              <p:cNvSpPr>
                <a:spLocks noChangeAspect="1" noChangeShapeType="1"/>
              </p:cNvSpPr>
              <p:nvPr/>
            </p:nvSpPr>
            <p:spPr bwMode="auto">
              <a:xfrm rot="5400000">
                <a:off x="1245" y="3610"/>
                <a:ext cx="0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798" name="Line 48"/>
            <p:cNvSpPr>
              <a:spLocks noChangeAspect="1" noChangeShapeType="1"/>
            </p:cNvSpPr>
            <p:nvPr/>
          </p:nvSpPr>
          <p:spPr bwMode="auto">
            <a:xfrm>
              <a:off x="535" y="3027"/>
              <a:ext cx="3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9" name="Line 49"/>
            <p:cNvSpPr>
              <a:spLocks noChangeAspect="1" noChangeShapeType="1"/>
            </p:cNvSpPr>
            <p:nvPr/>
          </p:nvSpPr>
          <p:spPr bwMode="auto">
            <a:xfrm flipH="1" flipV="1">
              <a:off x="2108" y="2764"/>
              <a:ext cx="197" cy="70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00" name="AutoShape 50"/>
            <p:cNvSpPr>
              <a:spLocks noChangeAspect="1" noChangeArrowheads="1"/>
            </p:cNvSpPr>
            <p:nvPr/>
          </p:nvSpPr>
          <p:spPr bwMode="auto">
            <a:xfrm>
              <a:off x="1680" y="2709"/>
              <a:ext cx="848" cy="83"/>
            </a:xfrm>
            <a:prstGeom prst="triangle">
              <a:avLst>
                <a:gd name="adj" fmla="val 10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Beispiel: Eso-WF 8 cm/m mit FD </a:t>
            </a:r>
            <a:br>
              <a:rPr lang="de-DE" sz="2000" smtClean="0"/>
            </a:br>
            <a:r>
              <a:rPr lang="de-DE" smtClean="0"/>
              <a:t>Ergebnis am Kreuztest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35175" y="4187825"/>
            <a:ext cx="479425" cy="479425"/>
            <a:chOff x="1282" y="2638"/>
            <a:chExt cx="302" cy="30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52" y="2638"/>
              <a:ext cx="16" cy="302"/>
              <a:chOff x="1552" y="2866"/>
              <a:chExt cx="16" cy="302"/>
            </a:xfrm>
          </p:grpSpPr>
          <p:sp>
            <p:nvSpPr>
              <p:cNvPr id="33842" name="Rectangle 5"/>
              <p:cNvSpPr>
                <a:spLocks noChangeArrowheads="1"/>
              </p:cNvSpPr>
              <p:nvPr/>
            </p:nvSpPr>
            <p:spPr bwMode="auto">
              <a:xfrm flipH="1">
                <a:off x="1553" y="3032"/>
                <a:ext cx="15" cy="136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3" name="Rectangle 6"/>
              <p:cNvSpPr>
                <a:spLocks noChangeArrowheads="1"/>
              </p:cNvSpPr>
              <p:nvPr/>
            </p:nvSpPr>
            <p:spPr bwMode="auto">
              <a:xfrm flipH="1">
                <a:off x="1552" y="2866"/>
                <a:ext cx="15" cy="136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82" y="2779"/>
              <a:ext cx="302" cy="19"/>
              <a:chOff x="1282" y="3007"/>
              <a:chExt cx="302" cy="19"/>
            </a:xfrm>
          </p:grpSpPr>
          <p:sp>
            <p:nvSpPr>
              <p:cNvPr id="33840" name="Rectangle 8"/>
              <p:cNvSpPr>
                <a:spLocks noChangeArrowheads="1"/>
              </p:cNvSpPr>
              <p:nvPr/>
            </p:nvSpPr>
            <p:spPr bwMode="auto">
              <a:xfrm rot="5400000" flipH="1">
                <a:off x="1341" y="2949"/>
                <a:ext cx="18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1" name="Rectangle 9"/>
              <p:cNvSpPr>
                <a:spLocks noChangeArrowheads="1"/>
              </p:cNvSpPr>
              <p:nvPr/>
            </p:nvSpPr>
            <p:spPr bwMode="auto">
              <a:xfrm rot="5400000" flipH="1">
                <a:off x="1507" y="2948"/>
                <a:ext cx="18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3796" name="AutoShape 10"/>
          <p:cNvSpPr>
            <a:spLocks noChangeArrowheads="1"/>
          </p:cNvSpPr>
          <p:nvPr/>
        </p:nvSpPr>
        <p:spPr bwMode="auto">
          <a:xfrm>
            <a:off x="1428750" y="2743200"/>
            <a:ext cx="419100" cy="4000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82667" name="AutoShape 11"/>
          <p:cNvSpPr>
            <a:spLocks noChangeArrowheads="1"/>
          </p:cNvSpPr>
          <p:nvPr/>
        </p:nvSpPr>
        <p:spPr bwMode="auto">
          <a:xfrm>
            <a:off x="2095500" y="3048000"/>
            <a:ext cx="419100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82668" name="Text Box 12"/>
          <p:cNvSpPr txBox="1">
            <a:spLocks noChangeArrowheads="1"/>
          </p:cNvSpPr>
          <p:nvPr/>
        </p:nvSpPr>
        <p:spPr bwMode="auto">
          <a:xfrm>
            <a:off x="300038" y="4183063"/>
            <a:ext cx="1466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381000" algn="l"/>
              </a:tabLst>
            </a:pPr>
            <a:r>
              <a:rPr lang="de-DE">
                <a:sym typeface="Webdings" pitchFamily="18" charset="2"/>
              </a:rPr>
              <a:t>Binokulare  Wahrnehmung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95275" y="1601788"/>
            <a:ext cx="8486775" cy="2471737"/>
            <a:chOff x="186" y="1009"/>
            <a:chExt cx="5346" cy="1557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86" y="1009"/>
              <a:ext cx="5346" cy="1557"/>
              <a:chOff x="186" y="1009"/>
              <a:chExt cx="5346" cy="1557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86" y="1009"/>
                <a:ext cx="5346" cy="1557"/>
                <a:chOff x="186" y="1009"/>
                <a:chExt cx="5346" cy="1557"/>
              </a:xfrm>
            </p:grpSpPr>
            <p:sp>
              <p:nvSpPr>
                <p:cNvPr id="33804" name="AutoShape 16"/>
                <p:cNvSpPr>
                  <a:spLocks noChangeAspect="1"/>
                </p:cNvSpPr>
                <p:nvPr/>
              </p:nvSpPr>
              <p:spPr bwMode="auto">
                <a:xfrm>
                  <a:off x="1642" y="1270"/>
                  <a:ext cx="474" cy="162"/>
                </a:xfrm>
                <a:prstGeom prst="callout1">
                  <a:avLst>
                    <a:gd name="adj1" fmla="val 50616"/>
                    <a:gd name="adj2" fmla="val 110125"/>
                    <a:gd name="adj3" fmla="val 369755"/>
                    <a:gd name="adj4" fmla="val 168986"/>
                  </a:avLst>
                </a:prstGeom>
                <a:noFill/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/>
                  <a:r>
                    <a:rPr lang="de-DE">
                      <a:solidFill>
                        <a:schemeClr val="bg2"/>
                      </a:solidFill>
                    </a:rPr>
                    <a:t>FD II/</a:t>
                  </a:r>
                  <a:r>
                    <a:rPr lang="de-DE">
                      <a:solidFill>
                        <a:srgbClr val="FF0000"/>
                      </a:solidFill>
                    </a:rPr>
                    <a:t>1</a:t>
                  </a:r>
                  <a:endParaRPr lang="de-DE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38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76" y="1804"/>
                  <a:ext cx="14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sz="1500">
                      <a:solidFill>
                        <a:srgbClr val="FF0000"/>
                      </a:solidFill>
                      <a:sym typeface="Webdings" pitchFamily="18" charset="2"/>
                    </a:rPr>
                    <a:t></a:t>
                  </a:r>
                  <a:endParaRPr lang="de-DE">
                    <a:solidFill>
                      <a:schemeClr val="bg2"/>
                    </a:solidFill>
                  </a:endParaRPr>
                </a:p>
              </p:txBody>
            </p:sp>
            <p:grpSp>
              <p:nvGrpSpPr>
                <p:cNvPr id="8" name="Group 18"/>
                <p:cNvGrpSpPr>
                  <a:grpSpLocks/>
                </p:cNvGrpSpPr>
                <p:nvPr/>
              </p:nvGrpSpPr>
              <p:grpSpPr bwMode="auto">
                <a:xfrm>
                  <a:off x="186" y="1183"/>
                  <a:ext cx="1446" cy="1190"/>
                  <a:chOff x="186" y="1183"/>
                  <a:chExt cx="1446" cy="1190"/>
                </a:xfrm>
              </p:grpSpPr>
              <p:sp>
                <p:nvSpPr>
                  <p:cNvPr id="3383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" y="1183"/>
                    <a:ext cx="1248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  <a:tabLst>
                        <a:tab pos="381000" algn="l"/>
                      </a:tabLst>
                    </a:pPr>
                    <a:r>
                      <a:rPr lang="de-DE">
                        <a:sym typeface="Webdings" pitchFamily="18" charset="2"/>
                      </a:rPr>
                      <a:t>Korrespondenz-  </a:t>
                    </a:r>
                    <a:r>
                      <a:rPr lang="de-DE" sz="1500">
                        <a:solidFill>
                          <a:srgbClr val="FF0000"/>
                        </a:solidFill>
                        <a:sym typeface="Webdings" pitchFamily="18" charset="2"/>
                      </a:rPr>
                      <a:t></a:t>
                    </a:r>
                    <a:r>
                      <a:rPr lang="de-DE" sz="1500">
                        <a:sym typeface="Webdings" pitchFamily="18" charset="2"/>
                      </a:rPr>
                      <a:t>	</a:t>
                    </a:r>
                    <a:r>
                      <a:rPr lang="de-DE">
                        <a:sym typeface="Webdings" pitchFamily="18" charset="2"/>
                      </a:rPr>
                      <a:t/>
                    </a:r>
                    <a:br>
                      <a:rPr lang="de-DE">
                        <a:sym typeface="Webdings" pitchFamily="18" charset="2"/>
                      </a:rPr>
                    </a:br>
                    <a:r>
                      <a:rPr lang="de-DE">
                        <a:sym typeface="Webdings" pitchFamily="18" charset="2"/>
                      </a:rPr>
                      <a:t>zentrum</a:t>
                    </a:r>
                  </a:p>
                </p:txBody>
              </p:sp>
              <p:sp>
                <p:nvSpPr>
                  <p:cNvPr id="33836" name="Text Box 20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92" y="2065"/>
                    <a:ext cx="1056" cy="3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de-DE"/>
                      <a:t>Meßprisma</a:t>
                    </a:r>
                    <a:br>
                      <a:rPr lang="de-DE"/>
                    </a:br>
                    <a:r>
                      <a:rPr lang="de-DE"/>
                      <a:t>Basis außen</a:t>
                    </a:r>
                  </a:p>
                </p:txBody>
              </p:sp>
              <p:sp>
                <p:nvSpPr>
                  <p:cNvPr id="33837" name="Text Box 2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86" y="1706"/>
                    <a:ext cx="1446" cy="3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tabLst>
                        <a:tab pos="381000" algn="l"/>
                      </a:tabLst>
                    </a:pPr>
                    <a:r>
                      <a:rPr lang="de-DE">
                        <a:sym typeface="Webdings" pitchFamily="18" charset="2"/>
                      </a:rPr>
                      <a:t>Bildlage mit</a:t>
                    </a:r>
                    <a:br>
                      <a:rPr lang="de-DE">
                        <a:sym typeface="Webdings" pitchFamily="18" charset="2"/>
                      </a:rPr>
                    </a:br>
                    <a:r>
                      <a:rPr lang="de-DE">
                        <a:sym typeface="Webdings" pitchFamily="18" charset="2"/>
                      </a:rPr>
                      <a:t>Meßprisma</a:t>
                    </a:r>
                    <a:endParaRPr lang="de-DE" sz="1400">
                      <a:sym typeface="Webdings" pitchFamily="18" charset="2"/>
                    </a:endParaRPr>
                  </a:p>
                </p:txBody>
              </p:sp>
            </p:grpSp>
            <p:sp>
              <p:nvSpPr>
                <p:cNvPr id="33807" name="AutoShape 22"/>
                <p:cNvSpPr>
                  <a:spLocks noChangeAspect="1"/>
                </p:cNvSpPr>
                <p:nvPr/>
              </p:nvSpPr>
              <p:spPr bwMode="auto">
                <a:xfrm flipH="1">
                  <a:off x="2771" y="1270"/>
                  <a:ext cx="960" cy="162"/>
                </a:xfrm>
                <a:prstGeom prst="callout1">
                  <a:avLst>
                    <a:gd name="adj1" fmla="val 50616"/>
                    <a:gd name="adj2" fmla="val -5000"/>
                    <a:gd name="adj3" fmla="val 369134"/>
                    <a:gd name="adj4" fmla="val -34167"/>
                  </a:avLst>
                </a:prstGeom>
                <a:noFill/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/>
                  <a:r>
                    <a:rPr lang="de-DE">
                      <a:solidFill>
                        <a:schemeClr val="bg2"/>
                      </a:solidFill>
                    </a:rPr>
                    <a:t>FD II/</a:t>
                  </a:r>
                  <a:r>
                    <a:rPr lang="de-DE">
                      <a:solidFill>
                        <a:srgbClr val="FF0000"/>
                      </a:solidFill>
                    </a:rPr>
                    <a:t>3</a:t>
                  </a:r>
                  <a:endParaRPr lang="de-DE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3808" name="Text Box 23"/>
                <p:cNvSpPr txBox="1">
                  <a:spLocks noChangeArrowheads="1"/>
                </p:cNvSpPr>
                <p:nvPr/>
              </p:nvSpPr>
              <p:spPr bwMode="auto">
                <a:xfrm flipH="1">
                  <a:off x="4302" y="1802"/>
                  <a:ext cx="14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sz="1500">
                      <a:solidFill>
                        <a:srgbClr val="969696"/>
                      </a:solidFill>
                      <a:sym typeface="Webdings" pitchFamily="18" charset="2"/>
                    </a:rPr>
                    <a:t></a:t>
                  </a:r>
                  <a:endParaRPr lang="de-DE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3809" name="Oval 2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660" y="1698"/>
                  <a:ext cx="374" cy="374"/>
                </a:xfrm>
                <a:prstGeom prst="ellipse">
                  <a:avLst/>
                </a:prstGeom>
                <a:solidFill>
                  <a:srgbClr val="F66C6C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10" name="Text Box 25"/>
                <p:cNvSpPr txBox="1">
                  <a:spLocks noChangeArrowheads="1"/>
                </p:cNvSpPr>
                <p:nvPr/>
              </p:nvSpPr>
              <p:spPr bwMode="auto">
                <a:xfrm flipH="1">
                  <a:off x="4775" y="1776"/>
                  <a:ext cx="1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2000">
                      <a:solidFill>
                        <a:srgbClr val="FF0000"/>
                      </a:solidFill>
                      <a:latin typeface="Times New Roman" pitchFamily="18" charset="0"/>
                      <a:sym typeface="Webdings" pitchFamily="18" charset="2"/>
                    </a:rPr>
                    <a:t></a:t>
                  </a:r>
                  <a:endParaRPr lang="de-DE" sz="2400">
                    <a:latin typeface="Times New Roman" pitchFamily="18" charset="0"/>
                  </a:endParaRPr>
                </a:p>
              </p:txBody>
            </p:sp>
            <p:sp>
              <p:nvSpPr>
                <p:cNvPr id="3381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439" y="1884"/>
                  <a:ext cx="4093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1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4854" y="1206"/>
                  <a:ext cx="0" cy="136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1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853" y="2120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14" name="Oval 2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166" y="1206"/>
                  <a:ext cx="1360" cy="1360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1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276" y="1804"/>
                  <a:ext cx="14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sz="1500">
                      <a:solidFill>
                        <a:srgbClr val="FF0000"/>
                      </a:solidFill>
                      <a:sym typeface="Webdings" pitchFamily="18" charset="2"/>
                    </a:rPr>
                    <a:t></a:t>
                  </a:r>
                  <a:endParaRPr lang="de-DE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3816" name="AutoShape 31"/>
                <p:cNvSpPr>
                  <a:spLocks noChangeAspect="1"/>
                </p:cNvSpPr>
                <p:nvPr/>
              </p:nvSpPr>
              <p:spPr bwMode="auto">
                <a:xfrm flipH="1">
                  <a:off x="2057" y="1270"/>
                  <a:ext cx="960" cy="162"/>
                </a:xfrm>
                <a:prstGeom prst="callout1">
                  <a:avLst>
                    <a:gd name="adj1" fmla="val 50616"/>
                    <a:gd name="adj2" fmla="val -5000"/>
                    <a:gd name="adj3" fmla="val 369134"/>
                    <a:gd name="adj4" fmla="val -34167"/>
                  </a:avLst>
                </a:prstGeom>
                <a:noFill/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/>
                  <a:r>
                    <a:rPr lang="de-DE">
                      <a:solidFill>
                        <a:schemeClr val="bg2"/>
                      </a:solidFill>
                    </a:rPr>
                    <a:t>FD II/</a:t>
                  </a:r>
                  <a:r>
                    <a:rPr lang="de-DE">
                      <a:solidFill>
                        <a:srgbClr val="FF0000"/>
                      </a:solidFill>
                    </a:rPr>
                    <a:t>2</a:t>
                  </a:r>
                  <a:endParaRPr lang="de-DE">
                    <a:solidFill>
                      <a:schemeClr val="bg2"/>
                    </a:solidFill>
                  </a:endParaRPr>
                </a:p>
              </p:txBody>
            </p:sp>
            <p:grpSp>
              <p:nvGrpSpPr>
                <p:cNvPr id="9" name="Group 32"/>
                <p:cNvGrpSpPr>
                  <a:grpSpLocks/>
                </p:cNvGrpSpPr>
                <p:nvPr/>
              </p:nvGrpSpPr>
              <p:grpSpPr bwMode="auto">
                <a:xfrm>
                  <a:off x="1698" y="2123"/>
                  <a:ext cx="3222" cy="231"/>
                  <a:chOff x="1698" y="2123"/>
                  <a:chExt cx="3222" cy="231"/>
                </a:xfrm>
              </p:grpSpPr>
              <p:sp>
                <p:nvSpPr>
                  <p:cNvPr id="33825" name="Text Box 33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370" y="2200"/>
                    <a:ext cx="144" cy="1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de-DE"/>
                      <a:t>4</a:t>
                    </a:r>
                  </a:p>
                </p:txBody>
              </p:sp>
              <p:sp>
                <p:nvSpPr>
                  <p:cNvPr id="33826" name="Text Box 34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570" y="2200"/>
                    <a:ext cx="144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de-DE"/>
                      <a:t>6</a:t>
                    </a:r>
                  </a:p>
                </p:txBody>
              </p:sp>
              <p:sp>
                <p:nvSpPr>
                  <p:cNvPr id="33827" name="Text Box 35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776" y="2200"/>
                    <a:ext cx="144" cy="1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de-DE"/>
                      <a:t>8</a:t>
                    </a:r>
                  </a:p>
                </p:txBody>
              </p:sp>
              <p:grpSp>
                <p:nvGrpSpPr>
                  <p:cNvPr id="1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742" y="2123"/>
                    <a:ext cx="3111" cy="68"/>
                    <a:chOff x="1742" y="2123"/>
                    <a:chExt cx="3111" cy="68"/>
                  </a:xfrm>
                </p:grpSpPr>
                <p:sp>
                  <p:nvSpPr>
                    <p:cNvPr id="33830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8" y="2123"/>
                      <a:ext cx="0" cy="68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31" name="Line 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48" y="2123"/>
                      <a:ext cx="0" cy="68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32" name="Line 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04" y="2155"/>
                      <a:ext cx="2544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33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42" y="2155"/>
                      <a:ext cx="544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34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53" y="2123"/>
                      <a:ext cx="0" cy="68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3829" name="Text Box 42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698" y="2197"/>
                    <a:ext cx="432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de-DE"/>
                      <a:t>cm/m</a:t>
                    </a:r>
                  </a:p>
                </p:txBody>
              </p:sp>
            </p:grpSp>
            <p:grpSp>
              <p:nvGrpSpPr>
                <p:cNvPr id="11" name="Group 43"/>
                <p:cNvGrpSpPr>
                  <a:grpSpLocks/>
                </p:cNvGrpSpPr>
                <p:nvPr/>
              </p:nvGrpSpPr>
              <p:grpSpPr bwMode="auto">
                <a:xfrm>
                  <a:off x="1368" y="2122"/>
                  <a:ext cx="360" cy="232"/>
                  <a:chOff x="1368" y="2122"/>
                  <a:chExt cx="360" cy="232"/>
                </a:xfrm>
              </p:grpSpPr>
              <p:sp>
                <p:nvSpPr>
                  <p:cNvPr id="33822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2155"/>
                    <a:ext cx="288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3823" name="Text Box 45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368" y="2200"/>
                    <a:ext cx="144" cy="15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 anchorCtr="1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de-DE">
                        <a:solidFill>
                          <a:schemeClr val="bg1"/>
                        </a:solidFill>
                      </a:rPr>
                      <a:t>0</a:t>
                    </a:r>
                    <a:endParaRPr lang="de-DE"/>
                  </a:p>
                </p:txBody>
              </p:sp>
              <p:sp>
                <p:nvSpPr>
                  <p:cNvPr id="33824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2122"/>
                    <a:ext cx="0" cy="6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819" name="AutoShape 47"/>
                <p:cNvSpPr>
                  <a:spLocks noChangeAspect="1"/>
                </p:cNvSpPr>
                <p:nvPr/>
              </p:nvSpPr>
              <p:spPr bwMode="auto">
                <a:xfrm flipH="1">
                  <a:off x="3001" y="1009"/>
                  <a:ext cx="1383" cy="162"/>
                </a:xfrm>
                <a:prstGeom prst="callout1">
                  <a:avLst>
                    <a:gd name="adj1" fmla="val 50616"/>
                    <a:gd name="adj2" fmla="val -3472"/>
                    <a:gd name="adj3" fmla="val 537653"/>
                    <a:gd name="adj4" fmla="val -34491"/>
                  </a:avLst>
                </a:prstGeom>
                <a:noFill/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/>
                  <a:r>
                    <a:rPr lang="de-DE">
                      <a:solidFill>
                        <a:schemeClr val="bg2"/>
                      </a:solidFill>
                    </a:rPr>
                    <a:t>Ursprüngliches Zentrum</a:t>
                  </a:r>
                </a:p>
              </p:txBody>
            </p:sp>
            <p:sp>
              <p:nvSpPr>
                <p:cNvPr id="33820" name="AutoShape 48"/>
                <p:cNvSpPr>
                  <a:spLocks noChangeAspect="1"/>
                </p:cNvSpPr>
                <p:nvPr/>
              </p:nvSpPr>
              <p:spPr bwMode="auto">
                <a:xfrm flipH="1">
                  <a:off x="1776" y="1573"/>
                  <a:ext cx="282" cy="162"/>
                </a:xfrm>
                <a:prstGeom prst="callout1">
                  <a:avLst>
                    <a:gd name="adj1" fmla="val 50616"/>
                    <a:gd name="adj2" fmla="val -17023"/>
                    <a:gd name="adj3" fmla="val 189505"/>
                    <a:gd name="adj4" fmla="val -59222"/>
                  </a:avLst>
                </a:prstGeom>
                <a:noFill/>
                <a:ln w="12700">
                  <a:solidFill>
                    <a:srgbClr val="80808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r"/>
                  <a:r>
                    <a:rPr lang="de-DE">
                      <a:solidFill>
                        <a:srgbClr val="808080"/>
                      </a:solidFill>
                    </a:rPr>
                    <a:t>FD I</a:t>
                  </a:r>
                </a:p>
              </p:txBody>
            </p:sp>
            <p:sp>
              <p:nvSpPr>
                <p:cNvPr id="338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144" y="1804"/>
                  <a:ext cx="14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sz="1500">
                      <a:solidFill>
                        <a:srgbClr val="808080"/>
                      </a:solidFill>
                      <a:sym typeface="Webdings" pitchFamily="18" charset="2"/>
                    </a:rPr>
                    <a:t></a:t>
                  </a:r>
                  <a:endParaRPr lang="de-DE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33803" name="Text Box 50"/>
              <p:cNvSpPr txBox="1">
                <a:spLocks noChangeArrowheads="1"/>
              </p:cNvSpPr>
              <p:nvPr/>
            </p:nvSpPr>
            <p:spPr bwMode="auto">
              <a:xfrm>
                <a:off x="195" y="1500"/>
                <a:ext cx="12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tabLst>
                    <a:tab pos="381000" algn="l"/>
                  </a:tabLst>
                </a:pPr>
                <a:r>
                  <a:rPr lang="de-DE">
                    <a:solidFill>
                      <a:schemeClr val="bg2"/>
                    </a:solidFill>
                    <a:sym typeface="Webdings" pitchFamily="18" charset="2"/>
                  </a:rPr>
                  <a:t>Fusionszentrum  </a:t>
                </a:r>
                <a:r>
                  <a:rPr lang="de-DE" sz="1500">
                    <a:solidFill>
                      <a:schemeClr val="bg2"/>
                    </a:solidFill>
                    <a:sym typeface="Webdings" pitchFamily="18" charset="2"/>
                  </a:rPr>
                  <a:t></a:t>
                </a:r>
              </a:p>
            </p:txBody>
          </p:sp>
        </p:grpSp>
        <p:sp>
          <p:nvSpPr>
            <p:cNvPr id="33801" name="Text Box 51"/>
            <p:cNvSpPr txBox="1">
              <a:spLocks noChangeArrowheads="1"/>
            </p:cNvSpPr>
            <p:nvPr/>
          </p:nvSpPr>
          <p:spPr bwMode="auto">
            <a:xfrm>
              <a:off x="3972" y="180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7" grpId="0" animBg="1"/>
      <p:bldP spid="582668" grpId="0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Beispiel: Eso-WF 8 cm/m mit FD </a:t>
            </a:r>
            <a:br>
              <a:rPr lang="de-DE" sz="2000" smtClean="0"/>
            </a:br>
            <a:r>
              <a:rPr lang="de-DE" smtClean="0"/>
              <a:t>Ergebnis am Kreuztest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428750" y="2743200"/>
            <a:ext cx="419100" cy="4000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83684" name="AutoShape 4"/>
          <p:cNvSpPr>
            <a:spLocks noChangeArrowheads="1"/>
          </p:cNvSpPr>
          <p:nvPr/>
        </p:nvSpPr>
        <p:spPr bwMode="auto">
          <a:xfrm>
            <a:off x="3676650" y="3048000"/>
            <a:ext cx="419100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8550" y="4191000"/>
            <a:ext cx="479425" cy="479425"/>
            <a:chOff x="2292" y="2640"/>
            <a:chExt cx="302" cy="30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435" y="2640"/>
              <a:ext cx="16" cy="302"/>
              <a:chOff x="2435" y="2868"/>
              <a:chExt cx="16" cy="302"/>
            </a:xfrm>
          </p:grpSpPr>
          <p:sp>
            <p:nvSpPr>
              <p:cNvPr id="34875" name="Rectangle 7"/>
              <p:cNvSpPr>
                <a:spLocks noChangeArrowheads="1"/>
              </p:cNvSpPr>
              <p:nvPr/>
            </p:nvSpPr>
            <p:spPr bwMode="auto">
              <a:xfrm flipH="1">
                <a:off x="2436" y="3034"/>
                <a:ext cx="15" cy="136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876" name="Rectangle 8"/>
              <p:cNvSpPr>
                <a:spLocks noChangeArrowheads="1"/>
              </p:cNvSpPr>
              <p:nvPr/>
            </p:nvSpPr>
            <p:spPr bwMode="auto">
              <a:xfrm flipH="1">
                <a:off x="2435" y="2868"/>
                <a:ext cx="15" cy="136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292" y="2782"/>
              <a:ext cx="302" cy="19"/>
              <a:chOff x="2292" y="3010"/>
              <a:chExt cx="302" cy="19"/>
            </a:xfrm>
          </p:grpSpPr>
          <p:sp>
            <p:nvSpPr>
              <p:cNvPr id="34873" name="Rectangle 10"/>
              <p:cNvSpPr>
                <a:spLocks noChangeArrowheads="1"/>
              </p:cNvSpPr>
              <p:nvPr/>
            </p:nvSpPr>
            <p:spPr bwMode="auto">
              <a:xfrm rot="5400000" flipH="1">
                <a:off x="2351" y="2951"/>
                <a:ext cx="18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874" name="Rectangle 11"/>
              <p:cNvSpPr>
                <a:spLocks noChangeArrowheads="1"/>
              </p:cNvSpPr>
              <p:nvPr/>
            </p:nvSpPr>
            <p:spPr bwMode="auto">
              <a:xfrm rot="5400000" flipH="1">
                <a:off x="2517" y="2952"/>
                <a:ext cx="18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95275" y="1601788"/>
            <a:ext cx="8486775" cy="3065462"/>
            <a:chOff x="186" y="1009"/>
            <a:chExt cx="5346" cy="1931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86" y="1009"/>
              <a:ext cx="5346" cy="1931"/>
              <a:chOff x="186" y="1009"/>
              <a:chExt cx="5346" cy="1931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186" y="1009"/>
                <a:ext cx="5346" cy="1918"/>
                <a:chOff x="186" y="1009"/>
                <a:chExt cx="5346" cy="1918"/>
              </a:xfrm>
            </p:grpSpPr>
            <p:grpSp>
              <p:nvGrpSpPr>
                <p:cNvPr id="8" name="Group 15"/>
                <p:cNvGrpSpPr>
                  <a:grpSpLocks/>
                </p:cNvGrpSpPr>
                <p:nvPr/>
              </p:nvGrpSpPr>
              <p:grpSpPr bwMode="auto">
                <a:xfrm>
                  <a:off x="186" y="1009"/>
                  <a:ext cx="5346" cy="1557"/>
                  <a:chOff x="186" y="1009"/>
                  <a:chExt cx="5346" cy="1557"/>
                </a:xfrm>
              </p:grpSpPr>
              <p:grpSp>
                <p:nvGrpSpPr>
                  <p:cNvPr id="9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86" y="1009"/>
                    <a:ext cx="5346" cy="1557"/>
                    <a:chOff x="186" y="1009"/>
                    <a:chExt cx="5346" cy="1557"/>
                  </a:xfrm>
                </p:grpSpPr>
                <p:sp>
                  <p:nvSpPr>
                    <p:cNvPr id="34837" name="AutoShape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42" y="1270"/>
                      <a:ext cx="474" cy="162"/>
                    </a:xfrm>
                    <a:prstGeom prst="callout1">
                      <a:avLst>
                        <a:gd name="adj1" fmla="val 50616"/>
                        <a:gd name="adj2" fmla="val 110125"/>
                        <a:gd name="adj3" fmla="val 369755"/>
                        <a:gd name="adj4" fmla="val 168986"/>
                      </a:avLst>
                    </a:prstGeom>
                    <a:noFill/>
                    <a:ln w="12700">
                      <a:solidFill>
                        <a:schemeClr val="bg2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r"/>
                      <a:r>
                        <a:rPr lang="de-DE">
                          <a:solidFill>
                            <a:schemeClr val="bg2"/>
                          </a:solidFill>
                        </a:rPr>
                        <a:t>FD II/</a:t>
                      </a:r>
                      <a:r>
                        <a:rPr lang="de-DE">
                          <a:solidFill>
                            <a:srgbClr val="FF0000"/>
                          </a:solidFill>
                        </a:rPr>
                        <a:t>1</a:t>
                      </a:r>
                      <a:endParaRPr lang="de-DE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3483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76" y="1804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 anchorCtr="1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de-DE" sz="1500">
                          <a:solidFill>
                            <a:srgbClr val="FF0000"/>
                          </a:solidFill>
                          <a:sym typeface="Webdings" pitchFamily="18" charset="2"/>
                        </a:rPr>
                        <a:t></a:t>
                      </a:r>
                      <a:endParaRPr lang="de-DE">
                        <a:solidFill>
                          <a:schemeClr val="bg2"/>
                        </a:solidFill>
                      </a:endParaRPr>
                    </a:p>
                  </p:txBody>
                </p:sp>
                <p:grpSp>
                  <p:nvGrpSpPr>
                    <p:cNvPr id="10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" y="1183"/>
                      <a:ext cx="1446" cy="1190"/>
                      <a:chOff x="186" y="1183"/>
                      <a:chExt cx="1446" cy="1190"/>
                    </a:xfrm>
                  </p:grpSpPr>
                  <p:sp>
                    <p:nvSpPr>
                      <p:cNvPr id="34868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1" y="1183"/>
                        <a:ext cx="1248" cy="2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>
                          <a:lnSpc>
                            <a:spcPct val="95000"/>
                          </a:lnSpc>
                          <a:tabLst>
                            <a:tab pos="381000" algn="l"/>
                          </a:tabLst>
                        </a:pPr>
                        <a:r>
                          <a:rPr lang="de-DE">
                            <a:sym typeface="Webdings" pitchFamily="18" charset="2"/>
                          </a:rPr>
                          <a:t>Korrespondenz-  </a:t>
                        </a:r>
                        <a:r>
                          <a:rPr lang="de-DE" sz="1500">
                            <a:solidFill>
                              <a:srgbClr val="FF0000"/>
                            </a:solidFill>
                            <a:sym typeface="Webdings" pitchFamily="18" charset="2"/>
                          </a:rPr>
                          <a:t></a:t>
                        </a:r>
                        <a:r>
                          <a:rPr lang="de-DE" sz="1500">
                            <a:sym typeface="Webdings" pitchFamily="18" charset="2"/>
                          </a:rPr>
                          <a:t>	</a:t>
                        </a:r>
                        <a:r>
                          <a:rPr lang="de-DE">
                            <a:sym typeface="Webdings" pitchFamily="18" charset="2"/>
                          </a:rPr>
                          <a:t/>
                        </a:r>
                        <a:br>
                          <a:rPr lang="de-DE">
                            <a:sym typeface="Webdings" pitchFamily="18" charset="2"/>
                          </a:rPr>
                        </a:br>
                        <a:r>
                          <a:rPr lang="de-DE">
                            <a:sym typeface="Webdings" pitchFamily="18" charset="2"/>
                          </a:rPr>
                          <a:t>zentrum</a:t>
                        </a:r>
                      </a:p>
                    </p:txBody>
                  </p:sp>
                  <p:sp>
                    <p:nvSpPr>
                      <p:cNvPr id="34869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92" y="2065"/>
                        <a:ext cx="1056" cy="3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r>
                          <a:rPr lang="de-DE"/>
                          <a:t>Meßprisma</a:t>
                        </a:r>
                        <a:br>
                          <a:rPr lang="de-DE"/>
                        </a:br>
                        <a:r>
                          <a:rPr lang="de-DE"/>
                          <a:t>Basis außen</a:t>
                        </a:r>
                      </a:p>
                    </p:txBody>
                  </p:sp>
                  <p:sp>
                    <p:nvSpPr>
                      <p:cNvPr id="34870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86" y="1706"/>
                        <a:ext cx="1446" cy="3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  <a:tabLst>
                            <a:tab pos="381000" algn="l"/>
                          </a:tabLst>
                        </a:pPr>
                        <a:r>
                          <a:rPr lang="de-DE">
                            <a:sym typeface="Webdings" pitchFamily="18" charset="2"/>
                          </a:rPr>
                          <a:t>Bildlage mit</a:t>
                        </a:r>
                        <a:br>
                          <a:rPr lang="de-DE">
                            <a:sym typeface="Webdings" pitchFamily="18" charset="2"/>
                          </a:rPr>
                        </a:br>
                        <a:r>
                          <a:rPr lang="de-DE">
                            <a:sym typeface="Webdings" pitchFamily="18" charset="2"/>
                          </a:rPr>
                          <a:t>Meßprisma</a:t>
                        </a:r>
                        <a:endParaRPr lang="de-DE" sz="1400">
                          <a:sym typeface="Webdings" pitchFamily="18" charset="2"/>
                        </a:endParaRPr>
                      </a:p>
                    </p:txBody>
                  </p:sp>
                </p:grpSp>
                <p:sp>
                  <p:nvSpPr>
                    <p:cNvPr id="34840" name="AutoShape 23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2771" y="1270"/>
                      <a:ext cx="960" cy="162"/>
                    </a:xfrm>
                    <a:prstGeom prst="callout1">
                      <a:avLst>
                        <a:gd name="adj1" fmla="val 50616"/>
                        <a:gd name="adj2" fmla="val -5000"/>
                        <a:gd name="adj3" fmla="val 369134"/>
                        <a:gd name="adj4" fmla="val -34167"/>
                      </a:avLst>
                    </a:prstGeom>
                    <a:noFill/>
                    <a:ln w="12700">
                      <a:solidFill>
                        <a:schemeClr val="bg2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r"/>
                      <a:r>
                        <a:rPr lang="de-DE">
                          <a:solidFill>
                            <a:schemeClr val="bg2"/>
                          </a:solidFill>
                        </a:rPr>
                        <a:t>FD II/</a:t>
                      </a:r>
                      <a:r>
                        <a:rPr lang="de-DE">
                          <a:solidFill>
                            <a:srgbClr val="FF0000"/>
                          </a:solidFill>
                        </a:rPr>
                        <a:t>3</a:t>
                      </a:r>
                      <a:endParaRPr lang="de-DE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34841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4302" y="1802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 anchorCtr="1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de-DE" sz="1500">
                          <a:solidFill>
                            <a:srgbClr val="969696"/>
                          </a:solidFill>
                          <a:sym typeface="Webdings" pitchFamily="18" charset="2"/>
                        </a:rPr>
                        <a:t></a:t>
                      </a:r>
                      <a:endParaRPr lang="de-DE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34842" name="Oval 2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660" y="1698"/>
                      <a:ext cx="374" cy="374"/>
                    </a:xfrm>
                    <a:prstGeom prst="ellipse">
                      <a:avLst/>
                    </a:prstGeom>
                    <a:solidFill>
                      <a:srgbClr val="F66C6C"/>
                    </a:solidFill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843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4775" y="1776"/>
                      <a:ext cx="163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de-DE" sz="2000">
                          <a:solidFill>
                            <a:srgbClr val="FF0000"/>
                          </a:solidFill>
                          <a:latin typeface="Times New Roman" pitchFamily="18" charset="0"/>
                          <a:sym typeface="Webdings" pitchFamily="18" charset="2"/>
                        </a:rPr>
                        <a:t></a:t>
                      </a:r>
                      <a:endParaRPr lang="de-DE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4844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39" y="1884"/>
                      <a:ext cx="4093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845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54" y="1206"/>
                      <a:ext cx="0" cy="136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846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53" y="2120"/>
                      <a:ext cx="0" cy="68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847" name="Oval 3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4166" y="1206"/>
                      <a:ext cx="1360" cy="136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848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76" y="1804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 anchorCtr="1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de-DE" sz="1500">
                          <a:solidFill>
                            <a:srgbClr val="FF0000"/>
                          </a:solidFill>
                          <a:sym typeface="Webdings" pitchFamily="18" charset="2"/>
                        </a:rPr>
                        <a:t></a:t>
                      </a:r>
                      <a:endParaRPr lang="de-DE">
                        <a:solidFill>
                          <a:schemeClr val="bg2"/>
                        </a:solidFill>
                      </a:endParaRPr>
                    </a:p>
                  </p:txBody>
                </p:sp>
                <p:sp>
                  <p:nvSpPr>
                    <p:cNvPr id="34849" name="AutoShape 32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2057" y="1270"/>
                      <a:ext cx="960" cy="162"/>
                    </a:xfrm>
                    <a:prstGeom prst="callout1">
                      <a:avLst>
                        <a:gd name="adj1" fmla="val 50616"/>
                        <a:gd name="adj2" fmla="val -5000"/>
                        <a:gd name="adj3" fmla="val 369134"/>
                        <a:gd name="adj4" fmla="val -34167"/>
                      </a:avLst>
                    </a:prstGeom>
                    <a:noFill/>
                    <a:ln w="12700">
                      <a:solidFill>
                        <a:schemeClr val="bg2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r"/>
                      <a:r>
                        <a:rPr lang="de-DE">
                          <a:solidFill>
                            <a:schemeClr val="bg2"/>
                          </a:solidFill>
                        </a:rPr>
                        <a:t>FD II/</a:t>
                      </a:r>
                      <a:r>
                        <a:rPr lang="de-DE">
                          <a:solidFill>
                            <a:srgbClr val="FF0000"/>
                          </a:solidFill>
                        </a:rPr>
                        <a:t>2</a:t>
                      </a:r>
                      <a:endParaRPr lang="de-DE">
                        <a:solidFill>
                          <a:schemeClr val="bg2"/>
                        </a:solidFill>
                      </a:endParaRPr>
                    </a:p>
                  </p:txBody>
                </p:sp>
                <p:grpSp>
                  <p:nvGrpSpPr>
                    <p:cNvPr id="1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8" y="2123"/>
                      <a:ext cx="3222" cy="231"/>
                      <a:chOff x="1698" y="2123"/>
                      <a:chExt cx="3222" cy="231"/>
                    </a:xfrm>
                  </p:grpSpPr>
                  <p:sp>
                    <p:nvSpPr>
                      <p:cNvPr id="34858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370" y="2200"/>
                        <a:ext cx="144" cy="154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>
                            <a:solidFill>
                              <a:schemeClr val="bg1"/>
                            </a:solidFill>
                          </a:rPr>
                          <a:t>4</a:t>
                        </a:r>
                        <a:endParaRPr lang="de-DE"/>
                      </a:p>
                    </p:txBody>
                  </p:sp>
                  <p:sp>
                    <p:nvSpPr>
                      <p:cNvPr id="34859" name="Text Box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3570" y="2200"/>
                        <a:ext cx="144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/>
                          <a:t>6</a:t>
                        </a:r>
                      </a:p>
                    </p:txBody>
                  </p:sp>
                  <p:sp>
                    <p:nvSpPr>
                      <p:cNvPr id="34860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4776" y="2200"/>
                        <a:ext cx="144" cy="1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/>
                          <a:t>8</a:t>
                        </a:r>
                      </a:p>
                    </p:txBody>
                  </p:sp>
                  <p:grpSp>
                    <p:nvGrpSpPr>
                      <p:cNvPr id="12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42" y="2123"/>
                        <a:ext cx="3111" cy="68"/>
                        <a:chOff x="1742" y="2123"/>
                        <a:chExt cx="3111" cy="68"/>
                      </a:xfrm>
                    </p:grpSpPr>
                    <p:sp>
                      <p:nvSpPr>
                        <p:cNvPr id="34863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48" y="2123"/>
                          <a:ext cx="0" cy="68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4864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448" y="2123"/>
                          <a:ext cx="0" cy="68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4865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304" y="2155"/>
                          <a:ext cx="2544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4866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742" y="2155"/>
                          <a:ext cx="544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4867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53" y="2123"/>
                          <a:ext cx="0" cy="68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4862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698" y="2197"/>
                        <a:ext cx="432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/>
                          <a:t>cm/m</a:t>
                        </a:r>
                      </a:p>
                    </p:txBody>
                  </p:sp>
                </p:grpSp>
                <p:grpSp>
                  <p:nvGrpSpPr>
                    <p:cNvPr id="13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8" y="2122"/>
                      <a:ext cx="360" cy="232"/>
                      <a:chOff x="1368" y="2122"/>
                      <a:chExt cx="360" cy="232"/>
                    </a:xfrm>
                  </p:grpSpPr>
                  <p:sp>
                    <p:nvSpPr>
                      <p:cNvPr id="34855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40" y="2155"/>
                        <a:ext cx="288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856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368" y="2200"/>
                        <a:ext cx="144" cy="1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/>
                          <a:t>0</a:t>
                        </a:r>
                      </a:p>
                    </p:txBody>
                  </p:sp>
                  <p:sp>
                    <p:nvSpPr>
                      <p:cNvPr id="34857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40" y="2122"/>
                        <a:ext cx="0" cy="68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4852" name="AutoShape 48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3001" y="1009"/>
                      <a:ext cx="1383" cy="162"/>
                    </a:xfrm>
                    <a:prstGeom prst="callout1">
                      <a:avLst>
                        <a:gd name="adj1" fmla="val 50616"/>
                        <a:gd name="adj2" fmla="val -3472"/>
                        <a:gd name="adj3" fmla="val 537653"/>
                        <a:gd name="adj4" fmla="val -34491"/>
                      </a:avLst>
                    </a:prstGeom>
                    <a:noFill/>
                    <a:ln w="12700">
                      <a:solidFill>
                        <a:schemeClr val="bg2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r"/>
                      <a:r>
                        <a:rPr lang="de-DE">
                          <a:solidFill>
                            <a:schemeClr val="bg2"/>
                          </a:solidFill>
                        </a:rPr>
                        <a:t>Ursprüngliches Zentrum</a:t>
                      </a:r>
                    </a:p>
                  </p:txBody>
                </p:sp>
                <p:sp>
                  <p:nvSpPr>
                    <p:cNvPr id="34853" name="AutoShape 49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1776" y="1573"/>
                      <a:ext cx="282" cy="162"/>
                    </a:xfrm>
                    <a:prstGeom prst="callout1">
                      <a:avLst>
                        <a:gd name="adj1" fmla="val 50616"/>
                        <a:gd name="adj2" fmla="val -17023"/>
                        <a:gd name="adj3" fmla="val 189505"/>
                        <a:gd name="adj4" fmla="val -59222"/>
                      </a:avLst>
                    </a:prstGeom>
                    <a:noFill/>
                    <a:ln w="12700">
                      <a:solidFill>
                        <a:srgbClr val="80808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algn="r"/>
                      <a:r>
                        <a:rPr lang="de-DE">
                          <a:solidFill>
                            <a:srgbClr val="808080"/>
                          </a:solidFill>
                        </a:rPr>
                        <a:t>FD I</a:t>
                      </a:r>
                    </a:p>
                  </p:txBody>
                </p:sp>
                <p:sp>
                  <p:nvSpPr>
                    <p:cNvPr id="34854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44" y="1804"/>
                      <a:ext cx="144" cy="1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 anchorCtr="1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de-DE" sz="1500">
                          <a:solidFill>
                            <a:srgbClr val="808080"/>
                          </a:solidFill>
                          <a:sym typeface="Webdings" pitchFamily="18" charset="2"/>
                        </a:rPr>
                        <a:t></a:t>
                      </a:r>
                      <a:endParaRPr lang="de-DE">
                        <a:solidFill>
                          <a:srgbClr val="808080"/>
                        </a:solidFill>
                      </a:endParaRPr>
                    </a:p>
                  </p:txBody>
                </p:sp>
              </p:grpSp>
              <p:sp>
                <p:nvSpPr>
                  <p:cNvPr id="3483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" y="1500"/>
                    <a:ext cx="1248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tabLst>
                        <a:tab pos="381000" algn="l"/>
                      </a:tabLst>
                    </a:pPr>
                    <a:r>
                      <a:rPr lang="de-DE">
                        <a:solidFill>
                          <a:schemeClr val="bg2"/>
                        </a:solidFill>
                        <a:sym typeface="Webdings" pitchFamily="18" charset="2"/>
                      </a:rPr>
                      <a:t>Fusionszentrum  </a:t>
                    </a:r>
                    <a:r>
                      <a:rPr lang="de-DE" sz="1500">
                        <a:solidFill>
                          <a:schemeClr val="bg2"/>
                        </a:solidFill>
                        <a:sym typeface="Webdings" pitchFamily="18" charset="2"/>
                      </a:rPr>
                      <a:t></a:t>
                    </a:r>
                  </a:p>
                </p:txBody>
              </p:sp>
            </p:grpSp>
            <p:sp>
              <p:nvSpPr>
                <p:cNvPr id="3483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89" y="2635"/>
                  <a:ext cx="924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95000"/>
                    </a:lnSpc>
                    <a:tabLst>
                      <a:tab pos="381000" algn="l"/>
                    </a:tabLst>
                  </a:pPr>
                  <a:r>
                    <a:rPr lang="de-DE">
                      <a:sym typeface="Webdings" pitchFamily="18" charset="2"/>
                    </a:rPr>
                    <a:t>Binokulare  Wahrnehmung</a:t>
                  </a:r>
                </a:p>
              </p:txBody>
            </p:sp>
          </p:grpSp>
          <p:grpSp>
            <p:nvGrpSpPr>
              <p:cNvPr id="14" name="Group 53"/>
              <p:cNvGrpSpPr>
                <a:grpSpLocks/>
              </p:cNvGrpSpPr>
              <p:nvPr/>
            </p:nvGrpSpPr>
            <p:grpSpPr bwMode="auto">
              <a:xfrm>
                <a:off x="1282" y="2638"/>
                <a:ext cx="302" cy="302"/>
                <a:chOff x="1282" y="2638"/>
                <a:chExt cx="302" cy="302"/>
              </a:xfrm>
            </p:grpSpPr>
            <p:grpSp>
              <p:nvGrpSpPr>
                <p:cNvPr id="15" name="Group 54"/>
                <p:cNvGrpSpPr>
                  <a:grpSpLocks/>
                </p:cNvGrpSpPr>
                <p:nvPr/>
              </p:nvGrpSpPr>
              <p:grpSpPr bwMode="auto">
                <a:xfrm>
                  <a:off x="1552" y="2638"/>
                  <a:ext cx="16" cy="302"/>
                  <a:chOff x="1552" y="2638"/>
                  <a:chExt cx="16" cy="302"/>
                </a:xfrm>
              </p:grpSpPr>
              <p:sp>
                <p:nvSpPr>
                  <p:cNvPr id="34831" name="Rectangle 5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553" y="2804"/>
                    <a:ext cx="15" cy="13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32" name="Rectangle 5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552" y="2638"/>
                    <a:ext cx="15" cy="13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6" name="Group 57"/>
                <p:cNvGrpSpPr>
                  <a:grpSpLocks/>
                </p:cNvGrpSpPr>
                <p:nvPr/>
              </p:nvGrpSpPr>
              <p:grpSpPr bwMode="auto">
                <a:xfrm>
                  <a:off x="1282" y="2779"/>
                  <a:ext cx="302" cy="19"/>
                  <a:chOff x="1282" y="2779"/>
                  <a:chExt cx="302" cy="19"/>
                </a:xfrm>
              </p:grpSpPr>
              <p:sp>
                <p:nvSpPr>
                  <p:cNvPr id="34829" name="Rectangle 58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1341" y="2721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30" name="Rectangle 59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1507" y="2720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34824" name="Text Box 60"/>
            <p:cNvSpPr txBox="1">
              <a:spLocks noChangeArrowheads="1"/>
            </p:cNvSpPr>
            <p:nvPr/>
          </p:nvSpPr>
          <p:spPr bwMode="auto">
            <a:xfrm>
              <a:off x="3972" y="180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4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Kreuztest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489075"/>
          </a:xfrm>
        </p:spPr>
        <p:txBody>
          <a:bodyPr/>
          <a:lstStyle/>
          <a:p>
            <a:r>
              <a:rPr lang="de-DE" smtClean="0"/>
              <a:t>Mit dem Kreuztest erzielbares Ergebnis:</a:t>
            </a:r>
          </a:p>
          <a:p>
            <a:pPr lvl="1"/>
            <a:r>
              <a:rPr lang="de-DE" smtClean="0"/>
              <a:t>Abbildung auf die Netzhautelemente mit dem Richtungswert 'Geradeaus'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7086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387350">
              <a:spcBef>
                <a:spcPct val="50000"/>
              </a:spcBef>
              <a:buClr>
                <a:srgbClr val="FF0000"/>
              </a:buClr>
              <a:buFont typeface="Monotype Sorts" pitchFamily="2" charset="2"/>
              <a:buChar char="ê"/>
            </a:pPr>
            <a:r>
              <a:rPr lang="de-DE" sz="2600"/>
              <a:t>Bei bisher voller motorischer Kompensation und bei FD I liefert das Kreuztest-Prisma die Vollkorrektion der Winkelfehlsichtigkeit.</a:t>
            </a:r>
          </a:p>
        </p:txBody>
      </p:sp>
      <p:sp>
        <p:nvSpPr>
          <p:cNvPr id="584709" name="Text Box 5"/>
          <p:cNvSpPr txBox="1">
            <a:spLocks noChangeArrowheads="1"/>
          </p:cNvSpPr>
          <p:nvPr/>
        </p:nvSpPr>
        <p:spPr bwMode="auto">
          <a:xfrm>
            <a:off x="990600" y="4343400"/>
            <a:ext cx="7315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387350">
              <a:spcBef>
                <a:spcPct val="50000"/>
              </a:spcBef>
              <a:buClr>
                <a:srgbClr val="FF0000"/>
              </a:buClr>
              <a:buFont typeface="Monotype Sorts" pitchFamily="2" charset="2"/>
              <a:buChar char="ê"/>
            </a:pPr>
            <a:r>
              <a:rPr lang="de-DE" sz="2600"/>
              <a:t>Bei FD II entlastet das Kreuztest-Prisma den Klienten von der motorischen Ausrichtung auf das erworbene Korrespondenzzentrum. Die FD II selbst wird von dieser Korrektion </a:t>
            </a:r>
            <a:r>
              <a:rPr lang="de-DE" sz="2600" u="sng"/>
              <a:t>nicht</a:t>
            </a:r>
            <a:r>
              <a:rPr lang="de-DE" sz="2600"/>
              <a:t> berührt.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8" grpId="0" autoUpdateAnimBg="0"/>
      <p:bldP spid="584709" grpId="0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  <a:noFill/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/>
              <a:t>Kreuztest ...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Differenzierter 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5562600" y="58515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Vergenzstellung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Vergenz-Ruhestellung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Vergenz-Orthostellung</a:t>
            </a:r>
          </a:p>
          <a:p>
            <a:pPr lvl="1"/>
            <a:r>
              <a:rPr lang="de-DE" smtClean="0">
                <a:solidFill>
                  <a:schemeClr val="tx2"/>
                </a:solidFill>
              </a:rPr>
              <a:t>Vergenz-Fehlstellung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Vergenz-Arbeitsstellung </a:t>
            </a:r>
          </a:p>
          <a:p>
            <a:pPr>
              <a:spcBef>
                <a:spcPct val="30000"/>
              </a:spcBef>
            </a:pPr>
            <a:r>
              <a:rPr lang="de-DE" smtClean="0">
                <a:solidFill>
                  <a:srgbClr val="969696"/>
                </a:solidFill>
              </a:rPr>
              <a:t>Ruhestellungsfehler</a:t>
            </a:r>
            <a:endParaRPr lang="de-DE" smtClean="0">
              <a:solidFill>
                <a:schemeClr val="tx2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Strabismus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Heterophorie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Winkelfehlsichtigkeit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</a:t>
            </a:r>
            <a:endParaRPr lang="de-DE" smtClean="0"/>
          </a:p>
          <a:p>
            <a:pPr lvl="1"/>
            <a:r>
              <a:rPr lang="de-DE" smtClean="0"/>
              <a:t>Zeigertest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Differenzierter 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/>
              <a:t>Aufbau </a:t>
            </a:r>
          </a:p>
          <a:p>
            <a:r>
              <a:rPr lang="de-DE" smtClean="0"/>
              <a:t>Funktionsweise</a:t>
            </a:r>
          </a:p>
          <a:p>
            <a:r>
              <a:rPr lang="de-DE" smtClean="0"/>
              <a:t>Hinweise zur Anwendung</a:t>
            </a:r>
          </a:p>
          <a:p>
            <a:r>
              <a:rPr lang="de-DE" smtClean="0"/>
              <a:t>Ergebnis</a:t>
            </a:r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/>
              <a:t>Aufbau </a:t>
            </a:r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Seheindruck ohne Analysatoren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74963" y="3000375"/>
            <a:ext cx="3386137" cy="2959100"/>
            <a:chOff x="1811" y="1759"/>
            <a:chExt cx="2133" cy="2127"/>
          </a:xfrm>
        </p:grpSpPr>
        <p:sp>
          <p:nvSpPr>
            <p:cNvPr id="40988" name="Freeform 5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9" name="Freeform 6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90" name="Freeform 7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91" name="Freeform 8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65" name="Oval 9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66" name="Line 10"/>
          <p:cNvSpPr>
            <a:spLocks noChangeShapeType="1"/>
          </p:cNvSpPr>
          <p:nvPr/>
        </p:nvSpPr>
        <p:spPr bwMode="auto">
          <a:xfrm>
            <a:off x="4565650" y="3224213"/>
            <a:ext cx="0" cy="179387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9788" y="3275013"/>
            <a:ext cx="176212" cy="166687"/>
            <a:chOff x="1457" y="2053"/>
            <a:chExt cx="68" cy="65"/>
          </a:xfrm>
        </p:grpSpPr>
        <p:sp>
          <p:nvSpPr>
            <p:cNvPr id="40985" name="Line 12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6" name="Line 13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7" name="Line 14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flipH="1">
            <a:off x="4302125" y="3278188"/>
            <a:ext cx="176213" cy="166687"/>
            <a:chOff x="1457" y="2053"/>
            <a:chExt cx="68" cy="65"/>
          </a:xfrm>
        </p:grpSpPr>
        <p:sp>
          <p:nvSpPr>
            <p:cNvPr id="40982" name="Line 16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3" name="Line 17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4" name="Line 18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69" name="Line 19"/>
          <p:cNvSpPr>
            <a:spLocks noChangeShapeType="1"/>
          </p:cNvSpPr>
          <p:nvPr/>
        </p:nvSpPr>
        <p:spPr bwMode="auto">
          <a:xfrm flipV="1">
            <a:off x="4565650" y="5562600"/>
            <a:ext cx="0" cy="179388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 flipV="1">
            <a:off x="4649788" y="5516563"/>
            <a:ext cx="176212" cy="166687"/>
            <a:chOff x="1457" y="2053"/>
            <a:chExt cx="68" cy="65"/>
          </a:xfrm>
        </p:grpSpPr>
        <p:sp>
          <p:nvSpPr>
            <p:cNvPr id="40979" name="Line 21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0" name="Line 22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1" name="Line 23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flipH="1" flipV="1">
            <a:off x="4302125" y="5518150"/>
            <a:ext cx="176213" cy="166688"/>
            <a:chOff x="1457" y="2053"/>
            <a:chExt cx="68" cy="65"/>
          </a:xfrm>
        </p:grpSpPr>
        <p:sp>
          <p:nvSpPr>
            <p:cNvPr id="40976" name="Line 25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77" name="Line 26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78" name="Line 27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72" name="Rectangle 28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73" name="Freeform 29"/>
          <p:cNvSpPr>
            <a:spLocks/>
          </p:cNvSpPr>
          <p:nvPr/>
        </p:nvSpPr>
        <p:spPr bwMode="auto">
          <a:xfrm>
            <a:off x="4521200" y="4645025"/>
            <a:ext cx="101600" cy="889000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9525" cap="flat" cmpd="sng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74" name="Freeform 30"/>
          <p:cNvSpPr>
            <a:spLocks/>
          </p:cNvSpPr>
          <p:nvPr/>
        </p:nvSpPr>
        <p:spPr bwMode="auto">
          <a:xfrm flipV="1">
            <a:off x="4521200" y="3432175"/>
            <a:ext cx="101600" cy="889000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9525" cap="flat" cmpd="sng">
            <a:solidFill>
              <a:srgbClr val="B2B2B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75" name="Oval 31"/>
          <p:cNvSpPr>
            <a:spLocks noChangeArrowheads="1"/>
          </p:cNvSpPr>
          <p:nvPr/>
        </p:nvSpPr>
        <p:spPr bwMode="auto">
          <a:xfrm>
            <a:off x="4445000" y="4365625"/>
            <a:ext cx="234950" cy="238125"/>
          </a:xfrm>
          <a:prstGeom prst="ellips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rechten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78138" y="3019425"/>
            <a:ext cx="3386137" cy="2921000"/>
            <a:chOff x="1811" y="1759"/>
            <a:chExt cx="2133" cy="2127"/>
          </a:xfrm>
        </p:grpSpPr>
        <p:sp>
          <p:nvSpPr>
            <p:cNvPr id="41995" name="Freeform 6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996" name="Freeform 7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997" name="Freeform 8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998" name="Freeform 9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4454525" y="4365625"/>
            <a:ext cx="234950" cy="238125"/>
          </a:xfrm>
          <a:prstGeom prst="ellips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93" name="Freeform 13"/>
          <p:cNvSpPr>
            <a:spLocks/>
          </p:cNvSpPr>
          <p:nvPr/>
        </p:nvSpPr>
        <p:spPr bwMode="auto">
          <a:xfrm>
            <a:off x="4521200" y="4645025"/>
            <a:ext cx="101600" cy="889000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94" name="Freeform 14"/>
          <p:cNvSpPr>
            <a:spLocks/>
          </p:cNvSpPr>
          <p:nvPr/>
        </p:nvSpPr>
        <p:spPr bwMode="auto">
          <a:xfrm flipV="1">
            <a:off x="4521200" y="3432175"/>
            <a:ext cx="101600" cy="889000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74963" y="3019425"/>
            <a:ext cx="3386137" cy="2921000"/>
            <a:chOff x="1811" y="1759"/>
            <a:chExt cx="2133" cy="2127"/>
          </a:xfrm>
        </p:grpSpPr>
        <p:sp>
          <p:nvSpPr>
            <p:cNvPr id="43034" name="Freeform 3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5" name="Freeform 4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6" name="Freeform 5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7" name="Freeform 6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43012" name="Oval 8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linken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43014" name="Oval 10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>
            <a:off x="4565650" y="3224213"/>
            <a:ext cx="0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49788" y="3275013"/>
            <a:ext cx="176212" cy="166687"/>
            <a:chOff x="1457" y="2053"/>
            <a:chExt cx="68" cy="65"/>
          </a:xfrm>
        </p:grpSpPr>
        <p:sp>
          <p:nvSpPr>
            <p:cNvPr id="43031" name="Line 13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2" name="Line 14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3" name="Line 15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H="1">
            <a:off x="4302125" y="3278188"/>
            <a:ext cx="176213" cy="166687"/>
            <a:chOff x="1457" y="2053"/>
            <a:chExt cx="68" cy="65"/>
          </a:xfrm>
        </p:grpSpPr>
        <p:sp>
          <p:nvSpPr>
            <p:cNvPr id="43028" name="Line 17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29" name="Line 18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0" name="Line 19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18" name="Line 20"/>
          <p:cNvSpPr>
            <a:spLocks noChangeShapeType="1"/>
          </p:cNvSpPr>
          <p:nvPr/>
        </p:nvSpPr>
        <p:spPr bwMode="auto">
          <a:xfrm flipV="1">
            <a:off x="4565650" y="55626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flipV="1">
            <a:off x="4649788" y="5516563"/>
            <a:ext cx="176212" cy="166687"/>
            <a:chOff x="1457" y="2053"/>
            <a:chExt cx="68" cy="65"/>
          </a:xfrm>
        </p:grpSpPr>
        <p:sp>
          <p:nvSpPr>
            <p:cNvPr id="43025" name="Line 22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26" name="Line 23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27" name="Line 24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 flipH="1" flipV="1">
            <a:off x="4302125" y="5518150"/>
            <a:ext cx="176213" cy="166688"/>
            <a:chOff x="1457" y="2053"/>
            <a:chExt cx="68" cy="65"/>
          </a:xfrm>
        </p:grpSpPr>
        <p:sp>
          <p:nvSpPr>
            <p:cNvPr id="43022" name="Line 26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23" name="Line 27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24" name="Line 28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21" name="Oval 29"/>
          <p:cNvSpPr>
            <a:spLocks noChangeArrowheads="1"/>
          </p:cNvSpPr>
          <p:nvPr/>
        </p:nvSpPr>
        <p:spPr bwMode="auto">
          <a:xfrm>
            <a:off x="4445000" y="4365625"/>
            <a:ext cx="234950" cy="238125"/>
          </a:xfrm>
          <a:prstGeom prst="ellips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74963" y="3019425"/>
            <a:ext cx="3386137" cy="2921000"/>
            <a:chOff x="1811" y="1759"/>
            <a:chExt cx="2133" cy="2127"/>
          </a:xfrm>
        </p:grpSpPr>
        <p:sp>
          <p:nvSpPr>
            <p:cNvPr id="44060" name="Freeform 3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1" name="Freeform 4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2" name="Freeform 5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3" name="Freeform 6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35" name="Oval 7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44037" name="Oval 9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4565650" y="3224213"/>
            <a:ext cx="0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9788" y="3275013"/>
            <a:ext cx="176212" cy="166687"/>
            <a:chOff x="1457" y="2053"/>
            <a:chExt cx="68" cy="65"/>
          </a:xfrm>
        </p:grpSpPr>
        <p:sp>
          <p:nvSpPr>
            <p:cNvPr id="44057" name="Line 12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8" name="Line 13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9" name="Line 14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flipH="1">
            <a:off x="4302125" y="3278188"/>
            <a:ext cx="176213" cy="166687"/>
            <a:chOff x="1457" y="2053"/>
            <a:chExt cx="68" cy="65"/>
          </a:xfrm>
        </p:grpSpPr>
        <p:sp>
          <p:nvSpPr>
            <p:cNvPr id="44054" name="Line 16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5" name="Line 17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6" name="Line 18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41" name="Line 19"/>
          <p:cNvSpPr>
            <a:spLocks noChangeShapeType="1"/>
          </p:cNvSpPr>
          <p:nvPr/>
        </p:nvSpPr>
        <p:spPr bwMode="auto">
          <a:xfrm flipV="1">
            <a:off x="4565650" y="55626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 flipV="1">
            <a:off x="4649788" y="5516563"/>
            <a:ext cx="176212" cy="166687"/>
            <a:chOff x="1457" y="2053"/>
            <a:chExt cx="68" cy="65"/>
          </a:xfrm>
        </p:grpSpPr>
        <p:sp>
          <p:nvSpPr>
            <p:cNvPr id="44051" name="Line 21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2" name="Line 22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3" name="Line 23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flipH="1" flipV="1">
            <a:off x="4302125" y="5518150"/>
            <a:ext cx="176213" cy="166688"/>
            <a:chOff x="1457" y="2053"/>
            <a:chExt cx="68" cy="65"/>
          </a:xfrm>
        </p:grpSpPr>
        <p:sp>
          <p:nvSpPr>
            <p:cNvPr id="44048" name="Line 25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49" name="Line 26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0" name="Line 27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44" name="Oval 28"/>
          <p:cNvSpPr>
            <a:spLocks noChangeArrowheads="1"/>
          </p:cNvSpPr>
          <p:nvPr/>
        </p:nvSpPr>
        <p:spPr bwMode="auto">
          <a:xfrm>
            <a:off x="4445000" y="4365625"/>
            <a:ext cx="234950" cy="238125"/>
          </a:xfrm>
          <a:prstGeom prst="ellips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45" name="Freeform 29"/>
          <p:cNvSpPr>
            <a:spLocks/>
          </p:cNvSpPr>
          <p:nvPr/>
        </p:nvSpPr>
        <p:spPr bwMode="auto">
          <a:xfrm>
            <a:off x="4521200" y="4645025"/>
            <a:ext cx="101600" cy="889000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46" name="Freeform 30"/>
          <p:cNvSpPr>
            <a:spLocks/>
          </p:cNvSpPr>
          <p:nvPr/>
        </p:nvSpPr>
        <p:spPr bwMode="auto">
          <a:xfrm flipV="1">
            <a:off x="4521200" y="3432175"/>
            <a:ext cx="101600" cy="889000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47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  <a:noFill/>
        </p:spPr>
        <p:txBody>
          <a:bodyPr/>
          <a:lstStyle/>
          <a:p>
            <a:r>
              <a:rPr lang="de-DE" smtClean="0"/>
              <a:t>Binokularer Seheindruck mit Analysatoren </a:t>
            </a:r>
            <a:br>
              <a:rPr lang="de-DE" smtClean="0"/>
            </a:br>
            <a:r>
              <a:rPr lang="de-DE" smtClean="0"/>
              <a:t>bei Nullstellungs-Wahrnehmung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/>
              <a:t>Funktionsweise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2857500" cy="549275"/>
          </a:xfrm>
        </p:spPr>
        <p:txBody>
          <a:bodyPr/>
          <a:lstStyle/>
          <a:p>
            <a:r>
              <a:rPr lang="de-DE" smtClean="0"/>
              <a:t>Fusionsreize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86200" y="2552700"/>
            <a:ext cx="4749800" cy="3733800"/>
            <a:chOff x="2448" y="1608"/>
            <a:chExt cx="2992" cy="235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681"/>
              <a:ext cx="2992" cy="2279"/>
              <a:chOff x="2448" y="1693"/>
              <a:chExt cx="2992" cy="2279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568" y="3545"/>
                <a:ext cx="2872" cy="187"/>
                <a:chOff x="2568" y="3545"/>
                <a:chExt cx="2872" cy="18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3339" y="3545"/>
                  <a:ext cx="2101" cy="47"/>
                  <a:chOff x="1477" y="3606"/>
                  <a:chExt cx="2805" cy="63"/>
                </a:xfrm>
              </p:grpSpPr>
              <p:sp>
                <p:nvSpPr>
                  <p:cNvPr id="46211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3637"/>
                    <a:ext cx="2805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212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213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4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214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01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215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8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216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57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459" y="3615"/>
                  <a:ext cx="1847" cy="117"/>
                  <a:chOff x="1047" y="3603"/>
                  <a:chExt cx="1847" cy="117"/>
                </a:xfrm>
              </p:grpSpPr>
              <p:sp>
                <p:nvSpPr>
                  <p:cNvPr id="46206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46207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46208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46209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46210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  <p:sp>
              <p:nvSpPr>
                <p:cNvPr id="46205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568" y="3600"/>
                  <a:ext cx="677" cy="129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Netzhautort</a:t>
                  </a:r>
                  <a:endParaRPr lang="de-DE" sz="1400"/>
                </a:p>
              </p:txBody>
            </p:sp>
          </p:grpSp>
          <p:sp>
            <p:nvSpPr>
              <p:cNvPr id="46174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545" y="1693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75" name="Oval 22"/>
              <p:cNvSpPr>
                <a:spLocks noChangeAspect="1" noChangeArrowheads="1"/>
              </p:cNvSpPr>
              <p:nvPr/>
            </p:nvSpPr>
            <p:spPr bwMode="auto">
              <a:xfrm>
                <a:off x="3897" y="2044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76" name="Oval 23"/>
              <p:cNvSpPr>
                <a:spLocks noChangeAspect="1" noChangeArrowheads="1"/>
              </p:cNvSpPr>
              <p:nvPr/>
            </p:nvSpPr>
            <p:spPr bwMode="auto">
              <a:xfrm>
                <a:off x="4318" y="2466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2448" y="2537"/>
                <a:ext cx="2991" cy="1435"/>
                <a:chOff x="2448" y="2537"/>
                <a:chExt cx="2991" cy="1435"/>
              </a:xfrm>
            </p:grpSpPr>
            <p:grpSp>
              <p:nvGrpSpPr>
                <p:cNvPr id="8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4313" y="3786"/>
                  <a:ext cx="149" cy="59"/>
                  <a:chOff x="0" y="0"/>
                  <a:chExt cx="20000" cy="20000"/>
                </a:xfrm>
              </p:grpSpPr>
              <p:sp>
                <p:nvSpPr>
                  <p:cNvPr id="46199" name="Rectangl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0"/>
                    <a:ext cx="18661" cy="20000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9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489"/>
                    <a:ext cx="20000" cy="16097"/>
                    <a:chOff x="0" y="0"/>
                    <a:chExt cx="20000" cy="20000"/>
                  </a:xfrm>
                </p:grpSpPr>
                <p:sp>
                  <p:nvSpPr>
                    <p:cNvPr id="46201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202" name="Line 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6179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3850"/>
                  <a:ext cx="895" cy="122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rel. Sehschärfe</a:t>
                  </a:r>
                  <a:endParaRPr lang="de-DE" sz="1000"/>
                </a:p>
              </p:txBody>
            </p:sp>
            <p:grpSp>
              <p:nvGrpSpPr>
                <p:cNvPr id="10" name="Group 31"/>
                <p:cNvGrpSpPr>
                  <a:grpSpLocks/>
                </p:cNvGrpSpPr>
                <p:nvPr/>
              </p:nvGrpSpPr>
              <p:grpSpPr bwMode="auto">
                <a:xfrm>
                  <a:off x="3338" y="3792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11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4619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4619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4619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4619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4619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1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46188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3" name="Group 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46190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191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192" name="Line 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193" name="Line 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4" name="Group 45"/>
                <p:cNvGrpSpPr>
                  <a:grpSpLocks/>
                </p:cNvGrpSpPr>
                <p:nvPr/>
              </p:nvGrpSpPr>
              <p:grpSpPr bwMode="auto">
                <a:xfrm>
                  <a:off x="3897" y="2537"/>
                  <a:ext cx="982" cy="1308"/>
                  <a:chOff x="2223" y="2260"/>
                  <a:chExt cx="1310" cy="1746"/>
                </a:xfrm>
              </p:grpSpPr>
              <p:sp>
                <p:nvSpPr>
                  <p:cNvPr id="46182" name="Line 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3" y="2260"/>
                    <a:ext cx="0" cy="1689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8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3" y="2260"/>
                    <a:ext cx="1" cy="169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8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1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8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84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5" name="Group 50"/>
            <p:cNvGrpSpPr>
              <a:grpSpLocks noChangeAspect="1"/>
            </p:cNvGrpSpPr>
            <p:nvPr/>
          </p:nvGrpSpPr>
          <p:grpSpPr bwMode="auto">
            <a:xfrm>
              <a:off x="3475" y="1608"/>
              <a:ext cx="1824" cy="1832"/>
              <a:chOff x="0" y="0"/>
              <a:chExt cx="20000" cy="20000"/>
            </a:xfrm>
          </p:grpSpPr>
          <p:sp>
            <p:nvSpPr>
              <p:cNvPr id="46171" name="Line 51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72" name="Line 52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6170" name="Text Box 53"/>
            <p:cNvSpPr txBox="1">
              <a:spLocks noChangeArrowheads="1"/>
            </p:cNvSpPr>
            <p:nvPr/>
          </p:nvSpPr>
          <p:spPr bwMode="auto">
            <a:xfrm>
              <a:off x="3528" y="165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R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16" name="Group 54"/>
          <p:cNvGrpSpPr>
            <a:grpSpLocks/>
          </p:cNvGrpSpPr>
          <p:nvPr/>
        </p:nvGrpSpPr>
        <p:grpSpPr bwMode="auto">
          <a:xfrm>
            <a:off x="593725" y="2552700"/>
            <a:ext cx="3336925" cy="3732213"/>
            <a:chOff x="374" y="1608"/>
            <a:chExt cx="2102" cy="2351"/>
          </a:xfrm>
        </p:grpSpPr>
        <p:grpSp>
          <p:nvGrpSpPr>
            <p:cNvPr id="17" name="Group 55"/>
            <p:cNvGrpSpPr>
              <a:grpSpLocks/>
            </p:cNvGrpSpPr>
            <p:nvPr/>
          </p:nvGrpSpPr>
          <p:grpSpPr bwMode="auto">
            <a:xfrm>
              <a:off x="374" y="1681"/>
              <a:ext cx="2102" cy="2278"/>
              <a:chOff x="374" y="1681"/>
              <a:chExt cx="2102" cy="2278"/>
            </a:xfrm>
          </p:grpSpPr>
          <p:grpSp>
            <p:nvGrpSpPr>
              <p:cNvPr id="18" name="Group 56"/>
              <p:cNvGrpSpPr>
                <a:grpSpLocks/>
              </p:cNvGrpSpPr>
              <p:nvPr/>
            </p:nvGrpSpPr>
            <p:grpSpPr bwMode="auto">
              <a:xfrm>
                <a:off x="375" y="3533"/>
                <a:ext cx="2101" cy="187"/>
                <a:chOff x="375" y="3533"/>
                <a:chExt cx="2101" cy="187"/>
              </a:xfrm>
            </p:grpSpPr>
            <p:grpSp>
              <p:nvGrpSpPr>
                <p:cNvPr id="19" name="Group 57"/>
                <p:cNvGrpSpPr>
                  <a:grpSpLocks/>
                </p:cNvGrpSpPr>
                <p:nvPr/>
              </p:nvGrpSpPr>
              <p:grpSpPr bwMode="auto">
                <a:xfrm>
                  <a:off x="375" y="3533"/>
                  <a:ext cx="2101" cy="47"/>
                  <a:chOff x="375" y="3533"/>
                  <a:chExt cx="2101" cy="47"/>
                </a:xfrm>
              </p:grpSpPr>
              <p:sp>
                <p:nvSpPr>
                  <p:cNvPr id="46162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5" y="3556"/>
                    <a:ext cx="2101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63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26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64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5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65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66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66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05" y="3533"/>
                    <a:ext cx="1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67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5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" name="Group 64"/>
                <p:cNvGrpSpPr>
                  <a:grpSpLocks/>
                </p:cNvGrpSpPr>
                <p:nvPr/>
              </p:nvGrpSpPr>
              <p:grpSpPr bwMode="auto">
                <a:xfrm>
                  <a:off x="495" y="3603"/>
                  <a:ext cx="1847" cy="117"/>
                  <a:chOff x="495" y="3603"/>
                  <a:chExt cx="1847" cy="117"/>
                </a:xfrm>
              </p:grpSpPr>
              <p:sp>
                <p:nvSpPr>
                  <p:cNvPr id="46157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68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46158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7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46159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2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46160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5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46161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1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</p:grpSp>
          <p:sp>
            <p:nvSpPr>
              <p:cNvPr id="46127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581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28" name="Oval 71"/>
              <p:cNvSpPr>
                <a:spLocks noChangeAspect="1" noChangeArrowheads="1"/>
              </p:cNvSpPr>
              <p:nvPr/>
            </p:nvSpPr>
            <p:spPr bwMode="auto">
              <a:xfrm>
                <a:off x="933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29" name="Oval 72"/>
              <p:cNvSpPr>
                <a:spLocks noChangeAspect="1" noChangeArrowheads="1"/>
              </p:cNvSpPr>
              <p:nvPr/>
            </p:nvSpPr>
            <p:spPr bwMode="auto">
              <a:xfrm>
                <a:off x="1354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1" name="Group 73"/>
              <p:cNvGrpSpPr>
                <a:grpSpLocks/>
              </p:cNvGrpSpPr>
              <p:nvPr/>
            </p:nvGrpSpPr>
            <p:grpSpPr bwMode="auto">
              <a:xfrm>
                <a:off x="374" y="2525"/>
                <a:ext cx="2101" cy="1434"/>
                <a:chOff x="374" y="2525"/>
                <a:chExt cx="2101" cy="1434"/>
              </a:xfrm>
            </p:grpSpPr>
            <p:grpSp>
              <p:nvGrpSpPr>
                <p:cNvPr id="22" name="Group 74"/>
                <p:cNvGrpSpPr>
                  <a:grpSpLocks/>
                </p:cNvGrpSpPr>
                <p:nvPr/>
              </p:nvGrpSpPr>
              <p:grpSpPr bwMode="auto">
                <a:xfrm>
                  <a:off x="1349" y="3774"/>
                  <a:ext cx="149" cy="59"/>
                  <a:chOff x="1349" y="3774"/>
                  <a:chExt cx="149" cy="59"/>
                </a:xfrm>
              </p:grpSpPr>
              <p:sp>
                <p:nvSpPr>
                  <p:cNvPr id="46151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54" y="3774"/>
                    <a:ext cx="139" cy="59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" name="Group 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49" y="3778"/>
                    <a:ext cx="149" cy="48"/>
                    <a:chOff x="0" y="0"/>
                    <a:chExt cx="20000" cy="20000"/>
                  </a:xfrm>
                </p:grpSpPr>
                <p:sp>
                  <p:nvSpPr>
                    <p:cNvPr id="46153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6154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4" name="Group 79"/>
                <p:cNvGrpSpPr>
                  <a:grpSpLocks/>
                </p:cNvGrpSpPr>
                <p:nvPr/>
              </p:nvGrpSpPr>
              <p:grpSpPr bwMode="auto">
                <a:xfrm>
                  <a:off x="374" y="3780"/>
                  <a:ext cx="2101" cy="179"/>
                  <a:chOff x="374" y="3780"/>
                  <a:chExt cx="2101" cy="179"/>
                </a:xfrm>
              </p:grpSpPr>
              <p:grpSp>
                <p:nvGrpSpPr>
                  <p:cNvPr id="2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468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46146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46147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46148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46149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46150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374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46140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7" name="Group 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46142" name="Line 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143" name="Line 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144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6145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8" name="Group 93"/>
                <p:cNvGrpSpPr>
                  <a:grpSpLocks/>
                </p:cNvGrpSpPr>
                <p:nvPr/>
              </p:nvGrpSpPr>
              <p:grpSpPr bwMode="auto">
                <a:xfrm>
                  <a:off x="933" y="2525"/>
                  <a:ext cx="982" cy="1308"/>
                  <a:chOff x="933" y="2525"/>
                  <a:chExt cx="982" cy="1308"/>
                </a:xfrm>
              </p:grpSpPr>
              <p:sp>
                <p:nvSpPr>
                  <p:cNvPr id="46134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15" y="2525"/>
                    <a:ext cx="0" cy="126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35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3" y="2525"/>
                    <a:ext cx="1" cy="126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36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94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6137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4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29" name="Group 98"/>
            <p:cNvGrpSpPr>
              <a:grpSpLocks/>
            </p:cNvGrpSpPr>
            <p:nvPr/>
          </p:nvGrpSpPr>
          <p:grpSpPr bwMode="auto">
            <a:xfrm>
              <a:off x="511" y="1608"/>
              <a:ext cx="1824" cy="1832"/>
              <a:chOff x="511" y="1608"/>
              <a:chExt cx="1824" cy="1832"/>
            </a:xfrm>
          </p:grpSpPr>
          <p:sp>
            <p:nvSpPr>
              <p:cNvPr id="46124" name="Line 99"/>
              <p:cNvSpPr>
                <a:spLocks noChangeAspect="1" noChangeShapeType="1"/>
              </p:cNvSpPr>
              <p:nvPr/>
            </p:nvSpPr>
            <p:spPr bwMode="auto">
              <a:xfrm>
                <a:off x="511" y="2524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25" name="Line 100"/>
              <p:cNvSpPr>
                <a:spLocks noChangeAspect="1" noChangeShapeType="1"/>
              </p:cNvSpPr>
              <p:nvPr/>
            </p:nvSpPr>
            <p:spPr bwMode="auto">
              <a:xfrm>
                <a:off x="1423" y="1608"/>
                <a:ext cx="0" cy="18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6123" name="Text Box 101"/>
            <p:cNvSpPr txBox="1">
              <a:spLocks noChangeArrowheads="1"/>
            </p:cNvSpPr>
            <p:nvPr/>
          </p:nvSpPr>
          <p:spPr bwMode="auto">
            <a:xfrm>
              <a:off x="2052" y="1668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L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30" name="Group 102"/>
          <p:cNvGrpSpPr>
            <a:grpSpLocks/>
          </p:cNvGrpSpPr>
          <p:nvPr/>
        </p:nvGrpSpPr>
        <p:grpSpPr bwMode="auto">
          <a:xfrm>
            <a:off x="1219200" y="3111500"/>
            <a:ext cx="6788150" cy="1784350"/>
            <a:chOff x="768" y="1960"/>
            <a:chExt cx="4276" cy="1124"/>
          </a:xfrm>
        </p:grpSpPr>
        <p:sp>
          <p:nvSpPr>
            <p:cNvPr id="46087" name="Oval 103"/>
            <p:cNvSpPr>
              <a:spLocks noChangeArrowheads="1"/>
            </p:cNvSpPr>
            <p:nvPr/>
          </p:nvSpPr>
          <p:spPr bwMode="auto">
            <a:xfrm>
              <a:off x="4334" y="2469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1" name="Group 104"/>
            <p:cNvGrpSpPr>
              <a:grpSpLocks/>
            </p:cNvGrpSpPr>
            <p:nvPr/>
          </p:nvGrpSpPr>
          <p:grpSpPr bwMode="auto">
            <a:xfrm>
              <a:off x="1322" y="2033"/>
              <a:ext cx="203" cy="982"/>
              <a:chOff x="1322" y="2033"/>
              <a:chExt cx="203" cy="982"/>
            </a:xfrm>
          </p:grpSpPr>
          <p:grpSp>
            <p:nvGrpSpPr>
              <p:cNvPr id="46152" name="Group 105"/>
              <p:cNvGrpSpPr>
                <a:grpSpLocks/>
              </p:cNvGrpSpPr>
              <p:nvPr/>
            </p:nvGrpSpPr>
            <p:grpSpPr bwMode="auto">
              <a:xfrm>
                <a:off x="1322" y="2033"/>
                <a:ext cx="203" cy="982"/>
                <a:chOff x="1322" y="2033"/>
                <a:chExt cx="203" cy="982"/>
              </a:xfrm>
            </p:grpSpPr>
            <p:sp>
              <p:nvSpPr>
                <p:cNvPr id="46103" name="Line 106"/>
                <p:cNvSpPr>
                  <a:spLocks noChangeShapeType="1"/>
                </p:cNvSpPr>
                <p:nvPr/>
              </p:nvSpPr>
              <p:spPr bwMode="auto">
                <a:xfrm>
                  <a:off x="1424" y="203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6155" name="Group 107"/>
                <p:cNvGrpSpPr>
                  <a:grpSpLocks/>
                </p:cNvGrpSpPr>
                <p:nvPr/>
              </p:nvGrpSpPr>
              <p:grpSpPr bwMode="auto">
                <a:xfrm>
                  <a:off x="1457" y="2053"/>
                  <a:ext cx="68" cy="65"/>
                  <a:chOff x="1457" y="2053"/>
                  <a:chExt cx="68" cy="65"/>
                </a:xfrm>
              </p:grpSpPr>
              <p:sp>
                <p:nvSpPr>
                  <p:cNvPr id="46118" name="Line 108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19" name="Line 109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20" name="Line 110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6156" name="Group 111"/>
                <p:cNvGrpSpPr>
                  <a:grpSpLocks/>
                </p:cNvGrpSpPr>
                <p:nvPr/>
              </p:nvGrpSpPr>
              <p:grpSpPr bwMode="auto">
                <a:xfrm flipH="1">
                  <a:off x="1322" y="2054"/>
                  <a:ext cx="68" cy="65"/>
                  <a:chOff x="1457" y="2053"/>
                  <a:chExt cx="68" cy="65"/>
                </a:xfrm>
              </p:grpSpPr>
              <p:sp>
                <p:nvSpPr>
                  <p:cNvPr id="46115" name="Line 112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16" name="Line 113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17" name="Line 114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6106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424" y="2945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6168" name="Group 116"/>
                <p:cNvGrpSpPr>
                  <a:grpSpLocks/>
                </p:cNvGrpSpPr>
                <p:nvPr/>
              </p:nvGrpSpPr>
              <p:grpSpPr bwMode="auto">
                <a:xfrm flipV="1">
                  <a:off x="1457" y="2927"/>
                  <a:ext cx="68" cy="65"/>
                  <a:chOff x="1457" y="2053"/>
                  <a:chExt cx="68" cy="65"/>
                </a:xfrm>
              </p:grpSpPr>
              <p:sp>
                <p:nvSpPr>
                  <p:cNvPr id="46112" name="Line 117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13" name="Line 118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14" name="Line 119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6169" name="Group 120"/>
                <p:cNvGrpSpPr>
                  <a:grpSpLocks/>
                </p:cNvGrpSpPr>
                <p:nvPr/>
              </p:nvGrpSpPr>
              <p:grpSpPr bwMode="auto">
                <a:xfrm flipH="1" flipV="1">
                  <a:off x="1322" y="2928"/>
                  <a:ext cx="68" cy="65"/>
                  <a:chOff x="1457" y="2053"/>
                  <a:chExt cx="68" cy="65"/>
                </a:xfrm>
              </p:grpSpPr>
              <p:sp>
                <p:nvSpPr>
                  <p:cNvPr id="46109" name="Line 121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10" name="Line 122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11" name="Line 123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6102" name="Oval 124"/>
              <p:cNvSpPr>
                <a:spLocks noChangeArrowheads="1"/>
              </p:cNvSpPr>
              <p:nvPr/>
            </p:nvSpPr>
            <p:spPr bwMode="auto">
              <a:xfrm>
                <a:off x="1370" y="2471"/>
                <a:ext cx="106" cy="108"/>
              </a:xfrm>
              <a:prstGeom prst="ellipse">
                <a:avLst/>
              </a:prstGeom>
              <a:noFill/>
              <a:ln w="698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6089" name="AutoShape 125"/>
            <p:cNvSpPr>
              <a:spLocks noChangeArrowheads="1"/>
            </p:cNvSpPr>
            <p:nvPr/>
          </p:nvSpPr>
          <p:spPr bwMode="auto">
            <a:xfrm flipV="1">
              <a:off x="4362" y="2094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0" name="AutoShape 126"/>
            <p:cNvSpPr>
              <a:spLocks noChangeArrowheads="1"/>
            </p:cNvSpPr>
            <p:nvPr/>
          </p:nvSpPr>
          <p:spPr bwMode="auto">
            <a:xfrm>
              <a:off x="4364" y="2596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6173" name="Group 127"/>
            <p:cNvGrpSpPr>
              <a:grpSpLocks/>
            </p:cNvGrpSpPr>
            <p:nvPr/>
          </p:nvGrpSpPr>
          <p:grpSpPr bwMode="auto">
            <a:xfrm>
              <a:off x="768" y="1960"/>
              <a:ext cx="1312" cy="1120"/>
              <a:chOff x="768" y="1964"/>
              <a:chExt cx="1312" cy="1120"/>
            </a:xfrm>
          </p:grpSpPr>
          <p:sp>
            <p:nvSpPr>
              <p:cNvPr id="46097" name="Freeform 128"/>
              <p:cNvSpPr>
                <a:spLocks/>
              </p:cNvSpPr>
              <p:nvPr/>
            </p:nvSpPr>
            <p:spPr bwMode="auto">
              <a:xfrm>
                <a:off x="768" y="196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098" name="Freeform 129"/>
              <p:cNvSpPr>
                <a:spLocks/>
              </p:cNvSpPr>
              <p:nvPr/>
            </p:nvSpPr>
            <p:spPr bwMode="auto">
              <a:xfrm flipV="1">
                <a:off x="768" y="252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099" name="Freeform 130"/>
              <p:cNvSpPr>
                <a:spLocks/>
              </p:cNvSpPr>
              <p:nvPr/>
            </p:nvSpPr>
            <p:spPr bwMode="auto">
              <a:xfrm flipH="1">
                <a:off x="1424" y="196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00" name="Freeform 131"/>
              <p:cNvSpPr>
                <a:spLocks/>
              </p:cNvSpPr>
              <p:nvPr/>
            </p:nvSpPr>
            <p:spPr bwMode="auto">
              <a:xfrm flipH="1" flipV="1">
                <a:off x="1424" y="252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6177" name="Group 132"/>
            <p:cNvGrpSpPr>
              <a:grpSpLocks/>
            </p:cNvGrpSpPr>
            <p:nvPr/>
          </p:nvGrpSpPr>
          <p:grpSpPr bwMode="auto">
            <a:xfrm>
              <a:off x="3732" y="1964"/>
              <a:ext cx="1312" cy="1120"/>
              <a:chOff x="768" y="1964"/>
              <a:chExt cx="1312" cy="1120"/>
            </a:xfrm>
          </p:grpSpPr>
          <p:sp>
            <p:nvSpPr>
              <p:cNvPr id="46093" name="Freeform 133"/>
              <p:cNvSpPr>
                <a:spLocks/>
              </p:cNvSpPr>
              <p:nvPr/>
            </p:nvSpPr>
            <p:spPr bwMode="auto">
              <a:xfrm>
                <a:off x="768" y="196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094" name="Freeform 134"/>
              <p:cNvSpPr>
                <a:spLocks/>
              </p:cNvSpPr>
              <p:nvPr/>
            </p:nvSpPr>
            <p:spPr bwMode="auto">
              <a:xfrm flipV="1">
                <a:off x="768" y="252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095" name="Freeform 135"/>
              <p:cNvSpPr>
                <a:spLocks/>
              </p:cNvSpPr>
              <p:nvPr/>
            </p:nvSpPr>
            <p:spPr bwMode="auto">
              <a:xfrm flipH="1">
                <a:off x="1424" y="196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096" name="Freeform 136"/>
              <p:cNvSpPr>
                <a:spLocks/>
              </p:cNvSpPr>
              <p:nvPr/>
            </p:nvSpPr>
            <p:spPr bwMode="auto">
              <a:xfrm flipH="1" flipV="1">
                <a:off x="1424" y="252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62113" y="2590800"/>
            <a:ext cx="3590925" cy="1792288"/>
            <a:chOff x="1047" y="1632"/>
            <a:chExt cx="2262" cy="1129"/>
          </a:xfrm>
        </p:grpSpPr>
        <p:sp>
          <p:nvSpPr>
            <p:cNvPr id="47172" name="Text Box 3"/>
            <p:cNvSpPr txBox="1">
              <a:spLocks noChangeArrowheads="1"/>
            </p:cNvSpPr>
            <p:nvPr/>
          </p:nvSpPr>
          <p:spPr bwMode="auto">
            <a:xfrm>
              <a:off x="1085" y="1686"/>
              <a:ext cx="1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b="1">
                  <a:solidFill>
                    <a:srgbClr val="FF0000"/>
                  </a:solidFill>
                </a:rPr>
                <a:t>FL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47173" name="Text Box 4"/>
            <p:cNvSpPr txBox="1">
              <a:spLocks noChangeArrowheads="1"/>
            </p:cNvSpPr>
            <p:nvPr/>
          </p:nvSpPr>
          <p:spPr bwMode="auto">
            <a:xfrm>
              <a:off x="2913" y="1686"/>
              <a:ext cx="1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b="1">
                  <a:solidFill>
                    <a:srgbClr val="FF0000"/>
                  </a:solidFill>
                </a:rPr>
                <a:t>FL</a:t>
              </a:r>
              <a:endParaRPr lang="de-DE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47" y="1632"/>
              <a:ext cx="2262" cy="1129"/>
              <a:chOff x="1047" y="1632"/>
              <a:chExt cx="2262" cy="1129"/>
            </a:xfrm>
          </p:grpSpPr>
          <p:sp>
            <p:nvSpPr>
              <p:cNvPr id="47175" name="Line 6"/>
              <p:cNvSpPr>
                <a:spLocks noChangeShapeType="1"/>
              </p:cNvSpPr>
              <p:nvPr/>
            </p:nvSpPr>
            <p:spPr bwMode="auto">
              <a:xfrm flipH="1" flipV="1">
                <a:off x="2803" y="1632"/>
                <a:ext cx="506" cy="111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76" name="Line 7"/>
              <p:cNvSpPr>
                <a:spLocks noChangeShapeType="1"/>
              </p:cNvSpPr>
              <p:nvPr/>
            </p:nvSpPr>
            <p:spPr bwMode="auto">
              <a:xfrm>
                <a:off x="1047" y="1632"/>
                <a:ext cx="0" cy="1129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471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 </a:t>
            </a:r>
            <a:r>
              <a:rPr lang="de-DE" sz="2400" smtClean="0">
                <a:latin typeface="Tahoma" pitchFamily="34" charset="0"/>
              </a:rPr>
              <a:t>Funktionsweise</a:t>
            </a:r>
            <a:r>
              <a:rPr lang="de-DE" sz="2400" smtClean="0"/>
              <a:t> </a:t>
            </a:r>
            <a:endParaRPr lang="de-DE" sz="2600" smtClean="0"/>
          </a:p>
        </p:txBody>
      </p:sp>
      <p:sp>
        <p:nvSpPr>
          <p:cNvPr id="471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</p:spPr>
        <p:txBody>
          <a:bodyPr/>
          <a:lstStyle/>
          <a:p>
            <a:r>
              <a:rPr lang="de-DE" sz="2400" smtClean="0"/>
              <a:t>Beispiel: Eso-WF mit ganz junger FD II (FD II/1)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600" y="2852738"/>
            <a:ext cx="8305800" cy="2582862"/>
            <a:chOff x="384" y="1797"/>
            <a:chExt cx="5232" cy="162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84" y="1797"/>
              <a:ext cx="5232" cy="1627"/>
              <a:chOff x="384" y="1797"/>
              <a:chExt cx="5232" cy="1627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384" y="2087"/>
                <a:ext cx="5232" cy="1337"/>
                <a:chOff x="384" y="2087"/>
                <a:chExt cx="5232" cy="1337"/>
              </a:xfrm>
            </p:grpSpPr>
            <p:sp>
              <p:nvSpPr>
                <p:cNvPr id="4716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68" y="2120"/>
                  <a:ext cx="1248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b="1">
                      <a:solidFill>
                        <a:schemeClr val="accent2"/>
                      </a:solidFill>
                    </a:rPr>
                    <a:t>Noch Original-</a:t>
                  </a:r>
                  <a:br>
                    <a:rPr lang="de-DE" b="1">
                      <a:solidFill>
                        <a:schemeClr val="accent2"/>
                      </a:solidFill>
                    </a:rPr>
                  </a:br>
                  <a:r>
                    <a:rPr lang="de-DE" b="1">
                      <a:solidFill>
                        <a:schemeClr val="accent2"/>
                      </a:solidFill>
                    </a:rPr>
                    <a:t>Richtungswerte</a:t>
                  </a:r>
                  <a:endParaRPr lang="de-DE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7165" name="Oval 14"/>
                <p:cNvSpPr>
                  <a:spLocks noChangeArrowheads="1"/>
                </p:cNvSpPr>
                <p:nvPr/>
              </p:nvSpPr>
              <p:spPr bwMode="auto">
                <a:xfrm>
                  <a:off x="2734" y="2161"/>
                  <a:ext cx="1182" cy="118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66" name="Oval 15"/>
                <p:cNvSpPr>
                  <a:spLocks noChangeArrowheads="1"/>
                </p:cNvSpPr>
                <p:nvPr/>
              </p:nvSpPr>
              <p:spPr bwMode="auto">
                <a:xfrm>
                  <a:off x="456" y="2161"/>
                  <a:ext cx="1182" cy="118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6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56" y="2754"/>
                  <a:ext cx="132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16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3321" y="2087"/>
                  <a:ext cx="0" cy="13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7" name="Group 18"/>
                <p:cNvGrpSpPr>
                  <a:grpSpLocks/>
                </p:cNvGrpSpPr>
                <p:nvPr/>
              </p:nvGrpSpPr>
              <p:grpSpPr bwMode="auto">
                <a:xfrm>
                  <a:off x="384" y="2089"/>
                  <a:ext cx="1328" cy="1335"/>
                  <a:chOff x="511" y="1608"/>
                  <a:chExt cx="1824" cy="1832"/>
                </a:xfrm>
              </p:grpSpPr>
              <p:sp>
                <p:nvSpPr>
                  <p:cNvPr id="47170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1" y="2524"/>
                    <a:ext cx="182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7171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23" y="1608"/>
                    <a:ext cx="0" cy="18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7162" name="Text Box 21"/>
              <p:cNvSpPr txBox="1">
                <a:spLocks noChangeArrowheads="1"/>
              </p:cNvSpPr>
              <p:nvPr/>
            </p:nvSpPr>
            <p:spPr bwMode="auto">
              <a:xfrm>
                <a:off x="2572" y="1797"/>
                <a:ext cx="2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2400" b="1"/>
                  <a:t>R</a:t>
                </a: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47163" name="Text Box 22"/>
              <p:cNvSpPr txBox="1">
                <a:spLocks noChangeArrowheads="1"/>
              </p:cNvSpPr>
              <p:nvPr/>
            </p:nvSpPr>
            <p:spPr bwMode="auto">
              <a:xfrm>
                <a:off x="1551" y="1798"/>
                <a:ext cx="2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2400" b="1"/>
                  <a:t>L</a:t>
                </a:r>
                <a:endParaRPr lang="de-DE" sz="2400">
                  <a:latin typeface="Times New Roman" pitchFamily="18" charset="0"/>
                </a:endParaRPr>
              </a:p>
            </p:txBody>
          </p:sp>
        </p:grpSp>
        <p:sp>
          <p:nvSpPr>
            <p:cNvPr id="47159" name="Line 23"/>
            <p:cNvSpPr>
              <a:spLocks noChangeShapeType="1"/>
            </p:cNvSpPr>
            <p:nvPr/>
          </p:nvSpPr>
          <p:spPr bwMode="auto">
            <a:xfrm>
              <a:off x="1050" y="2166"/>
              <a:ext cx="0" cy="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60" name="Line 24"/>
            <p:cNvSpPr>
              <a:spLocks noChangeShapeType="1"/>
            </p:cNvSpPr>
            <p:nvPr/>
          </p:nvSpPr>
          <p:spPr bwMode="auto">
            <a:xfrm>
              <a:off x="3066" y="2208"/>
              <a:ext cx="252" cy="53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343400" y="3862388"/>
            <a:ext cx="4724400" cy="1166812"/>
            <a:chOff x="2736" y="2433"/>
            <a:chExt cx="2976" cy="735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2744" y="2433"/>
              <a:ext cx="2968" cy="735"/>
              <a:chOff x="2744" y="2433"/>
              <a:chExt cx="2968" cy="735"/>
            </a:xfrm>
          </p:grpSpPr>
          <p:sp>
            <p:nvSpPr>
              <p:cNvPr id="47156" name="Text Box 27"/>
              <p:cNvSpPr txBox="1">
                <a:spLocks noChangeArrowheads="1"/>
              </p:cNvSpPr>
              <p:nvPr/>
            </p:nvSpPr>
            <p:spPr bwMode="auto">
              <a:xfrm>
                <a:off x="4368" y="2648"/>
                <a:ext cx="1344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b="1">
                    <a:solidFill>
                      <a:schemeClr val="accent1"/>
                    </a:solidFill>
                  </a:rPr>
                  <a:t>Infolge von FD II bereits veränderte Richtungswerte</a:t>
                </a:r>
                <a:endParaRPr lang="de-D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157" name="Oval 28"/>
              <p:cNvSpPr>
                <a:spLocks noChangeArrowheads="1"/>
              </p:cNvSpPr>
              <p:nvPr/>
            </p:nvSpPr>
            <p:spPr bwMode="auto">
              <a:xfrm>
                <a:off x="2744" y="2433"/>
                <a:ext cx="645" cy="645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7154" name="Line 29"/>
            <p:cNvSpPr>
              <a:spLocks noChangeShapeType="1"/>
            </p:cNvSpPr>
            <p:nvPr/>
          </p:nvSpPr>
          <p:spPr bwMode="auto">
            <a:xfrm>
              <a:off x="2736" y="275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55" name="Line 30"/>
            <p:cNvSpPr>
              <a:spLocks noChangeShapeType="1"/>
            </p:cNvSpPr>
            <p:nvPr/>
          </p:nvSpPr>
          <p:spPr bwMode="auto">
            <a:xfrm>
              <a:off x="3324" y="25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776788" y="3611563"/>
            <a:ext cx="188912" cy="1535112"/>
            <a:chOff x="4110" y="2094"/>
            <a:chExt cx="106" cy="864"/>
          </a:xfrm>
        </p:grpSpPr>
        <p:sp>
          <p:nvSpPr>
            <p:cNvPr id="47150" name="Oval 32"/>
            <p:cNvSpPr>
              <a:spLocks noChangeArrowheads="1"/>
            </p:cNvSpPr>
            <p:nvPr/>
          </p:nvSpPr>
          <p:spPr bwMode="auto">
            <a:xfrm>
              <a:off x="4110" y="2469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51" name="AutoShape 33"/>
            <p:cNvSpPr>
              <a:spLocks noChangeArrowheads="1"/>
            </p:cNvSpPr>
            <p:nvPr/>
          </p:nvSpPr>
          <p:spPr bwMode="auto">
            <a:xfrm flipV="1">
              <a:off x="4138" y="2094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52" name="AutoShape 34"/>
            <p:cNvSpPr>
              <a:spLocks noChangeArrowheads="1"/>
            </p:cNvSpPr>
            <p:nvPr/>
          </p:nvSpPr>
          <p:spPr bwMode="auto">
            <a:xfrm>
              <a:off x="4140" y="2596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1482725" y="3503613"/>
            <a:ext cx="360363" cy="1733550"/>
            <a:chOff x="1321" y="2033"/>
            <a:chExt cx="203" cy="976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1321" y="2033"/>
              <a:ext cx="203" cy="976"/>
              <a:chOff x="1321" y="2033"/>
              <a:chExt cx="203" cy="976"/>
            </a:xfrm>
          </p:grpSpPr>
          <p:sp>
            <p:nvSpPr>
              <p:cNvPr id="47132" name="Line 37"/>
              <p:cNvSpPr>
                <a:spLocks noChangeShapeType="1"/>
              </p:cNvSpPr>
              <p:nvPr/>
            </p:nvSpPr>
            <p:spPr bwMode="auto">
              <a:xfrm>
                <a:off x="1423" y="2033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1456" y="2053"/>
                <a:ext cx="68" cy="65"/>
                <a:chOff x="1457" y="2053"/>
                <a:chExt cx="68" cy="65"/>
              </a:xfrm>
            </p:grpSpPr>
            <p:sp>
              <p:nvSpPr>
                <p:cNvPr id="47147" name="Line 39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48" name="Line 40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49" name="Line 41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42"/>
              <p:cNvGrpSpPr>
                <a:grpSpLocks/>
              </p:cNvGrpSpPr>
              <p:nvPr/>
            </p:nvGrpSpPr>
            <p:grpSpPr bwMode="auto">
              <a:xfrm flipH="1">
                <a:off x="1321" y="2054"/>
                <a:ext cx="68" cy="65"/>
                <a:chOff x="1457" y="2053"/>
                <a:chExt cx="68" cy="65"/>
              </a:xfrm>
            </p:grpSpPr>
            <p:sp>
              <p:nvSpPr>
                <p:cNvPr id="47144" name="Line 43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45" name="Line 44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46" name="Line 45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7135" name="Line 46"/>
              <p:cNvSpPr>
                <a:spLocks noChangeShapeType="1"/>
              </p:cNvSpPr>
              <p:nvPr/>
            </p:nvSpPr>
            <p:spPr bwMode="auto">
              <a:xfrm flipV="1">
                <a:off x="1423" y="2939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5" name="Group 47"/>
              <p:cNvGrpSpPr>
                <a:grpSpLocks/>
              </p:cNvGrpSpPr>
              <p:nvPr/>
            </p:nvGrpSpPr>
            <p:grpSpPr bwMode="auto">
              <a:xfrm flipV="1">
                <a:off x="1456" y="2921"/>
                <a:ext cx="68" cy="65"/>
                <a:chOff x="1457" y="2053"/>
                <a:chExt cx="68" cy="65"/>
              </a:xfrm>
            </p:grpSpPr>
            <p:sp>
              <p:nvSpPr>
                <p:cNvPr id="47141" name="Line 48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42" name="Line 49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43" name="Line 50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" name="Group 51"/>
              <p:cNvGrpSpPr>
                <a:grpSpLocks/>
              </p:cNvGrpSpPr>
              <p:nvPr/>
            </p:nvGrpSpPr>
            <p:grpSpPr bwMode="auto">
              <a:xfrm flipH="1" flipV="1">
                <a:off x="1321" y="2922"/>
                <a:ext cx="68" cy="65"/>
                <a:chOff x="1457" y="2053"/>
                <a:chExt cx="68" cy="65"/>
              </a:xfrm>
            </p:grpSpPr>
            <p:sp>
              <p:nvSpPr>
                <p:cNvPr id="47138" name="Line 52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39" name="Line 53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40" name="Line 54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47131" name="Oval 55"/>
            <p:cNvSpPr>
              <a:spLocks noChangeArrowheads="1"/>
            </p:cNvSpPr>
            <p:nvPr/>
          </p:nvSpPr>
          <p:spPr bwMode="auto">
            <a:xfrm>
              <a:off x="1369" y="2468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1665288" y="4376738"/>
            <a:ext cx="3211512" cy="1376362"/>
            <a:chOff x="1049" y="2757"/>
            <a:chExt cx="2023" cy="867"/>
          </a:xfrm>
        </p:grpSpPr>
        <p:sp>
          <p:nvSpPr>
            <p:cNvPr id="47120" name="Line 57"/>
            <p:cNvSpPr>
              <a:spLocks noChangeShapeType="1"/>
            </p:cNvSpPr>
            <p:nvPr/>
          </p:nvSpPr>
          <p:spPr bwMode="auto">
            <a:xfrm flipH="1" flipV="1">
              <a:off x="1049" y="2757"/>
              <a:ext cx="565" cy="5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21" name="Line 58"/>
            <p:cNvSpPr>
              <a:spLocks noChangeShapeType="1"/>
            </p:cNvSpPr>
            <p:nvPr/>
          </p:nvSpPr>
          <p:spPr bwMode="auto">
            <a:xfrm>
              <a:off x="1472" y="3160"/>
              <a:ext cx="148" cy="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" name="Group 59"/>
            <p:cNvGrpSpPr>
              <a:grpSpLocks/>
            </p:cNvGrpSpPr>
            <p:nvPr/>
          </p:nvGrpSpPr>
          <p:grpSpPr bwMode="auto">
            <a:xfrm>
              <a:off x="1049" y="2761"/>
              <a:ext cx="2023" cy="863"/>
              <a:chOff x="1049" y="2761"/>
              <a:chExt cx="2023" cy="863"/>
            </a:xfrm>
          </p:grpSpPr>
          <p:sp>
            <p:nvSpPr>
              <p:cNvPr id="47123" name="Line 60"/>
              <p:cNvSpPr>
                <a:spLocks noChangeShapeType="1"/>
              </p:cNvSpPr>
              <p:nvPr/>
            </p:nvSpPr>
            <p:spPr bwMode="auto">
              <a:xfrm flipH="1" flipV="1">
                <a:off x="1049" y="3241"/>
                <a:ext cx="518" cy="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24" name="Line 61"/>
              <p:cNvSpPr>
                <a:spLocks noChangeShapeType="1"/>
              </p:cNvSpPr>
              <p:nvPr/>
            </p:nvSpPr>
            <p:spPr bwMode="auto">
              <a:xfrm flipH="1" flipV="1">
                <a:off x="1385" y="3244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25" name="Line 62"/>
              <p:cNvSpPr>
                <a:spLocks noChangeShapeType="1"/>
              </p:cNvSpPr>
              <p:nvPr/>
            </p:nvSpPr>
            <p:spPr bwMode="auto">
              <a:xfrm flipV="1">
                <a:off x="2749" y="2761"/>
                <a:ext cx="323" cy="4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26" name="Text Box 63"/>
              <p:cNvSpPr txBox="1">
                <a:spLocks noChangeArrowheads="1"/>
              </p:cNvSpPr>
              <p:nvPr/>
            </p:nvSpPr>
            <p:spPr bwMode="auto">
              <a:xfrm>
                <a:off x="1567" y="3246"/>
                <a:ext cx="1182" cy="3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Wahrnehmung: Geradeaus</a:t>
                </a:r>
              </a:p>
            </p:txBody>
          </p:sp>
          <p:sp>
            <p:nvSpPr>
              <p:cNvPr id="47127" name="Line 64"/>
              <p:cNvSpPr>
                <a:spLocks noChangeShapeType="1"/>
              </p:cNvSpPr>
              <p:nvPr/>
            </p:nvSpPr>
            <p:spPr bwMode="auto">
              <a:xfrm flipV="1">
                <a:off x="2749" y="3107"/>
                <a:ext cx="95" cy="1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28" name="Line 65"/>
              <p:cNvSpPr>
                <a:spLocks noChangeShapeType="1"/>
              </p:cNvSpPr>
              <p:nvPr/>
            </p:nvSpPr>
            <p:spPr bwMode="auto">
              <a:xfrm flipV="1">
                <a:off x="2749" y="3029"/>
                <a:ext cx="323" cy="209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29" name="Line 66"/>
              <p:cNvSpPr>
                <a:spLocks noChangeShapeType="1"/>
              </p:cNvSpPr>
              <p:nvPr/>
            </p:nvSpPr>
            <p:spPr bwMode="auto">
              <a:xfrm flipV="1">
                <a:off x="2749" y="3154"/>
                <a:ext cx="131" cy="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9" name="Group 67"/>
          <p:cNvGrpSpPr>
            <a:grpSpLocks/>
          </p:cNvGrpSpPr>
          <p:nvPr/>
        </p:nvGrpSpPr>
        <p:grpSpPr bwMode="auto">
          <a:xfrm>
            <a:off x="4791075" y="3700463"/>
            <a:ext cx="2219325" cy="2647950"/>
            <a:chOff x="3018" y="2331"/>
            <a:chExt cx="1398" cy="1668"/>
          </a:xfrm>
        </p:grpSpPr>
        <p:sp>
          <p:nvSpPr>
            <p:cNvPr id="47115" name="Text Box 68"/>
            <p:cNvSpPr txBox="1">
              <a:spLocks noChangeArrowheads="1"/>
            </p:cNvSpPr>
            <p:nvPr/>
          </p:nvSpPr>
          <p:spPr bwMode="auto">
            <a:xfrm>
              <a:off x="3018" y="3621"/>
              <a:ext cx="1398" cy="3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Wahrnehmung: Rechts von der Mitte</a:t>
              </a:r>
            </a:p>
          </p:txBody>
        </p:sp>
        <p:sp>
          <p:nvSpPr>
            <p:cNvPr id="47116" name="Line 69"/>
            <p:cNvSpPr>
              <a:spLocks noChangeShapeType="1"/>
            </p:cNvSpPr>
            <p:nvPr/>
          </p:nvSpPr>
          <p:spPr bwMode="auto">
            <a:xfrm flipH="1" flipV="1">
              <a:off x="3072" y="2331"/>
              <a:ext cx="1048" cy="12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7" name="Line 70"/>
            <p:cNvSpPr>
              <a:spLocks noChangeShapeType="1"/>
            </p:cNvSpPr>
            <p:nvPr/>
          </p:nvSpPr>
          <p:spPr bwMode="auto">
            <a:xfrm>
              <a:off x="3747" y="3160"/>
              <a:ext cx="378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8" name="Line 71"/>
            <p:cNvSpPr>
              <a:spLocks noChangeShapeType="1"/>
            </p:cNvSpPr>
            <p:nvPr/>
          </p:nvSpPr>
          <p:spPr bwMode="auto">
            <a:xfrm flipH="1" flipV="1">
              <a:off x="3072" y="3137"/>
              <a:ext cx="1045" cy="47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9" name="Line 72"/>
            <p:cNvSpPr>
              <a:spLocks noChangeShapeType="1"/>
            </p:cNvSpPr>
            <p:nvPr/>
          </p:nvSpPr>
          <p:spPr bwMode="auto">
            <a:xfrm>
              <a:off x="3485" y="3328"/>
              <a:ext cx="635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Vergenz-Fehlstellung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12950"/>
          </a:xfrm>
        </p:spPr>
        <p:txBody>
          <a:bodyPr/>
          <a:lstStyle/>
          <a:p>
            <a:r>
              <a:rPr lang="de-DE" smtClean="0"/>
              <a:t>Vergenz-Fehlstellung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Vergenzstellung, bei der sich die Fixierlinien beider Augen </a:t>
            </a:r>
            <a:r>
              <a:rPr lang="de-DE" u="sng" smtClean="0"/>
              <a:t>nicht</a:t>
            </a:r>
            <a:r>
              <a:rPr lang="de-DE" smtClean="0"/>
              <a:t> im angeblickten Objektpunkt schneiden</a:t>
            </a:r>
          </a:p>
        </p:txBody>
      </p:sp>
      <p:sp>
        <p:nvSpPr>
          <p:cNvPr id="136196" name="Rectangle 1028"/>
          <p:cNvSpPr>
            <a:spLocks noChangeArrowheads="1"/>
          </p:cNvSpPr>
          <p:nvPr/>
        </p:nvSpPr>
        <p:spPr bwMode="auto">
          <a:xfrm>
            <a:off x="381000" y="3771900"/>
            <a:ext cx="8178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4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Bei einer Fehlstellung liegt in der Regel </a:t>
            </a:r>
            <a:br>
              <a:rPr kumimoji="1" lang="de-DE" sz="3000"/>
            </a:br>
            <a:r>
              <a:rPr kumimoji="1" lang="de-DE" sz="3000"/>
              <a:t>in einem Auge (dem Führungsauge) </a:t>
            </a:r>
            <a:br>
              <a:rPr kumimoji="1" lang="de-DE" sz="3000"/>
            </a:br>
            <a:r>
              <a:rPr kumimoji="1" lang="de-DE" sz="3000"/>
              <a:t>zentrale Fixation vor.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AutoShape 2"/>
          <p:cNvSpPr>
            <a:spLocks noChangeArrowheads="1"/>
          </p:cNvSpPr>
          <p:nvPr/>
        </p:nvSpPr>
        <p:spPr bwMode="auto">
          <a:xfrm>
            <a:off x="4191000" y="5384800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2054225"/>
            <a:ext cx="6248400" cy="2573338"/>
            <a:chOff x="1104" y="1214"/>
            <a:chExt cx="3936" cy="1621"/>
          </a:xfrm>
        </p:grpSpPr>
        <p:sp>
          <p:nvSpPr>
            <p:cNvPr id="48202" name="Text Box 4"/>
            <p:cNvSpPr txBox="1">
              <a:spLocks noChangeArrowheads="1"/>
            </p:cNvSpPr>
            <p:nvPr/>
          </p:nvSpPr>
          <p:spPr bwMode="auto">
            <a:xfrm>
              <a:off x="3760" y="1539"/>
              <a:ext cx="1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>
                  <a:solidFill>
                    <a:schemeClr val="accent2"/>
                  </a:solidFill>
                </a:rPr>
                <a:t>Noch Original-</a:t>
              </a:r>
              <a:br>
                <a:rPr lang="de-DE" sz="1200" b="1">
                  <a:solidFill>
                    <a:schemeClr val="accent2"/>
                  </a:solidFill>
                </a:rPr>
              </a:br>
              <a:r>
                <a:rPr lang="de-DE" sz="1200" b="1">
                  <a:solidFill>
                    <a:schemeClr val="accent2"/>
                  </a:solidFill>
                </a:rPr>
                <a:t>Richtungswerte</a:t>
              </a:r>
            </a:p>
          </p:txBody>
        </p:sp>
        <p:sp>
          <p:nvSpPr>
            <p:cNvPr id="48203" name="Text Box 5"/>
            <p:cNvSpPr txBox="1">
              <a:spLocks noChangeArrowheads="1"/>
            </p:cNvSpPr>
            <p:nvPr/>
          </p:nvSpPr>
          <p:spPr bwMode="auto">
            <a:xfrm>
              <a:off x="3760" y="1891"/>
              <a:ext cx="128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 b="1">
                  <a:solidFill>
                    <a:schemeClr val="accent1"/>
                  </a:solidFill>
                </a:rPr>
                <a:t>Infolge von FD II bereits veränderte Richtungswerte</a:t>
              </a:r>
              <a:endParaRPr lang="de-DE" sz="1400"/>
            </a:p>
          </p:txBody>
        </p:sp>
        <p:sp>
          <p:nvSpPr>
            <p:cNvPr id="48204" name="Oval 6"/>
            <p:cNvSpPr>
              <a:spLocks noChangeArrowheads="1"/>
            </p:cNvSpPr>
            <p:nvPr/>
          </p:nvSpPr>
          <p:spPr bwMode="auto">
            <a:xfrm>
              <a:off x="2671" y="1566"/>
              <a:ext cx="788" cy="7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5" name="Oval 7"/>
            <p:cNvSpPr>
              <a:spLocks noChangeArrowheads="1"/>
            </p:cNvSpPr>
            <p:nvPr/>
          </p:nvSpPr>
          <p:spPr bwMode="auto">
            <a:xfrm>
              <a:off x="2677" y="1748"/>
              <a:ext cx="430" cy="43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6" name="Oval 8"/>
            <p:cNvSpPr>
              <a:spLocks noChangeArrowheads="1"/>
            </p:cNvSpPr>
            <p:nvPr/>
          </p:nvSpPr>
          <p:spPr bwMode="auto">
            <a:xfrm>
              <a:off x="1152" y="1566"/>
              <a:ext cx="788" cy="7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7" name="Line 9"/>
            <p:cNvSpPr>
              <a:spLocks noChangeAspect="1" noChangeShapeType="1"/>
            </p:cNvSpPr>
            <p:nvPr/>
          </p:nvSpPr>
          <p:spPr bwMode="auto">
            <a:xfrm>
              <a:off x="2619" y="1962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08" name="Line 10"/>
            <p:cNvSpPr>
              <a:spLocks noChangeAspect="1" noChangeShapeType="1"/>
            </p:cNvSpPr>
            <p:nvPr/>
          </p:nvSpPr>
          <p:spPr bwMode="auto">
            <a:xfrm>
              <a:off x="3062" y="1517"/>
              <a:ext cx="0" cy="8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209" name="Text Box 11"/>
            <p:cNvSpPr txBox="1">
              <a:spLocks noChangeArrowheads="1"/>
            </p:cNvSpPr>
            <p:nvPr/>
          </p:nvSpPr>
          <p:spPr bwMode="auto">
            <a:xfrm>
              <a:off x="2563" y="1324"/>
              <a:ext cx="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/>
                <a:t>R</a:t>
              </a:r>
              <a:endParaRPr lang="de-DE" sz="2400">
                <a:latin typeface="Times New Roman" pitchFamily="18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04" y="1519"/>
              <a:ext cx="886" cy="889"/>
              <a:chOff x="511" y="1608"/>
              <a:chExt cx="1824" cy="1832"/>
            </a:xfrm>
          </p:grpSpPr>
          <p:sp>
            <p:nvSpPr>
              <p:cNvPr id="48255" name="Line 13"/>
              <p:cNvSpPr>
                <a:spLocks noChangeAspect="1" noChangeShapeType="1"/>
              </p:cNvSpPr>
              <p:nvPr/>
            </p:nvSpPr>
            <p:spPr bwMode="auto">
              <a:xfrm>
                <a:off x="511" y="2524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256" name="Line 14"/>
              <p:cNvSpPr>
                <a:spLocks noChangeAspect="1" noChangeShapeType="1"/>
              </p:cNvSpPr>
              <p:nvPr/>
            </p:nvSpPr>
            <p:spPr bwMode="auto">
              <a:xfrm>
                <a:off x="1423" y="1608"/>
                <a:ext cx="0" cy="18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8211" name="Text Box 15"/>
            <p:cNvSpPr txBox="1">
              <a:spLocks noChangeArrowheads="1"/>
            </p:cNvSpPr>
            <p:nvPr/>
          </p:nvSpPr>
          <p:spPr bwMode="auto">
            <a:xfrm>
              <a:off x="1882" y="1325"/>
              <a:ext cx="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/>
                <a:t>L</a:t>
              </a:r>
              <a:endParaRPr lang="de-DE" sz="2400">
                <a:latin typeface="Times New Roman" pitchFamily="18" charset="0"/>
              </a:endParaRPr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854" y="1643"/>
              <a:ext cx="79" cy="644"/>
              <a:chOff x="4110" y="2094"/>
              <a:chExt cx="106" cy="864"/>
            </a:xfrm>
          </p:grpSpPr>
          <p:sp>
            <p:nvSpPr>
              <p:cNvPr id="48252" name="Oval 17"/>
              <p:cNvSpPr>
                <a:spLocks noChangeArrowheads="1"/>
              </p:cNvSpPr>
              <p:nvPr/>
            </p:nvSpPr>
            <p:spPr bwMode="auto">
              <a:xfrm>
                <a:off x="4110" y="2469"/>
                <a:ext cx="106" cy="108"/>
              </a:xfrm>
              <a:prstGeom prst="ellipse">
                <a:avLst/>
              </a:prstGeom>
              <a:noFill/>
              <a:ln w="698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53" name="AutoShape 18"/>
              <p:cNvSpPr>
                <a:spLocks noChangeArrowheads="1"/>
              </p:cNvSpPr>
              <p:nvPr/>
            </p:nvSpPr>
            <p:spPr bwMode="auto">
              <a:xfrm flipV="1">
                <a:off x="4138" y="2094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54" name="AutoShape 19"/>
              <p:cNvSpPr>
                <a:spLocks noChangeArrowheads="1"/>
              </p:cNvSpPr>
              <p:nvPr/>
            </p:nvSpPr>
            <p:spPr bwMode="auto">
              <a:xfrm>
                <a:off x="4140" y="2596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471" y="1597"/>
              <a:ext cx="151" cy="729"/>
              <a:chOff x="1321" y="2033"/>
              <a:chExt cx="203" cy="976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1321" y="2033"/>
                <a:ext cx="203" cy="976"/>
                <a:chOff x="1321" y="2033"/>
                <a:chExt cx="203" cy="976"/>
              </a:xfrm>
            </p:grpSpPr>
            <p:sp>
              <p:nvSpPr>
                <p:cNvPr id="48234" name="Line 22"/>
                <p:cNvSpPr>
                  <a:spLocks noChangeShapeType="1"/>
                </p:cNvSpPr>
                <p:nvPr/>
              </p:nvSpPr>
              <p:spPr bwMode="auto">
                <a:xfrm>
                  <a:off x="1423" y="203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1456" y="2053"/>
                  <a:ext cx="68" cy="65"/>
                  <a:chOff x="1457" y="2053"/>
                  <a:chExt cx="68" cy="65"/>
                </a:xfrm>
              </p:grpSpPr>
              <p:sp>
                <p:nvSpPr>
                  <p:cNvPr id="48249" name="Line 24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50" name="Line 25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51" name="Line 26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 flipH="1">
                  <a:off x="1321" y="2054"/>
                  <a:ext cx="68" cy="65"/>
                  <a:chOff x="1457" y="2053"/>
                  <a:chExt cx="68" cy="65"/>
                </a:xfrm>
              </p:grpSpPr>
              <p:sp>
                <p:nvSpPr>
                  <p:cNvPr id="48246" name="Line 28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47" name="Line 29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48" name="Line 30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823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423" y="2939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9" name="Group 32"/>
                <p:cNvGrpSpPr>
                  <a:grpSpLocks/>
                </p:cNvGrpSpPr>
                <p:nvPr/>
              </p:nvGrpSpPr>
              <p:grpSpPr bwMode="auto">
                <a:xfrm flipV="1">
                  <a:off x="1456" y="2921"/>
                  <a:ext cx="68" cy="65"/>
                  <a:chOff x="1457" y="2053"/>
                  <a:chExt cx="68" cy="65"/>
                </a:xfrm>
              </p:grpSpPr>
              <p:sp>
                <p:nvSpPr>
                  <p:cNvPr id="48243" name="Line 33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44" name="Line 34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45" name="Line 35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" name="Group 36"/>
                <p:cNvGrpSpPr>
                  <a:grpSpLocks/>
                </p:cNvGrpSpPr>
                <p:nvPr/>
              </p:nvGrpSpPr>
              <p:grpSpPr bwMode="auto">
                <a:xfrm flipH="1" flipV="1">
                  <a:off x="1321" y="2922"/>
                  <a:ext cx="68" cy="65"/>
                  <a:chOff x="1457" y="2053"/>
                  <a:chExt cx="68" cy="65"/>
                </a:xfrm>
              </p:grpSpPr>
              <p:sp>
                <p:nvSpPr>
                  <p:cNvPr id="48240" name="Line 37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41" name="Line 38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42" name="Line 39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8233" name="Oval 40"/>
              <p:cNvSpPr>
                <a:spLocks noChangeArrowheads="1"/>
              </p:cNvSpPr>
              <p:nvPr/>
            </p:nvSpPr>
            <p:spPr bwMode="auto">
              <a:xfrm>
                <a:off x="1369" y="2468"/>
                <a:ext cx="106" cy="108"/>
              </a:xfrm>
              <a:prstGeom prst="ellipse">
                <a:avLst/>
              </a:prstGeom>
              <a:noFill/>
              <a:ln w="698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214" name="Text Box 41"/>
            <p:cNvSpPr txBox="1">
              <a:spLocks noChangeArrowheads="1"/>
            </p:cNvSpPr>
            <p:nvPr/>
          </p:nvSpPr>
          <p:spPr bwMode="auto">
            <a:xfrm>
              <a:off x="1559" y="1250"/>
              <a:ext cx="1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b="1">
                  <a:solidFill>
                    <a:srgbClr val="FF0000"/>
                  </a:solidFill>
                </a:rPr>
                <a:t>FL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48215" name="Text Box 42"/>
            <p:cNvSpPr txBox="1">
              <a:spLocks noChangeArrowheads="1"/>
            </p:cNvSpPr>
            <p:nvPr/>
          </p:nvSpPr>
          <p:spPr bwMode="auto">
            <a:xfrm>
              <a:off x="2778" y="1250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b="1">
                  <a:solidFill>
                    <a:srgbClr val="FF0000"/>
                  </a:solidFill>
                </a:rPr>
                <a:t>FL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48216" name="Line 43"/>
            <p:cNvSpPr>
              <a:spLocks noChangeShapeType="1"/>
            </p:cNvSpPr>
            <p:nvPr/>
          </p:nvSpPr>
          <p:spPr bwMode="auto">
            <a:xfrm flipH="1" flipV="1">
              <a:off x="1548" y="1964"/>
              <a:ext cx="376" cy="356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7" name="Line 44"/>
            <p:cNvSpPr>
              <a:spLocks noChangeShapeType="1"/>
            </p:cNvSpPr>
            <p:nvPr/>
          </p:nvSpPr>
          <p:spPr bwMode="auto">
            <a:xfrm>
              <a:off x="1829" y="2233"/>
              <a:ext cx="99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8" name="Line 45"/>
            <p:cNvSpPr>
              <a:spLocks noChangeShapeType="1"/>
            </p:cNvSpPr>
            <p:nvPr/>
          </p:nvSpPr>
          <p:spPr bwMode="auto">
            <a:xfrm flipH="1" flipV="1">
              <a:off x="1548" y="2287"/>
              <a:ext cx="344" cy="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9" name="Line 46"/>
            <p:cNvSpPr>
              <a:spLocks noChangeShapeType="1"/>
            </p:cNvSpPr>
            <p:nvPr/>
          </p:nvSpPr>
          <p:spPr bwMode="auto">
            <a:xfrm flipH="1" flipV="1">
              <a:off x="1772" y="2289"/>
              <a:ext cx="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0" name="Line 47"/>
            <p:cNvSpPr>
              <a:spLocks noChangeShapeType="1"/>
            </p:cNvSpPr>
            <p:nvPr/>
          </p:nvSpPr>
          <p:spPr bwMode="auto">
            <a:xfrm flipV="1">
              <a:off x="2681" y="1967"/>
              <a:ext cx="215" cy="32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1" name="Text Box 48"/>
            <p:cNvSpPr txBox="1">
              <a:spLocks noChangeArrowheads="1"/>
            </p:cNvSpPr>
            <p:nvPr/>
          </p:nvSpPr>
          <p:spPr bwMode="auto">
            <a:xfrm>
              <a:off x="1892" y="2288"/>
              <a:ext cx="790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/>
                <a:t>Wahrnehmung: Geradeaus</a:t>
              </a:r>
              <a:endParaRPr lang="de-DE"/>
            </a:p>
          </p:txBody>
        </p:sp>
        <p:sp>
          <p:nvSpPr>
            <p:cNvPr id="48222" name="Line 49"/>
            <p:cNvSpPr>
              <a:spLocks noChangeShapeType="1"/>
            </p:cNvSpPr>
            <p:nvPr/>
          </p:nvSpPr>
          <p:spPr bwMode="auto">
            <a:xfrm flipV="1">
              <a:off x="2681" y="2197"/>
              <a:ext cx="63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3" name="Line 50"/>
            <p:cNvSpPr>
              <a:spLocks noChangeShapeType="1"/>
            </p:cNvSpPr>
            <p:nvPr/>
          </p:nvSpPr>
          <p:spPr bwMode="auto">
            <a:xfrm flipV="1">
              <a:off x="2681" y="2146"/>
              <a:ext cx="215" cy="13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4" name="Line 51"/>
            <p:cNvSpPr>
              <a:spLocks noChangeShapeType="1"/>
            </p:cNvSpPr>
            <p:nvPr/>
          </p:nvSpPr>
          <p:spPr bwMode="auto">
            <a:xfrm flipV="1">
              <a:off x="2681" y="2229"/>
              <a:ext cx="87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5" name="Text Box 52"/>
            <p:cNvSpPr txBox="1">
              <a:spLocks noChangeArrowheads="1"/>
            </p:cNvSpPr>
            <p:nvPr/>
          </p:nvSpPr>
          <p:spPr bwMode="auto">
            <a:xfrm>
              <a:off x="2860" y="2539"/>
              <a:ext cx="1028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/>
                <a:t>Wahrnehmung: Rechts von der Mitte</a:t>
              </a:r>
              <a:endParaRPr lang="de-DE"/>
            </a:p>
          </p:txBody>
        </p:sp>
        <p:sp>
          <p:nvSpPr>
            <p:cNvPr id="48226" name="Line 53"/>
            <p:cNvSpPr>
              <a:spLocks noChangeShapeType="1"/>
            </p:cNvSpPr>
            <p:nvPr/>
          </p:nvSpPr>
          <p:spPr bwMode="auto">
            <a:xfrm flipH="1" flipV="1">
              <a:off x="2896" y="1680"/>
              <a:ext cx="699" cy="85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7" name="Line 54"/>
            <p:cNvSpPr>
              <a:spLocks noChangeShapeType="1"/>
            </p:cNvSpPr>
            <p:nvPr/>
          </p:nvSpPr>
          <p:spPr bwMode="auto">
            <a:xfrm>
              <a:off x="3346" y="2233"/>
              <a:ext cx="252" cy="3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8" name="Line 55"/>
            <p:cNvSpPr>
              <a:spLocks noChangeShapeType="1"/>
            </p:cNvSpPr>
            <p:nvPr/>
          </p:nvSpPr>
          <p:spPr bwMode="auto">
            <a:xfrm flipH="1" flipV="1">
              <a:off x="2896" y="2217"/>
              <a:ext cx="697" cy="31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9" name="Line 56"/>
            <p:cNvSpPr>
              <a:spLocks noChangeShapeType="1"/>
            </p:cNvSpPr>
            <p:nvPr/>
          </p:nvSpPr>
          <p:spPr bwMode="auto">
            <a:xfrm>
              <a:off x="3172" y="2345"/>
              <a:ext cx="423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0" name="Line 57"/>
            <p:cNvSpPr>
              <a:spLocks noChangeShapeType="1"/>
            </p:cNvSpPr>
            <p:nvPr/>
          </p:nvSpPr>
          <p:spPr bwMode="auto">
            <a:xfrm flipH="1" flipV="1">
              <a:off x="2717" y="1214"/>
              <a:ext cx="337" cy="74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1" name="Line 58"/>
            <p:cNvSpPr>
              <a:spLocks noChangeShapeType="1"/>
            </p:cNvSpPr>
            <p:nvPr/>
          </p:nvSpPr>
          <p:spPr bwMode="auto">
            <a:xfrm>
              <a:off x="1546" y="1214"/>
              <a:ext cx="0" cy="75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5676900" y="4832350"/>
            <a:ext cx="2082800" cy="1778000"/>
            <a:chOff x="3576" y="2964"/>
            <a:chExt cx="1312" cy="1120"/>
          </a:xfrm>
        </p:grpSpPr>
        <p:sp>
          <p:nvSpPr>
            <p:cNvPr id="48173" name="AutoShape 60"/>
            <p:cNvSpPr>
              <a:spLocks noChangeArrowheads="1"/>
            </p:cNvSpPr>
            <p:nvPr/>
          </p:nvSpPr>
          <p:spPr bwMode="auto">
            <a:xfrm rot="694466" flipH="1" flipV="1">
              <a:off x="4249" y="3115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4" name="AutoShape 61"/>
            <p:cNvSpPr>
              <a:spLocks noChangeArrowheads="1"/>
            </p:cNvSpPr>
            <p:nvPr/>
          </p:nvSpPr>
          <p:spPr bwMode="auto">
            <a:xfrm rot="20905534" flipH="1">
              <a:off x="4249" y="3574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3576" y="2964"/>
              <a:ext cx="1312" cy="1120"/>
              <a:chOff x="3576" y="2964"/>
              <a:chExt cx="1312" cy="1120"/>
            </a:xfrm>
          </p:grpSpPr>
          <p:sp>
            <p:nvSpPr>
              <p:cNvPr id="48177" name="Oval 63"/>
              <p:cNvSpPr>
                <a:spLocks noChangeArrowheads="1"/>
              </p:cNvSpPr>
              <p:nvPr/>
            </p:nvSpPr>
            <p:spPr bwMode="auto">
              <a:xfrm>
                <a:off x="4182" y="3469"/>
                <a:ext cx="106" cy="108"/>
              </a:xfrm>
              <a:prstGeom prst="ellipse">
                <a:avLst/>
              </a:prstGeom>
              <a:noFill/>
              <a:ln w="698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" name="Group 64"/>
              <p:cNvGrpSpPr>
                <a:grpSpLocks/>
              </p:cNvGrpSpPr>
              <p:nvPr/>
            </p:nvGrpSpPr>
            <p:grpSpPr bwMode="auto">
              <a:xfrm>
                <a:off x="3576" y="2964"/>
                <a:ext cx="1312" cy="1120"/>
                <a:chOff x="768" y="1964"/>
                <a:chExt cx="1312" cy="1120"/>
              </a:xfrm>
            </p:grpSpPr>
            <p:sp>
              <p:nvSpPr>
                <p:cNvPr id="48198" name="Freeform 65"/>
                <p:cNvSpPr>
                  <a:spLocks/>
                </p:cNvSpPr>
                <p:nvPr/>
              </p:nvSpPr>
              <p:spPr bwMode="auto">
                <a:xfrm>
                  <a:off x="768" y="196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199" name="Freeform 66"/>
                <p:cNvSpPr>
                  <a:spLocks/>
                </p:cNvSpPr>
                <p:nvPr/>
              </p:nvSpPr>
              <p:spPr bwMode="auto">
                <a:xfrm flipV="1">
                  <a:off x="768" y="252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00" name="Freeform 67"/>
                <p:cNvSpPr>
                  <a:spLocks/>
                </p:cNvSpPr>
                <p:nvPr/>
              </p:nvSpPr>
              <p:spPr bwMode="auto">
                <a:xfrm flipH="1">
                  <a:off x="1424" y="196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01" name="Freeform 68"/>
                <p:cNvSpPr>
                  <a:spLocks/>
                </p:cNvSpPr>
                <p:nvPr/>
              </p:nvSpPr>
              <p:spPr bwMode="auto">
                <a:xfrm flipH="1" flipV="1">
                  <a:off x="1424" y="252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69"/>
              <p:cNvGrpSpPr>
                <a:grpSpLocks/>
              </p:cNvGrpSpPr>
              <p:nvPr/>
            </p:nvGrpSpPr>
            <p:grpSpPr bwMode="auto">
              <a:xfrm>
                <a:off x="4131" y="3033"/>
                <a:ext cx="203" cy="982"/>
                <a:chOff x="1322" y="2033"/>
                <a:chExt cx="203" cy="982"/>
              </a:xfrm>
            </p:grpSpPr>
            <p:sp>
              <p:nvSpPr>
                <p:cNvPr id="48180" name="Line 70"/>
                <p:cNvSpPr>
                  <a:spLocks noChangeShapeType="1"/>
                </p:cNvSpPr>
                <p:nvPr/>
              </p:nvSpPr>
              <p:spPr bwMode="auto">
                <a:xfrm>
                  <a:off x="1424" y="203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5" name="Group 71"/>
                <p:cNvGrpSpPr>
                  <a:grpSpLocks/>
                </p:cNvGrpSpPr>
                <p:nvPr/>
              </p:nvGrpSpPr>
              <p:grpSpPr bwMode="auto">
                <a:xfrm>
                  <a:off x="1457" y="2053"/>
                  <a:ext cx="68" cy="65"/>
                  <a:chOff x="1457" y="2053"/>
                  <a:chExt cx="68" cy="65"/>
                </a:xfrm>
              </p:grpSpPr>
              <p:sp>
                <p:nvSpPr>
                  <p:cNvPr id="48195" name="Line 72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96" name="Line 73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97" name="Line 74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6" name="Group 75"/>
                <p:cNvGrpSpPr>
                  <a:grpSpLocks/>
                </p:cNvGrpSpPr>
                <p:nvPr/>
              </p:nvGrpSpPr>
              <p:grpSpPr bwMode="auto">
                <a:xfrm flipH="1">
                  <a:off x="1322" y="2054"/>
                  <a:ext cx="68" cy="65"/>
                  <a:chOff x="1457" y="2053"/>
                  <a:chExt cx="68" cy="65"/>
                </a:xfrm>
              </p:grpSpPr>
              <p:sp>
                <p:nvSpPr>
                  <p:cNvPr id="48192" name="Line 76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93" name="Line 77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94" name="Line 78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818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424" y="2945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7" name="Group 80"/>
                <p:cNvGrpSpPr>
                  <a:grpSpLocks/>
                </p:cNvGrpSpPr>
                <p:nvPr/>
              </p:nvGrpSpPr>
              <p:grpSpPr bwMode="auto">
                <a:xfrm flipV="1">
                  <a:off x="1457" y="2927"/>
                  <a:ext cx="68" cy="65"/>
                  <a:chOff x="1457" y="2053"/>
                  <a:chExt cx="68" cy="65"/>
                </a:xfrm>
              </p:grpSpPr>
              <p:sp>
                <p:nvSpPr>
                  <p:cNvPr id="48189" name="Line 81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90" name="Line 82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91" name="Line 83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8" name="Group 84"/>
                <p:cNvGrpSpPr>
                  <a:grpSpLocks/>
                </p:cNvGrpSpPr>
                <p:nvPr/>
              </p:nvGrpSpPr>
              <p:grpSpPr bwMode="auto">
                <a:xfrm flipH="1" flipV="1">
                  <a:off x="1322" y="2928"/>
                  <a:ext cx="68" cy="65"/>
                  <a:chOff x="1457" y="2053"/>
                  <a:chExt cx="68" cy="65"/>
                </a:xfrm>
              </p:grpSpPr>
              <p:sp>
                <p:nvSpPr>
                  <p:cNvPr id="48186" name="Line 85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87" name="Line 86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88" name="Line 87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48176" name="Oval 88"/>
            <p:cNvSpPr>
              <a:spLocks noChangeArrowheads="1"/>
            </p:cNvSpPr>
            <p:nvPr/>
          </p:nvSpPr>
          <p:spPr bwMode="auto">
            <a:xfrm>
              <a:off x="3748" y="3040"/>
              <a:ext cx="968" cy="9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" name="Group 89"/>
          <p:cNvGrpSpPr>
            <a:grpSpLocks/>
          </p:cNvGrpSpPr>
          <p:nvPr/>
        </p:nvGrpSpPr>
        <p:grpSpPr bwMode="auto">
          <a:xfrm flipH="1">
            <a:off x="2566988" y="5092700"/>
            <a:ext cx="188912" cy="1281113"/>
            <a:chOff x="1497" y="3128"/>
            <a:chExt cx="119" cy="807"/>
          </a:xfrm>
        </p:grpSpPr>
        <p:grpSp>
          <p:nvGrpSpPr>
            <p:cNvPr id="20" name="Group 90"/>
            <p:cNvGrpSpPr>
              <a:grpSpLocks/>
            </p:cNvGrpSpPr>
            <p:nvPr/>
          </p:nvGrpSpPr>
          <p:grpSpPr bwMode="auto">
            <a:xfrm>
              <a:off x="1497" y="3128"/>
              <a:ext cx="69" cy="375"/>
              <a:chOff x="1497" y="3128"/>
              <a:chExt cx="69" cy="375"/>
            </a:xfrm>
          </p:grpSpPr>
          <p:sp>
            <p:nvSpPr>
              <p:cNvPr id="48171" name="AutoShape 91"/>
              <p:cNvSpPr>
                <a:spLocks noChangeArrowheads="1"/>
              </p:cNvSpPr>
              <p:nvPr/>
            </p:nvSpPr>
            <p:spPr bwMode="auto">
              <a:xfrm flipV="1">
                <a:off x="1515" y="3128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72" name="Rectangle 92"/>
              <p:cNvSpPr>
                <a:spLocks noChangeArrowheads="1"/>
              </p:cNvSpPr>
              <p:nvPr/>
            </p:nvSpPr>
            <p:spPr bwMode="auto">
              <a:xfrm>
                <a:off x="1497" y="3251"/>
                <a:ext cx="6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93"/>
            <p:cNvGrpSpPr>
              <a:grpSpLocks/>
            </p:cNvGrpSpPr>
            <p:nvPr/>
          </p:nvGrpSpPr>
          <p:grpSpPr bwMode="auto">
            <a:xfrm>
              <a:off x="1499" y="3560"/>
              <a:ext cx="69" cy="375"/>
              <a:chOff x="1499" y="3560"/>
              <a:chExt cx="69" cy="375"/>
            </a:xfrm>
          </p:grpSpPr>
          <p:sp>
            <p:nvSpPr>
              <p:cNvPr id="48169" name="AutoShape 94"/>
              <p:cNvSpPr>
                <a:spLocks noChangeArrowheads="1"/>
              </p:cNvSpPr>
              <p:nvPr/>
            </p:nvSpPr>
            <p:spPr bwMode="auto">
              <a:xfrm>
                <a:off x="1513" y="3573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70" name="Rectangle 95"/>
              <p:cNvSpPr>
                <a:spLocks noChangeArrowheads="1"/>
              </p:cNvSpPr>
              <p:nvPr/>
            </p:nvSpPr>
            <p:spPr bwMode="auto">
              <a:xfrm flipV="1">
                <a:off x="1499" y="3560"/>
                <a:ext cx="6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2" name="Group 96"/>
            <p:cNvGrpSpPr>
              <a:grpSpLocks/>
            </p:cNvGrpSpPr>
            <p:nvPr/>
          </p:nvGrpSpPr>
          <p:grpSpPr bwMode="auto">
            <a:xfrm>
              <a:off x="1616" y="3252"/>
              <a:ext cx="0" cy="560"/>
              <a:chOff x="1616" y="3252"/>
              <a:chExt cx="0" cy="560"/>
            </a:xfrm>
          </p:grpSpPr>
          <p:sp>
            <p:nvSpPr>
              <p:cNvPr id="48167" name="Line 97"/>
              <p:cNvSpPr>
                <a:spLocks noChangeShapeType="1"/>
              </p:cNvSpPr>
              <p:nvPr/>
            </p:nvSpPr>
            <p:spPr bwMode="auto">
              <a:xfrm>
                <a:off x="1616" y="3572"/>
                <a:ext cx="0" cy="24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68" name="Line 98"/>
              <p:cNvSpPr>
                <a:spLocks noChangeShapeType="1"/>
              </p:cNvSpPr>
              <p:nvPr/>
            </p:nvSpPr>
            <p:spPr bwMode="auto">
              <a:xfrm>
                <a:off x="1616" y="3252"/>
                <a:ext cx="0" cy="24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23" name="Group 99"/>
          <p:cNvGrpSpPr>
            <a:grpSpLocks/>
          </p:cNvGrpSpPr>
          <p:nvPr/>
        </p:nvGrpSpPr>
        <p:grpSpPr bwMode="auto">
          <a:xfrm>
            <a:off x="1524000" y="4851400"/>
            <a:ext cx="2082800" cy="1778000"/>
            <a:chOff x="960" y="2976"/>
            <a:chExt cx="1312" cy="1120"/>
          </a:xfrm>
        </p:grpSpPr>
        <p:sp>
          <p:nvSpPr>
            <p:cNvPr id="48137" name="Oval 100"/>
            <p:cNvSpPr>
              <a:spLocks noChangeArrowheads="1"/>
            </p:cNvSpPr>
            <p:nvPr/>
          </p:nvSpPr>
          <p:spPr bwMode="auto">
            <a:xfrm>
              <a:off x="1563" y="3477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4" name="Group 101"/>
            <p:cNvGrpSpPr>
              <a:grpSpLocks/>
            </p:cNvGrpSpPr>
            <p:nvPr/>
          </p:nvGrpSpPr>
          <p:grpSpPr bwMode="auto">
            <a:xfrm>
              <a:off x="960" y="2976"/>
              <a:ext cx="1312" cy="1120"/>
              <a:chOff x="960" y="2976"/>
              <a:chExt cx="1312" cy="1120"/>
            </a:xfrm>
          </p:grpSpPr>
          <p:grpSp>
            <p:nvGrpSpPr>
              <p:cNvPr id="25" name="Group 102"/>
              <p:cNvGrpSpPr>
                <a:grpSpLocks/>
              </p:cNvGrpSpPr>
              <p:nvPr/>
            </p:nvGrpSpPr>
            <p:grpSpPr bwMode="auto">
              <a:xfrm>
                <a:off x="960" y="2976"/>
                <a:ext cx="1312" cy="1120"/>
                <a:chOff x="768" y="1964"/>
                <a:chExt cx="1312" cy="1120"/>
              </a:xfrm>
            </p:grpSpPr>
            <p:sp>
              <p:nvSpPr>
                <p:cNvPr id="48160" name="Freeform 103"/>
                <p:cNvSpPr>
                  <a:spLocks/>
                </p:cNvSpPr>
                <p:nvPr/>
              </p:nvSpPr>
              <p:spPr bwMode="auto">
                <a:xfrm>
                  <a:off x="768" y="196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161" name="Freeform 104"/>
                <p:cNvSpPr>
                  <a:spLocks/>
                </p:cNvSpPr>
                <p:nvPr/>
              </p:nvSpPr>
              <p:spPr bwMode="auto">
                <a:xfrm flipV="1">
                  <a:off x="768" y="252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162" name="Freeform 105"/>
                <p:cNvSpPr>
                  <a:spLocks/>
                </p:cNvSpPr>
                <p:nvPr/>
              </p:nvSpPr>
              <p:spPr bwMode="auto">
                <a:xfrm flipH="1">
                  <a:off x="1424" y="196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163" name="Freeform 106"/>
                <p:cNvSpPr>
                  <a:spLocks/>
                </p:cNvSpPr>
                <p:nvPr/>
              </p:nvSpPr>
              <p:spPr bwMode="auto">
                <a:xfrm flipH="1" flipV="1">
                  <a:off x="1424" y="252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8140" name="Oval 107"/>
              <p:cNvSpPr>
                <a:spLocks noChangeArrowheads="1"/>
              </p:cNvSpPr>
              <p:nvPr/>
            </p:nvSpPr>
            <p:spPr bwMode="auto">
              <a:xfrm>
                <a:off x="1136" y="3056"/>
                <a:ext cx="960" cy="96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6" name="Group 108"/>
              <p:cNvGrpSpPr>
                <a:grpSpLocks/>
              </p:cNvGrpSpPr>
              <p:nvPr/>
            </p:nvGrpSpPr>
            <p:grpSpPr bwMode="auto">
              <a:xfrm>
                <a:off x="1513" y="3043"/>
                <a:ext cx="203" cy="982"/>
                <a:chOff x="1513" y="3043"/>
                <a:chExt cx="203" cy="982"/>
              </a:xfrm>
            </p:grpSpPr>
            <p:grpSp>
              <p:nvGrpSpPr>
                <p:cNvPr id="27" name="Group 109"/>
                <p:cNvGrpSpPr>
                  <a:grpSpLocks/>
                </p:cNvGrpSpPr>
                <p:nvPr/>
              </p:nvGrpSpPr>
              <p:grpSpPr bwMode="auto">
                <a:xfrm>
                  <a:off x="1648" y="3063"/>
                  <a:ext cx="68" cy="65"/>
                  <a:chOff x="1457" y="2053"/>
                  <a:chExt cx="68" cy="65"/>
                </a:xfrm>
              </p:grpSpPr>
              <p:sp>
                <p:nvSpPr>
                  <p:cNvPr id="48157" name="Line 110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8" name="Line 111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9" name="Line 112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8" name="Group 113"/>
                <p:cNvGrpSpPr>
                  <a:grpSpLocks/>
                </p:cNvGrpSpPr>
                <p:nvPr/>
              </p:nvGrpSpPr>
              <p:grpSpPr bwMode="auto">
                <a:xfrm flipH="1">
                  <a:off x="1513" y="3064"/>
                  <a:ext cx="68" cy="65"/>
                  <a:chOff x="1457" y="2053"/>
                  <a:chExt cx="68" cy="65"/>
                </a:xfrm>
              </p:grpSpPr>
              <p:sp>
                <p:nvSpPr>
                  <p:cNvPr id="48154" name="Line 114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5" name="Line 115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6" name="Line 116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9" name="Group 117"/>
                <p:cNvGrpSpPr>
                  <a:grpSpLocks/>
                </p:cNvGrpSpPr>
                <p:nvPr/>
              </p:nvGrpSpPr>
              <p:grpSpPr bwMode="auto">
                <a:xfrm flipV="1">
                  <a:off x="1648" y="3937"/>
                  <a:ext cx="68" cy="65"/>
                  <a:chOff x="1457" y="2053"/>
                  <a:chExt cx="68" cy="65"/>
                </a:xfrm>
              </p:grpSpPr>
              <p:sp>
                <p:nvSpPr>
                  <p:cNvPr id="48151" name="Line 118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2" name="Line 119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3" name="Line 120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0" name="Group 121"/>
                <p:cNvGrpSpPr>
                  <a:grpSpLocks/>
                </p:cNvGrpSpPr>
                <p:nvPr/>
              </p:nvGrpSpPr>
              <p:grpSpPr bwMode="auto">
                <a:xfrm flipH="1" flipV="1">
                  <a:off x="1513" y="3938"/>
                  <a:ext cx="68" cy="65"/>
                  <a:chOff x="1457" y="2053"/>
                  <a:chExt cx="68" cy="65"/>
                </a:xfrm>
              </p:grpSpPr>
              <p:sp>
                <p:nvSpPr>
                  <p:cNvPr id="48148" name="Line 122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49" name="Line 123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0" name="Line 124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8146" name="Line 125"/>
                <p:cNvSpPr>
                  <a:spLocks noChangeShapeType="1"/>
                </p:cNvSpPr>
                <p:nvPr/>
              </p:nvSpPr>
              <p:spPr bwMode="auto">
                <a:xfrm>
                  <a:off x="1615" y="30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147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615" y="3955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48135" name="Rectangle 12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Zeigertest </a:t>
            </a:r>
            <a:r>
              <a:rPr lang="de-DE" sz="2400" smtClean="0">
                <a:latin typeface="Tahoma" pitchFamily="34" charset="0"/>
              </a:rPr>
              <a:t>Funktionsweise</a:t>
            </a:r>
            <a:r>
              <a:rPr lang="de-DE" sz="2400" smtClean="0"/>
              <a:t> </a:t>
            </a:r>
            <a:endParaRPr lang="de-DE" sz="2600" smtClean="0"/>
          </a:p>
        </p:txBody>
      </p:sp>
      <p:sp>
        <p:nvSpPr>
          <p:cNvPr id="48136" name="Rectangle 128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  <a:noFill/>
        </p:spPr>
        <p:txBody>
          <a:bodyPr/>
          <a:lstStyle/>
          <a:p>
            <a:r>
              <a:rPr lang="de-DE" sz="2400" smtClean="0"/>
              <a:t>Beispiel: Eso-WF mit ganz junger FD II (FD II/1)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969000" y="2570163"/>
            <a:ext cx="195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>
                <a:solidFill>
                  <a:schemeClr val="accent2"/>
                </a:solidFill>
              </a:rPr>
              <a:t>Noch Original-</a:t>
            </a:r>
            <a:br>
              <a:rPr lang="de-DE" sz="1200" b="1">
                <a:solidFill>
                  <a:schemeClr val="accent2"/>
                </a:solidFill>
              </a:rPr>
            </a:br>
            <a:r>
              <a:rPr lang="de-DE" sz="1200" b="1">
                <a:solidFill>
                  <a:schemeClr val="accent2"/>
                </a:solidFill>
              </a:rPr>
              <a:t>Richtungswerte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969000" y="3128963"/>
            <a:ext cx="203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>
                <a:solidFill>
                  <a:schemeClr val="accent1"/>
                </a:solidFill>
              </a:rPr>
              <a:t>Infolge von FD II bereits veränderte Richtungswerte</a:t>
            </a:r>
            <a:endParaRPr lang="de-DE" sz="1400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4240213" y="2613025"/>
            <a:ext cx="1250950" cy="1252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4076700" y="2728913"/>
            <a:ext cx="1028700" cy="10287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1828800" y="2613025"/>
            <a:ext cx="1250950" cy="1252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59" name="Line 7"/>
          <p:cNvSpPr>
            <a:spLocks noChangeAspect="1" noChangeShapeType="1"/>
          </p:cNvSpPr>
          <p:nvPr/>
        </p:nvSpPr>
        <p:spPr bwMode="auto">
          <a:xfrm>
            <a:off x="4157663" y="3241675"/>
            <a:ext cx="140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9160" name="Line 8"/>
          <p:cNvSpPr>
            <a:spLocks noChangeAspect="1" noChangeShapeType="1"/>
          </p:cNvSpPr>
          <p:nvPr/>
        </p:nvSpPr>
        <p:spPr bwMode="auto">
          <a:xfrm>
            <a:off x="4860925" y="2535238"/>
            <a:ext cx="0" cy="141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068763" y="2228850"/>
            <a:ext cx="24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R</a:t>
            </a:r>
            <a:endParaRPr lang="de-DE" sz="240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52600" y="2538413"/>
            <a:ext cx="1406525" cy="1411287"/>
            <a:chOff x="511" y="1608"/>
            <a:chExt cx="1824" cy="1832"/>
          </a:xfrm>
        </p:grpSpPr>
        <p:sp>
          <p:nvSpPr>
            <p:cNvPr id="49240" name="Line 11"/>
            <p:cNvSpPr>
              <a:spLocks noChangeAspect="1" noChangeShapeType="1"/>
            </p:cNvSpPr>
            <p:nvPr/>
          </p:nvSpPr>
          <p:spPr bwMode="auto">
            <a:xfrm>
              <a:off x="511" y="252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241" name="Line 12"/>
            <p:cNvSpPr>
              <a:spLocks noChangeAspect="1" noChangeShapeType="1"/>
            </p:cNvSpPr>
            <p:nvPr/>
          </p:nvSpPr>
          <p:spPr bwMode="auto">
            <a:xfrm>
              <a:off x="1423" y="1608"/>
              <a:ext cx="0" cy="18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9163" name="Text Box 13"/>
          <p:cNvSpPr txBox="1">
            <a:spLocks noChangeArrowheads="1"/>
          </p:cNvSpPr>
          <p:nvPr/>
        </p:nvSpPr>
        <p:spPr bwMode="auto">
          <a:xfrm>
            <a:off x="2987675" y="2230438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L</a:t>
            </a:r>
            <a:endParaRPr lang="de-DE" sz="2400">
              <a:latin typeface="Times New Roman" pitchFamily="1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30725" y="2735263"/>
            <a:ext cx="125413" cy="1022350"/>
            <a:chOff x="4110" y="2094"/>
            <a:chExt cx="106" cy="864"/>
          </a:xfrm>
        </p:grpSpPr>
        <p:sp>
          <p:nvSpPr>
            <p:cNvPr id="49237" name="Oval 15"/>
            <p:cNvSpPr>
              <a:spLocks noChangeArrowheads="1"/>
            </p:cNvSpPr>
            <p:nvPr/>
          </p:nvSpPr>
          <p:spPr bwMode="auto">
            <a:xfrm>
              <a:off x="4110" y="2469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38" name="AutoShape 16"/>
            <p:cNvSpPr>
              <a:spLocks noChangeArrowheads="1"/>
            </p:cNvSpPr>
            <p:nvPr/>
          </p:nvSpPr>
          <p:spPr bwMode="auto">
            <a:xfrm flipV="1">
              <a:off x="4138" y="2094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39" name="AutoShape 17"/>
            <p:cNvSpPr>
              <a:spLocks noChangeArrowheads="1"/>
            </p:cNvSpPr>
            <p:nvPr/>
          </p:nvSpPr>
          <p:spPr bwMode="auto">
            <a:xfrm>
              <a:off x="4140" y="2596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335213" y="2662238"/>
            <a:ext cx="239712" cy="1157287"/>
            <a:chOff x="1321" y="2033"/>
            <a:chExt cx="203" cy="976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321" y="2033"/>
              <a:ext cx="203" cy="976"/>
              <a:chOff x="1321" y="2033"/>
              <a:chExt cx="203" cy="976"/>
            </a:xfrm>
          </p:grpSpPr>
          <p:sp>
            <p:nvSpPr>
              <p:cNvPr id="49219" name="Line 20"/>
              <p:cNvSpPr>
                <a:spLocks noChangeShapeType="1"/>
              </p:cNvSpPr>
              <p:nvPr/>
            </p:nvSpPr>
            <p:spPr bwMode="auto">
              <a:xfrm>
                <a:off x="1423" y="2033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1456" y="2053"/>
                <a:ext cx="68" cy="65"/>
                <a:chOff x="1457" y="2053"/>
                <a:chExt cx="68" cy="65"/>
              </a:xfrm>
            </p:grpSpPr>
            <p:sp>
              <p:nvSpPr>
                <p:cNvPr id="49234" name="Line 22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35" name="Line 23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36" name="Line 24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flipH="1">
                <a:off x="1321" y="2054"/>
                <a:ext cx="68" cy="65"/>
                <a:chOff x="1457" y="2053"/>
                <a:chExt cx="68" cy="65"/>
              </a:xfrm>
            </p:grpSpPr>
            <p:sp>
              <p:nvSpPr>
                <p:cNvPr id="49231" name="Line 26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32" name="Line 27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33" name="Line 28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9222" name="Line 29"/>
              <p:cNvSpPr>
                <a:spLocks noChangeShapeType="1"/>
              </p:cNvSpPr>
              <p:nvPr/>
            </p:nvSpPr>
            <p:spPr bwMode="auto">
              <a:xfrm flipV="1">
                <a:off x="1423" y="2939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 flipV="1">
                <a:off x="1456" y="2921"/>
                <a:ext cx="68" cy="65"/>
                <a:chOff x="1457" y="2053"/>
                <a:chExt cx="68" cy="65"/>
              </a:xfrm>
            </p:grpSpPr>
            <p:sp>
              <p:nvSpPr>
                <p:cNvPr id="49228" name="Line 31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29" name="Line 32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30" name="Line 33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flipH="1" flipV="1">
                <a:off x="1321" y="2922"/>
                <a:ext cx="68" cy="65"/>
                <a:chOff x="1457" y="2053"/>
                <a:chExt cx="68" cy="65"/>
              </a:xfrm>
            </p:grpSpPr>
            <p:sp>
              <p:nvSpPr>
                <p:cNvPr id="49225" name="Line 35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26" name="Line 36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27" name="Line 37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49218" name="Oval 38"/>
            <p:cNvSpPr>
              <a:spLocks noChangeArrowheads="1"/>
            </p:cNvSpPr>
            <p:nvPr/>
          </p:nvSpPr>
          <p:spPr bwMode="auto">
            <a:xfrm>
              <a:off x="1369" y="2468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166" name="Text Box 39"/>
          <p:cNvSpPr txBox="1">
            <a:spLocks noChangeArrowheads="1"/>
          </p:cNvSpPr>
          <p:nvPr/>
        </p:nvSpPr>
        <p:spPr bwMode="auto">
          <a:xfrm>
            <a:off x="2474913" y="2111375"/>
            <a:ext cx="192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>
                <a:solidFill>
                  <a:srgbClr val="FF0000"/>
                </a:solidFill>
              </a:rPr>
              <a:t>FL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49167" name="Text Box 40"/>
          <p:cNvSpPr txBox="1">
            <a:spLocks noChangeArrowheads="1"/>
          </p:cNvSpPr>
          <p:nvPr/>
        </p:nvSpPr>
        <p:spPr bwMode="auto">
          <a:xfrm>
            <a:off x="4410075" y="2111375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>
                <a:solidFill>
                  <a:srgbClr val="FF0000"/>
                </a:solidFill>
              </a:rPr>
              <a:t>FL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49168" name="Line 41"/>
          <p:cNvSpPr>
            <a:spLocks noChangeShapeType="1"/>
          </p:cNvSpPr>
          <p:nvPr/>
        </p:nvSpPr>
        <p:spPr bwMode="auto">
          <a:xfrm flipH="1" flipV="1">
            <a:off x="2457450" y="3244850"/>
            <a:ext cx="596900" cy="5651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69" name="Line 42"/>
          <p:cNvSpPr>
            <a:spLocks noChangeShapeType="1"/>
          </p:cNvSpPr>
          <p:nvPr/>
        </p:nvSpPr>
        <p:spPr bwMode="auto">
          <a:xfrm>
            <a:off x="2903538" y="3671888"/>
            <a:ext cx="157162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70" name="Line 43"/>
          <p:cNvSpPr>
            <a:spLocks noChangeShapeType="1"/>
          </p:cNvSpPr>
          <p:nvPr/>
        </p:nvSpPr>
        <p:spPr bwMode="auto">
          <a:xfrm flipH="1" flipV="1">
            <a:off x="2457450" y="3757613"/>
            <a:ext cx="546100" cy="31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71" name="Line 44"/>
          <p:cNvSpPr>
            <a:spLocks noChangeShapeType="1"/>
          </p:cNvSpPr>
          <p:nvPr/>
        </p:nvSpPr>
        <p:spPr bwMode="auto">
          <a:xfrm flipH="1" flipV="1">
            <a:off x="2813050" y="3760788"/>
            <a:ext cx="233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72" name="Line 45"/>
          <p:cNvSpPr>
            <a:spLocks noChangeShapeType="1"/>
          </p:cNvSpPr>
          <p:nvPr/>
        </p:nvSpPr>
        <p:spPr bwMode="auto">
          <a:xfrm flipV="1">
            <a:off x="4256088" y="3249613"/>
            <a:ext cx="341312" cy="5111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73" name="Text Box 46"/>
          <p:cNvSpPr txBox="1">
            <a:spLocks noChangeArrowheads="1"/>
          </p:cNvSpPr>
          <p:nvPr/>
        </p:nvSpPr>
        <p:spPr bwMode="auto">
          <a:xfrm>
            <a:off x="3003550" y="3759200"/>
            <a:ext cx="125412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/>
              <a:t>Wahrnehmung: Geradeaus</a:t>
            </a:r>
            <a:endParaRPr lang="de-DE"/>
          </a:p>
        </p:txBody>
      </p:sp>
      <p:sp>
        <p:nvSpPr>
          <p:cNvPr id="49174" name="Line 47"/>
          <p:cNvSpPr>
            <a:spLocks noChangeShapeType="1"/>
          </p:cNvSpPr>
          <p:nvPr/>
        </p:nvSpPr>
        <p:spPr bwMode="auto">
          <a:xfrm flipV="1">
            <a:off x="4267200" y="3683000"/>
            <a:ext cx="4445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75" name="Line 48"/>
          <p:cNvSpPr>
            <a:spLocks noChangeShapeType="1"/>
          </p:cNvSpPr>
          <p:nvPr/>
        </p:nvSpPr>
        <p:spPr bwMode="auto">
          <a:xfrm flipV="1">
            <a:off x="4256088" y="3533775"/>
            <a:ext cx="341312" cy="2190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76" name="Line 49"/>
          <p:cNvSpPr>
            <a:spLocks noChangeShapeType="1"/>
          </p:cNvSpPr>
          <p:nvPr/>
        </p:nvSpPr>
        <p:spPr bwMode="auto">
          <a:xfrm flipV="1">
            <a:off x="4254500" y="3698875"/>
            <a:ext cx="85725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77" name="Text Box 50"/>
          <p:cNvSpPr txBox="1">
            <a:spLocks noChangeArrowheads="1"/>
          </p:cNvSpPr>
          <p:nvPr/>
        </p:nvSpPr>
        <p:spPr bwMode="auto">
          <a:xfrm>
            <a:off x="4540250" y="4157663"/>
            <a:ext cx="13271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/>
              <a:t>Wahrnehmung: Geradeaus</a:t>
            </a:r>
            <a:endParaRPr lang="de-DE"/>
          </a:p>
        </p:txBody>
      </p:sp>
      <p:sp>
        <p:nvSpPr>
          <p:cNvPr id="49178" name="Line 51"/>
          <p:cNvSpPr>
            <a:spLocks noChangeShapeType="1"/>
          </p:cNvSpPr>
          <p:nvPr/>
        </p:nvSpPr>
        <p:spPr bwMode="auto">
          <a:xfrm flipH="1" flipV="1">
            <a:off x="4597400" y="2794000"/>
            <a:ext cx="1109663" cy="13620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79" name="Line 52"/>
          <p:cNvSpPr>
            <a:spLocks noChangeShapeType="1"/>
          </p:cNvSpPr>
          <p:nvPr/>
        </p:nvSpPr>
        <p:spPr bwMode="auto">
          <a:xfrm>
            <a:off x="5311775" y="3671888"/>
            <a:ext cx="400050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80" name="Line 53"/>
          <p:cNvSpPr>
            <a:spLocks noChangeShapeType="1"/>
          </p:cNvSpPr>
          <p:nvPr/>
        </p:nvSpPr>
        <p:spPr bwMode="auto">
          <a:xfrm flipH="1" flipV="1">
            <a:off x="4597400" y="3646488"/>
            <a:ext cx="1106488" cy="5048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81" name="Line 54"/>
          <p:cNvSpPr>
            <a:spLocks noChangeShapeType="1"/>
          </p:cNvSpPr>
          <p:nvPr/>
        </p:nvSpPr>
        <p:spPr bwMode="auto">
          <a:xfrm>
            <a:off x="5035550" y="3849688"/>
            <a:ext cx="671513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82" name="Line 55"/>
          <p:cNvSpPr>
            <a:spLocks noChangeShapeType="1"/>
          </p:cNvSpPr>
          <p:nvPr/>
        </p:nvSpPr>
        <p:spPr bwMode="auto">
          <a:xfrm flipH="1" flipV="1">
            <a:off x="4313238" y="2054225"/>
            <a:ext cx="534987" cy="117951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83" name="Line 56"/>
          <p:cNvSpPr>
            <a:spLocks noChangeShapeType="1"/>
          </p:cNvSpPr>
          <p:nvPr/>
        </p:nvSpPr>
        <p:spPr bwMode="auto">
          <a:xfrm>
            <a:off x="2454275" y="2054225"/>
            <a:ext cx="0" cy="11953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2641600" y="4851400"/>
            <a:ext cx="2082800" cy="1778000"/>
            <a:chOff x="1664" y="2976"/>
            <a:chExt cx="1312" cy="1120"/>
          </a:xfrm>
        </p:grpSpPr>
        <p:sp>
          <p:nvSpPr>
            <p:cNvPr id="49187" name="AutoShape 58"/>
            <p:cNvSpPr>
              <a:spLocks noChangeArrowheads="1"/>
            </p:cNvSpPr>
            <p:nvPr/>
          </p:nvSpPr>
          <p:spPr bwMode="auto">
            <a:xfrm flipV="1">
              <a:off x="2297" y="3128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8" name="AutoShape 59"/>
            <p:cNvSpPr>
              <a:spLocks noChangeArrowheads="1"/>
            </p:cNvSpPr>
            <p:nvPr/>
          </p:nvSpPr>
          <p:spPr bwMode="auto">
            <a:xfrm>
              <a:off x="2295" y="3573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1664" y="2976"/>
              <a:ext cx="1312" cy="1120"/>
              <a:chOff x="960" y="2976"/>
              <a:chExt cx="1312" cy="1120"/>
            </a:xfrm>
          </p:grpSpPr>
          <p:sp>
            <p:nvSpPr>
              <p:cNvPr id="49190" name="Oval 61"/>
              <p:cNvSpPr>
                <a:spLocks noChangeArrowheads="1"/>
              </p:cNvSpPr>
              <p:nvPr/>
            </p:nvSpPr>
            <p:spPr bwMode="auto">
              <a:xfrm>
                <a:off x="1563" y="3477"/>
                <a:ext cx="106" cy="108"/>
              </a:xfrm>
              <a:prstGeom prst="ellipse">
                <a:avLst/>
              </a:prstGeom>
              <a:noFill/>
              <a:ln w="698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62"/>
              <p:cNvGrpSpPr>
                <a:grpSpLocks/>
              </p:cNvGrpSpPr>
              <p:nvPr/>
            </p:nvGrpSpPr>
            <p:grpSpPr bwMode="auto">
              <a:xfrm>
                <a:off x="960" y="2976"/>
                <a:ext cx="1312" cy="1120"/>
                <a:chOff x="960" y="2976"/>
                <a:chExt cx="1312" cy="1120"/>
              </a:xfrm>
            </p:grpSpPr>
            <p:grpSp>
              <p:nvGrpSpPr>
                <p:cNvPr id="13" name="Group 63"/>
                <p:cNvGrpSpPr>
                  <a:grpSpLocks/>
                </p:cNvGrpSpPr>
                <p:nvPr/>
              </p:nvGrpSpPr>
              <p:grpSpPr bwMode="auto">
                <a:xfrm>
                  <a:off x="960" y="2976"/>
                  <a:ext cx="1312" cy="1120"/>
                  <a:chOff x="768" y="1964"/>
                  <a:chExt cx="1312" cy="1120"/>
                </a:xfrm>
              </p:grpSpPr>
              <p:sp>
                <p:nvSpPr>
                  <p:cNvPr id="49213" name="Freeform 64"/>
                  <p:cNvSpPr>
                    <a:spLocks/>
                  </p:cNvSpPr>
                  <p:nvPr/>
                </p:nvSpPr>
                <p:spPr bwMode="auto">
                  <a:xfrm>
                    <a:off x="768" y="196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214" name="Freeform 65"/>
                  <p:cNvSpPr>
                    <a:spLocks/>
                  </p:cNvSpPr>
                  <p:nvPr/>
                </p:nvSpPr>
                <p:spPr bwMode="auto">
                  <a:xfrm flipV="1">
                    <a:off x="768" y="252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215" name="Freeform 66"/>
                  <p:cNvSpPr>
                    <a:spLocks/>
                  </p:cNvSpPr>
                  <p:nvPr/>
                </p:nvSpPr>
                <p:spPr bwMode="auto">
                  <a:xfrm flipH="1">
                    <a:off x="1424" y="196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216" name="Freeform 67"/>
                  <p:cNvSpPr>
                    <a:spLocks/>
                  </p:cNvSpPr>
                  <p:nvPr/>
                </p:nvSpPr>
                <p:spPr bwMode="auto">
                  <a:xfrm flipH="1" flipV="1">
                    <a:off x="1424" y="252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193" name="Oval 68"/>
                <p:cNvSpPr>
                  <a:spLocks noChangeArrowheads="1"/>
                </p:cNvSpPr>
                <p:nvPr/>
              </p:nvSpPr>
              <p:spPr bwMode="auto">
                <a:xfrm>
                  <a:off x="1136" y="3056"/>
                  <a:ext cx="960" cy="960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4" name="Group 69"/>
                <p:cNvGrpSpPr>
                  <a:grpSpLocks/>
                </p:cNvGrpSpPr>
                <p:nvPr/>
              </p:nvGrpSpPr>
              <p:grpSpPr bwMode="auto">
                <a:xfrm>
                  <a:off x="1513" y="3043"/>
                  <a:ext cx="203" cy="982"/>
                  <a:chOff x="1513" y="3043"/>
                  <a:chExt cx="203" cy="982"/>
                </a:xfrm>
              </p:grpSpPr>
              <p:grpSp>
                <p:nvGrpSpPr>
                  <p:cNvPr id="15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648" y="3063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49210" name="Line 71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211" name="Line 72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212" name="Line 73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6" name="Group 74"/>
                  <p:cNvGrpSpPr>
                    <a:grpSpLocks/>
                  </p:cNvGrpSpPr>
                  <p:nvPr/>
                </p:nvGrpSpPr>
                <p:grpSpPr bwMode="auto">
                  <a:xfrm flipH="1">
                    <a:off x="1513" y="3064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49207" name="Line 75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208" name="Line 76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209" name="Line 77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" name="Group 78"/>
                  <p:cNvGrpSpPr>
                    <a:grpSpLocks/>
                  </p:cNvGrpSpPr>
                  <p:nvPr/>
                </p:nvGrpSpPr>
                <p:grpSpPr bwMode="auto">
                  <a:xfrm flipV="1">
                    <a:off x="1648" y="3937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49204" name="Line 79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205" name="Line 80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206" name="Line 81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8" name="Group 82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513" y="3938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49201" name="Line 83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202" name="Line 84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203" name="Line 85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919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615" y="3043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20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5" y="3955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</p:grpSp>
      <p:sp>
        <p:nvSpPr>
          <p:cNvPr id="49185" name="Rectangle 8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Zeigertest </a:t>
            </a:r>
            <a:r>
              <a:rPr lang="de-DE" sz="2400" smtClean="0">
                <a:latin typeface="Tahoma" pitchFamily="34" charset="0"/>
              </a:rPr>
              <a:t>Funktionsweise</a:t>
            </a:r>
            <a:r>
              <a:rPr lang="de-DE" sz="2400" smtClean="0"/>
              <a:t> </a:t>
            </a:r>
            <a:endParaRPr lang="de-DE" sz="2600" smtClean="0"/>
          </a:p>
        </p:txBody>
      </p:sp>
      <p:sp>
        <p:nvSpPr>
          <p:cNvPr id="49186" name="Rectangle 89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  <a:noFill/>
        </p:spPr>
        <p:txBody>
          <a:bodyPr/>
          <a:lstStyle/>
          <a:p>
            <a:r>
              <a:rPr lang="de-DE" sz="2400" smtClean="0"/>
              <a:t>Beispiel: Eso-WF mit junger FD II (FD II/2)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/>
              <a:t>Hinweise zur Anwendung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87563"/>
          </a:xfrm>
        </p:spPr>
        <p:txBody>
          <a:bodyPr/>
          <a:lstStyle/>
          <a:p>
            <a:r>
              <a:rPr lang="de-DE" smtClean="0"/>
              <a:t>Fragekriterien:</a:t>
            </a:r>
          </a:p>
          <a:p>
            <a:pPr lvl="1"/>
            <a:r>
              <a:rPr lang="de-DE" smtClean="0"/>
              <a:t>Gleichzeitigkeit</a:t>
            </a:r>
          </a:p>
          <a:p>
            <a:pPr lvl="1"/>
            <a:r>
              <a:rPr lang="de-DE" smtClean="0"/>
              <a:t>Kontrast</a:t>
            </a:r>
          </a:p>
          <a:p>
            <a:pPr lvl="1"/>
            <a:r>
              <a:rPr lang="de-DE" smtClean="0"/>
              <a:t>Position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87563"/>
          </a:xfrm>
        </p:spPr>
        <p:txBody>
          <a:bodyPr/>
          <a:lstStyle/>
          <a:p>
            <a:r>
              <a:rPr lang="de-DE" smtClean="0"/>
              <a:t>Fragekriterien:</a:t>
            </a:r>
          </a:p>
          <a:p>
            <a:pPr lvl="1"/>
            <a:r>
              <a:rPr lang="de-DE" smtClean="0">
                <a:solidFill>
                  <a:srgbClr val="808080"/>
                </a:solidFill>
              </a:rPr>
              <a:t>Gleichzeitigkeit</a:t>
            </a:r>
          </a:p>
          <a:p>
            <a:pPr lvl="1"/>
            <a:r>
              <a:rPr lang="de-DE" smtClean="0">
                <a:solidFill>
                  <a:srgbClr val="808080"/>
                </a:solidFill>
              </a:rPr>
              <a:t>Kontrast</a:t>
            </a:r>
            <a:endParaRPr lang="de-DE" smtClean="0"/>
          </a:p>
          <a:p>
            <a:pPr lvl="1"/>
            <a:r>
              <a:rPr lang="de-DE" smtClean="0"/>
              <a:t>Position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58200" cy="2751138"/>
          </a:xfrm>
        </p:spPr>
        <p:txBody>
          <a:bodyPr/>
          <a:lstStyle/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Formulierungsbeispiel: "Zeigt der Zeiger oben genau auf die Mitte der Skala?"</a:t>
            </a:r>
          </a:p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Die Antwort gibt den Hinweis auf die Basislage des einzusetzenden Prismas, und zwar ...</a:t>
            </a:r>
          </a:p>
          <a:p>
            <a:pPr lvl="1" defTabSz="1428750"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lang="de-DE" sz="2400" smtClean="0"/>
              <a:t>	... bei Wahrnehmung des Zeigers bei normaler Darbietung nach </a:t>
            </a:r>
            <a:r>
              <a:rPr lang="de-DE" smtClean="0"/>
              <a:t>	</a:t>
            </a:r>
            <a:endParaRPr lang="de-DE" sz="2400" smtClean="0">
              <a:solidFill>
                <a:srgbClr val="FF505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Position</a:t>
            </a:r>
          </a:p>
        </p:txBody>
      </p:sp>
      <p:sp>
        <p:nvSpPr>
          <p:cNvPr id="602117" name="Rectangle 5"/>
          <p:cNvSpPr>
            <a:spLocks noChangeArrowheads="1"/>
          </p:cNvSpPr>
          <p:nvPr/>
        </p:nvSpPr>
        <p:spPr bwMode="auto">
          <a:xfrm>
            <a:off x="190500" y="4365625"/>
            <a:ext cx="8458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3143250" algn="l"/>
                <a:tab pos="4667250" algn="l"/>
              </a:tabLst>
            </a:pPr>
            <a:r>
              <a:rPr kumimoji="1" lang="de-DE" sz="2800"/>
              <a:t>		</a:t>
            </a:r>
            <a:r>
              <a:rPr kumimoji="1" lang="de-DE" sz="2400"/>
              <a:t>... rechts:	Basis außen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3143250" algn="l"/>
                <a:tab pos="4667250" algn="l"/>
              </a:tabLst>
            </a:pPr>
            <a:r>
              <a:rPr kumimoji="1" lang="de-DE" sz="2400"/>
              <a:t>		... links: 	Basis innen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build="p" bldLvl="5" autoUpdateAnimBg="0"/>
      <p:bldP spid="602117" grpId="0" build="p" bldLvl="4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Position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81000" y="2133600"/>
            <a:ext cx="84582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tabLst>
                <a:tab pos="4479925" algn="l"/>
                <a:tab pos="5908675" algn="l"/>
              </a:tabLst>
            </a:pPr>
            <a:r>
              <a:rPr kumimoji="1" lang="de-DE" sz="2800"/>
              <a:t>Formulierungsbeispiel: "Zeigt der Zeiger oben genau auf die Mitte der Skala?"</a:t>
            </a:r>
          </a:p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tabLst>
                <a:tab pos="4479925" algn="l"/>
                <a:tab pos="5908675" algn="l"/>
              </a:tabLst>
            </a:pPr>
            <a:r>
              <a:rPr kumimoji="1" lang="de-DE" sz="2800"/>
              <a:t>Die Antwort gibt den Hinweis auf die Basislage des einzusetzenden Prismas, und zwar ...</a:t>
            </a:r>
          </a:p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kumimoji="1" lang="de-DE" sz="2400"/>
              <a:t>	... bei Wahrnehmung des Zeigers bei normaler Darbietung nach </a:t>
            </a:r>
            <a:r>
              <a:rPr kumimoji="1" lang="de-DE" sz="2800"/>
              <a:t>	</a:t>
            </a:r>
            <a:endParaRPr kumimoji="1" lang="de-DE" sz="2400">
              <a:solidFill>
                <a:srgbClr val="FF5050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90500" y="4365625"/>
            <a:ext cx="8458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3143250" algn="l"/>
                <a:tab pos="4667250" algn="l"/>
              </a:tabLst>
            </a:pPr>
            <a:r>
              <a:rPr kumimoji="1" lang="de-DE" sz="2800"/>
              <a:t>		</a:t>
            </a:r>
            <a:r>
              <a:rPr kumimoji="1" lang="de-DE" sz="2400"/>
              <a:t>... rechts:	Basis außen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3143250" algn="l"/>
                <a:tab pos="4667250" algn="l"/>
              </a:tabLst>
            </a:pPr>
            <a:r>
              <a:rPr kumimoji="1" lang="de-DE" sz="2400"/>
              <a:t>		... links: 	Basis innen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463675"/>
          </a:xfrm>
        </p:spPr>
        <p:txBody>
          <a:bodyPr/>
          <a:lstStyle/>
          <a:p>
            <a:r>
              <a:rPr lang="de-DE" smtClean="0"/>
              <a:t>Wenn </a:t>
            </a:r>
            <a:r>
              <a:rPr lang="de-DE" u="sng" smtClean="0"/>
              <a:t>keine</a:t>
            </a:r>
            <a:r>
              <a:rPr lang="de-DE" smtClean="0"/>
              <a:t> Fehlstellung wahrgenommen wird, sollte der Test zusätzlich invers dargeboten werden.</a:t>
            </a:r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5715000" y="533400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000"/>
              <a:t>Begründung ...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4" grpId="0" autoUpdateAnimBg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969000" y="2570163"/>
            <a:ext cx="195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>
                <a:solidFill>
                  <a:schemeClr val="accent2"/>
                </a:solidFill>
              </a:rPr>
              <a:t>Noch Original-</a:t>
            </a:r>
            <a:br>
              <a:rPr lang="de-DE" sz="1200" b="1">
                <a:solidFill>
                  <a:schemeClr val="accent2"/>
                </a:solidFill>
              </a:rPr>
            </a:br>
            <a:r>
              <a:rPr lang="de-DE" sz="1200" b="1">
                <a:solidFill>
                  <a:schemeClr val="accent2"/>
                </a:solidFill>
              </a:rPr>
              <a:t>Richtungswerte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969000" y="3128963"/>
            <a:ext cx="203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>
                <a:solidFill>
                  <a:schemeClr val="accent1"/>
                </a:solidFill>
              </a:rPr>
              <a:t>Infolge von FD II bereits veränderte Richtungswerte</a:t>
            </a:r>
            <a:endParaRPr lang="de-DE" sz="1400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4240213" y="2613025"/>
            <a:ext cx="1250950" cy="1252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4076700" y="2728913"/>
            <a:ext cx="1028700" cy="10287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1828800" y="2613025"/>
            <a:ext cx="1250950" cy="1252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8" name="Line 8"/>
          <p:cNvSpPr>
            <a:spLocks noChangeAspect="1" noChangeShapeType="1"/>
          </p:cNvSpPr>
          <p:nvPr/>
        </p:nvSpPr>
        <p:spPr bwMode="auto">
          <a:xfrm>
            <a:off x="4157663" y="3241675"/>
            <a:ext cx="140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6329" name="Line 9"/>
          <p:cNvSpPr>
            <a:spLocks noChangeAspect="1" noChangeShapeType="1"/>
          </p:cNvSpPr>
          <p:nvPr/>
        </p:nvSpPr>
        <p:spPr bwMode="auto">
          <a:xfrm>
            <a:off x="4860925" y="2535238"/>
            <a:ext cx="0" cy="141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068763" y="2228850"/>
            <a:ext cx="24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R</a:t>
            </a:r>
            <a:endParaRPr lang="de-DE" sz="2400"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52600" y="2538413"/>
            <a:ext cx="1406525" cy="1411287"/>
            <a:chOff x="511" y="1608"/>
            <a:chExt cx="1824" cy="1832"/>
          </a:xfrm>
        </p:grpSpPr>
        <p:sp>
          <p:nvSpPr>
            <p:cNvPr id="56408" name="Line 12"/>
            <p:cNvSpPr>
              <a:spLocks noChangeAspect="1" noChangeShapeType="1"/>
            </p:cNvSpPr>
            <p:nvPr/>
          </p:nvSpPr>
          <p:spPr bwMode="auto">
            <a:xfrm>
              <a:off x="511" y="252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409" name="Line 13"/>
            <p:cNvSpPr>
              <a:spLocks noChangeAspect="1" noChangeShapeType="1"/>
            </p:cNvSpPr>
            <p:nvPr/>
          </p:nvSpPr>
          <p:spPr bwMode="auto">
            <a:xfrm>
              <a:off x="1423" y="1608"/>
              <a:ext cx="0" cy="18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2987675" y="2230438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L</a:t>
            </a:r>
            <a:endParaRPr lang="de-DE" sz="2400">
              <a:latin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530725" y="2735263"/>
            <a:ext cx="125413" cy="1022350"/>
            <a:chOff x="4110" y="2094"/>
            <a:chExt cx="106" cy="864"/>
          </a:xfrm>
        </p:grpSpPr>
        <p:sp>
          <p:nvSpPr>
            <p:cNvPr id="56405" name="Oval 16"/>
            <p:cNvSpPr>
              <a:spLocks noChangeArrowheads="1"/>
            </p:cNvSpPr>
            <p:nvPr/>
          </p:nvSpPr>
          <p:spPr bwMode="auto">
            <a:xfrm>
              <a:off x="4110" y="2469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06" name="AutoShape 17"/>
            <p:cNvSpPr>
              <a:spLocks noChangeArrowheads="1"/>
            </p:cNvSpPr>
            <p:nvPr/>
          </p:nvSpPr>
          <p:spPr bwMode="auto">
            <a:xfrm flipV="1">
              <a:off x="4138" y="2094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07" name="AutoShape 18"/>
            <p:cNvSpPr>
              <a:spLocks noChangeArrowheads="1"/>
            </p:cNvSpPr>
            <p:nvPr/>
          </p:nvSpPr>
          <p:spPr bwMode="auto">
            <a:xfrm>
              <a:off x="4140" y="2596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335213" y="2662238"/>
            <a:ext cx="239712" cy="1157287"/>
            <a:chOff x="1321" y="2033"/>
            <a:chExt cx="203" cy="976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321" y="2033"/>
              <a:ext cx="203" cy="976"/>
              <a:chOff x="1321" y="2033"/>
              <a:chExt cx="203" cy="976"/>
            </a:xfrm>
          </p:grpSpPr>
          <p:sp>
            <p:nvSpPr>
              <p:cNvPr id="56387" name="Line 21"/>
              <p:cNvSpPr>
                <a:spLocks noChangeShapeType="1"/>
              </p:cNvSpPr>
              <p:nvPr/>
            </p:nvSpPr>
            <p:spPr bwMode="auto">
              <a:xfrm>
                <a:off x="1423" y="2033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1456" y="2053"/>
                <a:ext cx="68" cy="65"/>
                <a:chOff x="1457" y="2053"/>
                <a:chExt cx="68" cy="65"/>
              </a:xfrm>
            </p:grpSpPr>
            <p:sp>
              <p:nvSpPr>
                <p:cNvPr id="56402" name="Line 23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403" name="Line 24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404" name="Line 25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 flipH="1">
                <a:off x="1321" y="2054"/>
                <a:ext cx="68" cy="65"/>
                <a:chOff x="1457" y="2053"/>
                <a:chExt cx="68" cy="65"/>
              </a:xfrm>
            </p:grpSpPr>
            <p:sp>
              <p:nvSpPr>
                <p:cNvPr id="56399" name="Line 27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400" name="Line 28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401" name="Line 29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56390" name="Line 30"/>
              <p:cNvSpPr>
                <a:spLocks noChangeShapeType="1"/>
              </p:cNvSpPr>
              <p:nvPr/>
            </p:nvSpPr>
            <p:spPr bwMode="auto">
              <a:xfrm flipV="1">
                <a:off x="1423" y="2939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 flipV="1">
                <a:off x="1456" y="2921"/>
                <a:ext cx="68" cy="65"/>
                <a:chOff x="1457" y="2053"/>
                <a:chExt cx="68" cy="65"/>
              </a:xfrm>
            </p:grpSpPr>
            <p:sp>
              <p:nvSpPr>
                <p:cNvPr id="56396" name="Line 32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397" name="Line 33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398" name="Line 34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 flipH="1" flipV="1">
                <a:off x="1321" y="2922"/>
                <a:ext cx="68" cy="65"/>
                <a:chOff x="1457" y="2053"/>
                <a:chExt cx="68" cy="65"/>
              </a:xfrm>
            </p:grpSpPr>
            <p:sp>
              <p:nvSpPr>
                <p:cNvPr id="56393" name="Line 36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394" name="Line 37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395" name="Line 38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56386" name="Oval 39"/>
            <p:cNvSpPr>
              <a:spLocks noChangeArrowheads="1"/>
            </p:cNvSpPr>
            <p:nvPr/>
          </p:nvSpPr>
          <p:spPr bwMode="auto">
            <a:xfrm>
              <a:off x="1369" y="2468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35" name="Text Box 40"/>
          <p:cNvSpPr txBox="1">
            <a:spLocks noChangeArrowheads="1"/>
          </p:cNvSpPr>
          <p:nvPr/>
        </p:nvSpPr>
        <p:spPr bwMode="auto">
          <a:xfrm>
            <a:off x="2474913" y="2111375"/>
            <a:ext cx="192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>
                <a:solidFill>
                  <a:srgbClr val="FF0000"/>
                </a:solidFill>
              </a:rPr>
              <a:t>FL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56336" name="Text Box 41"/>
          <p:cNvSpPr txBox="1">
            <a:spLocks noChangeArrowheads="1"/>
          </p:cNvSpPr>
          <p:nvPr/>
        </p:nvSpPr>
        <p:spPr bwMode="auto">
          <a:xfrm>
            <a:off x="4410075" y="2111375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>
                <a:solidFill>
                  <a:srgbClr val="FF0000"/>
                </a:solidFill>
              </a:rPr>
              <a:t>FL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56337" name="Line 42"/>
          <p:cNvSpPr>
            <a:spLocks noChangeShapeType="1"/>
          </p:cNvSpPr>
          <p:nvPr/>
        </p:nvSpPr>
        <p:spPr bwMode="auto">
          <a:xfrm flipH="1" flipV="1">
            <a:off x="2457450" y="3244850"/>
            <a:ext cx="596900" cy="5651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38" name="Line 43"/>
          <p:cNvSpPr>
            <a:spLocks noChangeShapeType="1"/>
          </p:cNvSpPr>
          <p:nvPr/>
        </p:nvSpPr>
        <p:spPr bwMode="auto">
          <a:xfrm>
            <a:off x="2903538" y="3671888"/>
            <a:ext cx="157162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39" name="Line 44"/>
          <p:cNvSpPr>
            <a:spLocks noChangeShapeType="1"/>
          </p:cNvSpPr>
          <p:nvPr/>
        </p:nvSpPr>
        <p:spPr bwMode="auto">
          <a:xfrm flipH="1" flipV="1">
            <a:off x="2457450" y="3757613"/>
            <a:ext cx="546100" cy="31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0" name="Line 45"/>
          <p:cNvSpPr>
            <a:spLocks noChangeShapeType="1"/>
          </p:cNvSpPr>
          <p:nvPr/>
        </p:nvSpPr>
        <p:spPr bwMode="auto">
          <a:xfrm flipH="1" flipV="1">
            <a:off x="2813050" y="3760788"/>
            <a:ext cx="233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1" name="Line 46"/>
          <p:cNvSpPr>
            <a:spLocks noChangeShapeType="1"/>
          </p:cNvSpPr>
          <p:nvPr/>
        </p:nvSpPr>
        <p:spPr bwMode="auto">
          <a:xfrm flipV="1">
            <a:off x="4256088" y="3249613"/>
            <a:ext cx="341312" cy="5111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2" name="Text Box 47"/>
          <p:cNvSpPr txBox="1">
            <a:spLocks noChangeArrowheads="1"/>
          </p:cNvSpPr>
          <p:nvPr/>
        </p:nvSpPr>
        <p:spPr bwMode="auto">
          <a:xfrm>
            <a:off x="3003550" y="3759200"/>
            <a:ext cx="125412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/>
              <a:t>Wahrnehmung: Geradeaus</a:t>
            </a:r>
            <a:endParaRPr lang="de-DE"/>
          </a:p>
        </p:txBody>
      </p:sp>
      <p:sp>
        <p:nvSpPr>
          <p:cNvPr id="56343" name="Line 48"/>
          <p:cNvSpPr>
            <a:spLocks noChangeShapeType="1"/>
          </p:cNvSpPr>
          <p:nvPr/>
        </p:nvSpPr>
        <p:spPr bwMode="auto">
          <a:xfrm flipV="1">
            <a:off x="4267200" y="3683000"/>
            <a:ext cx="4445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4" name="Line 49"/>
          <p:cNvSpPr>
            <a:spLocks noChangeShapeType="1"/>
          </p:cNvSpPr>
          <p:nvPr/>
        </p:nvSpPr>
        <p:spPr bwMode="auto">
          <a:xfrm flipV="1">
            <a:off x="4256088" y="3533775"/>
            <a:ext cx="341312" cy="2190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5" name="Line 50"/>
          <p:cNvSpPr>
            <a:spLocks noChangeShapeType="1"/>
          </p:cNvSpPr>
          <p:nvPr/>
        </p:nvSpPr>
        <p:spPr bwMode="auto">
          <a:xfrm flipV="1">
            <a:off x="4254500" y="3698875"/>
            <a:ext cx="85725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6" name="Text Box 51"/>
          <p:cNvSpPr txBox="1">
            <a:spLocks noChangeArrowheads="1"/>
          </p:cNvSpPr>
          <p:nvPr/>
        </p:nvSpPr>
        <p:spPr bwMode="auto">
          <a:xfrm>
            <a:off x="4540250" y="4157663"/>
            <a:ext cx="13271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/>
              <a:t>Wahrnehmung: Geradeaus</a:t>
            </a:r>
            <a:endParaRPr lang="de-DE"/>
          </a:p>
        </p:txBody>
      </p:sp>
      <p:sp>
        <p:nvSpPr>
          <p:cNvPr id="56347" name="Line 52"/>
          <p:cNvSpPr>
            <a:spLocks noChangeShapeType="1"/>
          </p:cNvSpPr>
          <p:nvPr/>
        </p:nvSpPr>
        <p:spPr bwMode="auto">
          <a:xfrm flipH="1" flipV="1">
            <a:off x="4597400" y="2794000"/>
            <a:ext cx="1109663" cy="13620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8" name="Line 53"/>
          <p:cNvSpPr>
            <a:spLocks noChangeShapeType="1"/>
          </p:cNvSpPr>
          <p:nvPr/>
        </p:nvSpPr>
        <p:spPr bwMode="auto">
          <a:xfrm>
            <a:off x="5311775" y="3671888"/>
            <a:ext cx="400050" cy="487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9" name="Line 54"/>
          <p:cNvSpPr>
            <a:spLocks noChangeShapeType="1"/>
          </p:cNvSpPr>
          <p:nvPr/>
        </p:nvSpPr>
        <p:spPr bwMode="auto">
          <a:xfrm flipH="1" flipV="1">
            <a:off x="4597400" y="3646488"/>
            <a:ext cx="1106488" cy="5048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50" name="Line 55"/>
          <p:cNvSpPr>
            <a:spLocks noChangeShapeType="1"/>
          </p:cNvSpPr>
          <p:nvPr/>
        </p:nvSpPr>
        <p:spPr bwMode="auto">
          <a:xfrm>
            <a:off x="5035550" y="3849688"/>
            <a:ext cx="671513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51" name="Line 56"/>
          <p:cNvSpPr>
            <a:spLocks noChangeShapeType="1"/>
          </p:cNvSpPr>
          <p:nvPr/>
        </p:nvSpPr>
        <p:spPr bwMode="auto">
          <a:xfrm flipH="1" flipV="1">
            <a:off x="4313238" y="2054225"/>
            <a:ext cx="534987" cy="117951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52" name="Line 57"/>
          <p:cNvSpPr>
            <a:spLocks noChangeShapeType="1"/>
          </p:cNvSpPr>
          <p:nvPr/>
        </p:nvSpPr>
        <p:spPr bwMode="auto">
          <a:xfrm>
            <a:off x="2454275" y="2054225"/>
            <a:ext cx="0" cy="11953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53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  <a:noFill/>
        </p:spPr>
        <p:txBody>
          <a:bodyPr/>
          <a:lstStyle/>
          <a:p>
            <a:r>
              <a:rPr lang="de-DE" sz="2400" smtClean="0"/>
              <a:t>Situation bei normaler Darbietung</a:t>
            </a:r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2641600" y="4851400"/>
            <a:ext cx="2082800" cy="1778000"/>
            <a:chOff x="1664" y="2976"/>
            <a:chExt cx="1312" cy="1120"/>
          </a:xfrm>
        </p:grpSpPr>
        <p:sp>
          <p:nvSpPr>
            <p:cNvPr id="56355" name="AutoShape 60"/>
            <p:cNvSpPr>
              <a:spLocks noChangeArrowheads="1"/>
            </p:cNvSpPr>
            <p:nvPr/>
          </p:nvSpPr>
          <p:spPr bwMode="auto">
            <a:xfrm flipV="1">
              <a:off x="2297" y="3128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356" name="AutoShape 61"/>
            <p:cNvSpPr>
              <a:spLocks noChangeArrowheads="1"/>
            </p:cNvSpPr>
            <p:nvPr/>
          </p:nvSpPr>
          <p:spPr bwMode="auto">
            <a:xfrm>
              <a:off x="2295" y="3573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1664" y="2976"/>
              <a:ext cx="1312" cy="1120"/>
              <a:chOff x="960" y="2976"/>
              <a:chExt cx="1312" cy="1120"/>
            </a:xfrm>
          </p:grpSpPr>
          <p:sp>
            <p:nvSpPr>
              <p:cNvPr id="56358" name="Oval 63"/>
              <p:cNvSpPr>
                <a:spLocks noChangeArrowheads="1"/>
              </p:cNvSpPr>
              <p:nvPr/>
            </p:nvSpPr>
            <p:spPr bwMode="auto">
              <a:xfrm>
                <a:off x="1563" y="3477"/>
                <a:ext cx="106" cy="108"/>
              </a:xfrm>
              <a:prstGeom prst="ellipse">
                <a:avLst/>
              </a:prstGeom>
              <a:noFill/>
              <a:ln w="698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64"/>
              <p:cNvGrpSpPr>
                <a:grpSpLocks/>
              </p:cNvGrpSpPr>
              <p:nvPr/>
            </p:nvGrpSpPr>
            <p:grpSpPr bwMode="auto">
              <a:xfrm>
                <a:off x="960" y="2976"/>
                <a:ext cx="1312" cy="1120"/>
                <a:chOff x="960" y="2976"/>
                <a:chExt cx="1312" cy="1120"/>
              </a:xfrm>
            </p:grpSpPr>
            <p:grpSp>
              <p:nvGrpSpPr>
                <p:cNvPr id="13" name="Group 65"/>
                <p:cNvGrpSpPr>
                  <a:grpSpLocks/>
                </p:cNvGrpSpPr>
                <p:nvPr/>
              </p:nvGrpSpPr>
              <p:grpSpPr bwMode="auto">
                <a:xfrm>
                  <a:off x="960" y="2976"/>
                  <a:ext cx="1312" cy="1120"/>
                  <a:chOff x="768" y="1964"/>
                  <a:chExt cx="1312" cy="1120"/>
                </a:xfrm>
              </p:grpSpPr>
              <p:sp>
                <p:nvSpPr>
                  <p:cNvPr id="56381" name="Freeform 66"/>
                  <p:cNvSpPr>
                    <a:spLocks/>
                  </p:cNvSpPr>
                  <p:nvPr/>
                </p:nvSpPr>
                <p:spPr bwMode="auto">
                  <a:xfrm>
                    <a:off x="768" y="196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82" name="Freeform 67"/>
                  <p:cNvSpPr>
                    <a:spLocks/>
                  </p:cNvSpPr>
                  <p:nvPr/>
                </p:nvSpPr>
                <p:spPr bwMode="auto">
                  <a:xfrm flipV="1">
                    <a:off x="768" y="252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83" name="Freeform 68"/>
                  <p:cNvSpPr>
                    <a:spLocks/>
                  </p:cNvSpPr>
                  <p:nvPr/>
                </p:nvSpPr>
                <p:spPr bwMode="auto">
                  <a:xfrm flipH="1">
                    <a:off x="1424" y="196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84" name="Freeform 69"/>
                  <p:cNvSpPr>
                    <a:spLocks/>
                  </p:cNvSpPr>
                  <p:nvPr/>
                </p:nvSpPr>
                <p:spPr bwMode="auto">
                  <a:xfrm flipH="1" flipV="1">
                    <a:off x="1424" y="252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61" name="Oval 70"/>
                <p:cNvSpPr>
                  <a:spLocks noChangeArrowheads="1"/>
                </p:cNvSpPr>
                <p:nvPr/>
              </p:nvSpPr>
              <p:spPr bwMode="auto">
                <a:xfrm>
                  <a:off x="1136" y="3056"/>
                  <a:ext cx="960" cy="960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4" name="Group 71"/>
                <p:cNvGrpSpPr>
                  <a:grpSpLocks/>
                </p:cNvGrpSpPr>
                <p:nvPr/>
              </p:nvGrpSpPr>
              <p:grpSpPr bwMode="auto">
                <a:xfrm>
                  <a:off x="1513" y="3043"/>
                  <a:ext cx="203" cy="982"/>
                  <a:chOff x="1513" y="3043"/>
                  <a:chExt cx="203" cy="982"/>
                </a:xfrm>
              </p:grpSpPr>
              <p:grpSp>
                <p:nvGrpSpPr>
                  <p:cNvPr id="1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648" y="3063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56378" name="Line 73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379" name="Line 74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380" name="Line 75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6" name="Group 76"/>
                  <p:cNvGrpSpPr>
                    <a:grpSpLocks/>
                  </p:cNvGrpSpPr>
                  <p:nvPr/>
                </p:nvGrpSpPr>
                <p:grpSpPr bwMode="auto">
                  <a:xfrm flipH="1">
                    <a:off x="1513" y="3064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56375" name="Line 77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376" name="Line 78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377" name="Line 79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" name="Group 80"/>
                  <p:cNvGrpSpPr>
                    <a:grpSpLocks/>
                  </p:cNvGrpSpPr>
                  <p:nvPr/>
                </p:nvGrpSpPr>
                <p:grpSpPr bwMode="auto">
                  <a:xfrm flipV="1">
                    <a:off x="1648" y="3937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56372" name="Line 81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373" name="Line 82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374" name="Line 83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8" name="Group 84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513" y="3938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56369" name="Line 85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370" name="Line 86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6371" name="Line 87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6367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15" y="3043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68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5" y="3955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  <a:noFill/>
        </p:spPr>
        <p:txBody>
          <a:bodyPr/>
          <a:lstStyle/>
          <a:p>
            <a:r>
              <a:rPr lang="de-DE" sz="2400" smtClean="0"/>
              <a:t>Situation bei inverser Darbietung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4851400"/>
            <a:ext cx="2082800" cy="1778000"/>
            <a:chOff x="864" y="2976"/>
            <a:chExt cx="1312" cy="1120"/>
          </a:xfrm>
        </p:grpSpPr>
        <p:sp>
          <p:nvSpPr>
            <p:cNvPr id="57440" name="AutoShape 5"/>
            <p:cNvSpPr>
              <a:spLocks noChangeArrowheads="1"/>
            </p:cNvSpPr>
            <p:nvPr/>
          </p:nvSpPr>
          <p:spPr bwMode="auto">
            <a:xfrm flipV="1">
              <a:off x="1497" y="3128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41" name="AutoShape 6"/>
            <p:cNvSpPr>
              <a:spLocks noChangeArrowheads="1"/>
            </p:cNvSpPr>
            <p:nvPr/>
          </p:nvSpPr>
          <p:spPr bwMode="auto">
            <a:xfrm>
              <a:off x="1495" y="3573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42" name="Oval 7"/>
            <p:cNvSpPr>
              <a:spLocks noChangeArrowheads="1"/>
            </p:cNvSpPr>
            <p:nvPr/>
          </p:nvSpPr>
          <p:spPr bwMode="auto">
            <a:xfrm>
              <a:off x="1467" y="3477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64" y="2976"/>
              <a:ext cx="1312" cy="1120"/>
              <a:chOff x="1664" y="2976"/>
              <a:chExt cx="1312" cy="112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664" y="2976"/>
                <a:ext cx="1312" cy="1120"/>
                <a:chOff x="768" y="1964"/>
                <a:chExt cx="1312" cy="1120"/>
              </a:xfrm>
            </p:grpSpPr>
            <p:sp>
              <p:nvSpPr>
                <p:cNvPr id="57465" name="Freeform 10"/>
                <p:cNvSpPr>
                  <a:spLocks/>
                </p:cNvSpPr>
                <p:nvPr/>
              </p:nvSpPr>
              <p:spPr bwMode="auto">
                <a:xfrm>
                  <a:off x="768" y="196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6" name="Freeform 11"/>
                <p:cNvSpPr>
                  <a:spLocks/>
                </p:cNvSpPr>
                <p:nvPr/>
              </p:nvSpPr>
              <p:spPr bwMode="auto">
                <a:xfrm flipV="1">
                  <a:off x="768" y="252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7" name="Freeform 12"/>
                <p:cNvSpPr>
                  <a:spLocks/>
                </p:cNvSpPr>
                <p:nvPr/>
              </p:nvSpPr>
              <p:spPr bwMode="auto">
                <a:xfrm flipH="1">
                  <a:off x="1424" y="196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68" name="Freeform 13"/>
                <p:cNvSpPr>
                  <a:spLocks/>
                </p:cNvSpPr>
                <p:nvPr/>
              </p:nvSpPr>
              <p:spPr bwMode="auto">
                <a:xfrm flipH="1" flipV="1">
                  <a:off x="1424" y="252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57445" name="Oval 14"/>
              <p:cNvSpPr>
                <a:spLocks noChangeArrowheads="1"/>
              </p:cNvSpPr>
              <p:nvPr/>
            </p:nvSpPr>
            <p:spPr bwMode="auto">
              <a:xfrm>
                <a:off x="1840" y="3056"/>
                <a:ext cx="960" cy="96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2294" y="3043"/>
                <a:ext cx="203" cy="982"/>
                <a:chOff x="1513" y="3043"/>
                <a:chExt cx="203" cy="982"/>
              </a:xfrm>
            </p:grpSpPr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1648" y="3063"/>
                  <a:ext cx="68" cy="65"/>
                  <a:chOff x="1457" y="2053"/>
                  <a:chExt cx="68" cy="65"/>
                </a:xfrm>
              </p:grpSpPr>
              <p:sp>
                <p:nvSpPr>
                  <p:cNvPr id="57462" name="Line 17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63" name="Line 18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64" name="Line 19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" name="Group 20"/>
                <p:cNvGrpSpPr>
                  <a:grpSpLocks/>
                </p:cNvGrpSpPr>
                <p:nvPr/>
              </p:nvGrpSpPr>
              <p:grpSpPr bwMode="auto">
                <a:xfrm flipH="1">
                  <a:off x="1513" y="3064"/>
                  <a:ext cx="68" cy="65"/>
                  <a:chOff x="1457" y="2053"/>
                  <a:chExt cx="68" cy="65"/>
                </a:xfrm>
              </p:grpSpPr>
              <p:sp>
                <p:nvSpPr>
                  <p:cNvPr id="57459" name="Line 21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60" name="Line 22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61" name="Line 23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 flipV="1">
                  <a:off x="1648" y="3937"/>
                  <a:ext cx="68" cy="65"/>
                  <a:chOff x="1457" y="2053"/>
                  <a:chExt cx="68" cy="65"/>
                </a:xfrm>
              </p:grpSpPr>
              <p:sp>
                <p:nvSpPr>
                  <p:cNvPr id="57456" name="Line 25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57" name="Line 26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58" name="Line 27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" name="Group 28"/>
                <p:cNvGrpSpPr>
                  <a:grpSpLocks/>
                </p:cNvGrpSpPr>
                <p:nvPr/>
              </p:nvGrpSpPr>
              <p:grpSpPr bwMode="auto">
                <a:xfrm flipH="1" flipV="1">
                  <a:off x="1513" y="3938"/>
                  <a:ext cx="68" cy="65"/>
                  <a:chOff x="1457" y="2053"/>
                  <a:chExt cx="68" cy="65"/>
                </a:xfrm>
              </p:grpSpPr>
              <p:sp>
                <p:nvSpPr>
                  <p:cNvPr id="57453" name="Line 29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54" name="Line 30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455" name="Line 31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451" name="Line 32"/>
                <p:cNvSpPr>
                  <a:spLocks noChangeShapeType="1"/>
                </p:cNvSpPr>
                <p:nvPr/>
              </p:nvSpPr>
              <p:spPr bwMode="auto">
                <a:xfrm>
                  <a:off x="1615" y="30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5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615" y="3955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57349" name="Text Box 34"/>
          <p:cNvSpPr txBox="1">
            <a:spLocks noChangeArrowheads="1"/>
          </p:cNvSpPr>
          <p:nvPr/>
        </p:nvSpPr>
        <p:spPr bwMode="auto">
          <a:xfrm>
            <a:off x="5969000" y="2570163"/>
            <a:ext cx="195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>
                <a:solidFill>
                  <a:schemeClr val="accent2"/>
                </a:solidFill>
              </a:rPr>
              <a:t>Noch Original-</a:t>
            </a:r>
            <a:br>
              <a:rPr lang="de-DE" sz="1200" b="1">
                <a:solidFill>
                  <a:schemeClr val="accent2"/>
                </a:solidFill>
              </a:rPr>
            </a:br>
            <a:r>
              <a:rPr lang="de-DE" sz="1200" b="1">
                <a:solidFill>
                  <a:schemeClr val="accent2"/>
                </a:solidFill>
              </a:rPr>
              <a:t>Richtungswerte</a:t>
            </a:r>
          </a:p>
        </p:txBody>
      </p:sp>
      <p:sp>
        <p:nvSpPr>
          <p:cNvPr id="57350" name="Text Box 35"/>
          <p:cNvSpPr txBox="1">
            <a:spLocks noChangeArrowheads="1"/>
          </p:cNvSpPr>
          <p:nvPr/>
        </p:nvSpPr>
        <p:spPr bwMode="auto">
          <a:xfrm>
            <a:off x="5969000" y="3128963"/>
            <a:ext cx="203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1">
                <a:solidFill>
                  <a:schemeClr val="accent1"/>
                </a:solidFill>
              </a:rPr>
              <a:t>Infolge von FD II bereits veränderte Richtungswerte</a:t>
            </a:r>
            <a:endParaRPr lang="de-DE" sz="1400"/>
          </a:p>
        </p:txBody>
      </p:sp>
      <p:sp>
        <p:nvSpPr>
          <p:cNvPr id="57351" name="Oval 36"/>
          <p:cNvSpPr>
            <a:spLocks noChangeArrowheads="1"/>
          </p:cNvSpPr>
          <p:nvPr/>
        </p:nvSpPr>
        <p:spPr bwMode="auto">
          <a:xfrm>
            <a:off x="4240213" y="2613025"/>
            <a:ext cx="1250950" cy="1252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52" name="Oval 37"/>
          <p:cNvSpPr>
            <a:spLocks noChangeArrowheads="1"/>
          </p:cNvSpPr>
          <p:nvPr/>
        </p:nvSpPr>
        <p:spPr bwMode="auto">
          <a:xfrm>
            <a:off x="1828800" y="2613025"/>
            <a:ext cx="1250950" cy="12525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53" name="Oval 38"/>
          <p:cNvSpPr>
            <a:spLocks noChangeArrowheads="1"/>
          </p:cNvSpPr>
          <p:nvPr/>
        </p:nvSpPr>
        <p:spPr bwMode="auto">
          <a:xfrm>
            <a:off x="4076700" y="2728913"/>
            <a:ext cx="1028700" cy="10287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54" name="Line 39"/>
          <p:cNvSpPr>
            <a:spLocks noChangeAspect="1" noChangeShapeType="1"/>
          </p:cNvSpPr>
          <p:nvPr/>
        </p:nvSpPr>
        <p:spPr bwMode="auto">
          <a:xfrm>
            <a:off x="4157663" y="3241675"/>
            <a:ext cx="140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7355" name="Line 40"/>
          <p:cNvSpPr>
            <a:spLocks noChangeAspect="1" noChangeShapeType="1"/>
          </p:cNvSpPr>
          <p:nvPr/>
        </p:nvSpPr>
        <p:spPr bwMode="auto">
          <a:xfrm>
            <a:off x="4860925" y="2535238"/>
            <a:ext cx="0" cy="141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7356" name="Text Box 41"/>
          <p:cNvSpPr txBox="1">
            <a:spLocks noChangeArrowheads="1"/>
          </p:cNvSpPr>
          <p:nvPr/>
        </p:nvSpPr>
        <p:spPr bwMode="auto">
          <a:xfrm>
            <a:off x="4068763" y="2228850"/>
            <a:ext cx="24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R</a:t>
            </a:r>
            <a:endParaRPr lang="de-DE" sz="2400">
              <a:latin typeface="Times New Roman" pitchFamily="18" charset="0"/>
            </a:endParaRPr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752600" y="2538413"/>
            <a:ext cx="1406525" cy="1411287"/>
            <a:chOff x="511" y="1608"/>
            <a:chExt cx="1824" cy="1832"/>
          </a:xfrm>
        </p:grpSpPr>
        <p:sp>
          <p:nvSpPr>
            <p:cNvPr id="57438" name="Line 43"/>
            <p:cNvSpPr>
              <a:spLocks noChangeAspect="1" noChangeShapeType="1"/>
            </p:cNvSpPr>
            <p:nvPr/>
          </p:nvSpPr>
          <p:spPr bwMode="auto">
            <a:xfrm>
              <a:off x="511" y="252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39" name="Line 44"/>
            <p:cNvSpPr>
              <a:spLocks noChangeAspect="1" noChangeShapeType="1"/>
            </p:cNvSpPr>
            <p:nvPr/>
          </p:nvSpPr>
          <p:spPr bwMode="auto">
            <a:xfrm>
              <a:off x="1423" y="1608"/>
              <a:ext cx="0" cy="18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358" name="Text Box 45"/>
          <p:cNvSpPr txBox="1">
            <a:spLocks noChangeArrowheads="1"/>
          </p:cNvSpPr>
          <p:nvPr/>
        </p:nvSpPr>
        <p:spPr bwMode="auto">
          <a:xfrm>
            <a:off x="2987675" y="2230438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L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57359" name="Text Box 46"/>
          <p:cNvSpPr txBox="1">
            <a:spLocks noChangeArrowheads="1"/>
          </p:cNvSpPr>
          <p:nvPr/>
        </p:nvSpPr>
        <p:spPr bwMode="auto">
          <a:xfrm>
            <a:off x="2474913" y="2111375"/>
            <a:ext cx="192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>
                <a:solidFill>
                  <a:srgbClr val="FF0000"/>
                </a:solidFill>
              </a:rPr>
              <a:t>FL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57360" name="Text Box 47"/>
          <p:cNvSpPr txBox="1">
            <a:spLocks noChangeArrowheads="1"/>
          </p:cNvSpPr>
          <p:nvPr/>
        </p:nvSpPr>
        <p:spPr bwMode="auto">
          <a:xfrm>
            <a:off x="4410075" y="2111375"/>
            <a:ext cx="238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>
                <a:solidFill>
                  <a:srgbClr val="FF0000"/>
                </a:solidFill>
              </a:rPr>
              <a:t>FL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57361" name="Text Box 48"/>
          <p:cNvSpPr txBox="1">
            <a:spLocks noChangeArrowheads="1"/>
          </p:cNvSpPr>
          <p:nvPr/>
        </p:nvSpPr>
        <p:spPr bwMode="auto">
          <a:xfrm>
            <a:off x="4419600" y="4157663"/>
            <a:ext cx="16002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/>
              <a:t>Wahrnehmung: nach rechts versetzt</a:t>
            </a:r>
            <a:endParaRPr lang="de-DE"/>
          </a:p>
        </p:txBody>
      </p:sp>
      <p:sp>
        <p:nvSpPr>
          <p:cNvPr id="57362" name="Line 49"/>
          <p:cNvSpPr>
            <a:spLocks noChangeShapeType="1"/>
          </p:cNvSpPr>
          <p:nvPr/>
        </p:nvSpPr>
        <p:spPr bwMode="auto">
          <a:xfrm flipH="1" flipV="1">
            <a:off x="4313238" y="2054225"/>
            <a:ext cx="534987" cy="117951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63" name="Line 50"/>
          <p:cNvSpPr>
            <a:spLocks noChangeShapeType="1"/>
          </p:cNvSpPr>
          <p:nvPr/>
        </p:nvSpPr>
        <p:spPr bwMode="auto">
          <a:xfrm>
            <a:off x="2454275" y="2054225"/>
            <a:ext cx="0" cy="11953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4478338" y="2624138"/>
            <a:ext cx="239712" cy="1241425"/>
            <a:chOff x="2821" y="1573"/>
            <a:chExt cx="151" cy="782"/>
          </a:xfrm>
        </p:grpSpPr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2821" y="1573"/>
              <a:ext cx="151" cy="782"/>
              <a:chOff x="1321" y="2033"/>
              <a:chExt cx="203" cy="976"/>
            </a:xfrm>
          </p:grpSpPr>
          <p:sp>
            <p:nvSpPr>
              <p:cNvPr id="57420" name="Line 53"/>
              <p:cNvSpPr>
                <a:spLocks noChangeShapeType="1"/>
              </p:cNvSpPr>
              <p:nvPr/>
            </p:nvSpPr>
            <p:spPr bwMode="auto">
              <a:xfrm>
                <a:off x="1423" y="2033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" name="Group 54"/>
              <p:cNvGrpSpPr>
                <a:grpSpLocks/>
              </p:cNvGrpSpPr>
              <p:nvPr/>
            </p:nvGrpSpPr>
            <p:grpSpPr bwMode="auto">
              <a:xfrm>
                <a:off x="1456" y="2053"/>
                <a:ext cx="68" cy="65"/>
                <a:chOff x="1457" y="2053"/>
                <a:chExt cx="68" cy="65"/>
              </a:xfrm>
            </p:grpSpPr>
            <p:sp>
              <p:nvSpPr>
                <p:cNvPr id="57435" name="Line 55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36" name="Line 56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37" name="Line 57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58"/>
              <p:cNvGrpSpPr>
                <a:grpSpLocks/>
              </p:cNvGrpSpPr>
              <p:nvPr/>
            </p:nvGrpSpPr>
            <p:grpSpPr bwMode="auto">
              <a:xfrm flipH="1">
                <a:off x="1321" y="2054"/>
                <a:ext cx="68" cy="65"/>
                <a:chOff x="1457" y="2053"/>
                <a:chExt cx="68" cy="65"/>
              </a:xfrm>
            </p:grpSpPr>
            <p:sp>
              <p:nvSpPr>
                <p:cNvPr id="57432" name="Line 59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33" name="Line 60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34" name="Line 61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57423" name="Line 62"/>
              <p:cNvSpPr>
                <a:spLocks noChangeShapeType="1"/>
              </p:cNvSpPr>
              <p:nvPr/>
            </p:nvSpPr>
            <p:spPr bwMode="auto">
              <a:xfrm flipV="1">
                <a:off x="1423" y="2939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5" name="Group 63"/>
              <p:cNvGrpSpPr>
                <a:grpSpLocks/>
              </p:cNvGrpSpPr>
              <p:nvPr/>
            </p:nvGrpSpPr>
            <p:grpSpPr bwMode="auto">
              <a:xfrm flipV="1">
                <a:off x="1456" y="2921"/>
                <a:ext cx="68" cy="65"/>
                <a:chOff x="1457" y="2053"/>
                <a:chExt cx="68" cy="65"/>
              </a:xfrm>
            </p:grpSpPr>
            <p:sp>
              <p:nvSpPr>
                <p:cNvPr id="57429" name="Line 6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30" name="Line 6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31" name="Line 6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" name="Group 67"/>
              <p:cNvGrpSpPr>
                <a:grpSpLocks/>
              </p:cNvGrpSpPr>
              <p:nvPr/>
            </p:nvGrpSpPr>
            <p:grpSpPr bwMode="auto">
              <a:xfrm flipH="1" flipV="1">
                <a:off x="1321" y="2922"/>
                <a:ext cx="68" cy="65"/>
                <a:chOff x="1457" y="2053"/>
                <a:chExt cx="68" cy="65"/>
              </a:xfrm>
            </p:grpSpPr>
            <p:sp>
              <p:nvSpPr>
                <p:cNvPr id="57426" name="Line 68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27" name="Line 69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428" name="Line 70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57419" name="Oval 71"/>
            <p:cNvSpPr>
              <a:spLocks noChangeArrowheads="1"/>
            </p:cNvSpPr>
            <p:nvPr/>
          </p:nvSpPr>
          <p:spPr bwMode="auto">
            <a:xfrm>
              <a:off x="2857" y="1919"/>
              <a:ext cx="79" cy="86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" name="Group 72"/>
          <p:cNvGrpSpPr>
            <a:grpSpLocks/>
          </p:cNvGrpSpPr>
          <p:nvPr/>
        </p:nvGrpSpPr>
        <p:grpSpPr bwMode="auto">
          <a:xfrm>
            <a:off x="2393950" y="2728913"/>
            <a:ext cx="125413" cy="1022350"/>
            <a:chOff x="4110" y="2094"/>
            <a:chExt cx="106" cy="864"/>
          </a:xfrm>
        </p:grpSpPr>
        <p:sp>
          <p:nvSpPr>
            <p:cNvPr id="57415" name="Oval 73"/>
            <p:cNvSpPr>
              <a:spLocks noChangeArrowheads="1"/>
            </p:cNvSpPr>
            <p:nvPr/>
          </p:nvSpPr>
          <p:spPr bwMode="auto">
            <a:xfrm>
              <a:off x="4110" y="2469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16" name="AutoShape 74"/>
            <p:cNvSpPr>
              <a:spLocks noChangeArrowheads="1"/>
            </p:cNvSpPr>
            <p:nvPr/>
          </p:nvSpPr>
          <p:spPr bwMode="auto">
            <a:xfrm flipV="1">
              <a:off x="4138" y="2094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17" name="AutoShape 75"/>
            <p:cNvSpPr>
              <a:spLocks noChangeArrowheads="1"/>
            </p:cNvSpPr>
            <p:nvPr/>
          </p:nvSpPr>
          <p:spPr bwMode="auto">
            <a:xfrm>
              <a:off x="4140" y="2596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4591050" y="3767138"/>
            <a:ext cx="1116013" cy="387350"/>
            <a:chOff x="2892" y="2293"/>
            <a:chExt cx="703" cy="244"/>
          </a:xfrm>
        </p:grpSpPr>
        <p:sp>
          <p:nvSpPr>
            <p:cNvPr id="57413" name="Line 77"/>
            <p:cNvSpPr>
              <a:spLocks noChangeShapeType="1"/>
            </p:cNvSpPr>
            <p:nvPr/>
          </p:nvSpPr>
          <p:spPr bwMode="auto">
            <a:xfrm flipH="1" flipV="1">
              <a:off x="2892" y="2293"/>
              <a:ext cx="701" cy="24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14" name="Line 78"/>
            <p:cNvSpPr>
              <a:spLocks noChangeShapeType="1"/>
            </p:cNvSpPr>
            <p:nvPr/>
          </p:nvSpPr>
          <p:spPr bwMode="auto">
            <a:xfrm>
              <a:off x="3084" y="2357"/>
              <a:ext cx="511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4603750" y="2698750"/>
            <a:ext cx="1108075" cy="1460500"/>
            <a:chOff x="2900" y="1620"/>
            <a:chExt cx="698" cy="920"/>
          </a:xfrm>
        </p:grpSpPr>
        <p:sp>
          <p:nvSpPr>
            <p:cNvPr id="57411" name="Line 80"/>
            <p:cNvSpPr>
              <a:spLocks noChangeShapeType="1"/>
            </p:cNvSpPr>
            <p:nvPr/>
          </p:nvSpPr>
          <p:spPr bwMode="auto">
            <a:xfrm flipH="1" flipV="1">
              <a:off x="2900" y="1620"/>
              <a:ext cx="695" cy="91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12" name="Line 81"/>
            <p:cNvSpPr>
              <a:spLocks noChangeShapeType="1"/>
            </p:cNvSpPr>
            <p:nvPr/>
          </p:nvSpPr>
          <p:spPr bwMode="auto">
            <a:xfrm>
              <a:off x="3358" y="2229"/>
              <a:ext cx="240" cy="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2457450" y="3244850"/>
            <a:ext cx="2139950" cy="984250"/>
            <a:chOff x="1548" y="1964"/>
            <a:chExt cx="1348" cy="620"/>
          </a:xfrm>
        </p:grpSpPr>
        <p:sp>
          <p:nvSpPr>
            <p:cNvPr id="57399" name="Line 83"/>
            <p:cNvSpPr>
              <a:spLocks noChangeShapeType="1"/>
            </p:cNvSpPr>
            <p:nvPr/>
          </p:nvSpPr>
          <p:spPr bwMode="auto">
            <a:xfrm flipH="1" flipV="1">
              <a:off x="1548" y="2287"/>
              <a:ext cx="344" cy="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00" name="Line 84"/>
            <p:cNvSpPr>
              <a:spLocks noChangeShapeType="1"/>
            </p:cNvSpPr>
            <p:nvPr/>
          </p:nvSpPr>
          <p:spPr bwMode="auto">
            <a:xfrm flipH="1" flipV="1">
              <a:off x="1772" y="2289"/>
              <a:ext cx="1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1" name="Group 85"/>
            <p:cNvGrpSpPr>
              <a:grpSpLocks/>
            </p:cNvGrpSpPr>
            <p:nvPr/>
          </p:nvGrpSpPr>
          <p:grpSpPr bwMode="auto">
            <a:xfrm>
              <a:off x="1548" y="1964"/>
              <a:ext cx="380" cy="361"/>
              <a:chOff x="1548" y="1964"/>
              <a:chExt cx="380" cy="361"/>
            </a:xfrm>
          </p:grpSpPr>
          <p:sp>
            <p:nvSpPr>
              <p:cNvPr id="57409" name="Line 86"/>
              <p:cNvSpPr>
                <a:spLocks noChangeShapeType="1"/>
              </p:cNvSpPr>
              <p:nvPr/>
            </p:nvSpPr>
            <p:spPr bwMode="auto">
              <a:xfrm flipH="1" flipV="1">
                <a:off x="1548" y="1964"/>
                <a:ext cx="376" cy="356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410" name="Line 87"/>
              <p:cNvSpPr>
                <a:spLocks noChangeShapeType="1"/>
              </p:cNvSpPr>
              <p:nvPr/>
            </p:nvSpPr>
            <p:spPr bwMode="auto">
              <a:xfrm>
                <a:off x="1829" y="2233"/>
                <a:ext cx="99" cy="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7402" name="Text Box 88"/>
            <p:cNvSpPr txBox="1">
              <a:spLocks noChangeArrowheads="1"/>
            </p:cNvSpPr>
            <p:nvPr/>
          </p:nvSpPr>
          <p:spPr bwMode="auto">
            <a:xfrm>
              <a:off x="1892" y="2288"/>
              <a:ext cx="790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/>
                <a:t>Wahrnehmung: Geradeaus</a:t>
              </a:r>
              <a:endParaRPr lang="de-DE"/>
            </a:p>
          </p:txBody>
        </p:sp>
        <p:grpSp>
          <p:nvGrpSpPr>
            <p:cNvPr id="22" name="Group 89"/>
            <p:cNvGrpSpPr>
              <a:grpSpLocks/>
            </p:cNvGrpSpPr>
            <p:nvPr/>
          </p:nvGrpSpPr>
          <p:grpSpPr bwMode="auto">
            <a:xfrm>
              <a:off x="2681" y="1967"/>
              <a:ext cx="215" cy="322"/>
              <a:chOff x="2681" y="1967"/>
              <a:chExt cx="215" cy="322"/>
            </a:xfrm>
          </p:grpSpPr>
          <p:sp>
            <p:nvSpPr>
              <p:cNvPr id="57407" name="Line 90"/>
              <p:cNvSpPr>
                <a:spLocks noChangeShapeType="1"/>
              </p:cNvSpPr>
              <p:nvPr/>
            </p:nvSpPr>
            <p:spPr bwMode="auto">
              <a:xfrm flipV="1">
                <a:off x="2681" y="1967"/>
                <a:ext cx="215" cy="322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408" name="Line 91"/>
              <p:cNvSpPr>
                <a:spLocks noChangeShapeType="1"/>
              </p:cNvSpPr>
              <p:nvPr/>
            </p:nvSpPr>
            <p:spPr bwMode="auto">
              <a:xfrm flipV="1">
                <a:off x="2688" y="2216"/>
                <a:ext cx="42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92"/>
            <p:cNvGrpSpPr>
              <a:grpSpLocks/>
            </p:cNvGrpSpPr>
            <p:nvPr/>
          </p:nvGrpSpPr>
          <p:grpSpPr bwMode="auto">
            <a:xfrm>
              <a:off x="2680" y="2146"/>
              <a:ext cx="216" cy="140"/>
              <a:chOff x="2680" y="2146"/>
              <a:chExt cx="216" cy="140"/>
            </a:xfrm>
          </p:grpSpPr>
          <p:sp>
            <p:nvSpPr>
              <p:cNvPr id="57405" name="Line 93"/>
              <p:cNvSpPr>
                <a:spLocks noChangeShapeType="1"/>
              </p:cNvSpPr>
              <p:nvPr/>
            </p:nvSpPr>
            <p:spPr bwMode="auto">
              <a:xfrm flipV="1">
                <a:off x="2681" y="2146"/>
                <a:ext cx="215" cy="138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406" name="Line 94"/>
              <p:cNvSpPr>
                <a:spLocks noChangeShapeType="1"/>
              </p:cNvSpPr>
              <p:nvPr/>
            </p:nvSpPr>
            <p:spPr bwMode="auto">
              <a:xfrm flipV="1">
                <a:off x="2680" y="2236"/>
                <a:ext cx="78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606303" name="AutoShape 95"/>
          <p:cNvSpPr>
            <a:spLocks noChangeArrowheads="1"/>
          </p:cNvSpPr>
          <p:nvPr/>
        </p:nvSpPr>
        <p:spPr bwMode="auto">
          <a:xfrm>
            <a:off x="4191000" y="5384800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5676900" y="4832350"/>
            <a:ext cx="2082800" cy="1778000"/>
            <a:chOff x="3576" y="2964"/>
            <a:chExt cx="1312" cy="1120"/>
          </a:xfrm>
        </p:grpSpPr>
        <p:grpSp>
          <p:nvGrpSpPr>
            <p:cNvPr id="25" name="Group 97"/>
            <p:cNvGrpSpPr>
              <a:grpSpLocks/>
            </p:cNvGrpSpPr>
            <p:nvPr/>
          </p:nvGrpSpPr>
          <p:grpSpPr bwMode="auto">
            <a:xfrm>
              <a:off x="3576" y="2964"/>
              <a:ext cx="1312" cy="1120"/>
              <a:chOff x="768" y="1964"/>
              <a:chExt cx="1312" cy="1120"/>
            </a:xfrm>
          </p:grpSpPr>
          <p:sp>
            <p:nvSpPr>
              <p:cNvPr id="57395" name="Freeform 98"/>
              <p:cNvSpPr>
                <a:spLocks/>
              </p:cNvSpPr>
              <p:nvPr/>
            </p:nvSpPr>
            <p:spPr bwMode="auto">
              <a:xfrm>
                <a:off x="768" y="196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396" name="Freeform 99"/>
              <p:cNvSpPr>
                <a:spLocks/>
              </p:cNvSpPr>
              <p:nvPr/>
            </p:nvSpPr>
            <p:spPr bwMode="auto">
              <a:xfrm flipV="1">
                <a:off x="768" y="252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397" name="Freeform 100"/>
              <p:cNvSpPr>
                <a:spLocks/>
              </p:cNvSpPr>
              <p:nvPr/>
            </p:nvSpPr>
            <p:spPr bwMode="auto">
              <a:xfrm flipH="1">
                <a:off x="1424" y="196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398" name="Freeform 101"/>
              <p:cNvSpPr>
                <a:spLocks/>
              </p:cNvSpPr>
              <p:nvPr/>
            </p:nvSpPr>
            <p:spPr bwMode="auto">
              <a:xfrm flipH="1" flipV="1">
                <a:off x="1424" y="252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6" name="Group 102"/>
            <p:cNvGrpSpPr>
              <a:grpSpLocks/>
            </p:cNvGrpSpPr>
            <p:nvPr/>
          </p:nvGrpSpPr>
          <p:grpSpPr bwMode="auto">
            <a:xfrm>
              <a:off x="4131" y="3033"/>
              <a:ext cx="203" cy="982"/>
              <a:chOff x="1322" y="2033"/>
              <a:chExt cx="203" cy="982"/>
            </a:xfrm>
          </p:grpSpPr>
          <p:sp>
            <p:nvSpPr>
              <p:cNvPr id="57377" name="Line 103"/>
              <p:cNvSpPr>
                <a:spLocks noChangeShapeType="1"/>
              </p:cNvSpPr>
              <p:nvPr/>
            </p:nvSpPr>
            <p:spPr bwMode="auto">
              <a:xfrm>
                <a:off x="1424" y="2033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104"/>
              <p:cNvGrpSpPr>
                <a:grpSpLocks/>
              </p:cNvGrpSpPr>
              <p:nvPr/>
            </p:nvGrpSpPr>
            <p:grpSpPr bwMode="auto">
              <a:xfrm>
                <a:off x="1457" y="2053"/>
                <a:ext cx="68" cy="65"/>
                <a:chOff x="1457" y="2053"/>
                <a:chExt cx="68" cy="65"/>
              </a:xfrm>
            </p:grpSpPr>
            <p:sp>
              <p:nvSpPr>
                <p:cNvPr id="57392" name="Line 105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393" name="Line 106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394" name="Line 107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8" name="Group 108"/>
              <p:cNvGrpSpPr>
                <a:grpSpLocks/>
              </p:cNvGrpSpPr>
              <p:nvPr/>
            </p:nvGrpSpPr>
            <p:grpSpPr bwMode="auto">
              <a:xfrm flipH="1">
                <a:off x="1322" y="2054"/>
                <a:ext cx="68" cy="65"/>
                <a:chOff x="1457" y="2053"/>
                <a:chExt cx="68" cy="65"/>
              </a:xfrm>
            </p:grpSpPr>
            <p:sp>
              <p:nvSpPr>
                <p:cNvPr id="57389" name="Line 109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390" name="Line 110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391" name="Line 111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57380" name="Line 112"/>
              <p:cNvSpPr>
                <a:spLocks noChangeShapeType="1"/>
              </p:cNvSpPr>
              <p:nvPr/>
            </p:nvSpPr>
            <p:spPr bwMode="auto">
              <a:xfrm flipV="1">
                <a:off x="1424" y="2945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9" name="Group 113"/>
              <p:cNvGrpSpPr>
                <a:grpSpLocks/>
              </p:cNvGrpSpPr>
              <p:nvPr/>
            </p:nvGrpSpPr>
            <p:grpSpPr bwMode="auto">
              <a:xfrm flipV="1">
                <a:off x="1457" y="2927"/>
                <a:ext cx="68" cy="65"/>
                <a:chOff x="1457" y="2053"/>
                <a:chExt cx="68" cy="65"/>
              </a:xfrm>
            </p:grpSpPr>
            <p:sp>
              <p:nvSpPr>
                <p:cNvPr id="57386" name="Line 11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387" name="Line 11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388" name="Line 11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" name="Group 117"/>
              <p:cNvGrpSpPr>
                <a:grpSpLocks/>
              </p:cNvGrpSpPr>
              <p:nvPr/>
            </p:nvGrpSpPr>
            <p:grpSpPr bwMode="auto">
              <a:xfrm flipH="1" flipV="1">
                <a:off x="1322" y="2928"/>
                <a:ext cx="68" cy="65"/>
                <a:chOff x="1457" y="2053"/>
                <a:chExt cx="68" cy="65"/>
              </a:xfrm>
            </p:grpSpPr>
            <p:sp>
              <p:nvSpPr>
                <p:cNvPr id="57383" name="Line 118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384" name="Line 119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385" name="Line 120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57373" name="Oval 121"/>
            <p:cNvSpPr>
              <a:spLocks noChangeArrowheads="1"/>
            </p:cNvSpPr>
            <p:nvPr/>
          </p:nvSpPr>
          <p:spPr bwMode="auto">
            <a:xfrm>
              <a:off x="3748" y="3040"/>
              <a:ext cx="968" cy="9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374" name="AutoShape 122"/>
            <p:cNvSpPr>
              <a:spLocks noChangeArrowheads="1"/>
            </p:cNvSpPr>
            <p:nvPr/>
          </p:nvSpPr>
          <p:spPr bwMode="auto">
            <a:xfrm flipV="1">
              <a:off x="4151" y="3119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375" name="AutoShape 123"/>
            <p:cNvSpPr>
              <a:spLocks noChangeArrowheads="1"/>
            </p:cNvSpPr>
            <p:nvPr/>
          </p:nvSpPr>
          <p:spPr bwMode="auto">
            <a:xfrm>
              <a:off x="4149" y="3564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376" name="Oval 124"/>
            <p:cNvSpPr>
              <a:spLocks noChangeArrowheads="1"/>
            </p:cNvSpPr>
            <p:nvPr/>
          </p:nvSpPr>
          <p:spPr bwMode="auto">
            <a:xfrm>
              <a:off x="4121" y="3468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3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Vergenzstellung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Vergenz-Ruhestellung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Vergenz-Orthostellung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Vergenz-Fehlstellung</a:t>
            </a:r>
            <a:endParaRPr lang="de-DE" smtClean="0"/>
          </a:p>
          <a:p>
            <a:pPr lvl="1"/>
            <a:r>
              <a:rPr lang="de-DE" smtClean="0"/>
              <a:t>Vergenz-Arbeitsstellung</a:t>
            </a:r>
            <a:r>
              <a:rPr lang="de-DE" smtClean="0">
                <a:solidFill>
                  <a:srgbClr val="969696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de-DE" smtClean="0">
                <a:solidFill>
                  <a:srgbClr val="969696"/>
                </a:solidFill>
              </a:rPr>
              <a:t>Ruhestellungsfehler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Strabismus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Heterophorie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Winkelfehlsichtigkeit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/>
              <a:t>Ergebnis</a:t>
            </a:r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 </a:t>
            </a:r>
            <a:r>
              <a:rPr lang="de-DE" sz="2400" smtClean="0">
                <a:latin typeface="Tahoma" pitchFamily="34" charset="0"/>
              </a:rPr>
              <a:t>mit Kreuztest-Nullstellungs-Prisma</a:t>
            </a:r>
            <a:endParaRPr lang="de-DE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803275"/>
          </a:xfrm>
        </p:spPr>
        <p:txBody>
          <a:bodyPr/>
          <a:lstStyle/>
          <a:p>
            <a:r>
              <a:rPr lang="de-DE" sz="2400" smtClean="0"/>
              <a:t>bei FD II</a:t>
            </a:r>
            <a:endParaRPr lang="de-DE" smtClean="0"/>
          </a:p>
          <a:p>
            <a:pPr>
              <a:buFont typeface="Monotype Sorts" pitchFamily="2" charset="2"/>
              <a:buNone/>
            </a:pPr>
            <a:r>
              <a:rPr lang="de-DE" sz="1900" smtClean="0"/>
              <a:t>	</a:t>
            </a:r>
          </a:p>
        </p:txBody>
      </p:sp>
      <p:sp>
        <p:nvSpPr>
          <p:cNvPr id="59396" name="Oval 4"/>
          <p:cNvSpPr>
            <a:spLocks noChangeAspect="1" noChangeArrowheads="1"/>
          </p:cNvSpPr>
          <p:nvPr/>
        </p:nvSpPr>
        <p:spPr bwMode="auto">
          <a:xfrm>
            <a:off x="3641725" y="6049963"/>
            <a:ext cx="212725" cy="9048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397" name="Oval 5"/>
          <p:cNvSpPr>
            <a:spLocks noChangeAspect="1" noChangeArrowheads="1"/>
          </p:cNvSpPr>
          <p:nvPr/>
        </p:nvSpPr>
        <p:spPr bwMode="auto">
          <a:xfrm>
            <a:off x="1111250" y="54816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398" name="Oval 6"/>
          <p:cNvSpPr>
            <a:spLocks noChangeAspect="1" noChangeArrowheads="1"/>
          </p:cNvSpPr>
          <p:nvPr/>
        </p:nvSpPr>
        <p:spPr bwMode="auto">
          <a:xfrm>
            <a:off x="719138" y="4692650"/>
            <a:ext cx="838200" cy="8366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399" name="Line 7"/>
          <p:cNvSpPr>
            <a:spLocks noChangeAspect="1" noChangeShapeType="1"/>
          </p:cNvSpPr>
          <p:nvPr/>
        </p:nvSpPr>
        <p:spPr bwMode="auto">
          <a:xfrm flipV="1">
            <a:off x="1144588" y="2528888"/>
            <a:ext cx="0" cy="3008312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9400" name="Line 8"/>
          <p:cNvSpPr>
            <a:spLocks noChangeAspect="1" noChangeShapeType="1"/>
          </p:cNvSpPr>
          <p:nvPr/>
        </p:nvSpPr>
        <p:spPr bwMode="auto">
          <a:xfrm flipH="1" flipV="1">
            <a:off x="3349625" y="2538413"/>
            <a:ext cx="0" cy="1838325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758825" y="5700713"/>
            <a:ext cx="768350" cy="769937"/>
            <a:chOff x="-236" y="0"/>
            <a:chExt cx="20472" cy="20000"/>
          </a:xfrm>
        </p:grpSpPr>
        <p:sp>
          <p:nvSpPr>
            <p:cNvPr id="59502" name="Line 10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3" name="Line 11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3365500" y="5708650"/>
            <a:ext cx="768350" cy="771525"/>
            <a:chOff x="-236" y="0"/>
            <a:chExt cx="20472" cy="20000"/>
          </a:xfrm>
        </p:grpSpPr>
        <p:sp>
          <p:nvSpPr>
            <p:cNvPr id="59500" name="Line 13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501" name="Line 14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9403" name="Rectangle 15"/>
          <p:cNvSpPr>
            <a:spLocks noChangeAspect="1" noChangeArrowheads="1"/>
          </p:cNvSpPr>
          <p:nvPr/>
        </p:nvSpPr>
        <p:spPr bwMode="auto">
          <a:xfrm>
            <a:off x="5510213" y="2379663"/>
            <a:ext cx="2963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ferner Zeigertest </a:t>
            </a:r>
            <a:endParaRPr lang="de-DE" sz="1000"/>
          </a:p>
        </p:txBody>
      </p:sp>
      <p:sp>
        <p:nvSpPr>
          <p:cNvPr id="59404" name="Rectangle 16"/>
          <p:cNvSpPr>
            <a:spLocks noChangeAspect="1" noChangeArrowheads="1"/>
          </p:cNvSpPr>
          <p:nvPr/>
        </p:nvSpPr>
        <p:spPr bwMode="auto">
          <a:xfrm>
            <a:off x="5491163" y="5929313"/>
            <a:ext cx="28368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/>
              <a:t>Blick von hinten auf den Augenhintergrund</a:t>
            </a:r>
            <a:endParaRPr lang="de-DE" sz="1000"/>
          </a:p>
        </p:txBody>
      </p:sp>
      <p:sp>
        <p:nvSpPr>
          <p:cNvPr id="59405" name="Line 17"/>
          <p:cNvSpPr>
            <a:spLocks noChangeAspect="1" noChangeShapeType="1"/>
          </p:cNvSpPr>
          <p:nvPr/>
        </p:nvSpPr>
        <p:spPr bwMode="auto">
          <a:xfrm flipV="1">
            <a:off x="1144588" y="2530475"/>
            <a:ext cx="0" cy="2984500"/>
          </a:xfrm>
          <a:prstGeom prst="line">
            <a:avLst/>
          </a:prstGeom>
          <a:noFill/>
          <a:ln w="63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9406" name="Rectangle 18"/>
          <p:cNvSpPr>
            <a:spLocks noChangeAspect="1" noChangeArrowheads="1"/>
          </p:cNvSpPr>
          <p:nvPr/>
        </p:nvSpPr>
        <p:spPr bwMode="auto">
          <a:xfrm>
            <a:off x="5510213" y="3225800"/>
            <a:ext cx="11271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Fixierlinie</a:t>
            </a:r>
            <a:endParaRPr lang="de-DE" sz="1000"/>
          </a:p>
        </p:txBody>
      </p:sp>
      <p:sp>
        <p:nvSpPr>
          <p:cNvPr id="59407" name="Line 19"/>
          <p:cNvSpPr>
            <a:spLocks noChangeAspect="1" noChangeShapeType="1"/>
          </p:cNvSpPr>
          <p:nvPr/>
        </p:nvSpPr>
        <p:spPr bwMode="auto">
          <a:xfrm>
            <a:off x="5059363" y="3392488"/>
            <a:ext cx="311150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9408" name="Rectangle 20"/>
          <p:cNvSpPr>
            <a:spLocks noChangeAspect="1" noChangeArrowheads="1"/>
          </p:cNvSpPr>
          <p:nvPr/>
        </p:nvSpPr>
        <p:spPr bwMode="auto">
          <a:xfrm>
            <a:off x="5510213" y="3703638"/>
            <a:ext cx="3176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Hauptstrahl des </a:t>
            </a:r>
            <a:br>
              <a:rPr lang="de-DE"/>
            </a:br>
            <a:r>
              <a:rPr lang="de-DE"/>
              <a:t>abbildenden Lichtbündels</a:t>
            </a:r>
            <a:endParaRPr lang="de-DE" sz="1000"/>
          </a:p>
        </p:txBody>
      </p:sp>
      <p:sp>
        <p:nvSpPr>
          <p:cNvPr id="59409" name="Line 21"/>
          <p:cNvSpPr>
            <a:spLocks noChangeAspect="1" noChangeShapeType="1"/>
          </p:cNvSpPr>
          <p:nvPr/>
        </p:nvSpPr>
        <p:spPr bwMode="auto">
          <a:xfrm>
            <a:off x="5059363" y="4013200"/>
            <a:ext cx="333375" cy="1588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9410" name="Oval 22"/>
          <p:cNvSpPr>
            <a:spLocks noChangeAspect="1" noChangeArrowheads="1"/>
          </p:cNvSpPr>
          <p:nvPr/>
        </p:nvSpPr>
        <p:spPr bwMode="auto">
          <a:xfrm>
            <a:off x="3700463" y="5449888"/>
            <a:ext cx="74612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411" name="Oval 23"/>
          <p:cNvSpPr>
            <a:spLocks noChangeAspect="1" noChangeArrowheads="1"/>
          </p:cNvSpPr>
          <p:nvPr/>
        </p:nvSpPr>
        <p:spPr bwMode="auto">
          <a:xfrm>
            <a:off x="3157538" y="4692650"/>
            <a:ext cx="838200" cy="8366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412" name="Line 24"/>
          <p:cNvSpPr>
            <a:spLocks noChangeAspect="1" noChangeShapeType="1"/>
          </p:cNvSpPr>
          <p:nvPr/>
        </p:nvSpPr>
        <p:spPr bwMode="auto">
          <a:xfrm>
            <a:off x="2698750" y="2544763"/>
            <a:ext cx="1044575" cy="29416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9413" name="Line 25"/>
          <p:cNvSpPr>
            <a:spLocks noChangeAspect="1" noChangeShapeType="1"/>
          </p:cNvSpPr>
          <p:nvPr/>
        </p:nvSpPr>
        <p:spPr bwMode="auto">
          <a:xfrm rot="20506875" flipV="1">
            <a:off x="3182938" y="4824413"/>
            <a:ext cx="58896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14" name="Oval 26"/>
          <p:cNvSpPr>
            <a:spLocks noChangeAspect="1" noChangeArrowheads="1"/>
          </p:cNvSpPr>
          <p:nvPr/>
        </p:nvSpPr>
        <p:spPr bwMode="auto">
          <a:xfrm>
            <a:off x="5097463" y="4670425"/>
            <a:ext cx="212725" cy="9207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15" name="Rectangle 27"/>
          <p:cNvSpPr>
            <a:spLocks noChangeAspect="1" noChangeArrowheads="1"/>
          </p:cNvSpPr>
          <p:nvPr/>
        </p:nvSpPr>
        <p:spPr bwMode="auto">
          <a:xfrm>
            <a:off x="5510213" y="4545013"/>
            <a:ext cx="17668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Panumbereich</a:t>
            </a:r>
            <a:endParaRPr lang="de-DE" sz="1000"/>
          </a:p>
        </p:txBody>
      </p:sp>
      <p:sp>
        <p:nvSpPr>
          <p:cNvPr id="59416" name="Line 28"/>
          <p:cNvSpPr>
            <a:spLocks noChangeAspect="1" noChangeShapeType="1"/>
          </p:cNvSpPr>
          <p:nvPr/>
        </p:nvSpPr>
        <p:spPr bwMode="auto">
          <a:xfrm flipH="1" flipV="1">
            <a:off x="4975225" y="6096000"/>
            <a:ext cx="333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9417" name="Line 29"/>
          <p:cNvSpPr>
            <a:spLocks noChangeAspect="1" noChangeShapeType="1"/>
          </p:cNvSpPr>
          <p:nvPr/>
        </p:nvSpPr>
        <p:spPr bwMode="auto">
          <a:xfrm>
            <a:off x="849313" y="4805363"/>
            <a:ext cx="58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18" name="Line 30"/>
          <p:cNvSpPr>
            <a:spLocks noChangeAspect="1" noChangeShapeType="1"/>
          </p:cNvSpPr>
          <p:nvPr/>
        </p:nvSpPr>
        <p:spPr bwMode="auto">
          <a:xfrm flipH="1" flipV="1">
            <a:off x="3346450" y="4387850"/>
            <a:ext cx="312738" cy="1122363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9419" name="AutoShape 31"/>
          <p:cNvSpPr>
            <a:spLocks noChangeAspect="1" noChangeArrowheads="1"/>
          </p:cNvSpPr>
          <p:nvPr/>
        </p:nvSpPr>
        <p:spPr bwMode="auto">
          <a:xfrm>
            <a:off x="2667000" y="4300538"/>
            <a:ext cx="1346200" cy="131762"/>
          </a:xfrm>
          <a:prstGeom prst="triangle">
            <a:avLst>
              <a:gd name="adj" fmla="val 10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932363" y="2286000"/>
            <a:ext cx="477837" cy="412750"/>
            <a:chOff x="1344" y="1488"/>
            <a:chExt cx="301" cy="260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1344" y="1488"/>
              <a:ext cx="301" cy="260"/>
              <a:chOff x="1811" y="1759"/>
              <a:chExt cx="2133" cy="2127"/>
            </a:xfrm>
          </p:grpSpPr>
          <p:sp>
            <p:nvSpPr>
              <p:cNvPr id="59496" name="Freeform 34"/>
              <p:cNvSpPr>
                <a:spLocks/>
              </p:cNvSpPr>
              <p:nvPr/>
            </p:nvSpPr>
            <p:spPr bwMode="auto">
              <a:xfrm>
                <a:off x="1811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97" name="Freeform 35"/>
              <p:cNvSpPr>
                <a:spLocks/>
              </p:cNvSpPr>
              <p:nvPr/>
            </p:nvSpPr>
            <p:spPr bwMode="auto">
              <a:xfrm flipH="1">
                <a:off x="2879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98" name="Freeform 36"/>
              <p:cNvSpPr>
                <a:spLocks/>
              </p:cNvSpPr>
              <p:nvPr/>
            </p:nvSpPr>
            <p:spPr bwMode="auto">
              <a:xfrm flipV="1">
                <a:off x="1811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99" name="Freeform 37"/>
              <p:cNvSpPr>
                <a:spLocks/>
              </p:cNvSpPr>
              <p:nvPr/>
            </p:nvSpPr>
            <p:spPr bwMode="auto">
              <a:xfrm flipH="1" flipV="1">
                <a:off x="2879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9473" name="Oval 38"/>
            <p:cNvSpPr>
              <a:spLocks noChangeArrowheads="1"/>
            </p:cNvSpPr>
            <p:nvPr/>
          </p:nvSpPr>
          <p:spPr bwMode="auto">
            <a:xfrm>
              <a:off x="1381" y="1505"/>
              <a:ext cx="228" cy="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74" name="Oval 39"/>
            <p:cNvSpPr>
              <a:spLocks noChangeArrowheads="1"/>
            </p:cNvSpPr>
            <p:nvPr/>
          </p:nvSpPr>
          <p:spPr bwMode="auto">
            <a:xfrm>
              <a:off x="1381" y="1505"/>
              <a:ext cx="228" cy="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75" name="Line 40"/>
            <p:cNvSpPr>
              <a:spLocks noChangeShapeType="1"/>
            </p:cNvSpPr>
            <p:nvPr/>
          </p:nvSpPr>
          <p:spPr bwMode="auto">
            <a:xfrm>
              <a:off x="1494" y="1506"/>
              <a:ext cx="0" cy="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02" y="1511"/>
              <a:ext cx="15" cy="15"/>
              <a:chOff x="1457" y="2053"/>
              <a:chExt cx="68" cy="65"/>
            </a:xfrm>
          </p:grpSpPr>
          <p:sp>
            <p:nvSpPr>
              <p:cNvPr id="59493" name="Line 42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94" name="Line 43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95" name="Line 44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 flipH="1">
              <a:off x="1471" y="1511"/>
              <a:ext cx="16" cy="15"/>
              <a:chOff x="1457" y="2053"/>
              <a:chExt cx="68" cy="65"/>
            </a:xfrm>
          </p:grpSpPr>
          <p:sp>
            <p:nvSpPr>
              <p:cNvPr id="59490" name="Line 46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91" name="Line 47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92" name="Line 48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9478" name="Line 49"/>
            <p:cNvSpPr>
              <a:spLocks noChangeShapeType="1"/>
            </p:cNvSpPr>
            <p:nvPr/>
          </p:nvSpPr>
          <p:spPr bwMode="auto">
            <a:xfrm flipV="1">
              <a:off x="1494" y="1714"/>
              <a:ext cx="0" cy="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50"/>
            <p:cNvGrpSpPr>
              <a:grpSpLocks/>
            </p:cNvGrpSpPr>
            <p:nvPr/>
          </p:nvGrpSpPr>
          <p:grpSpPr bwMode="auto">
            <a:xfrm flipV="1">
              <a:off x="1502" y="1710"/>
              <a:ext cx="15" cy="15"/>
              <a:chOff x="1457" y="2053"/>
              <a:chExt cx="68" cy="65"/>
            </a:xfrm>
          </p:grpSpPr>
          <p:sp>
            <p:nvSpPr>
              <p:cNvPr id="59487" name="Line 51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88" name="Line 52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89" name="Line 53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 flipH="1" flipV="1">
              <a:off x="1471" y="1710"/>
              <a:ext cx="16" cy="15"/>
              <a:chOff x="1457" y="2053"/>
              <a:chExt cx="68" cy="65"/>
            </a:xfrm>
          </p:grpSpPr>
          <p:sp>
            <p:nvSpPr>
              <p:cNvPr id="59484" name="Line 55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85" name="Line 56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86" name="Line 57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9481" name="Oval 58"/>
            <p:cNvSpPr>
              <a:spLocks noChangeArrowheads="1"/>
            </p:cNvSpPr>
            <p:nvPr/>
          </p:nvSpPr>
          <p:spPr bwMode="auto">
            <a:xfrm>
              <a:off x="1484" y="1608"/>
              <a:ext cx="20" cy="2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82" name="Freeform 59"/>
            <p:cNvSpPr>
              <a:spLocks/>
            </p:cNvSpPr>
            <p:nvPr/>
          </p:nvSpPr>
          <p:spPr bwMode="auto">
            <a:xfrm>
              <a:off x="1490" y="1630"/>
              <a:ext cx="9" cy="79"/>
            </a:xfrm>
            <a:custGeom>
              <a:avLst/>
              <a:gdLst>
                <a:gd name="T0" fmla="*/ 0 w 64"/>
                <a:gd name="T1" fmla="*/ 0 h 560"/>
                <a:gd name="T2" fmla="*/ 18 w 64"/>
                <a:gd name="T3" fmla="*/ 560 h 560"/>
                <a:gd name="T4" fmla="*/ 46 w 64"/>
                <a:gd name="T5" fmla="*/ 560 h 560"/>
                <a:gd name="T6" fmla="*/ 64 w 64"/>
                <a:gd name="T7" fmla="*/ 0 h 560"/>
                <a:gd name="T8" fmla="*/ 0 w 6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0"/>
                <a:gd name="T17" fmla="*/ 64 w 6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0">
                  <a:moveTo>
                    <a:pt x="0" y="0"/>
                  </a:moveTo>
                  <a:lnTo>
                    <a:pt x="18" y="560"/>
                  </a:lnTo>
                  <a:lnTo>
                    <a:pt x="46" y="56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83" name="Freeform 60"/>
            <p:cNvSpPr>
              <a:spLocks/>
            </p:cNvSpPr>
            <p:nvPr/>
          </p:nvSpPr>
          <p:spPr bwMode="auto">
            <a:xfrm flipV="1">
              <a:off x="1490" y="1527"/>
              <a:ext cx="9" cy="79"/>
            </a:xfrm>
            <a:custGeom>
              <a:avLst/>
              <a:gdLst>
                <a:gd name="T0" fmla="*/ 0 w 64"/>
                <a:gd name="T1" fmla="*/ 0 h 560"/>
                <a:gd name="T2" fmla="*/ 18 w 64"/>
                <a:gd name="T3" fmla="*/ 560 h 560"/>
                <a:gd name="T4" fmla="*/ 46 w 64"/>
                <a:gd name="T5" fmla="*/ 560 h 560"/>
                <a:gd name="T6" fmla="*/ 64 w 64"/>
                <a:gd name="T7" fmla="*/ 0 h 560"/>
                <a:gd name="T8" fmla="*/ 0 w 6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0"/>
                <a:gd name="T17" fmla="*/ 64 w 6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0">
                  <a:moveTo>
                    <a:pt x="0" y="0"/>
                  </a:moveTo>
                  <a:lnTo>
                    <a:pt x="18" y="560"/>
                  </a:lnTo>
                  <a:lnTo>
                    <a:pt x="46" y="56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2076450" y="2286000"/>
            <a:ext cx="477838" cy="412750"/>
            <a:chOff x="1811" y="1759"/>
            <a:chExt cx="2133" cy="2127"/>
          </a:xfrm>
        </p:grpSpPr>
        <p:sp>
          <p:nvSpPr>
            <p:cNvPr id="59468" name="Freeform 62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69" name="Freeform 63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70" name="Freeform 64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71" name="Freeform 65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9422" name="Oval 66"/>
          <p:cNvSpPr>
            <a:spLocks noChangeArrowheads="1"/>
          </p:cNvSpPr>
          <p:nvPr/>
        </p:nvSpPr>
        <p:spPr bwMode="auto">
          <a:xfrm>
            <a:off x="2135188" y="2312988"/>
            <a:ext cx="361950" cy="357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23" name="Oval 67"/>
          <p:cNvSpPr>
            <a:spLocks noChangeArrowheads="1"/>
          </p:cNvSpPr>
          <p:nvPr/>
        </p:nvSpPr>
        <p:spPr bwMode="auto">
          <a:xfrm>
            <a:off x="2135188" y="2312988"/>
            <a:ext cx="361950" cy="357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24" name="Line 68"/>
          <p:cNvSpPr>
            <a:spLocks noChangeShapeType="1"/>
          </p:cNvSpPr>
          <p:nvPr/>
        </p:nvSpPr>
        <p:spPr bwMode="auto">
          <a:xfrm>
            <a:off x="2314575" y="2314575"/>
            <a:ext cx="0" cy="25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2327275" y="2322513"/>
            <a:ext cx="23813" cy="23812"/>
            <a:chOff x="1457" y="2053"/>
            <a:chExt cx="68" cy="65"/>
          </a:xfrm>
        </p:grpSpPr>
        <p:sp>
          <p:nvSpPr>
            <p:cNvPr id="59465" name="Line 70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66" name="Line 71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67" name="Line 72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flipH="1">
            <a:off x="2278063" y="2322513"/>
            <a:ext cx="25400" cy="23812"/>
            <a:chOff x="1457" y="2053"/>
            <a:chExt cx="68" cy="65"/>
          </a:xfrm>
        </p:grpSpPr>
        <p:sp>
          <p:nvSpPr>
            <p:cNvPr id="59462" name="Line 74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63" name="Line 75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64" name="Line 76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9427" name="Line 77"/>
          <p:cNvSpPr>
            <a:spLocks noChangeShapeType="1"/>
          </p:cNvSpPr>
          <p:nvPr/>
        </p:nvSpPr>
        <p:spPr bwMode="auto">
          <a:xfrm flipV="1">
            <a:off x="2314575" y="2644775"/>
            <a:ext cx="0" cy="25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" name="Group 78"/>
          <p:cNvGrpSpPr>
            <a:grpSpLocks/>
          </p:cNvGrpSpPr>
          <p:nvPr/>
        </p:nvGrpSpPr>
        <p:grpSpPr bwMode="auto">
          <a:xfrm flipV="1">
            <a:off x="2327275" y="2638425"/>
            <a:ext cx="23813" cy="23813"/>
            <a:chOff x="1457" y="2053"/>
            <a:chExt cx="68" cy="65"/>
          </a:xfrm>
        </p:grpSpPr>
        <p:sp>
          <p:nvSpPr>
            <p:cNvPr id="59459" name="Line 79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60" name="Line 80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61" name="Line 81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 flipH="1" flipV="1">
            <a:off x="2278063" y="2638425"/>
            <a:ext cx="25400" cy="23813"/>
            <a:chOff x="1457" y="2053"/>
            <a:chExt cx="68" cy="65"/>
          </a:xfrm>
        </p:grpSpPr>
        <p:sp>
          <p:nvSpPr>
            <p:cNvPr id="59456" name="Line 83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57" name="Line 84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58" name="Line 85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9430" name="Oval 86"/>
          <p:cNvSpPr>
            <a:spLocks noChangeArrowheads="1"/>
          </p:cNvSpPr>
          <p:nvPr/>
        </p:nvSpPr>
        <p:spPr bwMode="auto">
          <a:xfrm>
            <a:off x="2298700" y="2476500"/>
            <a:ext cx="31750" cy="333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31" name="Freeform 87"/>
          <p:cNvSpPr>
            <a:spLocks/>
          </p:cNvSpPr>
          <p:nvPr/>
        </p:nvSpPr>
        <p:spPr bwMode="auto">
          <a:xfrm>
            <a:off x="2308225" y="2511425"/>
            <a:ext cx="14288" cy="125413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32" name="Freeform 88"/>
          <p:cNvSpPr>
            <a:spLocks/>
          </p:cNvSpPr>
          <p:nvPr/>
        </p:nvSpPr>
        <p:spPr bwMode="auto">
          <a:xfrm flipV="1">
            <a:off x="2308225" y="2347913"/>
            <a:ext cx="14288" cy="125412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" name="Group 89"/>
          <p:cNvGrpSpPr>
            <a:grpSpLocks/>
          </p:cNvGrpSpPr>
          <p:nvPr/>
        </p:nvGrpSpPr>
        <p:grpSpPr bwMode="auto">
          <a:xfrm>
            <a:off x="1104900" y="5905500"/>
            <a:ext cx="73025" cy="355600"/>
            <a:chOff x="1531" y="1554"/>
            <a:chExt cx="46" cy="224"/>
          </a:xfrm>
        </p:grpSpPr>
        <p:sp>
          <p:nvSpPr>
            <p:cNvPr id="59437" name="Line 90"/>
            <p:cNvSpPr>
              <a:spLocks noChangeShapeType="1"/>
            </p:cNvSpPr>
            <p:nvPr/>
          </p:nvSpPr>
          <p:spPr bwMode="auto">
            <a:xfrm>
              <a:off x="1554" y="1554"/>
              <a:ext cx="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1562" y="1559"/>
              <a:ext cx="15" cy="15"/>
              <a:chOff x="1457" y="2053"/>
              <a:chExt cx="68" cy="65"/>
            </a:xfrm>
          </p:grpSpPr>
          <p:sp>
            <p:nvSpPr>
              <p:cNvPr id="59453" name="Line 92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54" name="Line 93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55" name="Line 94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95"/>
            <p:cNvGrpSpPr>
              <a:grpSpLocks/>
            </p:cNvGrpSpPr>
            <p:nvPr/>
          </p:nvGrpSpPr>
          <p:grpSpPr bwMode="auto">
            <a:xfrm flipH="1">
              <a:off x="1531" y="1559"/>
              <a:ext cx="16" cy="15"/>
              <a:chOff x="1457" y="2053"/>
              <a:chExt cx="68" cy="65"/>
            </a:xfrm>
          </p:grpSpPr>
          <p:sp>
            <p:nvSpPr>
              <p:cNvPr id="59450" name="Line 96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51" name="Line 97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52" name="Line 98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9440" name="Line 99"/>
            <p:cNvSpPr>
              <a:spLocks noChangeShapeType="1"/>
            </p:cNvSpPr>
            <p:nvPr/>
          </p:nvSpPr>
          <p:spPr bwMode="auto">
            <a:xfrm flipV="1">
              <a:off x="1554" y="1762"/>
              <a:ext cx="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" name="Group 100"/>
            <p:cNvGrpSpPr>
              <a:grpSpLocks/>
            </p:cNvGrpSpPr>
            <p:nvPr/>
          </p:nvGrpSpPr>
          <p:grpSpPr bwMode="auto">
            <a:xfrm flipV="1">
              <a:off x="1562" y="1758"/>
              <a:ext cx="15" cy="15"/>
              <a:chOff x="1457" y="2053"/>
              <a:chExt cx="68" cy="65"/>
            </a:xfrm>
          </p:grpSpPr>
          <p:sp>
            <p:nvSpPr>
              <p:cNvPr id="59447" name="Line 101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48" name="Line 102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49" name="Line 103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" name="Group 104"/>
            <p:cNvGrpSpPr>
              <a:grpSpLocks/>
            </p:cNvGrpSpPr>
            <p:nvPr/>
          </p:nvGrpSpPr>
          <p:grpSpPr bwMode="auto">
            <a:xfrm flipH="1" flipV="1">
              <a:off x="1531" y="1758"/>
              <a:ext cx="16" cy="15"/>
              <a:chOff x="1457" y="2053"/>
              <a:chExt cx="68" cy="65"/>
            </a:xfrm>
          </p:grpSpPr>
          <p:sp>
            <p:nvSpPr>
              <p:cNvPr id="59444" name="Line 105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45" name="Line 106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446" name="Line 107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9443" name="Oval 108"/>
            <p:cNvSpPr>
              <a:spLocks noChangeArrowheads="1"/>
            </p:cNvSpPr>
            <p:nvPr/>
          </p:nvSpPr>
          <p:spPr bwMode="auto">
            <a:xfrm>
              <a:off x="1544" y="1656"/>
              <a:ext cx="20" cy="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9434" name="Oval 109"/>
          <p:cNvSpPr>
            <a:spLocks noChangeArrowheads="1"/>
          </p:cNvSpPr>
          <p:nvPr/>
        </p:nvSpPr>
        <p:spPr bwMode="auto">
          <a:xfrm>
            <a:off x="3635375" y="6075363"/>
            <a:ext cx="31750" cy="333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35" name="Freeform 110"/>
          <p:cNvSpPr>
            <a:spLocks/>
          </p:cNvSpPr>
          <p:nvPr/>
        </p:nvSpPr>
        <p:spPr bwMode="auto">
          <a:xfrm>
            <a:off x="3644900" y="6110288"/>
            <a:ext cx="14288" cy="125412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436" name="Freeform 111"/>
          <p:cNvSpPr>
            <a:spLocks/>
          </p:cNvSpPr>
          <p:nvPr/>
        </p:nvSpPr>
        <p:spPr bwMode="auto">
          <a:xfrm flipV="1">
            <a:off x="3644900" y="5946775"/>
            <a:ext cx="14288" cy="125413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 </a:t>
            </a:r>
            <a:r>
              <a:rPr lang="de-DE" sz="2400" smtClean="0">
                <a:latin typeface="Tahoma" pitchFamily="34" charset="0"/>
              </a:rPr>
              <a:t>mit Nullstellungs-Prisma</a:t>
            </a:r>
            <a:endParaRPr lang="de-DE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803275"/>
          </a:xfrm>
        </p:spPr>
        <p:txBody>
          <a:bodyPr/>
          <a:lstStyle/>
          <a:p>
            <a:r>
              <a:rPr lang="de-DE" sz="2400" smtClean="0"/>
              <a:t>bei FD II/1: Kreuztest-Prisma wird verstärkt</a:t>
            </a:r>
            <a:endParaRPr lang="de-DE" smtClean="0"/>
          </a:p>
          <a:p>
            <a:pPr>
              <a:buFont typeface="Monotype Sorts" pitchFamily="2" charset="2"/>
              <a:buNone/>
            </a:pPr>
            <a:r>
              <a:rPr lang="de-DE" sz="1900" smtClean="0"/>
              <a:t>	</a:t>
            </a:r>
          </a:p>
        </p:txBody>
      </p:sp>
      <p:sp>
        <p:nvSpPr>
          <p:cNvPr id="60420" name="Oval 4"/>
          <p:cNvSpPr>
            <a:spLocks noChangeAspect="1" noChangeArrowheads="1"/>
          </p:cNvSpPr>
          <p:nvPr/>
        </p:nvSpPr>
        <p:spPr bwMode="auto">
          <a:xfrm>
            <a:off x="3641725" y="6049963"/>
            <a:ext cx="212725" cy="9048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421" name="Oval 5"/>
          <p:cNvSpPr>
            <a:spLocks noChangeAspect="1" noChangeArrowheads="1"/>
          </p:cNvSpPr>
          <p:nvPr/>
        </p:nvSpPr>
        <p:spPr bwMode="auto">
          <a:xfrm>
            <a:off x="1111250" y="54816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422" name="Oval 6"/>
          <p:cNvSpPr>
            <a:spLocks noChangeAspect="1" noChangeArrowheads="1"/>
          </p:cNvSpPr>
          <p:nvPr/>
        </p:nvSpPr>
        <p:spPr bwMode="auto">
          <a:xfrm>
            <a:off x="719138" y="4692650"/>
            <a:ext cx="838200" cy="8366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423" name="Line 7"/>
          <p:cNvSpPr>
            <a:spLocks noChangeAspect="1" noChangeShapeType="1"/>
          </p:cNvSpPr>
          <p:nvPr/>
        </p:nvSpPr>
        <p:spPr bwMode="auto">
          <a:xfrm flipV="1">
            <a:off x="1144588" y="2528888"/>
            <a:ext cx="0" cy="3008312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0424" name="Line 8"/>
          <p:cNvSpPr>
            <a:spLocks noChangeAspect="1" noChangeShapeType="1"/>
          </p:cNvSpPr>
          <p:nvPr/>
        </p:nvSpPr>
        <p:spPr bwMode="auto">
          <a:xfrm flipH="1" flipV="1">
            <a:off x="3349625" y="2538413"/>
            <a:ext cx="0" cy="1838325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758825" y="5700713"/>
            <a:ext cx="768350" cy="769937"/>
            <a:chOff x="-236" y="0"/>
            <a:chExt cx="20472" cy="20000"/>
          </a:xfrm>
        </p:grpSpPr>
        <p:sp>
          <p:nvSpPr>
            <p:cNvPr id="60527" name="Line 10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528" name="Line 11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3365500" y="5708650"/>
            <a:ext cx="768350" cy="771525"/>
            <a:chOff x="-236" y="0"/>
            <a:chExt cx="20472" cy="20000"/>
          </a:xfrm>
        </p:grpSpPr>
        <p:sp>
          <p:nvSpPr>
            <p:cNvPr id="60525" name="Line 13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526" name="Line 14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0427" name="Rectangle 15"/>
          <p:cNvSpPr>
            <a:spLocks noChangeAspect="1" noChangeArrowheads="1"/>
          </p:cNvSpPr>
          <p:nvPr/>
        </p:nvSpPr>
        <p:spPr bwMode="auto">
          <a:xfrm>
            <a:off x="5510213" y="2379663"/>
            <a:ext cx="2963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ferner Zeigertest </a:t>
            </a:r>
            <a:endParaRPr lang="de-DE" sz="1000"/>
          </a:p>
        </p:txBody>
      </p:sp>
      <p:sp>
        <p:nvSpPr>
          <p:cNvPr id="60428" name="Rectangle 16"/>
          <p:cNvSpPr>
            <a:spLocks noChangeAspect="1" noChangeArrowheads="1"/>
          </p:cNvSpPr>
          <p:nvPr/>
        </p:nvSpPr>
        <p:spPr bwMode="auto">
          <a:xfrm>
            <a:off x="5491163" y="5929313"/>
            <a:ext cx="28368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/>
              <a:t>Blick von hinten auf den Augenhintergrund</a:t>
            </a:r>
            <a:endParaRPr lang="de-DE" sz="1000"/>
          </a:p>
        </p:txBody>
      </p:sp>
      <p:sp>
        <p:nvSpPr>
          <p:cNvPr id="60429" name="Line 17"/>
          <p:cNvSpPr>
            <a:spLocks noChangeAspect="1" noChangeShapeType="1"/>
          </p:cNvSpPr>
          <p:nvPr/>
        </p:nvSpPr>
        <p:spPr bwMode="auto">
          <a:xfrm flipV="1">
            <a:off x="1144588" y="2530475"/>
            <a:ext cx="0" cy="2984500"/>
          </a:xfrm>
          <a:prstGeom prst="line">
            <a:avLst/>
          </a:prstGeom>
          <a:noFill/>
          <a:ln w="63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0430" name="Rectangle 18"/>
          <p:cNvSpPr>
            <a:spLocks noChangeAspect="1" noChangeArrowheads="1"/>
          </p:cNvSpPr>
          <p:nvPr/>
        </p:nvSpPr>
        <p:spPr bwMode="auto">
          <a:xfrm>
            <a:off x="5510213" y="3225800"/>
            <a:ext cx="11271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Fixierlinie</a:t>
            </a:r>
            <a:endParaRPr lang="de-DE" sz="1000"/>
          </a:p>
        </p:txBody>
      </p:sp>
      <p:sp>
        <p:nvSpPr>
          <p:cNvPr id="60431" name="Line 19"/>
          <p:cNvSpPr>
            <a:spLocks noChangeAspect="1" noChangeShapeType="1"/>
          </p:cNvSpPr>
          <p:nvPr/>
        </p:nvSpPr>
        <p:spPr bwMode="auto">
          <a:xfrm>
            <a:off x="5059363" y="3392488"/>
            <a:ext cx="311150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0432" name="Rectangle 20"/>
          <p:cNvSpPr>
            <a:spLocks noChangeAspect="1" noChangeArrowheads="1"/>
          </p:cNvSpPr>
          <p:nvPr/>
        </p:nvSpPr>
        <p:spPr bwMode="auto">
          <a:xfrm>
            <a:off x="5510213" y="3703638"/>
            <a:ext cx="3176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Hauptstrahl des </a:t>
            </a:r>
            <a:br>
              <a:rPr lang="de-DE"/>
            </a:br>
            <a:r>
              <a:rPr lang="de-DE"/>
              <a:t>abbildenden Lichtbündels</a:t>
            </a:r>
            <a:endParaRPr lang="de-DE" sz="1000"/>
          </a:p>
        </p:txBody>
      </p:sp>
      <p:sp>
        <p:nvSpPr>
          <p:cNvPr id="60433" name="Line 21"/>
          <p:cNvSpPr>
            <a:spLocks noChangeAspect="1" noChangeShapeType="1"/>
          </p:cNvSpPr>
          <p:nvPr/>
        </p:nvSpPr>
        <p:spPr bwMode="auto">
          <a:xfrm>
            <a:off x="5059363" y="4013200"/>
            <a:ext cx="333375" cy="1588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0434" name="Oval 22"/>
          <p:cNvSpPr>
            <a:spLocks noChangeAspect="1" noChangeArrowheads="1"/>
          </p:cNvSpPr>
          <p:nvPr/>
        </p:nvSpPr>
        <p:spPr bwMode="auto">
          <a:xfrm>
            <a:off x="3700463" y="5449888"/>
            <a:ext cx="74612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435" name="Oval 23"/>
          <p:cNvSpPr>
            <a:spLocks noChangeAspect="1" noChangeArrowheads="1"/>
          </p:cNvSpPr>
          <p:nvPr/>
        </p:nvSpPr>
        <p:spPr bwMode="auto">
          <a:xfrm>
            <a:off x="3157538" y="4692650"/>
            <a:ext cx="838200" cy="8366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436" name="Line 24"/>
          <p:cNvSpPr>
            <a:spLocks noChangeAspect="1" noChangeShapeType="1"/>
          </p:cNvSpPr>
          <p:nvPr/>
        </p:nvSpPr>
        <p:spPr bwMode="auto">
          <a:xfrm>
            <a:off x="2698750" y="2544763"/>
            <a:ext cx="1044575" cy="29416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0437" name="Line 25"/>
          <p:cNvSpPr>
            <a:spLocks noChangeAspect="1" noChangeShapeType="1"/>
          </p:cNvSpPr>
          <p:nvPr/>
        </p:nvSpPr>
        <p:spPr bwMode="auto">
          <a:xfrm rot="20506875" flipV="1">
            <a:off x="3182938" y="4824413"/>
            <a:ext cx="58896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438" name="Oval 26"/>
          <p:cNvSpPr>
            <a:spLocks noChangeAspect="1" noChangeArrowheads="1"/>
          </p:cNvSpPr>
          <p:nvPr/>
        </p:nvSpPr>
        <p:spPr bwMode="auto">
          <a:xfrm>
            <a:off x="5097463" y="4670425"/>
            <a:ext cx="212725" cy="9207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439" name="Rectangle 27"/>
          <p:cNvSpPr>
            <a:spLocks noChangeAspect="1" noChangeArrowheads="1"/>
          </p:cNvSpPr>
          <p:nvPr/>
        </p:nvSpPr>
        <p:spPr bwMode="auto">
          <a:xfrm>
            <a:off x="5510213" y="4545013"/>
            <a:ext cx="17668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Panumbereich</a:t>
            </a:r>
            <a:endParaRPr lang="de-DE" sz="1000"/>
          </a:p>
        </p:txBody>
      </p:sp>
      <p:sp>
        <p:nvSpPr>
          <p:cNvPr id="60440" name="Line 28"/>
          <p:cNvSpPr>
            <a:spLocks noChangeAspect="1" noChangeShapeType="1"/>
          </p:cNvSpPr>
          <p:nvPr/>
        </p:nvSpPr>
        <p:spPr bwMode="auto">
          <a:xfrm flipH="1" flipV="1">
            <a:off x="4975225" y="6096000"/>
            <a:ext cx="333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0441" name="Line 29"/>
          <p:cNvSpPr>
            <a:spLocks noChangeAspect="1" noChangeShapeType="1"/>
          </p:cNvSpPr>
          <p:nvPr/>
        </p:nvSpPr>
        <p:spPr bwMode="auto">
          <a:xfrm>
            <a:off x="849313" y="4805363"/>
            <a:ext cx="58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442" name="Line 30"/>
          <p:cNvSpPr>
            <a:spLocks noChangeAspect="1" noChangeShapeType="1"/>
          </p:cNvSpPr>
          <p:nvPr/>
        </p:nvSpPr>
        <p:spPr bwMode="auto">
          <a:xfrm rot="-254620" flipH="1" flipV="1">
            <a:off x="3398838" y="4384675"/>
            <a:ext cx="327025" cy="1176338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0443" name="AutoShape 31"/>
          <p:cNvSpPr>
            <a:spLocks noChangeAspect="1" noChangeArrowheads="1"/>
          </p:cNvSpPr>
          <p:nvPr/>
        </p:nvSpPr>
        <p:spPr bwMode="auto">
          <a:xfrm>
            <a:off x="2667000" y="4267200"/>
            <a:ext cx="1346200" cy="165100"/>
          </a:xfrm>
          <a:prstGeom prst="triangle">
            <a:avLst>
              <a:gd name="adj" fmla="val 10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932363" y="2286000"/>
            <a:ext cx="477837" cy="412750"/>
            <a:chOff x="1344" y="1488"/>
            <a:chExt cx="301" cy="260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1344" y="1488"/>
              <a:ext cx="301" cy="260"/>
              <a:chOff x="1811" y="1759"/>
              <a:chExt cx="2133" cy="2127"/>
            </a:xfrm>
          </p:grpSpPr>
          <p:sp>
            <p:nvSpPr>
              <p:cNvPr id="60521" name="Freeform 34"/>
              <p:cNvSpPr>
                <a:spLocks/>
              </p:cNvSpPr>
              <p:nvPr/>
            </p:nvSpPr>
            <p:spPr bwMode="auto">
              <a:xfrm>
                <a:off x="1811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22" name="Freeform 35"/>
              <p:cNvSpPr>
                <a:spLocks/>
              </p:cNvSpPr>
              <p:nvPr/>
            </p:nvSpPr>
            <p:spPr bwMode="auto">
              <a:xfrm flipH="1">
                <a:off x="2879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23" name="Freeform 36"/>
              <p:cNvSpPr>
                <a:spLocks/>
              </p:cNvSpPr>
              <p:nvPr/>
            </p:nvSpPr>
            <p:spPr bwMode="auto">
              <a:xfrm flipV="1">
                <a:off x="1811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24" name="Freeform 37"/>
              <p:cNvSpPr>
                <a:spLocks/>
              </p:cNvSpPr>
              <p:nvPr/>
            </p:nvSpPr>
            <p:spPr bwMode="auto">
              <a:xfrm flipH="1" flipV="1">
                <a:off x="2879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0498" name="Oval 38"/>
            <p:cNvSpPr>
              <a:spLocks noChangeArrowheads="1"/>
            </p:cNvSpPr>
            <p:nvPr/>
          </p:nvSpPr>
          <p:spPr bwMode="auto">
            <a:xfrm>
              <a:off x="1381" y="1505"/>
              <a:ext cx="228" cy="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99" name="Oval 39"/>
            <p:cNvSpPr>
              <a:spLocks noChangeArrowheads="1"/>
            </p:cNvSpPr>
            <p:nvPr/>
          </p:nvSpPr>
          <p:spPr bwMode="auto">
            <a:xfrm>
              <a:off x="1381" y="1505"/>
              <a:ext cx="228" cy="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500" name="Line 40"/>
            <p:cNvSpPr>
              <a:spLocks noChangeShapeType="1"/>
            </p:cNvSpPr>
            <p:nvPr/>
          </p:nvSpPr>
          <p:spPr bwMode="auto">
            <a:xfrm>
              <a:off x="1494" y="1506"/>
              <a:ext cx="0" cy="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02" y="1511"/>
              <a:ext cx="15" cy="15"/>
              <a:chOff x="1457" y="2053"/>
              <a:chExt cx="68" cy="65"/>
            </a:xfrm>
          </p:grpSpPr>
          <p:sp>
            <p:nvSpPr>
              <p:cNvPr id="60518" name="Line 42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19" name="Line 43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20" name="Line 44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 flipH="1">
              <a:off x="1471" y="1511"/>
              <a:ext cx="16" cy="15"/>
              <a:chOff x="1457" y="2053"/>
              <a:chExt cx="68" cy="65"/>
            </a:xfrm>
          </p:grpSpPr>
          <p:sp>
            <p:nvSpPr>
              <p:cNvPr id="60515" name="Line 46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16" name="Line 47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17" name="Line 48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0503" name="Line 49"/>
            <p:cNvSpPr>
              <a:spLocks noChangeShapeType="1"/>
            </p:cNvSpPr>
            <p:nvPr/>
          </p:nvSpPr>
          <p:spPr bwMode="auto">
            <a:xfrm flipV="1">
              <a:off x="1494" y="1714"/>
              <a:ext cx="0" cy="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50"/>
            <p:cNvGrpSpPr>
              <a:grpSpLocks/>
            </p:cNvGrpSpPr>
            <p:nvPr/>
          </p:nvGrpSpPr>
          <p:grpSpPr bwMode="auto">
            <a:xfrm flipV="1">
              <a:off x="1502" y="1710"/>
              <a:ext cx="15" cy="15"/>
              <a:chOff x="1457" y="2053"/>
              <a:chExt cx="68" cy="65"/>
            </a:xfrm>
          </p:grpSpPr>
          <p:sp>
            <p:nvSpPr>
              <p:cNvPr id="60512" name="Line 51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13" name="Line 52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14" name="Line 53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 flipH="1" flipV="1">
              <a:off x="1471" y="1710"/>
              <a:ext cx="16" cy="15"/>
              <a:chOff x="1457" y="2053"/>
              <a:chExt cx="68" cy="65"/>
            </a:xfrm>
          </p:grpSpPr>
          <p:sp>
            <p:nvSpPr>
              <p:cNvPr id="60509" name="Line 55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10" name="Line 56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511" name="Line 57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0506" name="Oval 58"/>
            <p:cNvSpPr>
              <a:spLocks noChangeArrowheads="1"/>
            </p:cNvSpPr>
            <p:nvPr/>
          </p:nvSpPr>
          <p:spPr bwMode="auto">
            <a:xfrm>
              <a:off x="1484" y="1608"/>
              <a:ext cx="20" cy="2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507" name="Freeform 59"/>
            <p:cNvSpPr>
              <a:spLocks/>
            </p:cNvSpPr>
            <p:nvPr/>
          </p:nvSpPr>
          <p:spPr bwMode="auto">
            <a:xfrm>
              <a:off x="1490" y="1630"/>
              <a:ext cx="9" cy="79"/>
            </a:xfrm>
            <a:custGeom>
              <a:avLst/>
              <a:gdLst>
                <a:gd name="T0" fmla="*/ 0 w 64"/>
                <a:gd name="T1" fmla="*/ 0 h 560"/>
                <a:gd name="T2" fmla="*/ 18 w 64"/>
                <a:gd name="T3" fmla="*/ 560 h 560"/>
                <a:gd name="T4" fmla="*/ 46 w 64"/>
                <a:gd name="T5" fmla="*/ 560 h 560"/>
                <a:gd name="T6" fmla="*/ 64 w 64"/>
                <a:gd name="T7" fmla="*/ 0 h 560"/>
                <a:gd name="T8" fmla="*/ 0 w 6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0"/>
                <a:gd name="T17" fmla="*/ 64 w 6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0">
                  <a:moveTo>
                    <a:pt x="0" y="0"/>
                  </a:moveTo>
                  <a:lnTo>
                    <a:pt x="18" y="560"/>
                  </a:lnTo>
                  <a:lnTo>
                    <a:pt x="46" y="56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508" name="Freeform 60"/>
            <p:cNvSpPr>
              <a:spLocks/>
            </p:cNvSpPr>
            <p:nvPr/>
          </p:nvSpPr>
          <p:spPr bwMode="auto">
            <a:xfrm flipV="1">
              <a:off x="1490" y="1527"/>
              <a:ext cx="9" cy="79"/>
            </a:xfrm>
            <a:custGeom>
              <a:avLst/>
              <a:gdLst>
                <a:gd name="T0" fmla="*/ 0 w 64"/>
                <a:gd name="T1" fmla="*/ 0 h 560"/>
                <a:gd name="T2" fmla="*/ 18 w 64"/>
                <a:gd name="T3" fmla="*/ 560 h 560"/>
                <a:gd name="T4" fmla="*/ 46 w 64"/>
                <a:gd name="T5" fmla="*/ 560 h 560"/>
                <a:gd name="T6" fmla="*/ 64 w 64"/>
                <a:gd name="T7" fmla="*/ 0 h 560"/>
                <a:gd name="T8" fmla="*/ 0 w 6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0"/>
                <a:gd name="T17" fmla="*/ 64 w 6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0">
                  <a:moveTo>
                    <a:pt x="0" y="0"/>
                  </a:moveTo>
                  <a:lnTo>
                    <a:pt x="18" y="560"/>
                  </a:lnTo>
                  <a:lnTo>
                    <a:pt x="46" y="56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2076450" y="2286000"/>
            <a:ext cx="477838" cy="412750"/>
            <a:chOff x="1811" y="1759"/>
            <a:chExt cx="2133" cy="2127"/>
          </a:xfrm>
        </p:grpSpPr>
        <p:sp>
          <p:nvSpPr>
            <p:cNvPr id="60493" name="Freeform 62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94" name="Freeform 63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95" name="Freeform 64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96" name="Freeform 65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0446" name="Oval 66"/>
          <p:cNvSpPr>
            <a:spLocks noChangeArrowheads="1"/>
          </p:cNvSpPr>
          <p:nvPr/>
        </p:nvSpPr>
        <p:spPr bwMode="auto">
          <a:xfrm>
            <a:off x="2135188" y="2312988"/>
            <a:ext cx="361950" cy="357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447" name="Oval 67"/>
          <p:cNvSpPr>
            <a:spLocks noChangeArrowheads="1"/>
          </p:cNvSpPr>
          <p:nvPr/>
        </p:nvSpPr>
        <p:spPr bwMode="auto">
          <a:xfrm>
            <a:off x="2135188" y="2312988"/>
            <a:ext cx="361950" cy="357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448" name="Line 68"/>
          <p:cNvSpPr>
            <a:spLocks noChangeShapeType="1"/>
          </p:cNvSpPr>
          <p:nvPr/>
        </p:nvSpPr>
        <p:spPr bwMode="auto">
          <a:xfrm>
            <a:off x="2314575" y="2314575"/>
            <a:ext cx="0" cy="25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2327275" y="2322513"/>
            <a:ext cx="23813" cy="23812"/>
            <a:chOff x="1457" y="2053"/>
            <a:chExt cx="68" cy="65"/>
          </a:xfrm>
        </p:grpSpPr>
        <p:sp>
          <p:nvSpPr>
            <p:cNvPr id="60490" name="Line 70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91" name="Line 71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92" name="Line 72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flipH="1">
            <a:off x="2278063" y="2322513"/>
            <a:ext cx="25400" cy="23812"/>
            <a:chOff x="1457" y="2053"/>
            <a:chExt cx="68" cy="65"/>
          </a:xfrm>
        </p:grpSpPr>
        <p:sp>
          <p:nvSpPr>
            <p:cNvPr id="60487" name="Line 74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88" name="Line 75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89" name="Line 76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0451" name="Line 77"/>
          <p:cNvSpPr>
            <a:spLocks noChangeShapeType="1"/>
          </p:cNvSpPr>
          <p:nvPr/>
        </p:nvSpPr>
        <p:spPr bwMode="auto">
          <a:xfrm flipV="1">
            <a:off x="2314575" y="2644775"/>
            <a:ext cx="0" cy="25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" name="Group 78"/>
          <p:cNvGrpSpPr>
            <a:grpSpLocks/>
          </p:cNvGrpSpPr>
          <p:nvPr/>
        </p:nvGrpSpPr>
        <p:grpSpPr bwMode="auto">
          <a:xfrm flipV="1">
            <a:off x="2327275" y="2638425"/>
            <a:ext cx="23813" cy="23813"/>
            <a:chOff x="1457" y="2053"/>
            <a:chExt cx="68" cy="65"/>
          </a:xfrm>
        </p:grpSpPr>
        <p:sp>
          <p:nvSpPr>
            <p:cNvPr id="60484" name="Line 79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85" name="Line 80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86" name="Line 81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 flipH="1" flipV="1">
            <a:off x="2278063" y="2638425"/>
            <a:ext cx="25400" cy="23813"/>
            <a:chOff x="1457" y="2053"/>
            <a:chExt cx="68" cy="65"/>
          </a:xfrm>
        </p:grpSpPr>
        <p:sp>
          <p:nvSpPr>
            <p:cNvPr id="60481" name="Line 83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82" name="Line 84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83" name="Line 85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0454" name="Oval 86"/>
          <p:cNvSpPr>
            <a:spLocks noChangeArrowheads="1"/>
          </p:cNvSpPr>
          <p:nvPr/>
        </p:nvSpPr>
        <p:spPr bwMode="auto">
          <a:xfrm>
            <a:off x="2298700" y="2476500"/>
            <a:ext cx="31750" cy="333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455" name="Freeform 87"/>
          <p:cNvSpPr>
            <a:spLocks/>
          </p:cNvSpPr>
          <p:nvPr/>
        </p:nvSpPr>
        <p:spPr bwMode="auto">
          <a:xfrm>
            <a:off x="2308225" y="2511425"/>
            <a:ext cx="14288" cy="125413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456" name="Freeform 88"/>
          <p:cNvSpPr>
            <a:spLocks/>
          </p:cNvSpPr>
          <p:nvPr/>
        </p:nvSpPr>
        <p:spPr bwMode="auto">
          <a:xfrm flipV="1">
            <a:off x="2308225" y="2347913"/>
            <a:ext cx="14288" cy="125412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" name="Group 89"/>
          <p:cNvGrpSpPr>
            <a:grpSpLocks/>
          </p:cNvGrpSpPr>
          <p:nvPr/>
        </p:nvGrpSpPr>
        <p:grpSpPr bwMode="auto">
          <a:xfrm>
            <a:off x="1104900" y="5905500"/>
            <a:ext cx="73025" cy="355600"/>
            <a:chOff x="1531" y="1554"/>
            <a:chExt cx="46" cy="224"/>
          </a:xfrm>
        </p:grpSpPr>
        <p:sp>
          <p:nvSpPr>
            <p:cNvPr id="60462" name="Line 90"/>
            <p:cNvSpPr>
              <a:spLocks noChangeShapeType="1"/>
            </p:cNvSpPr>
            <p:nvPr/>
          </p:nvSpPr>
          <p:spPr bwMode="auto">
            <a:xfrm>
              <a:off x="1554" y="1554"/>
              <a:ext cx="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1562" y="1559"/>
              <a:ext cx="15" cy="15"/>
              <a:chOff x="1457" y="2053"/>
              <a:chExt cx="68" cy="65"/>
            </a:xfrm>
          </p:grpSpPr>
          <p:sp>
            <p:nvSpPr>
              <p:cNvPr id="60478" name="Line 92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79" name="Line 93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80" name="Line 94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95"/>
            <p:cNvGrpSpPr>
              <a:grpSpLocks/>
            </p:cNvGrpSpPr>
            <p:nvPr/>
          </p:nvGrpSpPr>
          <p:grpSpPr bwMode="auto">
            <a:xfrm flipH="1">
              <a:off x="1531" y="1559"/>
              <a:ext cx="16" cy="15"/>
              <a:chOff x="1457" y="2053"/>
              <a:chExt cx="68" cy="65"/>
            </a:xfrm>
          </p:grpSpPr>
          <p:sp>
            <p:nvSpPr>
              <p:cNvPr id="60475" name="Line 96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76" name="Line 97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77" name="Line 98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0465" name="Line 99"/>
            <p:cNvSpPr>
              <a:spLocks noChangeShapeType="1"/>
            </p:cNvSpPr>
            <p:nvPr/>
          </p:nvSpPr>
          <p:spPr bwMode="auto">
            <a:xfrm flipV="1">
              <a:off x="1554" y="1762"/>
              <a:ext cx="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" name="Group 100"/>
            <p:cNvGrpSpPr>
              <a:grpSpLocks/>
            </p:cNvGrpSpPr>
            <p:nvPr/>
          </p:nvGrpSpPr>
          <p:grpSpPr bwMode="auto">
            <a:xfrm flipV="1">
              <a:off x="1562" y="1758"/>
              <a:ext cx="15" cy="15"/>
              <a:chOff x="1457" y="2053"/>
              <a:chExt cx="68" cy="65"/>
            </a:xfrm>
          </p:grpSpPr>
          <p:sp>
            <p:nvSpPr>
              <p:cNvPr id="60472" name="Line 101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73" name="Line 102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74" name="Line 103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" name="Group 104"/>
            <p:cNvGrpSpPr>
              <a:grpSpLocks/>
            </p:cNvGrpSpPr>
            <p:nvPr/>
          </p:nvGrpSpPr>
          <p:grpSpPr bwMode="auto">
            <a:xfrm flipH="1" flipV="1">
              <a:off x="1531" y="1758"/>
              <a:ext cx="16" cy="15"/>
              <a:chOff x="1457" y="2053"/>
              <a:chExt cx="68" cy="65"/>
            </a:xfrm>
          </p:grpSpPr>
          <p:sp>
            <p:nvSpPr>
              <p:cNvPr id="60469" name="Line 105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70" name="Line 106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471" name="Line 107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0468" name="Oval 108"/>
            <p:cNvSpPr>
              <a:spLocks noChangeArrowheads="1"/>
            </p:cNvSpPr>
            <p:nvPr/>
          </p:nvSpPr>
          <p:spPr bwMode="auto">
            <a:xfrm>
              <a:off x="1544" y="1656"/>
              <a:ext cx="20" cy="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0" name="Group 109"/>
          <p:cNvGrpSpPr>
            <a:grpSpLocks/>
          </p:cNvGrpSpPr>
          <p:nvPr/>
        </p:nvGrpSpPr>
        <p:grpSpPr bwMode="auto">
          <a:xfrm>
            <a:off x="3733800" y="5946775"/>
            <a:ext cx="31750" cy="288925"/>
            <a:chOff x="2290" y="3746"/>
            <a:chExt cx="20" cy="182"/>
          </a:xfrm>
        </p:grpSpPr>
        <p:sp>
          <p:nvSpPr>
            <p:cNvPr id="60459" name="Oval 110"/>
            <p:cNvSpPr>
              <a:spLocks noChangeArrowheads="1"/>
            </p:cNvSpPr>
            <p:nvPr/>
          </p:nvSpPr>
          <p:spPr bwMode="auto">
            <a:xfrm>
              <a:off x="2290" y="3827"/>
              <a:ext cx="20" cy="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60" name="Freeform 111"/>
            <p:cNvSpPr>
              <a:spLocks/>
            </p:cNvSpPr>
            <p:nvPr/>
          </p:nvSpPr>
          <p:spPr bwMode="auto">
            <a:xfrm>
              <a:off x="2296" y="3849"/>
              <a:ext cx="9" cy="79"/>
            </a:xfrm>
            <a:custGeom>
              <a:avLst/>
              <a:gdLst>
                <a:gd name="T0" fmla="*/ 0 w 64"/>
                <a:gd name="T1" fmla="*/ 0 h 560"/>
                <a:gd name="T2" fmla="*/ 18 w 64"/>
                <a:gd name="T3" fmla="*/ 560 h 560"/>
                <a:gd name="T4" fmla="*/ 46 w 64"/>
                <a:gd name="T5" fmla="*/ 560 h 560"/>
                <a:gd name="T6" fmla="*/ 64 w 64"/>
                <a:gd name="T7" fmla="*/ 0 h 560"/>
                <a:gd name="T8" fmla="*/ 0 w 6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0"/>
                <a:gd name="T17" fmla="*/ 64 w 6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0">
                  <a:moveTo>
                    <a:pt x="0" y="0"/>
                  </a:moveTo>
                  <a:lnTo>
                    <a:pt x="18" y="560"/>
                  </a:lnTo>
                  <a:lnTo>
                    <a:pt x="46" y="56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61" name="Freeform 112"/>
            <p:cNvSpPr>
              <a:spLocks/>
            </p:cNvSpPr>
            <p:nvPr/>
          </p:nvSpPr>
          <p:spPr bwMode="auto">
            <a:xfrm flipV="1">
              <a:off x="2296" y="3746"/>
              <a:ext cx="9" cy="79"/>
            </a:xfrm>
            <a:custGeom>
              <a:avLst/>
              <a:gdLst>
                <a:gd name="T0" fmla="*/ 0 w 64"/>
                <a:gd name="T1" fmla="*/ 0 h 560"/>
                <a:gd name="T2" fmla="*/ 18 w 64"/>
                <a:gd name="T3" fmla="*/ 560 h 560"/>
                <a:gd name="T4" fmla="*/ 46 w 64"/>
                <a:gd name="T5" fmla="*/ 560 h 560"/>
                <a:gd name="T6" fmla="*/ 64 w 64"/>
                <a:gd name="T7" fmla="*/ 0 h 560"/>
                <a:gd name="T8" fmla="*/ 0 w 6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0"/>
                <a:gd name="T17" fmla="*/ 64 w 6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0">
                  <a:moveTo>
                    <a:pt x="0" y="0"/>
                  </a:moveTo>
                  <a:lnTo>
                    <a:pt x="18" y="560"/>
                  </a:lnTo>
                  <a:lnTo>
                    <a:pt x="46" y="56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 </a:t>
            </a:r>
            <a:r>
              <a:rPr lang="de-DE" sz="2400" smtClean="0">
                <a:latin typeface="Tahoma" pitchFamily="34" charset="0"/>
              </a:rPr>
              <a:t>mit Nullstellungs-Prisma</a:t>
            </a:r>
            <a:endParaRPr lang="de-DE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803275"/>
          </a:xfrm>
        </p:spPr>
        <p:txBody>
          <a:bodyPr/>
          <a:lstStyle/>
          <a:p>
            <a:r>
              <a:rPr lang="de-DE" sz="2400" smtClean="0"/>
              <a:t>bei FD II/</a:t>
            </a:r>
            <a:r>
              <a:rPr lang="de-DE" sz="2400" u="sng" smtClean="0"/>
              <a:t>2</a:t>
            </a:r>
            <a:r>
              <a:rPr lang="de-DE" sz="2400" smtClean="0"/>
              <a:t>: Kreuztest-Prisma wird </a:t>
            </a:r>
            <a:r>
              <a:rPr lang="de-DE" sz="2400" u="sng" smtClean="0"/>
              <a:t>nicht</a:t>
            </a:r>
            <a:r>
              <a:rPr lang="de-DE" sz="2400" smtClean="0"/>
              <a:t> verstärkt</a:t>
            </a:r>
            <a:endParaRPr lang="de-DE" smtClean="0"/>
          </a:p>
          <a:p>
            <a:pPr>
              <a:buFont typeface="Monotype Sorts" pitchFamily="2" charset="2"/>
              <a:buNone/>
            </a:pPr>
            <a:r>
              <a:rPr lang="de-DE" sz="1900" smtClean="0"/>
              <a:t>	</a:t>
            </a:r>
          </a:p>
        </p:txBody>
      </p:sp>
      <p:sp>
        <p:nvSpPr>
          <p:cNvPr id="61444" name="Oval 4"/>
          <p:cNvSpPr>
            <a:spLocks noChangeAspect="1" noChangeArrowheads="1"/>
          </p:cNvSpPr>
          <p:nvPr/>
        </p:nvSpPr>
        <p:spPr bwMode="auto">
          <a:xfrm>
            <a:off x="3641725" y="6049963"/>
            <a:ext cx="212725" cy="9048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45" name="Oval 5"/>
          <p:cNvSpPr>
            <a:spLocks noChangeAspect="1" noChangeArrowheads="1"/>
          </p:cNvSpPr>
          <p:nvPr/>
        </p:nvSpPr>
        <p:spPr bwMode="auto">
          <a:xfrm>
            <a:off x="1111250" y="54816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446" name="Oval 6"/>
          <p:cNvSpPr>
            <a:spLocks noChangeAspect="1" noChangeArrowheads="1"/>
          </p:cNvSpPr>
          <p:nvPr/>
        </p:nvSpPr>
        <p:spPr bwMode="auto">
          <a:xfrm>
            <a:off x="719138" y="4692650"/>
            <a:ext cx="838200" cy="8366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447" name="Line 7"/>
          <p:cNvSpPr>
            <a:spLocks noChangeAspect="1" noChangeShapeType="1"/>
          </p:cNvSpPr>
          <p:nvPr/>
        </p:nvSpPr>
        <p:spPr bwMode="auto">
          <a:xfrm flipV="1">
            <a:off x="1144588" y="2528888"/>
            <a:ext cx="0" cy="3008312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1448" name="Line 8"/>
          <p:cNvSpPr>
            <a:spLocks noChangeAspect="1" noChangeShapeType="1"/>
          </p:cNvSpPr>
          <p:nvPr/>
        </p:nvSpPr>
        <p:spPr bwMode="auto">
          <a:xfrm flipH="1" flipV="1">
            <a:off x="3349625" y="2538413"/>
            <a:ext cx="0" cy="1838325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758825" y="5700713"/>
            <a:ext cx="768350" cy="769937"/>
            <a:chOff x="-236" y="0"/>
            <a:chExt cx="20472" cy="20000"/>
          </a:xfrm>
        </p:grpSpPr>
        <p:sp>
          <p:nvSpPr>
            <p:cNvPr id="61550" name="Line 10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551" name="Line 11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3365500" y="5708650"/>
            <a:ext cx="768350" cy="771525"/>
            <a:chOff x="-236" y="0"/>
            <a:chExt cx="20472" cy="20000"/>
          </a:xfrm>
        </p:grpSpPr>
        <p:sp>
          <p:nvSpPr>
            <p:cNvPr id="61548" name="Line 13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549" name="Line 14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451" name="Rectangle 15"/>
          <p:cNvSpPr>
            <a:spLocks noChangeAspect="1" noChangeArrowheads="1"/>
          </p:cNvSpPr>
          <p:nvPr/>
        </p:nvSpPr>
        <p:spPr bwMode="auto">
          <a:xfrm>
            <a:off x="5510213" y="2379663"/>
            <a:ext cx="2963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ferner Zeigertest </a:t>
            </a:r>
            <a:endParaRPr lang="de-DE" sz="1000"/>
          </a:p>
        </p:txBody>
      </p:sp>
      <p:sp>
        <p:nvSpPr>
          <p:cNvPr id="61452" name="Rectangle 16"/>
          <p:cNvSpPr>
            <a:spLocks noChangeAspect="1" noChangeArrowheads="1"/>
          </p:cNvSpPr>
          <p:nvPr/>
        </p:nvSpPr>
        <p:spPr bwMode="auto">
          <a:xfrm>
            <a:off x="5491163" y="5929313"/>
            <a:ext cx="28368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/>
              <a:t>Blick von hinten auf den Augenhintergrund</a:t>
            </a:r>
            <a:endParaRPr lang="de-DE" sz="1000"/>
          </a:p>
        </p:txBody>
      </p:sp>
      <p:sp>
        <p:nvSpPr>
          <p:cNvPr id="61453" name="Line 17"/>
          <p:cNvSpPr>
            <a:spLocks noChangeAspect="1" noChangeShapeType="1"/>
          </p:cNvSpPr>
          <p:nvPr/>
        </p:nvSpPr>
        <p:spPr bwMode="auto">
          <a:xfrm flipV="1">
            <a:off x="1144588" y="2530475"/>
            <a:ext cx="0" cy="2984500"/>
          </a:xfrm>
          <a:prstGeom prst="line">
            <a:avLst/>
          </a:prstGeom>
          <a:noFill/>
          <a:ln w="63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1454" name="Rectangle 18"/>
          <p:cNvSpPr>
            <a:spLocks noChangeAspect="1" noChangeArrowheads="1"/>
          </p:cNvSpPr>
          <p:nvPr/>
        </p:nvSpPr>
        <p:spPr bwMode="auto">
          <a:xfrm>
            <a:off x="5510213" y="3225800"/>
            <a:ext cx="11271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Fixierlinie</a:t>
            </a:r>
            <a:endParaRPr lang="de-DE" sz="1000"/>
          </a:p>
        </p:txBody>
      </p:sp>
      <p:sp>
        <p:nvSpPr>
          <p:cNvPr id="61455" name="Line 19"/>
          <p:cNvSpPr>
            <a:spLocks noChangeAspect="1" noChangeShapeType="1"/>
          </p:cNvSpPr>
          <p:nvPr/>
        </p:nvSpPr>
        <p:spPr bwMode="auto">
          <a:xfrm>
            <a:off x="5059363" y="3392488"/>
            <a:ext cx="311150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1456" name="Rectangle 20"/>
          <p:cNvSpPr>
            <a:spLocks noChangeAspect="1" noChangeArrowheads="1"/>
          </p:cNvSpPr>
          <p:nvPr/>
        </p:nvSpPr>
        <p:spPr bwMode="auto">
          <a:xfrm>
            <a:off x="5510213" y="3703638"/>
            <a:ext cx="3176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Hauptstrahl des </a:t>
            </a:r>
            <a:br>
              <a:rPr lang="de-DE"/>
            </a:br>
            <a:r>
              <a:rPr lang="de-DE"/>
              <a:t>abbildenden Lichtbündels</a:t>
            </a:r>
            <a:endParaRPr lang="de-DE" sz="1000"/>
          </a:p>
        </p:txBody>
      </p:sp>
      <p:sp>
        <p:nvSpPr>
          <p:cNvPr id="61457" name="Line 21"/>
          <p:cNvSpPr>
            <a:spLocks noChangeAspect="1" noChangeShapeType="1"/>
          </p:cNvSpPr>
          <p:nvPr/>
        </p:nvSpPr>
        <p:spPr bwMode="auto">
          <a:xfrm>
            <a:off x="5059363" y="4013200"/>
            <a:ext cx="333375" cy="1588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1458" name="Oval 22"/>
          <p:cNvSpPr>
            <a:spLocks noChangeAspect="1" noChangeArrowheads="1"/>
          </p:cNvSpPr>
          <p:nvPr/>
        </p:nvSpPr>
        <p:spPr bwMode="auto">
          <a:xfrm>
            <a:off x="3700463" y="5449888"/>
            <a:ext cx="74612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459" name="Oval 23"/>
          <p:cNvSpPr>
            <a:spLocks noChangeAspect="1" noChangeArrowheads="1"/>
          </p:cNvSpPr>
          <p:nvPr/>
        </p:nvSpPr>
        <p:spPr bwMode="auto">
          <a:xfrm>
            <a:off x="3157538" y="4692650"/>
            <a:ext cx="838200" cy="8366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460" name="Line 24"/>
          <p:cNvSpPr>
            <a:spLocks noChangeAspect="1" noChangeShapeType="1"/>
          </p:cNvSpPr>
          <p:nvPr/>
        </p:nvSpPr>
        <p:spPr bwMode="auto">
          <a:xfrm>
            <a:off x="2698750" y="2544763"/>
            <a:ext cx="1044575" cy="29416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1461" name="Line 25"/>
          <p:cNvSpPr>
            <a:spLocks noChangeAspect="1" noChangeShapeType="1"/>
          </p:cNvSpPr>
          <p:nvPr/>
        </p:nvSpPr>
        <p:spPr bwMode="auto">
          <a:xfrm rot="20506875" flipV="1">
            <a:off x="3182938" y="4824413"/>
            <a:ext cx="58896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62" name="Oval 26"/>
          <p:cNvSpPr>
            <a:spLocks noChangeAspect="1" noChangeArrowheads="1"/>
          </p:cNvSpPr>
          <p:nvPr/>
        </p:nvSpPr>
        <p:spPr bwMode="auto">
          <a:xfrm>
            <a:off x="5097463" y="4670425"/>
            <a:ext cx="212725" cy="9207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63" name="Rectangle 27"/>
          <p:cNvSpPr>
            <a:spLocks noChangeAspect="1" noChangeArrowheads="1"/>
          </p:cNvSpPr>
          <p:nvPr/>
        </p:nvSpPr>
        <p:spPr bwMode="auto">
          <a:xfrm>
            <a:off x="5510213" y="4545013"/>
            <a:ext cx="17668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Panumbereich</a:t>
            </a:r>
            <a:endParaRPr lang="de-DE" sz="1000"/>
          </a:p>
        </p:txBody>
      </p:sp>
      <p:sp>
        <p:nvSpPr>
          <p:cNvPr id="61464" name="Line 28"/>
          <p:cNvSpPr>
            <a:spLocks noChangeAspect="1" noChangeShapeType="1"/>
          </p:cNvSpPr>
          <p:nvPr/>
        </p:nvSpPr>
        <p:spPr bwMode="auto">
          <a:xfrm flipH="1" flipV="1">
            <a:off x="4975225" y="6096000"/>
            <a:ext cx="333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1465" name="Line 29"/>
          <p:cNvSpPr>
            <a:spLocks noChangeAspect="1" noChangeShapeType="1"/>
          </p:cNvSpPr>
          <p:nvPr/>
        </p:nvSpPr>
        <p:spPr bwMode="auto">
          <a:xfrm>
            <a:off x="849313" y="4805363"/>
            <a:ext cx="582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66" name="Line 30"/>
          <p:cNvSpPr>
            <a:spLocks noChangeAspect="1" noChangeShapeType="1"/>
          </p:cNvSpPr>
          <p:nvPr/>
        </p:nvSpPr>
        <p:spPr bwMode="auto">
          <a:xfrm flipH="1" flipV="1">
            <a:off x="3346450" y="4387850"/>
            <a:ext cx="312738" cy="1122363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1467" name="AutoShape 31"/>
          <p:cNvSpPr>
            <a:spLocks noChangeAspect="1" noChangeArrowheads="1"/>
          </p:cNvSpPr>
          <p:nvPr/>
        </p:nvSpPr>
        <p:spPr bwMode="auto">
          <a:xfrm>
            <a:off x="2667000" y="4300538"/>
            <a:ext cx="1346200" cy="131762"/>
          </a:xfrm>
          <a:prstGeom prst="triangle">
            <a:avLst>
              <a:gd name="adj" fmla="val 100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932363" y="2286000"/>
            <a:ext cx="477837" cy="412750"/>
            <a:chOff x="1344" y="1488"/>
            <a:chExt cx="301" cy="260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1344" y="1488"/>
              <a:ext cx="301" cy="260"/>
              <a:chOff x="1811" y="1759"/>
              <a:chExt cx="2133" cy="2127"/>
            </a:xfrm>
          </p:grpSpPr>
          <p:sp>
            <p:nvSpPr>
              <p:cNvPr id="61544" name="Freeform 34"/>
              <p:cNvSpPr>
                <a:spLocks/>
              </p:cNvSpPr>
              <p:nvPr/>
            </p:nvSpPr>
            <p:spPr bwMode="auto">
              <a:xfrm>
                <a:off x="1811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45" name="Freeform 35"/>
              <p:cNvSpPr>
                <a:spLocks/>
              </p:cNvSpPr>
              <p:nvPr/>
            </p:nvSpPr>
            <p:spPr bwMode="auto">
              <a:xfrm flipH="1">
                <a:off x="2879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46" name="Freeform 36"/>
              <p:cNvSpPr>
                <a:spLocks/>
              </p:cNvSpPr>
              <p:nvPr/>
            </p:nvSpPr>
            <p:spPr bwMode="auto">
              <a:xfrm flipV="1">
                <a:off x="1811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47" name="Freeform 37"/>
              <p:cNvSpPr>
                <a:spLocks/>
              </p:cNvSpPr>
              <p:nvPr/>
            </p:nvSpPr>
            <p:spPr bwMode="auto">
              <a:xfrm flipH="1" flipV="1">
                <a:off x="2879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1521" name="Oval 38"/>
            <p:cNvSpPr>
              <a:spLocks noChangeArrowheads="1"/>
            </p:cNvSpPr>
            <p:nvPr/>
          </p:nvSpPr>
          <p:spPr bwMode="auto">
            <a:xfrm>
              <a:off x="1381" y="1505"/>
              <a:ext cx="228" cy="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22" name="Oval 39"/>
            <p:cNvSpPr>
              <a:spLocks noChangeArrowheads="1"/>
            </p:cNvSpPr>
            <p:nvPr/>
          </p:nvSpPr>
          <p:spPr bwMode="auto">
            <a:xfrm>
              <a:off x="1381" y="1505"/>
              <a:ext cx="228" cy="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23" name="Line 40"/>
            <p:cNvSpPr>
              <a:spLocks noChangeShapeType="1"/>
            </p:cNvSpPr>
            <p:nvPr/>
          </p:nvSpPr>
          <p:spPr bwMode="auto">
            <a:xfrm>
              <a:off x="1494" y="1506"/>
              <a:ext cx="0" cy="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02" y="1511"/>
              <a:ext cx="15" cy="15"/>
              <a:chOff x="1457" y="2053"/>
              <a:chExt cx="68" cy="65"/>
            </a:xfrm>
          </p:grpSpPr>
          <p:sp>
            <p:nvSpPr>
              <p:cNvPr id="61541" name="Line 42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42" name="Line 43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43" name="Line 44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 flipH="1">
              <a:off x="1471" y="1511"/>
              <a:ext cx="16" cy="15"/>
              <a:chOff x="1457" y="2053"/>
              <a:chExt cx="68" cy="65"/>
            </a:xfrm>
          </p:grpSpPr>
          <p:sp>
            <p:nvSpPr>
              <p:cNvPr id="61538" name="Line 46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39" name="Line 47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40" name="Line 48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1526" name="Line 49"/>
            <p:cNvSpPr>
              <a:spLocks noChangeShapeType="1"/>
            </p:cNvSpPr>
            <p:nvPr/>
          </p:nvSpPr>
          <p:spPr bwMode="auto">
            <a:xfrm flipV="1">
              <a:off x="1494" y="1714"/>
              <a:ext cx="0" cy="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50"/>
            <p:cNvGrpSpPr>
              <a:grpSpLocks/>
            </p:cNvGrpSpPr>
            <p:nvPr/>
          </p:nvGrpSpPr>
          <p:grpSpPr bwMode="auto">
            <a:xfrm flipV="1">
              <a:off x="1502" y="1710"/>
              <a:ext cx="15" cy="15"/>
              <a:chOff x="1457" y="2053"/>
              <a:chExt cx="68" cy="65"/>
            </a:xfrm>
          </p:grpSpPr>
          <p:sp>
            <p:nvSpPr>
              <p:cNvPr id="61535" name="Line 51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36" name="Line 52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37" name="Line 53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 flipH="1" flipV="1">
              <a:off x="1471" y="1710"/>
              <a:ext cx="16" cy="15"/>
              <a:chOff x="1457" y="2053"/>
              <a:chExt cx="68" cy="65"/>
            </a:xfrm>
          </p:grpSpPr>
          <p:sp>
            <p:nvSpPr>
              <p:cNvPr id="61532" name="Line 55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33" name="Line 56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34" name="Line 57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1529" name="Oval 58"/>
            <p:cNvSpPr>
              <a:spLocks noChangeArrowheads="1"/>
            </p:cNvSpPr>
            <p:nvPr/>
          </p:nvSpPr>
          <p:spPr bwMode="auto">
            <a:xfrm>
              <a:off x="1484" y="1608"/>
              <a:ext cx="20" cy="2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30" name="Freeform 59"/>
            <p:cNvSpPr>
              <a:spLocks/>
            </p:cNvSpPr>
            <p:nvPr/>
          </p:nvSpPr>
          <p:spPr bwMode="auto">
            <a:xfrm>
              <a:off x="1490" y="1630"/>
              <a:ext cx="9" cy="79"/>
            </a:xfrm>
            <a:custGeom>
              <a:avLst/>
              <a:gdLst>
                <a:gd name="T0" fmla="*/ 0 w 64"/>
                <a:gd name="T1" fmla="*/ 0 h 560"/>
                <a:gd name="T2" fmla="*/ 18 w 64"/>
                <a:gd name="T3" fmla="*/ 560 h 560"/>
                <a:gd name="T4" fmla="*/ 46 w 64"/>
                <a:gd name="T5" fmla="*/ 560 h 560"/>
                <a:gd name="T6" fmla="*/ 64 w 64"/>
                <a:gd name="T7" fmla="*/ 0 h 560"/>
                <a:gd name="T8" fmla="*/ 0 w 6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0"/>
                <a:gd name="T17" fmla="*/ 64 w 6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0">
                  <a:moveTo>
                    <a:pt x="0" y="0"/>
                  </a:moveTo>
                  <a:lnTo>
                    <a:pt x="18" y="560"/>
                  </a:lnTo>
                  <a:lnTo>
                    <a:pt x="46" y="56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31" name="Freeform 60"/>
            <p:cNvSpPr>
              <a:spLocks/>
            </p:cNvSpPr>
            <p:nvPr/>
          </p:nvSpPr>
          <p:spPr bwMode="auto">
            <a:xfrm flipV="1">
              <a:off x="1490" y="1527"/>
              <a:ext cx="9" cy="79"/>
            </a:xfrm>
            <a:custGeom>
              <a:avLst/>
              <a:gdLst>
                <a:gd name="T0" fmla="*/ 0 w 64"/>
                <a:gd name="T1" fmla="*/ 0 h 560"/>
                <a:gd name="T2" fmla="*/ 18 w 64"/>
                <a:gd name="T3" fmla="*/ 560 h 560"/>
                <a:gd name="T4" fmla="*/ 46 w 64"/>
                <a:gd name="T5" fmla="*/ 560 h 560"/>
                <a:gd name="T6" fmla="*/ 64 w 64"/>
                <a:gd name="T7" fmla="*/ 0 h 560"/>
                <a:gd name="T8" fmla="*/ 0 w 6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0"/>
                <a:gd name="T17" fmla="*/ 64 w 6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0">
                  <a:moveTo>
                    <a:pt x="0" y="0"/>
                  </a:moveTo>
                  <a:lnTo>
                    <a:pt x="18" y="560"/>
                  </a:lnTo>
                  <a:lnTo>
                    <a:pt x="46" y="560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2076450" y="2286000"/>
            <a:ext cx="477838" cy="412750"/>
            <a:chOff x="1811" y="1759"/>
            <a:chExt cx="2133" cy="2127"/>
          </a:xfrm>
        </p:grpSpPr>
        <p:sp>
          <p:nvSpPr>
            <p:cNvPr id="61516" name="Freeform 62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17" name="Freeform 63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18" name="Freeform 64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19" name="Freeform 65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470" name="Oval 66"/>
          <p:cNvSpPr>
            <a:spLocks noChangeArrowheads="1"/>
          </p:cNvSpPr>
          <p:nvPr/>
        </p:nvSpPr>
        <p:spPr bwMode="auto">
          <a:xfrm>
            <a:off x="2135188" y="2312988"/>
            <a:ext cx="361950" cy="357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71" name="Oval 67"/>
          <p:cNvSpPr>
            <a:spLocks noChangeArrowheads="1"/>
          </p:cNvSpPr>
          <p:nvPr/>
        </p:nvSpPr>
        <p:spPr bwMode="auto">
          <a:xfrm>
            <a:off x="2135188" y="2312988"/>
            <a:ext cx="361950" cy="357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72" name="Line 68"/>
          <p:cNvSpPr>
            <a:spLocks noChangeShapeType="1"/>
          </p:cNvSpPr>
          <p:nvPr/>
        </p:nvSpPr>
        <p:spPr bwMode="auto">
          <a:xfrm>
            <a:off x="2314575" y="2314575"/>
            <a:ext cx="0" cy="25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2327275" y="2322513"/>
            <a:ext cx="23813" cy="23812"/>
            <a:chOff x="1457" y="2053"/>
            <a:chExt cx="68" cy="65"/>
          </a:xfrm>
        </p:grpSpPr>
        <p:sp>
          <p:nvSpPr>
            <p:cNvPr id="61513" name="Line 70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14" name="Line 71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15" name="Line 72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flipH="1">
            <a:off x="2278063" y="2322513"/>
            <a:ext cx="25400" cy="23812"/>
            <a:chOff x="1457" y="2053"/>
            <a:chExt cx="68" cy="65"/>
          </a:xfrm>
        </p:grpSpPr>
        <p:sp>
          <p:nvSpPr>
            <p:cNvPr id="61510" name="Line 74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11" name="Line 75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12" name="Line 76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475" name="Line 77"/>
          <p:cNvSpPr>
            <a:spLocks noChangeShapeType="1"/>
          </p:cNvSpPr>
          <p:nvPr/>
        </p:nvSpPr>
        <p:spPr bwMode="auto">
          <a:xfrm flipV="1">
            <a:off x="2314575" y="2644775"/>
            <a:ext cx="0" cy="25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" name="Group 78"/>
          <p:cNvGrpSpPr>
            <a:grpSpLocks/>
          </p:cNvGrpSpPr>
          <p:nvPr/>
        </p:nvGrpSpPr>
        <p:grpSpPr bwMode="auto">
          <a:xfrm flipV="1">
            <a:off x="2327275" y="2638425"/>
            <a:ext cx="23813" cy="23813"/>
            <a:chOff x="1457" y="2053"/>
            <a:chExt cx="68" cy="65"/>
          </a:xfrm>
        </p:grpSpPr>
        <p:sp>
          <p:nvSpPr>
            <p:cNvPr id="61507" name="Line 79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08" name="Line 80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09" name="Line 81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 flipH="1" flipV="1">
            <a:off x="2278063" y="2638425"/>
            <a:ext cx="25400" cy="23813"/>
            <a:chOff x="1457" y="2053"/>
            <a:chExt cx="68" cy="65"/>
          </a:xfrm>
        </p:grpSpPr>
        <p:sp>
          <p:nvSpPr>
            <p:cNvPr id="61504" name="Line 83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05" name="Line 84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06" name="Line 85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478" name="Oval 86"/>
          <p:cNvSpPr>
            <a:spLocks noChangeArrowheads="1"/>
          </p:cNvSpPr>
          <p:nvPr/>
        </p:nvSpPr>
        <p:spPr bwMode="auto">
          <a:xfrm>
            <a:off x="2298700" y="2476500"/>
            <a:ext cx="31750" cy="333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79" name="Freeform 87"/>
          <p:cNvSpPr>
            <a:spLocks/>
          </p:cNvSpPr>
          <p:nvPr/>
        </p:nvSpPr>
        <p:spPr bwMode="auto">
          <a:xfrm>
            <a:off x="2308225" y="2511425"/>
            <a:ext cx="14288" cy="125413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80" name="Freeform 88"/>
          <p:cNvSpPr>
            <a:spLocks/>
          </p:cNvSpPr>
          <p:nvPr/>
        </p:nvSpPr>
        <p:spPr bwMode="auto">
          <a:xfrm flipV="1">
            <a:off x="2308225" y="2347913"/>
            <a:ext cx="14288" cy="125412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" name="Group 89"/>
          <p:cNvGrpSpPr>
            <a:grpSpLocks/>
          </p:cNvGrpSpPr>
          <p:nvPr/>
        </p:nvGrpSpPr>
        <p:grpSpPr bwMode="auto">
          <a:xfrm>
            <a:off x="1104900" y="5905500"/>
            <a:ext cx="73025" cy="355600"/>
            <a:chOff x="1531" y="1554"/>
            <a:chExt cx="46" cy="224"/>
          </a:xfrm>
        </p:grpSpPr>
        <p:sp>
          <p:nvSpPr>
            <p:cNvPr id="61485" name="Line 90"/>
            <p:cNvSpPr>
              <a:spLocks noChangeShapeType="1"/>
            </p:cNvSpPr>
            <p:nvPr/>
          </p:nvSpPr>
          <p:spPr bwMode="auto">
            <a:xfrm>
              <a:off x="1554" y="1554"/>
              <a:ext cx="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1562" y="1559"/>
              <a:ext cx="15" cy="15"/>
              <a:chOff x="1457" y="2053"/>
              <a:chExt cx="68" cy="65"/>
            </a:xfrm>
          </p:grpSpPr>
          <p:sp>
            <p:nvSpPr>
              <p:cNvPr id="61501" name="Line 92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02" name="Line 93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03" name="Line 94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95"/>
            <p:cNvGrpSpPr>
              <a:grpSpLocks/>
            </p:cNvGrpSpPr>
            <p:nvPr/>
          </p:nvGrpSpPr>
          <p:grpSpPr bwMode="auto">
            <a:xfrm flipH="1">
              <a:off x="1531" y="1559"/>
              <a:ext cx="16" cy="15"/>
              <a:chOff x="1457" y="2053"/>
              <a:chExt cx="68" cy="65"/>
            </a:xfrm>
          </p:grpSpPr>
          <p:sp>
            <p:nvSpPr>
              <p:cNvPr id="61498" name="Line 96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499" name="Line 97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500" name="Line 98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1488" name="Line 99"/>
            <p:cNvSpPr>
              <a:spLocks noChangeShapeType="1"/>
            </p:cNvSpPr>
            <p:nvPr/>
          </p:nvSpPr>
          <p:spPr bwMode="auto">
            <a:xfrm flipV="1">
              <a:off x="1554" y="1762"/>
              <a:ext cx="0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" name="Group 100"/>
            <p:cNvGrpSpPr>
              <a:grpSpLocks/>
            </p:cNvGrpSpPr>
            <p:nvPr/>
          </p:nvGrpSpPr>
          <p:grpSpPr bwMode="auto">
            <a:xfrm flipV="1">
              <a:off x="1562" y="1758"/>
              <a:ext cx="15" cy="15"/>
              <a:chOff x="1457" y="2053"/>
              <a:chExt cx="68" cy="65"/>
            </a:xfrm>
          </p:grpSpPr>
          <p:sp>
            <p:nvSpPr>
              <p:cNvPr id="61495" name="Line 101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496" name="Line 102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497" name="Line 103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" name="Group 104"/>
            <p:cNvGrpSpPr>
              <a:grpSpLocks/>
            </p:cNvGrpSpPr>
            <p:nvPr/>
          </p:nvGrpSpPr>
          <p:grpSpPr bwMode="auto">
            <a:xfrm flipH="1" flipV="1">
              <a:off x="1531" y="1758"/>
              <a:ext cx="16" cy="15"/>
              <a:chOff x="1457" y="2053"/>
              <a:chExt cx="68" cy="65"/>
            </a:xfrm>
          </p:grpSpPr>
          <p:sp>
            <p:nvSpPr>
              <p:cNvPr id="61492" name="Line 105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493" name="Line 106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494" name="Line 107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1491" name="Oval 108"/>
            <p:cNvSpPr>
              <a:spLocks noChangeArrowheads="1"/>
            </p:cNvSpPr>
            <p:nvPr/>
          </p:nvSpPr>
          <p:spPr bwMode="auto">
            <a:xfrm>
              <a:off x="1544" y="1656"/>
              <a:ext cx="20" cy="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482" name="Oval 109"/>
          <p:cNvSpPr>
            <a:spLocks noChangeArrowheads="1"/>
          </p:cNvSpPr>
          <p:nvPr/>
        </p:nvSpPr>
        <p:spPr bwMode="auto">
          <a:xfrm>
            <a:off x="3635375" y="6075363"/>
            <a:ext cx="31750" cy="333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83" name="Freeform 110"/>
          <p:cNvSpPr>
            <a:spLocks/>
          </p:cNvSpPr>
          <p:nvPr/>
        </p:nvSpPr>
        <p:spPr bwMode="auto">
          <a:xfrm>
            <a:off x="3644900" y="6110288"/>
            <a:ext cx="14288" cy="125412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84" name="Freeform 111"/>
          <p:cNvSpPr>
            <a:spLocks/>
          </p:cNvSpPr>
          <p:nvPr/>
        </p:nvSpPr>
        <p:spPr bwMode="auto">
          <a:xfrm flipV="1">
            <a:off x="3644900" y="5946775"/>
            <a:ext cx="14288" cy="125413"/>
          </a:xfrm>
          <a:custGeom>
            <a:avLst/>
            <a:gdLst>
              <a:gd name="T0" fmla="*/ 0 w 64"/>
              <a:gd name="T1" fmla="*/ 0 h 560"/>
              <a:gd name="T2" fmla="*/ 18 w 64"/>
              <a:gd name="T3" fmla="*/ 560 h 560"/>
              <a:gd name="T4" fmla="*/ 46 w 64"/>
              <a:gd name="T5" fmla="*/ 560 h 560"/>
              <a:gd name="T6" fmla="*/ 64 w 64"/>
              <a:gd name="T7" fmla="*/ 0 h 560"/>
              <a:gd name="T8" fmla="*/ 0 w 64"/>
              <a:gd name="T9" fmla="*/ 0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0"/>
                </a:moveTo>
                <a:lnTo>
                  <a:pt x="18" y="560"/>
                </a:lnTo>
                <a:lnTo>
                  <a:pt x="46" y="560"/>
                </a:lnTo>
                <a:lnTo>
                  <a:pt x="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Beispiel: Eso-WF 8 cm/m mit FD </a:t>
            </a:r>
            <a:br>
              <a:rPr lang="de-DE" sz="2000" smtClean="0"/>
            </a:br>
            <a:r>
              <a:rPr lang="de-DE" smtClean="0"/>
              <a:t>Ergebnis am Zeigertest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3367088" y="4724400"/>
            <a:ext cx="996950" cy="935038"/>
            <a:chOff x="3047" y="3011"/>
            <a:chExt cx="628" cy="589"/>
          </a:xfrm>
        </p:grpSpPr>
        <p:sp>
          <p:nvSpPr>
            <p:cNvPr id="62527" name="Rectangle 4"/>
            <p:cNvSpPr>
              <a:spLocks noChangeArrowheads="1"/>
            </p:cNvSpPr>
            <p:nvPr/>
          </p:nvSpPr>
          <p:spPr bwMode="auto">
            <a:xfrm>
              <a:off x="3047" y="3011"/>
              <a:ext cx="628" cy="58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8" name="Rectangle 5"/>
            <p:cNvSpPr>
              <a:spLocks noChangeArrowheads="1"/>
            </p:cNvSpPr>
            <p:nvPr/>
          </p:nvSpPr>
          <p:spPr bwMode="auto">
            <a:xfrm>
              <a:off x="3047" y="3011"/>
              <a:ext cx="628" cy="589"/>
            </a:xfrm>
            <a:prstGeom prst="rect">
              <a:avLst/>
            </a:prstGeom>
            <a:noFill/>
            <a:ln w="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29" name="Freeform 6"/>
            <p:cNvSpPr>
              <a:spLocks/>
            </p:cNvSpPr>
            <p:nvPr/>
          </p:nvSpPr>
          <p:spPr bwMode="auto">
            <a:xfrm>
              <a:off x="3102" y="3047"/>
              <a:ext cx="518" cy="517"/>
            </a:xfrm>
            <a:custGeom>
              <a:avLst/>
              <a:gdLst>
                <a:gd name="T0" fmla="*/ 7414 w 13455"/>
                <a:gd name="T1" fmla="*/ 34 h 13438"/>
                <a:gd name="T2" fmla="*/ 8406 w 13455"/>
                <a:gd name="T3" fmla="*/ 212 h 13438"/>
                <a:gd name="T4" fmla="*/ 9343 w 13455"/>
                <a:gd name="T5" fmla="*/ 530 h 13438"/>
                <a:gd name="T6" fmla="*/ 10212 w 13455"/>
                <a:gd name="T7" fmla="*/ 975 h 13438"/>
                <a:gd name="T8" fmla="*/ 11003 w 13455"/>
                <a:gd name="T9" fmla="*/ 1538 h 13438"/>
                <a:gd name="T10" fmla="*/ 11704 w 13455"/>
                <a:gd name="T11" fmla="*/ 2205 h 13438"/>
                <a:gd name="T12" fmla="*/ 12304 w 13455"/>
                <a:gd name="T13" fmla="*/ 2966 h 13438"/>
                <a:gd name="T14" fmla="*/ 12791 w 13455"/>
                <a:gd name="T15" fmla="*/ 3810 h 13438"/>
                <a:gd name="T16" fmla="*/ 13152 w 13455"/>
                <a:gd name="T17" fmla="*/ 4725 h 13438"/>
                <a:gd name="T18" fmla="*/ 13378 w 13455"/>
                <a:gd name="T19" fmla="*/ 5698 h 13438"/>
                <a:gd name="T20" fmla="*/ 13455 w 13455"/>
                <a:gd name="T21" fmla="*/ 6719 h 13438"/>
                <a:gd name="T22" fmla="*/ 13378 w 13455"/>
                <a:gd name="T23" fmla="*/ 7740 h 13438"/>
                <a:gd name="T24" fmla="*/ 13152 w 13455"/>
                <a:gd name="T25" fmla="*/ 8714 h 13438"/>
                <a:gd name="T26" fmla="*/ 12791 w 13455"/>
                <a:gd name="T27" fmla="*/ 9628 h 13438"/>
                <a:gd name="T28" fmla="*/ 12304 w 13455"/>
                <a:gd name="T29" fmla="*/ 10472 h 13438"/>
                <a:gd name="T30" fmla="*/ 11704 w 13455"/>
                <a:gd name="T31" fmla="*/ 11233 h 13438"/>
                <a:gd name="T32" fmla="*/ 11003 w 13455"/>
                <a:gd name="T33" fmla="*/ 11901 h 13438"/>
                <a:gd name="T34" fmla="*/ 10212 w 13455"/>
                <a:gd name="T35" fmla="*/ 12463 h 13438"/>
                <a:gd name="T36" fmla="*/ 9343 w 13455"/>
                <a:gd name="T37" fmla="*/ 12908 h 13438"/>
                <a:gd name="T38" fmla="*/ 8406 w 13455"/>
                <a:gd name="T39" fmla="*/ 13226 h 13438"/>
                <a:gd name="T40" fmla="*/ 7414 w 13455"/>
                <a:gd name="T41" fmla="*/ 13404 h 13438"/>
                <a:gd name="T42" fmla="*/ 6382 w 13455"/>
                <a:gd name="T43" fmla="*/ 13429 h 13438"/>
                <a:gd name="T44" fmla="*/ 5375 w 13455"/>
                <a:gd name="T45" fmla="*/ 13301 h 13438"/>
                <a:gd name="T46" fmla="*/ 4419 w 13455"/>
                <a:gd name="T47" fmla="*/ 13030 h 13438"/>
                <a:gd name="T48" fmla="*/ 3525 w 13455"/>
                <a:gd name="T49" fmla="*/ 12625 h 13438"/>
                <a:gd name="T50" fmla="*/ 2706 w 13455"/>
                <a:gd name="T51" fmla="*/ 12100 h 13438"/>
                <a:gd name="T52" fmla="*/ 1975 w 13455"/>
                <a:gd name="T53" fmla="*/ 11466 h 13438"/>
                <a:gd name="T54" fmla="*/ 1340 w 13455"/>
                <a:gd name="T55" fmla="*/ 10735 h 13438"/>
                <a:gd name="T56" fmla="*/ 814 w 13455"/>
                <a:gd name="T57" fmla="*/ 9917 h 13438"/>
                <a:gd name="T58" fmla="*/ 409 w 13455"/>
                <a:gd name="T59" fmla="*/ 9025 h 13438"/>
                <a:gd name="T60" fmla="*/ 137 w 13455"/>
                <a:gd name="T61" fmla="*/ 8070 h 13438"/>
                <a:gd name="T62" fmla="*/ 8 w 13455"/>
                <a:gd name="T63" fmla="*/ 7064 h 13438"/>
                <a:gd name="T64" fmla="*/ 35 w 13455"/>
                <a:gd name="T65" fmla="*/ 6034 h 13438"/>
                <a:gd name="T66" fmla="*/ 212 w 13455"/>
                <a:gd name="T67" fmla="*/ 5044 h 13438"/>
                <a:gd name="T68" fmla="*/ 530 w 13455"/>
                <a:gd name="T69" fmla="*/ 4108 h 13438"/>
                <a:gd name="T70" fmla="*/ 977 w 13455"/>
                <a:gd name="T71" fmla="*/ 3240 h 13438"/>
                <a:gd name="T72" fmla="*/ 1540 w 13455"/>
                <a:gd name="T73" fmla="*/ 2449 h 13438"/>
                <a:gd name="T74" fmla="*/ 2208 w 13455"/>
                <a:gd name="T75" fmla="*/ 1749 h 13438"/>
                <a:gd name="T76" fmla="*/ 2971 w 13455"/>
                <a:gd name="T77" fmla="*/ 1150 h 13438"/>
                <a:gd name="T78" fmla="*/ 3816 w 13455"/>
                <a:gd name="T79" fmla="*/ 664 h 13438"/>
                <a:gd name="T80" fmla="*/ 4731 w 13455"/>
                <a:gd name="T81" fmla="*/ 302 h 13438"/>
                <a:gd name="T82" fmla="*/ 5706 w 13455"/>
                <a:gd name="T83" fmla="*/ 77 h 13438"/>
                <a:gd name="T84" fmla="*/ 6728 w 13455"/>
                <a:gd name="T85" fmla="*/ 0 h 134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455"/>
                <a:gd name="T130" fmla="*/ 0 h 13438"/>
                <a:gd name="T131" fmla="*/ 13455 w 13455"/>
                <a:gd name="T132" fmla="*/ 13438 h 134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455" h="13438">
                  <a:moveTo>
                    <a:pt x="6728" y="0"/>
                  </a:moveTo>
                  <a:lnTo>
                    <a:pt x="7073" y="9"/>
                  </a:lnTo>
                  <a:lnTo>
                    <a:pt x="7414" y="34"/>
                  </a:lnTo>
                  <a:lnTo>
                    <a:pt x="7750" y="77"/>
                  </a:lnTo>
                  <a:lnTo>
                    <a:pt x="8080" y="137"/>
                  </a:lnTo>
                  <a:lnTo>
                    <a:pt x="8406" y="212"/>
                  </a:lnTo>
                  <a:lnTo>
                    <a:pt x="8724" y="302"/>
                  </a:lnTo>
                  <a:lnTo>
                    <a:pt x="9036" y="408"/>
                  </a:lnTo>
                  <a:lnTo>
                    <a:pt x="9343" y="530"/>
                  </a:lnTo>
                  <a:lnTo>
                    <a:pt x="9641" y="664"/>
                  </a:lnTo>
                  <a:lnTo>
                    <a:pt x="9930" y="813"/>
                  </a:lnTo>
                  <a:lnTo>
                    <a:pt x="10212" y="975"/>
                  </a:lnTo>
                  <a:lnTo>
                    <a:pt x="10485" y="1150"/>
                  </a:lnTo>
                  <a:lnTo>
                    <a:pt x="10749" y="1338"/>
                  </a:lnTo>
                  <a:lnTo>
                    <a:pt x="11003" y="1538"/>
                  </a:lnTo>
                  <a:lnTo>
                    <a:pt x="11247" y="1749"/>
                  </a:lnTo>
                  <a:lnTo>
                    <a:pt x="11482" y="1972"/>
                  </a:lnTo>
                  <a:lnTo>
                    <a:pt x="11704" y="2205"/>
                  </a:lnTo>
                  <a:lnTo>
                    <a:pt x="11916" y="2449"/>
                  </a:lnTo>
                  <a:lnTo>
                    <a:pt x="12116" y="2704"/>
                  </a:lnTo>
                  <a:lnTo>
                    <a:pt x="12304" y="2966"/>
                  </a:lnTo>
                  <a:lnTo>
                    <a:pt x="12480" y="3240"/>
                  </a:lnTo>
                  <a:lnTo>
                    <a:pt x="12642" y="3521"/>
                  </a:lnTo>
                  <a:lnTo>
                    <a:pt x="12791" y="3810"/>
                  </a:lnTo>
                  <a:lnTo>
                    <a:pt x="12926" y="4108"/>
                  </a:lnTo>
                  <a:lnTo>
                    <a:pt x="13046" y="4413"/>
                  </a:lnTo>
                  <a:lnTo>
                    <a:pt x="13152" y="4725"/>
                  </a:lnTo>
                  <a:lnTo>
                    <a:pt x="13243" y="5044"/>
                  </a:lnTo>
                  <a:lnTo>
                    <a:pt x="13318" y="5368"/>
                  </a:lnTo>
                  <a:lnTo>
                    <a:pt x="13378" y="5698"/>
                  </a:lnTo>
                  <a:lnTo>
                    <a:pt x="13421" y="6034"/>
                  </a:lnTo>
                  <a:lnTo>
                    <a:pt x="13447" y="6375"/>
                  </a:lnTo>
                  <a:lnTo>
                    <a:pt x="13455" y="6719"/>
                  </a:lnTo>
                  <a:lnTo>
                    <a:pt x="13447" y="7064"/>
                  </a:lnTo>
                  <a:lnTo>
                    <a:pt x="13421" y="7404"/>
                  </a:lnTo>
                  <a:lnTo>
                    <a:pt x="13378" y="7740"/>
                  </a:lnTo>
                  <a:lnTo>
                    <a:pt x="13318" y="8070"/>
                  </a:lnTo>
                  <a:lnTo>
                    <a:pt x="13243" y="8395"/>
                  </a:lnTo>
                  <a:lnTo>
                    <a:pt x="13152" y="8714"/>
                  </a:lnTo>
                  <a:lnTo>
                    <a:pt x="13046" y="9025"/>
                  </a:lnTo>
                  <a:lnTo>
                    <a:pt x="12926" y="9330"/>
                  </a:lnTo>
                  <a:lnTo>
                    <a:pt x="12791" y="9628"/>
                  </a:lnTo>
                  <a:lnTo>
                    <a:pt x="12642" y="9917"/>
                  </a:lnTo>
                  <a:lnTo>
                    <a:pt x="12480" y="10198"/>
                  </a:lnTo>
                  <a:lnTo>
                    <a:pt x="12304" y="10472"/>
                  </a:lnTo>
                  <a:lnTo>
                    <a:pt x="12116" y="10735"/>
                  </a:lnTo>
                  <a:lnTo>
                    <a:pt x="11916" y="10988"/>
                  </a:lnTo>
                  <a:lnTo>
                    <a:pt x="11704" y="11233"/>
                  </a:lnTo>
                  <a:lnTo>
                    <a:pt x="11482" y="11466"/>
                  </a:lnTo>
                  <a:lnTo>
                    <a:pt x="11247" y="11690"/>
                  </a:lnTo>
                  <a:lnTo>
                    <a:pt x="11003" y="11901"/>
                  </a:lnTo>
                  <a:lnTo>
                    <a:pt x="10749" y="12100"/>
                  </a:lnTo>
                  <a:lnTo>
                    <a:pt x="10485" y="12288"/>
                  </a:lnTo>
                  <a:lnTo>
                    <a:pt x="10212" y="12463"/>
                  </a:lnTo>
                  <a:lnTo>
                    <a:pt x="9930" y="12625"/>
                  </a:lnTo>
                  <a:lnTo>
                    <a:pt x="9641" y="12774"/>
                  </a:lnTo>
                  <a:lnTo>
                    <a:pt x="9343" y="12908"/>
                  </a:lnTo>
                  <a:lnTo>
                    <a:pt x="9036" y="13030"/>
                  </a:lnTo>
                  <a:lnTo>
                    <a:pt x="8724" y="13136"/>
                  </a:lnTo>
                  <a:lnTo>
                    <a:pt x="8406" y="13226"/>
                  </a:lnTo>
                  <a:lnTo>
                    <a:pt x="8080" y="13301"/>
                  </a:lnTo>
                  <a:lnTo>
                    <a:pt x="7750" y="13361"/>
                  </a:lnTo>
                  <a:lnTo>
                    <a:pt x="7414" y="13404"/>
                  </a:lnTo>
                  <a:lnTo>
                    <a:pt x="7073" y="13429"/>
                  </a:lnTo>
                  <a:lnTo>
                    <a:pt x="6728" y="13438"/>
                  </a:lnTo>
                  <a:lnTo>
                    <a:pt x="6382" y="13429"/>
                  </a:lnTo>
                  <a:lnTo>
                    <a:pt x="6041" y="13404"/>
                  </a:lnTo>
                  <a:lnTo>
                    <a:pt x="5706" y="13361"/>
                  </a:lnTo>
                  <a:lnTo>
                    <a:pt x="5375" y="13301"/>
                  </a:lnTo>
                  <a:lnTo>
                    <a:pt x="5049" y="13226"/>
                  </a:lnTo>
                  <a:lnTo>
                    <a:pt x="4731" y="13136"/>
                  </a:lnTo>
                  <a:lnTo>
                    <a:pt x="4419" y="13030"/>
                  </a:lnTo>
                  <a:lnTo>
                    <a:pt x="4114" y="12908"/>
                  </a:lnTo>
                  <a:lnTo>
                    <a:pt x="3816" y="12774"/>
                  </a:lnTo>
                  <a:lnTo>
                    <a:pt x="3525" y="12625"/>
                  </a:lnTo>
                  <a:lnTo>
                    <a:pt x="3243" y="12463"/>
                  </a:lnTo>
                  <a:lnTo>
                    <a:pt x="2971" y="12288"/>
                  </a:lnTo>
                  <a:lnTo>
                    <a:pt x="2706" y="12100"/>
                  </a:lnTo>
                  <a:lnTo>
                    <a:pt x="2452" y="11901"/>
                  </a:lnTo>
                  <a:lnTo>
                    <a:pt x="2208" y="11690"/>
                  </a:lnTo>
                  <a:lnTo>
                    <a:pt x="1975" y="11466"/>
                  </a:lnTo>
                  <a:lnTo>
                    <a:pt x="1751" y="11233"/>
                  </a:lnTo>
                  <a:lnTo>
                    <a:pt x="1540" y="10988"/>
                  </a:lnTo>
                  <a:lnTo>
                    <a:pt x="1340" y="10735"/>
                  </a:lnTo>
                  <a:lnTo>
                    <a:pt x="1151" y="10472"/>
                  </a:lnTo>
                  <a:lnTo>
                    <a:pt x="977" y="10198"/>
                  </a:lnTo>
                  <a:lnTo>
                    <a:pt x="814" y="9917"/>
                  </a:lnTo>
                  <a:lnTo>
                    <a:pt x="665" y="9628"/>
                  </a:lnTo>
                  <a:lnTo>
                    <a:pt x="530" y="9330"/>
                  </a:lnTo>
                  <a:lnTo>
                    <a:pt x="409" y="9025"/>
                  </a:lnTo>
                  <a:lnTo>
                    <a:pt x="303" y="8714"/>
                  </a:lnTo>
                  <a:lnTo>
                    <a:pt x="212" y="8395"/>
                  </a:lnTo>
                  <a:lnTo>
                    <a:pt x="137" y="8070"/>
                  </a:lnTo>
                  <a:lnTo>
                    <a:pt x="77" y="7740"/>
                  </a:lnTo>
                  <a:lnTo>
                    <a:pt x="35" y="7404"/>
                  </a:lnTo>
                  <a:lnTo>
                    <a:pt x="8" y="7064"/>
                  </a:lnTo>
                  <a:lnTo>
                    <a:pt x="0" y="6719"/>
                  </a:lnTo>
                  <a:lnTo>
                    <a:pt x="8" y="6375"/>
                  </a:lnTo>
                  <a:lnTo>
                    <a:pt x="35" y="6034"/>
                  </a:lnTo>
                  <a:lnTo>
                    <a:pt x="77" y="5698"/>
                  </a:lnTo>
                  <a:lnTo>
                    <a:pt x="137" y="5368"/>
                  </a:lnTo>
                  <a:lnTo>
                    <a:pt x="212" y="5044"/>
                  </a:lnTo>
                  <a:lnTo>
                    <a:pt x="303" y="4725"/>
                  </a:lnTo>
                  <a:lnTo>
                    <a:pt x="409" y="4413"/>
                  </a:lnTo>
                  <a:lnTo>
                    <a:pt x="530" y="4108"/>
                  </a:lnTo>
                  <a:lnTo>
                    <a:pt x="665" y="3810"/>
                  </a:lnTo>
                  <a:lnTo>
                    <a:pt x="814" y="3521"/>
                  </a:lnTo>
                  <a:lnTo>
                    <a:pt x="977" y="3240"/>
                  </a:lnTo>
                  <a:lnTo>
                    <a:pt x="1151" y="2966"/>
                  </a:lnTo>
                  <a:lnTo>
                    <a:pt x="1340" y="2704"/>
                  </a:lnTo>
                  <a:lnTo>
                    <a:pt x="1540" y="2449"/>
                  </a:lnTo>
                  <a:lnTo>
                    <a:pt x="1751" y="2205"/>
                  </a:lnTo>
                  <a:lnTo>
                    <a:pt x="1975" y="1972"/>
                  </a:lnTo>
                  <a:lnTo>
                    <a:pt x="2208" y="1749"/>
                  </a:lnTo>
                  <a:lnTo>
                    <a:pt x="2452" y="1538"/>
                  </a:lnTo>
                  <a:lnTo>
                    <a:pt x="2706" y="1338"/>
                  </a:lnTo>
                  <a:lnTo>
                    <a:pt x="2971" y="1150"/>
                  </a:lnTo>
                  <a:lnTo>
                    <a:pt x="3243" y="975"/>
                  </a:lnTo>
                  <a:lnTo>
                    <a:pt x="3525" y="813"/>
                  </a:lnTo>
                  <a:lnTo>
                    <a:pt x="3816" y="664"/>
                  </a:lnTo>
                  <a:lnTo>
                    <a:pt x="4114" y="530"/>
                  </a:lnTo>
                  <a:lnTo>
                    <a:pt x="4419" y="408"/>
                  </a:lnTo>
                  <a:lnTo>
                    <a:pt x="4731" y="302"/>
                  </a:lnTo>
                  <a:lnTo>
                    <a:pt x="5049" y="212"/>
                  </a:lnTo>
                  <a:lnTo>
                    <a:pt x="5375" y="137"/>
                  </a:lnTo>
                  <a:lnTo>
                    <a:pt x="5706" y="77"/>
                  </a:lnTo>
                  <a:lnTo>
                    <a:pt x="6041" y="34"/>
                  </a:lnTo>
                  <a:lnTo>
                    <a:pt x="6382" y="9"/>
                  </a:lnTo>
                  <a:lnTo>
                    <a:pt x="67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0" name="Rectangle 7"/>
            <p:cNvSpPr>
              <a:spLocks noChangeArrowheads="1"/>
            </p:cNvSpPr>
            <p:nvPr/>
          </p:nvSpPr>
          <p:spPr bwMode="auto">
            <a:xfrm>
              <a:off x="3357" y="3050"/>
              <a:ext cx="8" cy="5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1" name="Freeform 8"/>
            <p:cNvSpPr>
              <a:spLocks/>
            </p:cNvSpPr>
            <p:nvPr/>
          </p:nvSpPr>
          <p:spPr bwMode="auto">
            <a:xfrm>
              <a:off x="3408" y="3091"/>
              <a:ext cx="14" cy="24"/>
            </a:xfrm>
            <a:custGeom>
              <a:avLst/>
              <a:gdLst>
                <a:gd name="T0" fmla="*/ 156 w 362"/>
                <a:gd name="T1" fmla="*/ 0 h 632"/>
                <a:gd name="T2" fmla="*/ 362 w 362"/>
                <a:gd name="T3" fmla="*/ 55 h 632"/>
                <a:gd name="T4" fmla="*/ 208 w 362"/>
                <a:gd name="T5" fmla="*/ 632 h 632"/>
                <a:gd name="T6" fmla="*/ 0 w 362"/>
                <a:gd name="T7" fmla="*/ 576 h 632"/>
                <a:gd name="T8" fmla="*/ 156 w 362"/>
                <a:gd name="T9" fmla="*/ 0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"/>
                <a:gd name="T16" fmla="*/ 0 h 632"/>
                <a:gd name="T17" fmla="*/ 362 w 362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" h="632">
                  <a:moveTo>
                    <a:pt x="156" y="0"/>
                  </a:moveTo>
                  <a:lnTo>
                    <a:pt x="362" y="55"/>
                  </a:lnTo>
                  <a:lnTo>
                    <a:pt x="208" y="632"/>
                  </a:lnTo>
                  <a:lnTo>
                    <a:pt x="0" y="57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2" name="Freeform 9"/>
            <p:cNvSpPr>
              <a:spLocks/>
            </p:cNvSpPr>
            <p:nvPr/>
          </p:nvSpPr>
          <p:spPr bwMode="auto">
            <a:xfrm>
              <a:off x="3300" y="3091"/>
              <a:ext cx="14" cy="25"/>
            </a:xfrm>
            <a:custGeom>
              <a:avLst/>
              <a:gdLst>
                <a:gd name="T0" fmla="*/ 0 w 360"/>
                <a:gd name="T1" fmla="*/ 55 h 631"/>
                <a:gd name="T2" fmla="*/ 206 w 360"/>
                <a:gd name="T3" fmla="*/ 0 h 631"/>
                <a:gd name="T4" fmla="*/ 360 w 360"/>
                <a:gd name="T5" fmla="*/ 576 h 631"/>
                <a:gd name="T6" fmla="*/ 154 w 360"/>
                <a:gd name="T7" fmla="*/ 631 h 631"/>
                <a:gd name="T8" fmla="*/ 0 w 360"/>
                <a:gd name="T9" fmla="*/ 55 h 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631"/>
                <a:gd name="T17" fmla="*/ 360 w 360"/>
                <a:gd name="T18" fmla="*/ 631 h 6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631">
                  <a:moveTo>
                    <a:pt x="0" y="55"/>
                  </a:moveTo>
                  <a:lnTo>
                    <a:pt x="206" y="0"/>
                  </a:lnTo>
                  <a:lnTo>
                    <a:pt x="360" y="576"/>
                  </a:lnTo>
                  <a:lnTo>
                    <a:pt x="154" y="63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3" name="Freeform 10"/>
            <p:cNvSpPr>
              <a:spLocks/>
            </p:cNvSpPr>
            <p:nvPr/>
          </p:nvSpPr>
          <p:spPr bwMode="auto">
            <a:xfrm>
              <a:off x="3374" y="3085"/>
              <a:ext cx="10" cy="24"/>
            </a:xfrm>
            <a:custGeom>
              <a:avLst/>
              <a:gdLst>
                <a:gd name="T0" fmla="*/ 52 w 265"/>
                <a:gd name="T1" fmla="*/ 0 h 614"/>
                <a:gd name="T2" fmla="*/ 265 w 265"/>
                <a:gd name="T3" fmla="*/ 19 h 614"/>
                <a:gd name="T4" fmla="*/ 213 w 265"/>
                <a:gd name="T5" fmla="*/ 614 h 614"/>
                <a:gd name="T6" fmla="*/ 0 w 265"/>
                <a:gd name="T7" fmla="*/ 594 h 614"/>
                <a:gd name="T8" fmla="*/ 52 w 265"/>
                <a:gd name="T9" fmla="*/ 0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614"/>
                <a:gd name="T17" fmla="*/ 265 w 265"/>
                <a:gd name="T18" fmla="*/ 614 h 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614">
                  <a:moveTo>
                    <a:pt x="52" y="0"/>
                  </a:moveTo>
                  <a:lnTo>
                    <a:pt x="265" y="19"/>
                  </a:lnTo>
                  <a:lnTo>
                    <a:pt x="213" y="614"/>
                  </a:lnTo>
                  <a:lnTo>
                    <a:pt x="0" y="59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4" name="Freeform 11"/>
            <p:cNvSpPr>
              <a:spLocks/>
            </p:cNvSpPr>
            <p:nvPr/>
          </p:nvSpPr>
          <p:spPr bwMode="auto">
            <a:xfrm>
              <a:off x="3338" y="3085"/>
              <a:ext cx="10" cy="24"/>
            </a:xfrm>
            <a:custGeom>
              <a:avLst/>
              <a:gdLst>
                <a:gd name="T0" fmla="*/ 0 w 265"/>
                <a:gd name="T1" fmla="*/ 19 h 613"/>
                <a:gd name="T2" fmla="*/ 213 w 265"/>
                <a:gd name="T3" fmla="*/ 0 h 613"/>
                <a:gd name="T4" fmla="*/ 265 w 265"/>
                <a:gd name="T5" fmla="*/ 594 h 613"/>
                <a:gd name="T6" fmla="*/ 52 w 265"/>
                <a:gd name="T7" fmla="*/ 613 h 613"/>
                <a:gd name="T8" fmla="*/ 0 w 265"/>
                <a:gd name="T9" fmla="*/ 19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613"/>
                <a:gd name="T17" fmla="*/ 265 w 265"/>
                <a:gd name="T18" fmla="*/ 613 h 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613">
                  <a:moveTo>
                    <a:pt x="0" y="19"/>
                  </a:moveTo>
                  <a:lnTo>
                    <a:pt x="213" y="0"/>
                  </a:lnTo>
                  <a:lnTo>
                    <a:pt x="265" y="594"/>
                  </a:lnTo>
                  <a:lnTo>
                    <a:pt x="52" y="6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5" name="Freeform 12"/>
            <p:cNvSpPr>
              <a:spLocks/>
            </p:cNvSpPr>
            <p:nvPr/>
          </p:nvSpPr>
          <p:spPr bwMode="auto">
            <a:xfrm>
              <a:off x="3391" y="3064"/>
              <a:ext cx="16" cy="47"/>
            </a:xfrm>
            <a:custGeom>
              <a:avLst/>
              <a:gdLst>
                <a:gd name="T0" fmla="*/ 208 w 418"/>
                <a:gd name="T1" fmla="*/ 0 h 1213"/>
                <a:gd name="T2" fmla="*/ 418 w 418"/>
                <a:gd name="T3" fmla="*/ 38 h 1213"/>
                <a:gd name="T4" fmla="*/ 210 w 418"/>
                <a:gd name="T5" fmla="*/ 1213 h 1213"/>
                <a:gd name="T6" fmla="*/ 0 w 418"/>
                <a:gd name="T7" fmla="*/ 1176 h 1213"/>
                <a:gd name="T8" fmla="*/ 208 w 418"/>
                <a:gd name="T9" fmla="*/ 0 h 1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1213"/>
                <a:gd name="T17" fmla="*/ 418 w 418"/>
                <a:gd name="T18" fmla="*/ 1213 h 1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1213">
                  <a:moveTo>
                    <a:pt x="208" y="0"/>
                  </a:moveTo>
                  <a:lnTo>
                    <a:pt x="418" y="38"/>
                  </a:lnTo>
                  <a:lnTo>
                    <a:pt x="210" y="1213"/>
                  </a:lnTo>
                  <a:lnTo>
                    <a:pt x="0" y="117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6" name="Freeform 13"/>
            <p:cNvSpPr>
              <a:spLocks/>
            </p:cNvSpPr>
            <p:nvPr/>
          </p:nvSpPr>
          <p:spPr bwMode="auto">
            <a:xfrm>
              <a:off x="3315" y="3065"/>
              <a:ext cx="16" cy="46"/>
            </a:xfrm>
            <a:custGeom>
              <a:avLst/>
              <a:gdLst>
                <a:gd name="T0" fmla="*/ 0 w 418"/>
                <a:gd name="T1" fmla="*/ 37 h 1212"/>
                <a:gd name="T2" fmla="*/ 210 w 418"/>
                <a:gd name="T3" fmla="*/ 0 h 1212"/>
                <a:gd name="T4" fmla="*/ 418 w 418"/>
                <a:gd name="T5" fmla="*/ 1175 h 1212"/>
                <a:gd name="T6" fmla="*/ 208 w 418"/>
                <a:gd name="T7" fmla="*/ 1212 h 1212"/>
                <a:gd name="T8" fmla="*/ 0 w 418"/>
                <a:gd name="T9" fmla="*/ 37 h 1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1212"/>
                <a:gd name="T17" fmla="*/ 418 w 418"/>
                <a:gd name="T18" fmla="*/ 1212 h 1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1212">
                  <a:moveTo>
                    <a:pt x="0" y="37"/>
                  </a:moveTo>
                  <a:lnTo>
                    <a:pt x="210" y="0"/>
                  </a:lnTo>
                  <a:lnTo>
                    <a:pt x="418" y="1175"/>
                  </a:lnTo>
                  <a:lnTo>
                    <a:pt x="208" y="121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7" name="Rectangle 14"/>
            <p:cNvSpPr>
              <a:spLocks noChangeArrowheads="1"/>
            </p:cNvSpPr>
            <p:nvPr/>
          </p:nvSpPr>
          <p:spPr bwMode="auto">
            <a:xfrm>
              <a:off x="3357" y="3503"/>
              <a:ext cx="8" cy="5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8" name="Freeform 15"/>
            <p:cNvSpPr>
              <a:spLocks/>
            </p:cNvSpPr>
            <p:nvPr/>
          </p:nvSpPr>
          <p:spPr bwMode="auto">
            <a:xfrm>
              <a:off x="3300" y="3495"/>
              <a:ext cx="14" cy="25"/>
            </a:xfrm>
            <a:custGeom>
              <a:avLst/>
              <a:gdLst>
                <a:gd name="T0" fmla="*/ 155 w 361"/>
                <a:gd name="T1" fmla="*/ 0 h 631"/>
                <a:gd name="T2" fmla="*/ 361 w 361"/>
                <a:gd name="T3" fmla="*/ 55 h 631"/>
                <a:gd name="T4" fmla="*/ 207 w 361"/>
                <a:gd name="T5" fmla="*/ 631 h 631"/>
                <a:gd name="T6" fmla="*/ 0 w 361"/>
                <a:gd name="T7" fmla="*/ 576 h 631"/>
                <a:gd name="T8" fmla="*/ 155 w 361"/>
                <a:gd name="T9" fmla="*/ 0 h 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631"/>
                <a:gd name="T17" fmla="*/ 361 w 361"/>
                <a:gd name="T18" fmla="*/ 631 h 6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631">
                  <a:moveTo>
                    <a:pt x="155" y="0"/>
                  </a:moveTo>
                  <a:lnTo>
                    <a:pt x="361" y="55"/>
                  </a:lnTo>
                  <a:lnTo>
                    <a:pt x="207" y="631"/>
                  </a:lnTo>
                  <a:lnTo>
                    <a:pt x="0" y="576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39" name="Freeform 16"/>
            <p:cNvSpPr>
              <a:spLocks/>
            </p:cNvSpPr>
            <p:nvPr/>
          </p:nvSpPr>
          <p:spPr bwMode="auto">
            <a:xfrm>
              <a:off x="3408" y="3495"/>
              <a:ext cx="14" cy="25"/>
            </a:xfrm>
            <a:custGeom>
              <a:avLst/>
              <a:gdLst>
                <a:gd name="T0" fmla="*/ 0 w 362"/>
                <a:gd name="T1" fmla="*/ 55 h 631"/>
                <a:gd name="T2" fmla="*/ 207 w 362"/>
                <a:gd name="T3" fmla="*/ 0 h 631"/>
                <a:gd name="T4" fmla="*/ 362 w 362"/>
                <a:gd name="T5" fmla="*/ 576 h 631"/>
                <a:gd name="T6" fmla="*/ 156 w 362"/>
                <a:gd name="T7" fmla="*/ 631 h 631"/>
                <a:gd name="T8" fmla="*/ 0 w 362"/>
                <a:gd name="T9" fmla="*/ 55 h 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"/>
                <a:gd name="T16" fmla="*/ 0 h 631"/>
                <a:gd name="T17" fmla="*/ 362 w 362"/>
                <a:gd name="T18" fmla="*/ 631 h 6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" h="631">
                  <a:moveTo>
                    <a:pt x="0" y="55"/>
                  </a:moveTo>
                  <a:lnTo>
                    <a:pt x="207" y="0"/>
                  </a:lnTo>
                  <a:lnTo>
                    <a:pt x="362" y="576"/>
                  </a:lnTo>
                  <a:lnTo>
                    <a:pt x="156" y="63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0" name="Freeform 17"/>
            <p:cNvSpPr>
              <a:spLocks/>
            </p:cNvSpPr>
            <p:nvPr/>
          </p:nvSpPr>
          <p:spPr bwMode="auto">
            <a:xfrm>
              <a:off x="3338" y="3502"/>
              <a:ext cx="10" cy="23"/>
            </a:xfrm>
            <a:custGeom>
              <a:avLst/>
              <a:gdLst>
                <a:gd name="T0" fmla="*/ 52 w 265"/>
                <a:gd name="T1" fmla="*/ 0 h 613"/>
                <a:gd name="T2" fmla="*/ 265 w 265"/>
                <a:gd name="T3" fmla="*/ 18 h 613"/>
                <a:gd name="T4" fmla="*/ 213 w 265"/>
                <a:gd name="T5" fmla="*/ 613 h 613"/>
                <a:gd name="T6" fmla="*/ 0 w 265"/>
                <a:gd name="T7" fmla="*/ 595 h 613"/>
                <a:gd name="T8" fmla="*/ 52 w 265"/>
                <a:gd name="T9" fmla="*/ 0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613"/>
                <a:gd name="T17" fmla="*/ 265 w 265"/>
                <a:gd name="T18" fmla="*/ 613 h 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613">
                  <a:moveTo>
                    <a:pt x="52" y="0"/>
                  </a:moveTo>
                  <a:lnTo>
                    <a:pt x="265" y="18"/>
                  </a:lnTo>
                  <a:lnTo>
                    <a:pt x="213" y="613"/>
                  </a:lnTo>
                  <a:lnTo>
                    <a:pt x="0" y="59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1" name="Freeform 18"/>
            <p:cNvSpPr>
              <a:spLocks/>
            </p:cNvSpPr>
            <p:nvPr/>
          </p:nvSpPr>
          <p:spPr bwMode="auto">
            <a:xfrm>
              <a:off x="3374" y="3502"/>
              <a:ext cx="10" cy="23"/>
            </a:xfrm>
            <a:custGeom>
              <a:avLst/>
              <a:gdLst>
                <a:gd name="T0" fmla="*/ 0 w 264"/>
                <a:gd name="T1" fmla="*/ 18 h 612"/>
                <a:gd name="T2" fmla="*/ 212 w 264"/>
                <a:gd name="T3" fmla="*/ 0 h 612"/>
                <a:gd name="T4" fmla="*/ 264 w 264"/>
                <a:gd name="T5" fmla="*/ 594 h 612"/>
                <a:gd name="T6" fmla="*/ 52 w 264"/>
                <a:gd name="T7" fmla="*/ 612 h 612"/>
                <a:gd name="T8" fmla="*/ 0 w 264"/>
                <a:gd name="T9" fmla="*/ 18 h 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612"/>
                <a:gd name="T17" fmla="*/ 264 w 264"/>
                <a:gd name="T18" fmla="*/ 612 h 6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612">
                  <a:moveTo>
                    <a:pt x="0" y="18"/>
                  </a:moveTo>
                  <a:lnTo>
                    <a:pt x="212" y="0"/>
                  </a:lnTo>
                  <a:lnTo>
                    <a:pt x="264" y="594"/>
                  </a:lnTo>
                  <a:lnTo>
                    <a:pt x="52" y="6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2" name="Freeform 19"/>
            <p:cNvSpPr>
              <a:spLocks/>
            </p:cNvSpPr>
            <p:nvPr/>
          </p:nvSpPr>
          <p:spPr bwMode="auto">
            <a:xfrm>
              <a:off x="3315" y="3499"/>
              <a:ext cx="16" cy="47"/>
            </a:xfrm>
            <a:custGeom>
              <a:avLst/>
              <a:gdLst>
                <a:gd name="T0" fmla="*/ 208 w 418"/>
                <a:gd name="T1" fmla="*/ 0 h 1213"/>
                <a:gd name="T2" fmla="*/ 418 w 418"/>
                <a:gd name="T3" fmla="*/ 37 h 1213"/>
                <a:gd name="T4" fmla="*/ 211 w 418"/>
                <a:gd name="T5" fmla="*/ 1213 h 1213"/>
                <a:gd name="T6" fmla="*/ 0 w 418"/>
                <a:gd name="T7" fmla="*/ 1175 h 1213"/>
                <a:gd name="T8" fmla="*/ 208 w 418"/>
                <a:gd name="T9" fmla="*/ 0 h 1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1213"/>
                <a:gd name="T17" fmla="*/ 418 w 418"/>
                <a:gd name="T18" fmla="*/ 1213 h 1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1213">
                  <a:moveTo>
                    <a:pt x="208" y="0"/>
                  </a:moveTo>
                  <a:lnTo>
                    <a:pt x="418" y="37"/>
                  </a:lnTo>
                  <a:lnTo>
                    <a:pt x="211" y="1213"/>
                  </a:lnTo>
                  <a:lnTo>
                    <a:pt x="0" y="117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3" name="Freeform 20"/>
            <p:cNvSpPr>
              <a:spLocks/>
            </p:cNvSpPr>
            <p:nvPr/>
          </p:nvSpPr>
          <p:spPr bwMode="auto">
            <a:xfrm>
              <a:off x="3391" y="3500"/>
              <a:ext cx="16" cy="46"/>
            </a:xfrm>
            <a:custGeom>
              <a:avLst/>
              <a:gdLst>
                <a:gd name="T0" fmla="*/ 0 w 417"/>
                <a:gd name="T1" fmla="*/ 38 h 1213"/>
                <a:gd name="T2" fmla="*/ 210 w 417"/>
                <a:gd name="T3" fmla="*/ 0 h 1213"/>
                <a:gd name="T4" fmla="*/ 417 w 417"/>
                <a:gd name="T5" fmla="*/ 1175 h 1213"/>
                <a:gd name="T6" fmla="*/ 207 w 417"/>
                <a:gd name="T7" fmla="*/ 1213 h 1213"/>
                <a:gd name="T8" fmla="*/ 0 w 417"/>
                <a:gd name="T9" fmla="*/ 38 h 1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1213"/>
                <a:gd name="T17" fmla="*/ 417 w 417"/>
                <a:gd name="T18" fmla="*/ 1213 h 1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1213">
                  <a:moveTo>
                    <a:pt x="0" y="38"/>
                  </a:moveTo>
                  <a:lnTo>
                    <a:pt x="210" y="0"/>
                  </a:lnTo>
                  <a:lnTo>
                    <a:pt x="417" y="1175"/>
                  </a:lnTo>
                  <a:lnTo>
                    <a:pt x="207" y="121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4" name="Freeform 21"/>
            <p:cNvSpPr>
              <a:spLocks/>
            </p:cNvSpPr>
            <p:nvPr/>
          </p:nvSpPr>
          <p:spPr bwMode="auto">
            <a:xfrm>
              <a:off x="3357" y="3495"/>
              <a:ext cx="9" cy="1"/>
            </a:xfrm>
            <a:custGeom>
              <a:avLst/>
              <a:gdLst>
                <a:gd name="T0" fmla="*/ 216 w 216"/>
                <a:gd name="T1" fmla="*/ 16 h 30"/>
                <a:gd name="T2" fmla="*/ 197 w 216"/>
                <a:gd name="T3" fmla="*/ 30 h 30"/>
                <a:gd name="T4" fmla="*/ 0 w 216"/>
                <a:gd name="T5" fmla="*/ 30 h 30"/>
                <a:gd name="T6" fmla="*/ 0 w 216"/>
                <a:gd name="T7" fmla="*/ 0 h 30"/>
                <a:gd name="T8" fmla="*/ 197 w 216"/>
                <a:gd name="T9" fmla="*/ 0 h 30"/>
                <a:gd name="T10" fmla="*/ 179 w 216"/>
                <a:gd name="T11" fmla="*/ 15 h 30"/>
                <a:gd name="T12" fmla="*/ 216 w 216"/>
                <a:gd name="T13" fmla="*/ 16 h 30"/>
                <a:gd name="T14" fmla="*/ 215 w 216"/>
                <a:gd name="T15" fmla="*/ 30 h 30"/>
                <a:gd name="T16" fmla="*/ 197 w 216"/>
                <a:gd name="T17" fmla="*/ 30 h 30"/>
                <a:gd name="T18" fmla="*/ 216 w 216"/>
                <a:gd name="T19" fmla="*/ 16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"/>
                <a:gd name="T31" fmla="*/ 0 h 30"/>
                <a:gd name="T32" fmla="*/ 216 w 21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" h="30">
                  <a:moveTo>
                    <a:pt x="216" y="16"/>
                  </a:moveTo>
                  <a:lnTo>
                    <a:pt x="197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179" y="15"/>
                  </a:lnTo>
                  <a:lnTo>
                    <a:pt x="216" y="16"/>
                  </a:lnTo>
                  <a:lnTo>
                    <a:pt x="215" y="30"/>
                  </a:lnTo>
                  <a:lnTo>
                    <a:pt x="197" y="30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5" name="Freeform 22"/>
            <p:cNvSpPr>
              <a:spLocks/>
            </p:cNvSpPr>
            <p:nvPr/>
          </p:nvSpPr>
          <p:spPr bwMode="auto">
            <a:xfrm>
              <a:off x="3349" y="3324"/>
              <a:ext cx="23" cy="1"/>
            </a:xfrm>
            <a:custGeom>
              <a:avLst/>
              <a:gdLst>
                <a:gd name="T0" fmla="*/ 1 w 603"/>
                <a:gd name="T1" fmla="*/ 15 h 29"/>
                <a:gd name="T2" fmla="*/ 19 w 603"/>
                <a:gd name="T3" fmla="*/ 0 h 29"/>
                <a:gd name="T4" fmla="*/ 603 w 603"/>
                <a:gd name="T5" fmla="*/ 0 h 29"/>
                <a:gd name="T6" fmla="*/ 603 w 603"/>
                <a:gd name="T7" fmla="*/ 29 h 29"/>
                <a:gd name="T8" fmla="*/ 19 w 603"/>
                <a:gd name="T9" fmla="*/ 29 h 29"/>
                <a:gd name="T10" fmla="*/ 39 w 603"/>
                <a:gd name="T11" fmla="*/ 14 h 29"/>
                <a:gd name="T12" fmla="*/ 1 w 603"/>
                <a:gd name="T13" fmla="*/ 15 h 29"/>
                <a:gd name="T14" fmla="*/ 0 w 603"/>
                <a:gd name="T15" fmla="*/ 0 h 29"/>
                <a:gd name="T16" fmla="*/ 19 w 603"/>
                <a:gd name="T17" fmla="*/ 0 h 29"/>
                <a:gd name="T18" fmla="*/ 1 w 603"/>
                <a:gd name="T19" fmla="*/ 1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3"/>
                <a:gd name="T31" fmla="*/ 0 h 29"/>
                <a:gd name="T32" fmla="*/ 603 w 603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3" h="29">
                  <a:moveTo>
                    <a:pt x="1" y="15"/>
                  </a:moveTo>
                  <a:lnTo>
                    <a:pt x="19" y="0"/>
                  </a:lnTo>
                  <a:lnTo>
                    <a:pt x="603" y="0"/>
                  </a:lnTo>
                  <a:lnTo>
                    <a:pt x="603" y="29"/>
                  </a:lnTo>
                  <a:lnTo>
                    <a:pt x="19" y="29"/>
                  </a:lnTo>
                  <a:lnTo>
                    <a:pt x="39" y="14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6" name="Freeform 23"/>
            <p:cNvSpPr>
              <a:spLocks/>
            </p:cNvSpPr>
            <p:nvPr/>
          </p:nvSpPr>
          <p:spPr bwMode="auto">
            <a:xfrm>
              <a:off x="3327" y="3324"/>
              <a:ext cx="22" cy="171"/>
            </a:xfrm>
            <a:custGeom>
              <a:avLst/>
              <a:gdLst>
                <a:gd name="T0" fmla="*/ 0 w 584"/>
                <a:gd name="T1" fmla="*/ 0 h 4449"/>
                <a:gd name="T2" fmla="*/ 190 w 584"/>
                <a:gd name="T3" fmla="*/ 4449 h 4449"/>
                <a:gd name="T4" fmla="*/ 387 w 584"/>
                <a:gd name="T5" fmla="*/ 4449 h 4449"/>
                <a:gd name="T6" fmla="*/ 584 w 584"/>
                <a:gd name="T7" fmla="*/ 0 h 4449"/>
                <a:gd name="T8" fmla="*/ 0 w 584"/>
                <a:gd name="T9" fmla="*/ 0 h 4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4"/>
                <a:gd name="T16" fmla="*/ 0 h 4449"/>
                <a:gd name="T17" fmla="*/ 584 w 584"/>
                <a:gd name="T18" fmla="*/ 4449 h 44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4" h="4449">
                  <a:moveTo>
                    <a:pt x="0" y="0"/>
                  </a:moveTo>
                  <a:lnTo>
                    <a:pt x="190" y="4449"/>
                  </a:lnTo>
                  <a:lnTo>
                    <a:pt x="387" y="4449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7" name="Freeform 24"/>
            <p:cNvSpPr>
              <a:spLocks/>
            </p:cNvSpPr>
            <p:nvPr/>
          </p:nvSpPr>
          <p:spPr bwMode="auto">
            <a:xfrm>
              <a:off x="3357" y="3113"/>
              <a:ext cx="9" cy="1"/>
            </a:xfrm>
            <a:custGeom>
              <a:avLst/>
              <a:gdLst>
                <a:gd name="T0" fmla="*/ 215 w 215"/>
                <a:gd name="T1" fmla="*/ 14 h 29"/>
                <a:gd name="T2" fmla="*/ 197 w 215"/>
                <a:gd name="T3" fmla="*/ 0 h 29"/>
                <a:gd name="T4" fmla="*/ 0 w 215"/>
                <a:gd name="T5" fmla="*/ 0 h 29"/>
                <a:gd name="T6" fmla="*/ 0 w 215"/>
                <a:gd name="T7" fmla="*/ 29 h 29"/>
                <a:gd name="T8" fmla="*/ 197 w 215"/>
                <a:gd name="T9" fmla="*/ 29 h 29"/>
                <a:gd name="T10" fmla="*/ 178 w 215"/>
                <a:gd name="T11" fmla="*/ 15 h 29"/>
                <a:gd name="T12" fmla="*/ 215 w 215"/>
                <a:gd name="T13" fmla="*/ 14 h 29"/>
                <a:gd name="T14" fmla="*/ 215 w 215"/>
                <a:gd name="T15" fmla="*/ 0 h 29"/>
                <a:gd name="T16" fmla="*/ 197 w 215"/>
                <a:gd name="T17" fmla="*/ 0 h 29"/>
                <a:gd name="T18" fmla="*/ 215 w 215"/>
                <a:gd name="T19" fmla="*/ 14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29"/>
                <a:gd name="T32" fmla="*/ 215 w 215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29">
                  <a:moveTo>
                    <a:pt x="215" y="14"/>
                  </a:moveTo>
                  <a:lnTo>
                    <a:pt x="197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97" y="29"/>
                  </a:lnTo>
                  <a:lnTo>
                    <a:pt x="178" y="15"/>
                  </a:lnTo>
                  <a:lnTo>
                    <a:pt x="215" y="14"/>
                  </a:lnTo>
                  <a:lnTo>
                    <a:pt x="215" y="0"/>
                  </a:lnTo>
                  <a:lnTo>
                    <a:pt x="197" y="0"/>
                  </a:lnTo>
                  <a:lnTo>
                    <a:pt x="215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8" name="Freeform 25"/>
            <p:cNvSpPr>
              <a:spLocks/>
            </p:cNvSpPr>
            <p:nvPr/>
          </p:nvSpPr>
          <p:spPr bwMode="auto">
            <a:xfrm>
              <a:off x="3349" y="3281"/>
              <a:ext cx="23" cy="1"/>
            </a:xfrm>
            <a:custGeom>
              <a:avLst/>
              <a:gdLst>
                <a:gd name="T0" fmla="*/ 0 w 603"/>
                <a:gd name="T1" fmla="*/ 14 h 30"/>
                <a:gd name="T2" fmla="*/ 19 w 603"/>
                <a:gd name="T3" fmla="*/ 30 h 30"/>
                <a:gd name="T4" fmla="*/ 603 w 603"/>
                <a:gd name="T5" fmla="*/ 30 h 30"/>
                <a:gd name="T6" fmla="*/ 603 w 603"/>
                <a:gd name="T7" fmla="*/ 0 h 30"/>
                <a:gd name="T8" fmla="*/ 19 w 603"/>
                <a:gd name="T9" fmla="*/ 0 h 30"/>
                <a:gd name="T10" fmla="*/ 38 w 603"/>
                <a:gd name="T11" fmla="*/ 15 h 30"/>
                <a:gd name="T12" fmla="*/ 0 w 603"/>
                <a:gd name="T13" fmla="*/ 14 h 30"/>
                <a:gd name="T14" fmla="*/ 0 w 603"/>
                <a:gd name="T15" fmla="*/ 30 h 30"/>
                <a:gd name="T16" fmla="*/ 19 w 603"/>
                <a:gd name="T17" fmla="*/ 30 h 30"/>
                <a:gd name="T18" fmla="*/ 0 w 603"/>
                <a:gd name="T19" fmla="*/ 14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3"/>
                <a:gd name="T31" fmla="*/ 0 h 30"/>
                <a:gd name="T32" fmla="*/ 603 w 603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3" h="30">
                  <a:moveTo>
                    <a:pt x="0" y="14"/>
                  </a:moveTo>
                  <a:lnTo>
                    <a:pt x="19" y="30"/>
                  </a:lnTo>
                  <a:lnTo>
                    <a:pt x="603" y="30"/>
                  </a:lnTo>
                  <a:lnTo>
                    <a:pt x="603" y="0"/>
                  </a:lnTo>
                  <a:lnTo>
                    <a:pt x="19" y="0"/>
                  </a:lnTo>
                  <a:lnTo>
                    <a:pt x="38" y="15"/>
                  </a:lnTo>
                  <a:lnTo>
                    <a:pt x="0" y="14"/>
                  </a:lnTo>
                  <a:lnTo>
                    <a:pt x="0" y="30"/>
                  </a:lnTo>
                  <a:lnTo>
                    <a:pt x="19" y="3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49" name="Freeform 26"/>
            <p:cNvSpPr>
              <a:spLocks/>
            </p:cNvSpPr>
            <p:nvPr/>
          </p:nvSpPr>
          <p:spPr bwMode="auto">
            <a:xfrm>
              <a:off x="3327" y="3114"/>
              <a:ext cx="22" cy="168"/>
            </a:xfrm>
            <a:custGeom>
              <a:avLst/>
              <a:gdLst>
                <a:gd name="T0" fmla="*/ 0 w 584"/>
                <a:gd name="T1" fmla="*/ 4366 h 4366"/>
                <a:gd name="T2" fmla="*/ 190 w 584"/>
                <a:gd name="T3" fmla="*/ 0 h 4366"/>
                <a:gd name="T4" fmla="*/ 387 w 584"/>
                <a:gd name="T5" fmla="*/ 0 h 4366"/>
                <a:gd name="T6" fmla="*/ 584 w 584"/>
                <a:gd name="T7" fmla="*/ 4366 h 4366"/>
                <a:gd name="T8" fmla="*/ 0 w 584"/>
                <a:gd name="T9" fmla="*/ 4366 h 4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4"/>
                <a:gd name="T16" fmla="*/ 0 h 4366"/>
                <a:gd name="T17" fmla="*/ 584 w 584"/>
                <a:gd name="T18" fmla="*/ 4366 h 4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4" h="4366">
                  <a:moveTo>
                    <a:pt x="0" y="4366"/>
                  </a:moveTo>
                  <a:lnTo>
                    <a:pt x="190" y="0"/>
                  </a:lnTo>
                  <a:lnTo>
                    <a:pt x="387" y="0"/>
                  </a:lnTo>
                  <a:lnTo>
                    <a:pt x="584" y="4366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4D4D4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50" name="Freeform 27"/>
            <p:cNvSpPr>
              <a:spLocks/>
            </p:cNvSpPr>
            <p:nvPr/>
          </p:nvSpPr>
          <p:spPr bwMode="auto">
            <a:xfrm>
              <a:off x="3352" y="3293"/>
              <a:ext cx="19" cy="20"/>
            </a:xfrm>
            <a:custGeom>
              <a:avLst/>
              <a:gdLst>
                <a:gd name="T0" fmla="*/ 285 w 498"/>
                <a:gd name="T1" fmla="*/ 2 h 497"/>
                <a:gd name="T2" fmla="*/ 321 w 498"/>
                <a:gd name="T3" fmla="*/ 10 h 497"/>
                <a:gd name="T4" fmla="*/ 354 w 498"/>
                <a:gd name="T5" fmla="*/ 24 h 497"/>
                <a:gd name="T6" fmla="*/ 386 w 498"/>
                <a:gd name="T7" fmla="*/ 41 h 497"/>
                <a:gd name="T8" fmla="*/ 414 w 498"/>
                <a:gd name="T9" fmla="*/ 62 h 497"/>
                <a:gd name="T10" fmla="*/ 439 w 498"/>
                <a:gd name="T11" fmla="*/ 88 h 497"/>
                <a:gd name="T12" fmla="*/ 460 w 498"/>
                <a:gd name="T13" fmla="*/ 116 h 497"/>
                <a:gd name="T14" fmla="*/ 478 w 498"/>
                <a:gd name="T15" fmla="*/ 149 h 497"/>
                <a:gd name="T16" fmla="*/ 490 w 498"/>
                <a:gd name="T17" fmla="*/ 184 h 497"/>
                <a:gd name="T18" fmla="*/ 496 w 498"/>
                <a:gd name="T19" fmla="*/ 220 h 497"/>
                <a:gd name="T20" fmla="*/ 498 w 498"/>
                <a:gd name="T21" fmla="*/ 259 h 497"/>
                <a:gd name="T22" fmla="*/ 493 w 498"/>
                <a:gd name="T23" fmla="*/ 299 h 497"/>
                <a:gd name="T24" fmla="*/ 483 w 498"/>
                <a:gd name="T25" fmla="*/ 334 h 497"/>
                <a:gd name="T26" fmla="*/ 467 w 498"/>
                <a:gd name="T27" fmla="*/ 368 h 497"/>
                <a:gd name="T28" fmla="*/ 448 w 498"/>
                <a:gd name="T29" fmla="*/ 399 h 497"/>
                <a:gd name="T30" fmla="*/ 425 w 498"/>
                <a:gd name="T31" fmla="*/ 425 h 497"/>
                <a:gd name="T32" fmla="*/ 397 w 498"/>
                <a:gd name="T33" fmla="*/ 449 h 497"/>
                <a:gd name="T34" fmla="*/ 366 w 498"/>
                <a:gd name="T35" fmla="*/ 468 h 497"/>
                <a:gd name="T36" fmla="*/ 334 w 498"/>
                <a:gd name="T37" fmla="*/ 482 h 497"/>
                <a:gd name="T38" fmla="*/ 299 w 498"/>
                <a:gd name="T39" fmla="*/ 492 h 497"/>
                <a:gd name="T40" fmla="*/ 263 w 498"/>
                <a:gd name="T41" fmla="*/ 496 h 497"/>
                <a:gd name="T42" fmla="*/ 226 w 498"/>
                <a:gd name="T43" fmla="*/ 496 h 497"/>
                <a:gd name="T44" fmla="*/ 189 w 498"/>
                <a:gd name="T45" fmla="*/ 490 h 497"/>
                <a:gd name="T46" fmla="*/ 155 w 498"/>
                <a:gd name="T47" fmla="*/ 479 h 497"/>
                <a:gd name="T48" fmla="*/ 123 w 498"/>
                <a:gd name="T49" fmla="*/ 463 h 497"/>
                <a:gd name="T50" fmla="*/ 93 w 498"/>
                <a:gd name="T51" fmla="*/ 442 h 497"/>
                <a:gd name="T52" fmla="*/ 66 w 498"/>
                <a:gd name="T53" fmla="*/ 418 h 497"/>
                <a:gd name="T54" fmla="*/ 44 w 498"/>
                <a:gd name="T55" fmla="*/ 390 h 497"/>
                <a:gd name="T56" fmla="*/ 26 w 498"/>
                <a:gd name="T57" fmla="*/ 360 h 497"/>
                <a:gd name="T58" fmla="*/ 12 w 498"/>
                <a:gd name="T59" fmla="*/ 325 h 497"/>
                <a:gd name="T60" fmla="*/ 3 w 498"/>
                <a:gd name="T61" fmla="*/ 290 h 497"/>
                <a:gd name="T62" fmla="*/ 0 w 498"/>
                <a:gd name="T63" fmla="*/ 251 h 497"/>
                <a:gd name="T64" fmla="*/ 3 w 498"/>
                <a:gd name="T65" fmla="*/ 212 h 497"/>
                <a:gd name="T66" fmla="*/ 11 w 498"/>
                <a:gd name="T67" fmla="*/ 174 h 497"/>
                <a:gd name="T68" fmla="*/ 25 w 498"/>
                <a:gd name="T69" fmla="*/ 140 h 497"/>
                <a:gd name="T70" fmla="*/ 43 w 498"/>
                <a:gd name="T71" fmla="*/ 108 h 497"/>
                <a:gd name="T72" fmla="*/ 65 w 498"/>
                <a:gd name="T73" fmla="*/ 81 h 497"/>
                <a:gd name="T74" fmla="*/ 92 w 498"/>
                <a:gd name="T75" fmla="*/ 56 h 497"/>
                <a:gd name="T76" fmla="*/ 120 w 498"/>
                <a:gd name="T77" fmla="*/ 36 h 497"/>
                <a:gd name="T78" fmla="*/ 153 w 498"/>
                <a:gd name="T79" fmla="*/ 19 h 497"/>
                <a:gd name="T80" fmla="*/ 187 w 498"/>
                <a:gd name="T81" fmla="*/ 7 h 497"/>
                <a:gd name="T82" fmla="*/ 223 w 498"/>
                <a:gd name="T83" fmla="*/ 1 h 497"/>
                <a:gd name="T84" fmla="*/ 260 w 498"/>
                <a:gd name="T85" fmla="*/ 0 h 4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8"/>
                <a:gd name="T130" fmla="*/ 0 h 497"/>
                <a:gd name="T131" fmla="*/ 498 w 498"/>
                <a:gd name="T132" fmla="*/ 497 h 4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8" h="497">
                  <a:moveTo>
                    <a:pt x="260" y="0"/>
                  </a:moveTo>
                  <a:lnTo>
                    <a:pt x="273" y="1"/>
                  </a:lnTo>
                  <a:lnTo>
                    <a:pt x="285" y="2"/>
                  </a:lnTo>
                  <a:lnTo>
                    <a:pt x="297" y="4"/>
                  </a:lnTo>
                  <a:lnTo>
                    <a:pt x="308" y="7"/>
                  </a:lnTo>
                  <a:lnTo>
                    <a:pt x="321" y="10"/>
                  </a:lnTo>
                  <a:lnTo>
                    <a:pt x="332" y="14"/>
                  </a:lnTo>
                  <a:lnTo>
                    <a:pt x="343" y="18"/>
                  </a:lnTo>
                  <a:lnTo>
                    <a:pt x="354" y="24"/>
                  </a:lnTo>
                  <a:lnTo>
                    <a:pt x="364" y="29"/>
                  </a:lnTo>
                  <a:lnTo>
                    <a:pt x="376" y="35"/>
                  </a:lnTo>
                  <a:lnTo>
                    <a:pt x="386" y="41"/>
                  </a:lnTo>
                  <a:lnTo>
                    <a:pt x="395" y="47"/>
                  </a:lnTo>
                  <a:lnTo>
                    <a:pt x="405" y="54"/>
                  </a:lnTo>
                  <a:lnTo>
                    <a:pt x="414" y="62"/>
                  </a:lnTo>
                  <a:lnTo>
                    <a:pt x="423" y="70"/>
                  </a:lnTo>
                  <a:lnTo>
                    <a:pt x="431" y="79"/>
                  </a:lnTo>
                  <a:lnTo>
                    <a:pt x="439" y="88"/>
                  </a:lnTo>
                  <a:lnTo>
                    <a:pt x="447" y="97"/>
                  </a:lnTo>
                  <a:lnTo>
                    <a:pt x="453" y="106"/>
                  </a:lnTo>
                  <a:lnTo>
                    <a:pt x="460" y="116"/>
                  </a:lnTo>
                  <a:lnTo>
                    <a:pt x="466" y="126"/>
                  </a:lnTo>
                  <a:lnTo>
                    <a:pt x="473" y="138"/>
                  </a:lnTo>
                  <a:lnTo>
                    <a:pt x="478" y="149"/>
                  </a:lnTo>
                  <a:lnTo>
                    <a:pt x="482" y="160"/>
                  </a:lnTo>
                  <a:lnTo>
                    <a:pt x="486" y="171"/>
                  </a:lnTo>
                  <a:lnTo>
                    <a:pt x="490" y="184"/>
                  </a:lnTo>
                  <a:lnTo>
                    <a:pt x="492" y="196"/>
                  </a:lnTo>
                  <a:lnTo>
                    <a:pt x="495" y="208"/>
                  </a:lnTo>
                  <a:lnTo>
                    <a:pt x="496" y="220"/>
                  </a:lnTo>
                  <a:lnTo>
                    <a:pt x="497" y="234"/>
                  </a:lnTo>
                  <a:lnTo>
                    <a:pt x="498" y="246"/>
                  </a:lnTo>
                  <a:lnTo>
                    <a:pt x="498" y="259"/>
                  </a:lnTo>
                  <a:lnTo>
                    <a:pt x="497" y="272"/>
                  </a:lnTo>
                  <a:lnTo>
                    <a:pt x="495" y="285"/>
                  </a:lnTo>
                  <a:lnTo>
                    <a:pt x="493" y="299"/>
                  </a:lnTo>
                  <a:lnTo>
                    <a:pt x="490" y="311"/>
                  </a:lnTo>
                  <a:lnTo>
                    <a:pt x="487" y="323"/>
                  </a:lnTo>
                  <a:lnTo>
                    <a:pt x="483" y="334"/>
                  </a:lnTo>
                  <a:lnTo>
                    <a:pt x="479" y="346"/>
                  </a:lnTo>
                  <a:lnTo>
                    <a:pt x="474" y="357"/>
                  </a:lnTo>
                  <a:lnTo>
                    <a:pt x="467" y="368"/>
                  </a:lnTo>
                  <a:lnTo>
                    <a:pt x="461" y="378"/>
                  </a:lnTo>
                  <a:lnTo>
                    <a:pt x="455" y="388"/>
                  </a:lnTo>
                  <a:lnTo>
                    <a:pt x="448" y="399"/>
                  </a:lnTo>
                  <a:lnTo>
                    <a:pt x="441" y="408"/>
                  </a:lnTo>
                  <a:lnTo>
                    <a:pt x="433" y="417"/>
                  </a:lnTo>
                  <a:lnTo>
                    <a:pt x="425" y="425"/>
                  </a:lnTo>
                  <a:lnTo>
                    <a:pt x="415" y="433"/>
                  </a:lnTo>
                  <a:lnTo>
                    <a:pt x="406" y="441"/>
                  </a:lnTo>
                  <a:lnTo>
                    <a:pt x="397" y="449"/>
                  </a:lnTo>
                  <a:lnTo>
                    <a:pt x="387" y="456"/>
                  </a:lnTo>
                  <a:lnTo>
                    <a:pt x="378" y="462"/>
                  </a:lnTo>
                  <a:lnTo>
                    <a:pt x="366" y="468"/>
                  </a:lnTo>
                  <a:lnTo>
                    <a:pt x="356" y="473"/>
                  </a:lnTo>
                  <a:lnTo>
                    <a:pt x="345" y="478"/>
                  </a:lnTo>
                  <a:lnTo>
                    <a:pt x="334" y="482"/>
                  </a:lnTo>
                  <a:lnTo>
                    <a:pt x="323" y="486"/>
                  </a:lnTo>
                  <a:lnTo>
                    <a:pt x="311" y="489"/>
                  </a:lnTo>
                  <a:lnTo>
                    <a:pt x="299" y="492"/>
                  </a:lnTo>
                  <a:lnTo>
                    <a:pt x="287" y="494"/>
                  </a:lnTo>
                  <a:lnTo>
                    <a:pt x="276" y="495"/>
                  </a:lnTo>
                  <a:lnTo>
                    <a:pt x="263" y="496"/>
                  </a:lnTo>
                  <a:lnTo>
                    <a:pt x="250" y="497"/>
                  </a:lnTo>
                  <a:lnTo>
                    <a:pt x="238" y="497"/>
                  </a:lnTo>
                  <a:lnTo>
                    <a:pt x="226" y="496"/>
                  </a:lnTo>
                  <a:lnTo>
                    <a:pt x="213" y="494"/>
                  </a:lnTo>
                  <a:lnTo>
                    <a:pt x="201" y="492"/>
                  </a:lnTo>
                  <a:lnTo>
                    <a:pt x="189" y="490"/>
                  </a:lnTo>
                  <a:lnTo>
                    <a:pt x="178" y="487"/>
                  </a:lnTo>
                  <a:lnTo>
                    <a:pt x="166" y="483"/>
                  </a:lnTo>
                  <a:lnTo>
                    <a:pt x="155" y="479"/>
                  </a:lnTo>
                  <a:lnTo>
                    <a:pt x="144" y="474"/>
                  </a:lnTo>
                  <a:lnTo>
                    <a:pt x="133" y="469"/>
                  </a:lnTo>
                  <a:lnTo>
                    <a:pt x="123" y="463"/>
                  </a:lnTo>
                  <a:lnTo>
                    <a:pt x="112" y="457"/>
                  </a:lnTo>
                  <a:lnTo>
                    <a:pt x="103" y="450"/>
                  </a:lnTo>
                  <a:lnTo>
                    <a:pt x="93" y="442"/>
                  </a:lnTo>
                  <a:lnTo>
                    <a:pt x="84" y="435"/>
                  </a:lnTo>
                  <a:lnTo>
                    <a:pt x="76" y="427"/>
                  </a:lnTo>
                  <a:lnTo>
                    <a:pt x="66" y="418"/>
                  </a:lnTo>
                  <a:lnTo>
                    <a:pt x="59" y="410"/>
                  </a:lnTo>
                  <a:lnTo>
                    <a:pt x="51" y="401"/>
                  </a:lnTo>
                  <a:lnTo>
                    <a:pt x="44" y="390"/>
                  </a:lnTo>
                  <a:lnTo>
                    <a:pt x="38" y="380"/>
                  </a:lnTo>
                  <a:lnTo>
                    <a:pt x="32" y="370"/>
                  </a:lnTo>
                  <a:lnTo>
                    <a:pt x="26" y="360"/>
                  </a:lnTo>
                  <a:lnTo>
                    <a:pt x="20" y="349"/>
                  </a:lnTo>
                  <a:lnTo>
                    <a:pt x="16" y="337"/>
                  </a:lnTo>
                  <a:lnTo>
                    <a:pt x="12" y="325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4"/>
                  </a:lnTo>
                  <a:lnTo>
                    <a:pt x="3" y="212"/>
                  </a:lnTo>
                  <a:lnTo>
                    <a:pt x="5" y="199"/>
                  </a:lnTo>
                  <a:lnTo>
                    <a:pt x="7" y="187"/>
                  </a:lnTo>
                  <a:lnTo>
                    <a:pt x="11" y="174"/>
                  </a:lnTo>
                  <a:lnTo>
                    <a:pt x="15" y="162"/>
                  </a:lnTo>
                  <a:lnTo>
                    <a:pt x="19" y="151"/>
                  </a:lnTo>
                  <a:lnTo>
                    <a:pt x="25" y="140"/>
                  </a:lnTo>
                  <a:lnTo>
                    <a:pt x="31" y="130"/>
                  </a:lnTo>
                  <a:lnTo>
                    <a:pt x="37" y="118"/>
                  </a:lnTo>
                  <a:lnTo>
                    <a:pt x="43" y="108"/>
                  </a:lnTo>
                  <a:lnTo>
                    <a:pt x="50" y="99"/>
                  </a:lnTo>
                  <a:lnTo>
                    <a:pt x="57" y="89"/>
                  </a:lnTo>
                  <a:lnTo>
                    <a:pt x="65" y="81"/>
                  </a:lnTo>
                  <a:lnTo>
                    <a:pt x="74" y="71"/>
                  </a:lnTo>
                  <a:lnTo>
                    <a:pt x="83" y="63"/>
                  </a:lnTo>
                  <a:lnTo>
                    <a:pt x="92" y="56"/>
                  </a:lnTo>
                  <a:lnTo>
                    <a:pt x="101" y="48"/>
                  </a:lnTo>
                  <a:lnTo>
                    <a:pt x="110" y="42"/>
                  </a:lnTo>
                  <a:lnTo>
                    <a:pt x="120" y="36"/>
                  </a:lnTo>
                  <a:lnTo>
                    <a:pt x="131" y="30"/>
                  </a:lnTo>
                  <a:lnTo>
                    <a:pt x="142" y="25"/>
                  </a:lnTo>
                  <a:lnTo>
                    <a:pt x="153" y="19"/>
                  </a:lnTo>
                  <a:lnTo>
                    <a:pt x="164" y="14"/>
                  </a:lnTo>
                  <a:lnTo>
                    <a:pt x="176" y="11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10" y="3"/>
                  </a:lnTo>
                  <a:lnTo>
                    <a:pt x="223" y="1"/>
                  </a:lnTo>
                  <a:lnTo>
                    <a:pt x="235" y="0"/>
                  </a:lnTo>
                  <a:lnTo>
                    <a:pt x="247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51" name="Freeform 28"/>
            <p:cNvSpPr>
              <a:spLocks/>
            </p:cNvSpPr>
            <p:nvPr/>
          </p:nvSpPr>
          <p:spPr bwMode="auto">
            <a:xfrm>
              <a:off x="3362" y="3293"/>
              <a:ext cx="9" cy="10"/>
            </a:xfrm>
            <a:custGeom>
              <a:avLst/>
              <a:gdLst>
                <a:gd name="T0" fmla="*/ 254 w 254"/>
                <a:gd name="T1" fmla="*/ 275 h 275"/>
                <a:gd name="T2" fmla="*/ 254 w 254"/>
                <a:gd name="T3" fmla="*/ 247 h 275"/>
                <a:gd name="T4" fmla="*/ 251 w 254"/>
                <a:gd name="T5" fmla="*/ 220 h 275"/>
                <a:gd name="T6" fmla="*/ 245 w 254"/>
                <a:gd name="T7" fmla="*/ 194 h 275"/>
                <a:gd name="T8" fmla="*/ 237 w 254"/>
                <a:gd name="T9" fmla="*/ 169 h 275"/>
                <a:gd name="T10" fmla="*/ 227 w 254"/>
                <a:gd name="T11" fmla="*/ 146 h 275"/>
                <a:gd name="T12" fmla="*/ 215 w 254"/>
                <a:gd name="T13" fmla="*/ 123 h 275"/>
                <a:gd name="T14" fmla="*/ 200 w 254"/>
                <a:gd name="T15" fmla="*/ 103 h 275"/>
                <a:gd name="T16" fmla="*/ 184 w 254"/>
                <a:gd name="T17" fmla="*/ 83 h 275"/>
                <a:gd name="T18" fmla="*/ 166 w 254"/>
                <a:gd name="T19" fmla="*/ 65 h 275"/>
                <a:gd name="T20" fmla="*/ 145 w 254"/>
                <a:gd name="T21" fmla="*/ 50 h 275"/>
                <a:gd name="T22" fmla="*/ 124 w 254"/>
                <a:gd name="T23" fmla="*/ 35 h 275"/>
                <a:gd name="T24" fmla="*/ 101 w 254"/>
                <a:gd name="T25" fmla="*/ 24 h 275"/>
                <a:gd name="T26" fmla="*/ 78 w 254"/>
                <a:gd name="T27" fmla="*/ 14 h 275"/>
                <a:gd name="T28" fmla="*/ 53 w 254"/>
                <a:gd name="T29" fmla="*/ 7 h 275"/>
                <a:gd name="T30" fmla="*/ 28 w 254"/>
                <a:gd name="T31" fmla="*/ 2 h 275"/>
                <a:gd name="T32" fmla="*/ 1 w 254"/>
                <a:gd name="T33" fmla="*/ 0 h 275"/>
                <a:gd name="T34" fmla="*/ 12 w 254"/>
                <a:gd name="T35" fmla="*/ 31 h 275"/>
                <a:gd name="T36" fmla="*/ 35 w 254"/>
                <a:gd name="T37" fmla="*/ 34 h 275"/>
                <a:gd name="T38" fmla="*/ 56 w 254"/>
                <a:gd name="T39" fmla="*/ 41 h 275"/>
                <a:gd name="T40" fmla="*/ 78 w 254"/>
                <a:gd name="T41" fmla="*/ 48 h 275"/>
                <a:gd name="T42" fmla="*/ 98 w 254"/>
                <a:gd name="T43" fmla="*/ 57 h 275"/>
                <a:gd name="T44" fmla="*/ 118 w 254"/>
                <a:gd name="T45" fmla="*/ 69 h 275"/>
                <a:gd name="T46" fmla="*/ 136 w 254"/>
                <a:gd name="T47" fmla="*/ 81 h 275"/>
                <a:gd name="T48" fmla="*/ 153 w 254"/>
                <a:gd name="T49" fmla="*/ 97 h 275"/>
                <a:gd name="T50" fmla="*/ 169 w 254"/>
                <a:gd name="T51" fmla="*/ 113 h 275"/>
                <a:gd name="T52" fmla="*/ 182 w 254"/>
                <a:gd name="T53" fmla="*/ 130 h 275"/>
                <a:gd name="T54" fmla="*/ 194 w 254"/>
                <a:gd name="T55" fmla="*/ 150 h 275"/>
                <a:gd name="T56" fmla="*/ 204 w 254"/>
                <a:gd name="T57" fmla="*/ 170 h 275"/>
                <a:gd name="T58" fmla="*/ 213 w 254"/>
                <a:gd name="T59" fmla="*/ 191 h 275"/>
                <a:gd name="T60" fmla="*/ 218 w 254"/>
                <a:gd name="T61" fmla="*/ 214 h 275"/>
                <a:gd name="T62" fmla="*/ 222 w 254"/>
                <a:gd name="T63" fmla="*/ 237 h 275"/>
                <a:gd name="T64" fmla="*/ 224 w 254"/>
                <a:gd name="T65" fmla="*/ 262 h 275"/>
                <a:gd name="T66" fmla="*/ 223 w 254"/>
                <a:gd name="T67" fmla="*/ 274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275"/>
                <a:gd name="T104" fmla="*/ 254 w 254"/>
                <a:gd name="T105" fmla="*/ 275 h 2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275">
                  <a:moveTo>
                    <a:pt x="254" y="275"/>
                  </a:moveTo>
                  <a:lnTo>
                    <a:pt x="254" y="275"/>
                  </a:lnTo>
                  <a:lnTo>
                    <a:pt x="254" y="261"/>
                  </a:lnTo>
                  <a:lnTo>
                    <a:pt x="254" y="247"/>
                  </a:lnTo>
                  <a:lnTo>
                    <a:pt x="253" y="233"/>
                  </a:lnTo>
                  <a:lnTo>
                    <a:pt x="251" y="220"/>
                  </a:lnTo>
                  <a:lnTo>
                    <a:pt x="248" y="207"/>
                  </a:lnTo>
                  <a:lnTo>
                    <a:pt x="245" y="194"/>
                  </a:lnTo>
                  <a:lnTo>
                    <a:pt x="242" y="181"/>
                  </a:lnTo>
                  <a:lnTo>
                    <a:pt x="237" y="169"/>
                  </a:lnTo>
                  <a:lnTo>
                    <a:pt x="233" y="158"/>
                  </a:lnTo>
                  <a:lnTo>
                    <a:pt x="227" y="146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07" y="113"/>
                  </a:lnTo>
                  <a:lnTo>
                    <a:pt x="200" y="103"/>
                  </a:lnTo>
                  <a:lnTo>
                    <a:pt x="192" y="93"/>
                  </a:lnTo>
                  <a:lnTo>
                    <a:pt x="184" y="83"/>
                  </a:lnTo>
                  <a:lnTo>
                    <a:pt x="175" y="74"/>
                  </a:lnTo>
                  <a:lnTo>
                    <a:pt x="166" y="65"/>
                  </a:lnTo>
                  <a:lnTo>
                    <a:pt x="155" y="57"/>
                  </a:lnTo>
                  <a:lnTo>
                    <a:pt x="145" y="50"/>
                  </a:lnTo>
                  <a:lnTo>
                    <a:pt x="135" y="43"/>
                  </a:lnTo>
                  <a:lnTo>
                    <a:pt x="124" y="35"/>
                  </a:lnTo>
                  <a:lnTo>
                    <a:pt x="114" y="29"/>
                  </a:lnTo>
                  <a:lnTo>
                    <a:pt x="101" y="24"/>
                  </a:lnTo>
                  <a:lnTo>
                    <a:pt x="90" y="19"/>
                  </a:lnTo>
                  <a:lnTo>
                    <a:pt x="78" y="14"/>
                  </a:lnTo>
                  <a:lnTo>
                    <a:pt x="66" y="10"/>
                  </a:lnTo>
                  <a:lnTo>
                    <a:pt x="53" y="7"/>
                  </a:lnTo>
                  <a:lnTo>
                    <a:pt x="40" y="4"/>
                  </a:lnTo>
                  <a:lnTo>
                    <a:pt x="28" y="2"/>
                  </a:lnTo>
                  <a:lnTo>
                    <a:pt x="15" y="1"/>
                  </a:lnTo>
                  <a:lnTo>
                    <a:pt x="1" y="0"/>
                  </a:lnTo>
                  <a:lnTo>
                    <a:pt x="0" y="30"/>
                  </a:lnTo>
                  <a:lnTo>
                    <a:pt x="12" y="31"/>
                  </a:lnTo>
                  <a:lnTo>
                    <a:pt x="24" y="32"/>
                  </a:lnTo>
                  <a:lnTo>
                    <a:pt x="35" y="34"/>
                  </a:lnTo>
                  <a:lnTo>
                    <a:pt x="46" y="38"/>
                  </a:lnTo>
                  <a:lnTo>
                    <a:pt x="56" y="41"/>
                  </a:lnTo>
                  <a:lnTo>
                    <a:pt x="68" y="44"/>
                  </a:lnTo>
                  <a:lnTo>
                    <a:pt x="78" y="48"/>
                  </a:lnTo>
                  <a:lnTo>
                    <a:pt x="88" y="53"/>
                  </a:lnTo>
                  <a:lnTo>
                    <a:pt x="98" y="57"/>
                  </a:lnTo>
                  <a:lnTo>
                    <a:pt x="108" y="63"/>
                  </a:lnTo>
                  <a:lnTo>
                    <a:pt x="118" y="69"/>
                  </a:lnTo>
                  <a:lnTo>
                    <a:pt x="127" y="75"/>
                  </a:lnTo>
                  <a:lnTo>
                    <a:pt x="136" y="81"/>
                  </a:lnTo>
                  <a:lnTo>
                    <a:pt x="144" y="88"/>
                  </a:lnTo>
                  <a:lnTo>
                    <a:pt x="153" y="97"/>
                  </a:lnTo>
                  <a:lnTo>
                    <a:pt x="161" y="105"/>
                  </a:lnTo>
                  <a:lnTo>
                    <a:pt x="169" y="113"/>
                  </a:lnTo>
                  <a:lnTo>
                    <a:pt x="175" y="121"/>
                  </a:lnTo>
                  <a:lnTo>
                    <a:pt x="182" y="130"/>
                  </a:lnTo>
                  <a:lnTo>
                    <a:pt x="188" y="139"/>
                  </a:lnTo>
                  <a:lnTo>
                    <a:pt x="194" y="150"/>
                  </a:lnTo>
                  <a:lnTo>
                    <a:pt x="199" y="160"/>
                  </a:lnTo>
                  <a:lnTo>
                    <a:pt x="204" y="170"/>
                  </a:lnTo>
                  <a:lnTo>
                    <a:pt x="208" y="180"/>
                  </a:lnTo>
                  <a:lnTo>
                    <a:pt x="213" y="191"/>
                  </a:lnTo>
                  <a:lnTo>
                    <a:pt x="216" y="203"/>
                  </a:lnTo>
                  <a:lnTo>
                    <a:pt x="218" y="214"/>
                  </a:lnTo>
                  <a:lnTo>
                    <a:pt x="221" y="225"/>
                  </a:lnTo>
                  <a:lnTo>
                    <a:pt x="222" y="237"/>
                  </a:lnTo>
                  <a:lnTo>
                    <a:pt x="223" y="250"/>
                  </a:lnTo>
                  <a:lnTo>
                    <a:pt x="224" y="262"/>
                  </a:lnTo>
                  <a:lnTo>
                    <a:pt x="223" y="274"/>
                  </a:lnTo>
                  <a:lnTo>
                    <a:pt x="254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52" name="Freeform 29"/>
            <p:cNvSpPr>
              <a:spLocks/>
            </p:cNvSpPr>
            <p:nvPr/>
          </p:nvSpPr>
          <p:spPr bwMode="auto">
            <a:xfrm>
              <a:off x="3361" y="3303"/>
              <a:ext cx="10" cy="10"/>
            </a:xfrm>
            <a:custGeom>
              <a:avLst/>
              <a:gdLst>
                <a:gd name="T0" fmla="*/ 0 w 275"/>
                <a:gd name="T1" fmla="*/ 254 h 254"/>
                <a:gd name="T2" fmla="*/ 25 w 275"/>
                <a:gd name="T3" fmla="*/ 254 h 254"/>
                <a:gd name="T4" fmla="*/ 52 w 275"/>
                <a:gd name="T5" fmla="*/ 251 h 254"/>
                <a:gd name="T6" fmla="*/ 76 w 275"/>
                <a:gd name="T7" fmla="*/ 246 h 254"/>
                <a:gd name="T8" fmla="*/ 101 w 275"/>
                <a:gd name="T9" fmla="*/ 238 h 254"/>
                <a:gd name="T10" fmla="*/ 124 w 275"/>
                <a:gd name="T11" fmla="*/ 228 h 254"/>
                <a:gd name="T12" fmla="*/ 147 w 275"/>
                <a:gd name="T13" fmla="*/ 216 h 254"/>
                <a:gd name="T14" fmla="*/ 168 w 275"/>
                <a:gd name="T15" fmla="*/ 202 h 254"/>
                <a:gd name="T16" fmla="*/ 188 w 275"/>
                <a:gd name="T17" fmla="*/ 186 h 254"/>
                <a:gd name="T18" fmla="*/ 206 w 275"/>
                <a:gd name="T19" fmla="*/ 168 h 254"/>
                <a:gd name="T20" fmla="*/ 222 w 275"/>
                <a:gd name="T21" fmla="*/ 149 h 254"/>
                <a:gd name="T22" fmla="*/ 237 w 275"/>
                <a:gd name="T23" fmla="*/ 127 h 254"/>
                <a:gd name="T24" fmla="*/ 250 w 275"/>
                <a:gd name="T25" fmla="*/ 105 h 254"/>
                <a:gd name="T26" fmla="*/ 260 w 275"/>
                <a:gd name="T27" fmla="*/ 80 h 254"/>
                <a:gd name="T28" fmla="*/ 267 w 275"/>
                <a:gd name="T29" fmla="*/ 55 h 254"/>
                <a:gd name="T30" fmla="*/ 272 w 275"/>
                <a:gd name="T31" fmla="*/ 29 h 254"/>
                <a:gd name="T32" fmla="*/ 275 w 275"/>
                <a:gd name="T33" fmla="*/ 1 h 254"/>
                <a:gd name="T34" fmla="*/ 244 w 275"/>
                <a:gd name="T35" fmla="*/ 12 h 254"/>
                <a:gd name="T36" fmla="*/ 240 w 275"/>
                <a:gd name="T37" fmla="*/ 37 h 254"/>
                <a:gd name="T38" fmla="*/ 234 w 275"/>
                <a:gd name="T39" fmla="*/ 59 h 254"/>
                <a:gd name="T40" fmla="*/ 226 w 275"/>
                <a:gd name="T41" fmla="*/ 82 h 254"/>
                <a:gd name="T42" fmla="*/ 216 w 275"/>
                <a:gd name="T43" fmla="*/ 102 h 254"/>
                <a:gd name="T44" fmla="*/ 204 w 275"/>
                <a:gd name="T45" fmla="*/ 121 h 254"/>
                <a:gd name="T46" fmla="*/ 191 w 275"/>
                <a:gd name="T47" fmla="*/ 139 h 254"/>
                <a:gd name="T48" fmla="*/ 175 w 275"/>
                <a:gd name="T49" fmla="*/ 155 h 254"/>
                <a:gd name="T50" fmla="*/ 159 w 275"/>
                <a:gd name="T51" fmla="*/ 170 h 254"/>
                <a:gd name="T52" fmla="*/ 141 w 275"/>
                <a:gd name="T53" fmla="*/ 183 h 254"/>
                <a:gd name="T54" fmla="*/ 121 w 275"/>
                <a:gd name="T55" fmla="*/ 195 h 254"/>
                <a:gd name="T56" fmla="*/ 101 w 275"/>
                <a:gd name="T57" fmla="*/ 205 h 254"/>
                <a:gd name="T58" fmla="*/ 80 w 275"/>
                <a:gd name="T59" fmla="*/ 212 h 254"/>
                <a:gd name="T60" fmla="*/ 58 w 275"/>
                <a:gd name="T61" fmla="*/ 218 h 254"/>
                <a:gd name="T62" fmla="*/ 36 w 275"/>
                <a:gd name="T63" fmla="*/ 221 h 254"/>
                <a:gd name="T64" fmla="*/ 12 w 275"/>
                <a:gd name="T65" fmla="*/ 222 h 254"/>
                <a:gd name="T66" fmla="*/ 1 w 275"/>
                <a:gd name="T67" fmla="*/ 222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54"/>
                <a:gd name="T104" fmla="*/ 275 w 275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54">
                  <a:moveTo>
                    <a:pt x="0" y="254"/>
                  </a:moveTo>
                  <a:lnTo>
                    <a:pt x="0" y="254"/>
                  </a:lnTo>
                  <a:lnTo>
                    <a:pt x="13" y="254"/>
                  </a:lnTo>
                  <a:lnTo>
                    <a:pt x="25" y="254"/>
                  </a:lnTo>
                  <a:lnTo>
                    <a:pt x="39" y="253"/>
                  </a:lnTo>
                  <a:lnTo>
                    <a:pt x="52" y="251"/>
                  </a:lnTo>
                  <a:lnTo>
                    <a:pt x="64" y="249"/>
                  </a:lnTo>
                  <a:lnTo>
                    <a:pt x="76" y="246"/>
                  </a:lnTo>
                  <a:lnTo>
                    <a:pt x="90" y="243"/>
                  </a:lnTo>
                  <a:lnTo>
                    <a:pt x="101" y="238"/>
                  </a:lnTo>
                  <a:lnTo>
                    <a:pt x="113" y="233"/>
                  </a:lnTo>
                  <a:lnTo>
                    <a:pt x="124" y="228"/>
                  </a:lnTo>
                  <a:lnTo>
                    <a:pt x="137" y="222"/>
                  </a:lnTo>
                  <a:lnTo>
                    <a:pt x="147" y="216"/>
                  </a:lnTo>
                  <a:lnTo>
                    <a:pt x="158" y="210"/>
                  </a:lnTo>
                  <a:lnTo>
                    <a:pt x="168" y="202"/>
                  </a:lnTo>
                  <a:lnTo>
                    <a:pt x="178" y="195"/>
                  </a:lnTo>
                  <a:lnTo>
                    <a:pt x="188" y="186"/>
                  </a:lnTo>
                  <a:lnTo>
                    <a:pt x="197" y="177"/>
                  </a:lnTo>
                  <a:lnTo>
                    <a:pt x="206" y="168"/>
                  </a:lnTo>
                  <a:lnTo>
                    <a:pt x="214" y="159"/>
                  </a:lnTo>
                  <a:lnTo>
                    <a:pt x="222" y="149"/>
                  </a:lnTo>
                  <a:lnTo>
                    <a:pt x="229" y="139"/>
                  </a:lnTo>
                  <a:lnTo>
                    <a:pt x="237" y="127"/>
                  </a:lnTo>
                  <a:lnTo>
                    <a:pt x="244" y="116"/>
                  </a:lnTo>
                  <a:lnTo>
                    <a:pt x="250" y="105"/>
                  </a:lnTo>
                  <a:lnTo>
                    <a:pt x="255" y="93"/>
                  </a:lnTo>
                  <a:lnTo>
                    <a:pt x="260" y="80"/>
                  </a:lnTo>
                  <a:lnTo>
                    <a:pt x="264" y="68"/>
                  </a:lnTo>
                  <a:lnTo>
                    <a:pt x="267" y="55"/>
                  </a:lnTo>
                  <a:lnTo>
                    <a:pt x="270" y="42"/>
                  </a:lnTo>
                  <a:lnTo>
                    <a:pt x="272" y="29"/>
                  </a:lnTo>
                  <a:lnTo>
                    <a:pt x="274" y="15"/>
                  </a:lnTo>
                  <a:lnTo>
                    <a:pt x="275" y="1"/>
                  </a:lnTo>
                  <a:lnTo>
                    <a:pt x="244" y="0"/>
                  </a:lnTo>
                  <a:lnTo>
                    <a:pt x="244" y="12"/>
                  </a:lnTo>
                  <a:lnTo>
                    <a:pt x="242" y="24"/>
                  </a:lnTo>
                  <a:lnTo>
                    <a:pt x="240" y="37"/>
                  </a:lnTo>
                  <a:lnTo>
                    <a:pt x="237" y="48"/>
                  </a:lnTo>
                  <a:lnTo>
                    <a:pt x="234" y="59"/>
                  </a:lnTo>
                  <a:lnTo>
                    <a:pt x="230" y="70"/>
                  </a:lnTo>
                  <a:lnTo>
                    <a:pt x="226" y="82"/>
                  </a:lnTo>
                  <a:lnTo>
                    <a:pt x="221" y="92"/>
                  </a:lnTo>
                  <a:lnTo>
                    <a:pt x="216" y="102"/>
                  </a:lnTo>
                  <a:lnTo>
                    <a:pt x="210" y="111"/>
                  </a:lnTo>
                  <a:lnTo>
                    <a:pt x="204" y="121"/>
                  </a:lnTo>
                  <a:lnTo>
                    <a:pt x="198" y="130"/>
                  </a:lnTo>
                  <a:lnTo>
                    <a:pt x="191" y="139"/>
                  </a:lnTo>
                  <a:lnTo>
                    <a:pt x="184" y="148"/>
                  </a:lnTo>
                  <a:lnTo>
                    <a:pt x="175" y="155"/>
                  </a:lnTo>
                  <a:lnTo>
                    <a:pt x="167" y="163"/>
                  </a:lnTo>
                  <a:lnTo>
                    <a:pt x="159" y="170"/>
                  </a:lnTo>
                  <a:lnTo>
                    <a:pt x="150" y="177"/>
                  </a:lnTo>
                  <a:lnTo>
                    <a:pt x="141" y="183"/>
                  </a:lnTo>
                  <a:lnTo>
                    <a:pt x="132" y="190"/>
                  </a:lnTo>
                  <a:lnTo>
                    <a:pt x="121" y="195"/>
                  </a:lnTo>
                  <a:lnTo>
                    <a:pt x="111" y="200"/>
                  </a:lnTo>
                  <a:lnTo>
                    <a:pt x="101" y="205"/>
                  </a:lnTo>
                  <a:lnTo>
                    <a:pt x="91" y="209"/>
                  </a:lnTo>
                  <a:lnTo>
                    <a:pt x="80" y="212"/>
                  </a:lnTo>
                  <a:lnTo>
                    <a:pt x="69" y="215"/>
                  </a:lnTo>
                  <a:lnTo>
                    <a:pt x="58" y="218"/>
                  </a:lnTo>
                  <a:lnTo>
                    <a:pt x="47" y="220"/>
                  </a:lnTo>
                  <a:lnTo>
                    <a:pt x="36" y="221"/>
                  </a:lnTo>
                  <a:lnTo>
                    <a:pt x="24" y="222"/>
                  </a:lnTo>
                  <a:lnTo>
                    <a:pt x="12" y="222"/>
                  </a:lnTo>
                  <a:lnTo>
                    <a:pt x="1" y="222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53" name="Freeform 30"/>
            <p:cNvSpPr>
              <a:spLocks/>
            </p:cNvSpPr>
            <p:nvPr/>
          </p:nvSpPr>
          <p:spPr bwMode="auto">
            <a:xfrm>
              <a:off x="3351" y="3303"/>
              <a:ext cx="10" cy="10"/>
            </a:xfrm>
            <a:custGeom>
              <a:avLst/>
              <a:gdLst>
                <a:gd name="T0" fmla="*/ 0 w 254"/>
                <a:gd name="T1" fmla="*/ 0 h 276"/>
                <a:gd name="T2" fmla="*/ 0 w 254"/>
                <a:gd name="T3" fmla="*/ 28 h 276"/>
                <a:gd name="T4" fmla="*/ 3 w 254"/>
                <a:gd name="T5" fmla="*/ 55 h 276"/>
                <a:gd name="T6" fmla="*/ 8 w 254"/>
                <a:gd name="T7" fmla="*/ 81 h 276"/>
                <a:gd name="T8" fmla="*/ 16 w 254"/>
                <a:gd name="T9" fmla="*/ 106 h 276"/>
                <a:gd name="T10" fmla="*/ 26 w 254"/>
                <a:gd name="T11" fmla="*/ 130 h 276"/>
                <a:gd name="T12" fmla="*/ 40 w 254"/>
                <a:gd name="T13" fmla="*/ 152 h 276"/>
                <a:gd name="T14" fmla="*/ 54 w 254"/>
                <a:gd name="T15" fmla="*/ 173 h 276"/>
                <a:gd name="T16" fmla="*/ 70 w 254"/>
                <a:gd name="T17" fmla="*/ 192 h 276"/>
                <a:gd name="T18" fmla="*/ 89 w 254"/>
                <a:gd name="T19" fmla="*/ 210 h 276"/>
                <a:gd name="T20" fmla="*/ 109 w 254"/>
                <a:gd name="T21" fmla="*/ 226 h 276"/>
                <a:gd name="T22" fmla="*/ 129 w 254"/>
                <a:gd name="T23" fmla="*/ 239 h 276"/>
                <a:gd name="T24" fmla="*/ 152 w 254"/>
                <a:gd name="T25" fmla="*/ 251 h 276"/>
                <a:gd name="T26" fmla="*/ 176 w 254"/>
                <a:gd name="T27" fmla="*/ 260 h 276"/>
                <a:gd name="T28" fmla="*/ 201 w 254"/>
                <a:gd name="T29" fmla="*/ 269 h 276"/>
                <a:gd name="T30" fmla="*/ 226 w 254"/>
                <a:gd name="T31" fmla="*/ 273 h 276"/>
                <a:gd name="T32" fmla="*/ 253 w 254"/>
                <a:gd name="T33" fmla="*/ 276 h 276"/>
                <a:gd name="T34" fmla="*/ 242 w 254"/>
                <a:gd name="T35" fmla="*/ 243 h 276"/>
                <a:gd name="T36" fmla="*/ 219 w 254"/>
                <a:gd name="T37" fmla="*/ 240 h 276"/>
                <a:gd name="T38" fmla="*/ 197 w 254"/>
                <a:gd name="T39" fmla="*/ 235 h 276"/>
                <a:gd name="T40" fmla="*/ 175 w 254"/>
                <a:gd name="T41" fmla="*/ 227 h 276"/>
                <a:gd name="T42" fmla="*/ 155 w 254"/>
                <a:gd name="T43" fmla="*/ 218 h 276"/>
                <a:gd name="T44" fmla="*/ 137 w 254"/>
                <a:gd name="T45" fmla="*/ 206 h 276"/>
                <a:gd name="T46" fmla="*/ 118 w 254"/>
                <a:gd name="T47" fmla="*/ 193 h 276"/>
                <a:gd name="T48" fmla="*/ 101 w 254"/>
                <a:gd name="T49" fmla="*/ 179 h 276"/>
                <a:gd name="T50" fmla="*/ 85 w 254"/>
                <a:gd name="T51" fmla="*/ 163 h 276"/>
                <a:gd name="T52" fmla="*/ 72 w 254"/>
                <a:gd name="T53" fmla="*/ 144 h 276"/>
                <a:gd name="T54" fmla="*/ 60 w 254"/>
                <a:gd name="T55" fmla="*/ 126 h 276"/>
                <a:gd name="T56" fmla="*/ 50 w 254"/>
                <a:gd name="T57" fmla="*/ 106 h 276"/>
                <a:gd name="T58" fmla="*/ 42 w 254"/>
                <a:gd name="T59" fmla="*/ 84 h 276"/>
                <a:gd name="T60" fmla="*/ 35 w 254"/>
                <a:gd name="T61" fmla="*/ 62 h 276"/>
                <a:gd name="T62" fmla="*/ 32 w 254"/>
                <a:gd name="T63" fmla="*/ 38 h 276"/>
                <a:gd name="T64" fmla="*/ 30 w 254"/>
                <a:gd name="T65" fmla="*/ 14 h 276"/>
                <a:gd name="T66" fmla="*/ 31 w 254"/>
                <a:gd name="T67" fmla="*/ 2 h 2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276"/>
                <a:gd name="T104" fmla="*/ 254 w 254"/>
                <a:gd name="T105" fmla="*/ 276 h 2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276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1" y="41"/>
                  </a:lnTo>
                  <a:lnTo>
                    <a:pt x="3" y="55"/>
                  </a:lnTo>
                  <a:lnTo>
                    <a:pt x="5" y="68"/>
                  </a:lnTo>
                  <a:lnTo>
                    <a:pt x="8" y="81"/>
                  </a:lnTo>
                  <a:lnTo>
                    <a:pt x="12" y="93"/>
                  </a:lnTo>
                  <a:lnTo>
                    <a:pt x="16" y="106"/>
                  </a:lnTo>
                  <a:lnTo>
                    <a:pt x="21" y="118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40" y="152"/>
                  </a:lnTo>
                  <a:lnTo>
                    <a:pt x="47" y="163"/>
                  </a:lnTo>
                  <a:lnTo>
                    <a:pt x="54" y="173"/>
                  </a:lnTo>
                  <a:lnTo>
                    <a:pt x="62" y="183"/>
                  </a:lnTo>
                  <a:lnTo>
                    <a:pt x="70" y="192"/>
                  </a:lnTo>
                  <a:lnTo>
                    <a:pt x="79" y="201"/>
                  </a:lnTo>
                  <a:lnTo>
                    <a:pt x="89" y="210"/>
                  </a:lnTo>
                  <a:lnTo>
                    <a:pt x="99" y="218"/>
                  </a:lnTo>
                  <a:lnTo>
                    <a:pt x="109" y="226"/>
                  </a:lnTo>
                  <a:lnTo>
                    <a:pt x="119" y="233"/>
                  </a:lnTo>
                  <a:lnTo>
                    <a:pt x="129" y="239"/>
                  </a:lnTo>
                  <a:lnTo>
                    <a:pt x="141" y="245"/>
                  </a:lnTo>
                  <a:lnTo>
                    <a:pt x="152" y="251"/>
                  </a:lnTo>
                  <a:lnTo>
                    <a:pt x="164" y="256"/>
                  </a:lnTo>
                  <a:lnTo>
                    <a:pt x="176" y="260"/>
                  </a:lnTo>
                  <a:lnTo>
                    <a:pt x="189" y="265"/>
                  </a:lnTo>
                  <a:lnTo>
                    <a:pt x="201" y="269"/>
                  </a:lnTo>
                  <a:lnTo>
                    <a:pt x="213" y="271"/>
                  </a:lnTo>
                  <a:lnTo>
                    <a:pt x="226" y="273"/>
                  </a:lnTo>
                  <a:lnTo>
                    <a:pt x="240" y="275"/>
                  </a:lnTo>
                  <a:lnTo>
                    <a:pt x="253" y="276"/>
                  </a:lnTo>
                  <a:lnTo>
                    <a:pt x="254" y="244"/>
                  </a:lnTo>
                  <a:lnTo>
                    <a:pt x="242" y="243"/>
                  </a:lnTo>
                  <a:lnTo>
                    <a:pt x="230" y="242"/>
                  </a:lnTo>
                  <a:lnTo>
                    <a:pt x="219" y="240"/>
                  </a:lnTo>
                  <a:lnTo>
                    <a:pt x="208" y="238"/>
                  </a:lnTo>
                  <a:lnTo>
                    <a:pt x="197" y="235"/>
                  </a:lnTo>
                  <a:lnTo>
                    <a:pt x="187" y="231"/>
                  </a:lnTo>
                  <a:lnTo>
                    <a:pt x="175" y="227"/>
                  </a:lnTo>
                  <a:lnTo>
                    <a:pt x="165" y="223"/>
                  </a:lnTo>
                  <a:lnTo>
                    <a:pt x="155" y="218"/>
                  </a:lnTo>
                  <a:lnTo>
                    <a:pt x="146" y="213"/>
                  </a:lnTo>
                  <a:lnTo>
                    <a:pt x="137" y="206"/>
                  </a:lnTo>
                  <a:lnTo>
                    <a:pt x="127" y="200"/>
                  </a:lnTo>
                  <a:lnTo>
                    <a:pt x="118" y="193"/>
                  </a:lnTo>
                  <a:lnTo>
                    <a:pt x="109" y="186"/>
                  </a:lnTo>
                  <a:lnTo>
                    <a:pt x="101" y="179"/>
                  </a:lnTo>
                  <a:lnTo>
                    <a:pt x="94" y="171"/>
                  </a:lnTo>
                  <a:lnTo>
                    <a:pt x="85" y="163"/>
                  </a:lnTo>
                  <a:lnTo>
                    <a:pt x="78" y="153"/>
                  </a:lnTo>
                  <a:lnTo>
                    <a:pt x="72" y="144"/>
                  </a:lnTo>
                  <a:lnTo>
                    <a:pt x="66" y="135"/>
                  </a:lnTo>
                  <a:lnTo>
                    <a:pt x="60" y="126"/>
                  </a:lnTo>
                  <a:lnTo>
                    <a:pt x="55" y="116"/>
                  </a:lnTo>
                  <a:lnTo>
                    <a:pt x="50" y="106"/>
                  </a:lnTo>
                  <a:lnTo>
                    <a:pt x="46" y="94"/>
                  </a:lnTo>
                  <a:lnTo>
                    <a:pt x="42" y="84"/>
                  </a:lnTo>
                  <a:lnTo>
                    <a:pt x="39" y="73"/>
                  </a:lnTo>
                  <a:lnTo>
                    <a:pt x="35" y="62"/>
                  </a:lnTo>
                  <a:lnTo>
                    <a:pt x="33" y="50"/>
                  </a:lnTo>
                  <a:lnTo>
                    <a:pt x="32" y="38"/>
                  </a:lnTo>
                  <a:lnTo>
                    <a:pt x="31" y="26"/>
                  </a:lnTo>
                  <a:lnTo>
                    <a:pt x="30" y="14"/>
                  </a:lnTo>
                  <a:lnTo>
                    <a:pt x="3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54" name="Freeform 31"/>
            <p:cNvSpPr>
              <a:spLocks/>
            </p:cNvSpPr>
            <p:nvPr/>
          </p:nvSpPr>
          <p:spPr bwMode="auto">
            <a:xfrm>
              <a:off x="3351" y="3293"/>
              <a:ext cx="11" cy="10"/>
            </a:xfrm>
            <a:custGeom>
              <a:avLst/>
              <a:gdLst>
                <a:gd name="T0" fmla="*/ 275 w 275"/>
                <a:gd name="T1" fmla="*/ 1 h 255"/>
                <a:gd name="T2" fmla="*/ 249 w 275"/>
                <a:gd name="T3" fmla="*/ 1 h 255"/>
                <a:gd name="T4" fmla="*/ 223 w 275"/>
                <a:gd name="T5" fmla="*/ 4 h 255"/>
                <a:gd name="T6" fmla="*/ 198 w 275"/>
                <a:gd name="T7" fmla="*/ 9 h 255"/>
                <a:gd name="T8" fmla="*/ 173 w 275"/>
                <a:gd name="T9" fmla="*/ 16 h 255"/>
                <a:gd name="T10" fmla="*/ 150 w 275"/>
                <a:gd name="T11" fmla="*/ 26 h 255"/>
                <a:gd name="T12" fmla="*/ 127 w 275"/>
                <a:gd name="T13" fmla="*/ 38 h 255"/>
                <a:gd name="T14" fmla="*/ 107 w 275"/>
                <a:gd name="T15" fmla="*/ 52 h 255"/>
                <a:gd name="T16" fmla="*/ 87 w 275"/>
                <a:gd name="T17" fmla="*/ 68 h 255"/>
                <a:gd name="T18" fmla="*/ 69 w 275"/>
                <a:gd name="T19" fmla="*/ 85 h 255"/>
                <a:gd name="T20" fmla="*/ 53 w 275"/>
                <a:gd name="T21" fmla="*/ 105 h 255"/>
                <a:gd name="T22" fmla="*/ 38 w 275"/>
                <a:gd name="T23" fmla="*/ 126 h 255"/>
                <a:gd name="T24" fmla="*/ 25 w 275"/>
                <a:gd name="T25" fmla="*/ 150 h 255"/>
                <a:gd name="T26" fmla="*/ 15 w 275"/>
                <a:gd name="T27" fmla="*/ 173 h 255"/>
                <a:gd name="T28" fmla="*/ 8 w 275"/>
                <a:gd name="T29" fmla="*/ 199 h 255"/>
                <a:gd name="T30" fmla="*/ 2 w 275"/>
                <a:gd name="T31" fmla="*/ 225 h 255"/>
                <a:gd name="T32" fmla="*/ 0 w 275"/>
                <a:gd name="T33" fmla="*/ 253 h 255"/>
                <a:gd name="T34" fmla="*/ 31 w 275"/>
                <a:gd name="T35" fmla="*/ 242 h 255"/>
                <a:gd name="T36" fmla="*/ 35 w 275"/>
                <a:gd name="T37" fmla="*/ 218 h 255"/>
                <a:gd name="T38" fmla="*/ 41 w 275"/>
                <a:gd name="T39" fmla="*/ 195 h 255"/>
                <a:gd name="T40" fmla="*/ 49 w 275"/>
                <a:gd name="T41" fmla="*/ 173 h 255"/>
                <a:gd name="T42" fmla="*/ 59 w 275"/>
                <a:gd name="T43" fmla="*/ 153 h 255"/>
                <a:gd name="T44" fmla="*/ 71 w 275"/>
                <a:gd name="T45" fmla="*/ 133 h 255"/>
                <a:gd name="T46" fmla="*/ 84 w 275"/>
                <a:gd name="T47" fmla="*/ 115 h 255"/>
                <a:gd name="T48" fmla="*/ 100 w 275"/>
                <a:gd name="T49" fmla="*/ 99 h 255"/>
                <a:gd name="T50" fmla="*/ 116 w 275"/>
                <a:gd name="T51" fmla="*/ 84 h 255"/>
                <a:gd name="T52" fmla="*/ 134 w 275"/>
                <a:gd name="T53" fmla="*/ 71 h 255"/>
                <a:gd name="T54" fmla="*/ 154 w 275"/>
                <a:gd name="T55" fmla="*/ 59 h 255"/>
                <a:gd name="T56" fmla="*/ 173 w 275"/>
                <a:gd name="T57" fmla="*/ 50 h 255"/>
                <a:gd name="T58" fmla="*/ 195 w 275"/>
                <a:gd name="T59" fmla="*/ 42 h 255"/>
                <a:gd name="T60" fmla="*/ 217 w 275"/>
                <a:gd name="T61" fmla="*/ 36 h 255"/>
                <a:gd name="T62" fmla="*/ 240 w 275"/>
                <a:gd name="T63" fmla="*/ 32 h 255"/>
                <a:gd name="T64" fmla="*/ 262 w 275"/>
                <a:gd name="T65" fmla="*/ 31 h 255"/>
                <a:gd name="T66" fmla="*/ 274 w 275"/>
                <a:gd name="T67" fmla="*/ 31 h 2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55"/>
                <a:gd name="T104" fmla="*/ 275 w 275"/>
                <a:gd name="T105" fmla="*/ 255 h 2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55">
                  <a:moveTo>
                    <a:pt x="275" y="1"/>
                  </a:moveTo>
                  <a:lnTo>
                    <a:pt x="275" y="1"/>
                  </a:lnTo>
                  <a:lnTo>
                    <a:pt x="262" y="0"/>
                  </a:lnTo>
                  <a:lnTo>
                    <a:pt x="249" y="1"/>
                  </a:lnTo>
                  <a:lnTo>
                    <a:pt x="237" y="2"/>
                  </a:lnTo>
                  <a:lnTo>
                    <a:pt x="223" y="4"/>
                  </a:lnTo>
                  <a:lnTo>
                    <a:pt x="211" y="6"/>
                  </a:lnTo>
                  <a:lnTo>
                    <a:pt x="198" y="9"/>
                  </a:lnTo>
                  <a:lnTo>
                    <a:pt x="186" y="12"/>
                  </a:lnTo>
                  <a:lnTo>
                    <a:pt x="173" y="16"/>
                  </a:lnTo>
                  <a:lnTo>
                    <a:pt x="162" y="21"/>
                  </a:lnTo>
                  <a:lnTo>
                    <a:pt x="150" y="26"/>
                  </a:lnTo>
                  <a:lnTo>
                    <a:pt x="139" y="31"/>
                  </a:lnTo>
                  <a:lnTo>
                    <a:pt x="127" y="38"/>
                  </a:lnTo>
                  <a:lnTo>
                    <a:pt x="117" y="45"/>
                  </a:lnTo>
                  <a:lnTo>
                    <a:pt x="107" y="52"/>
                  </a:lnTo>
                  <a:lnTo>
                    <a:pt x="97" y="60"/>
                  </a:lnTo>
                  <a:lnTo>
                    <a:pt x="87" y="68"/>
                  </a:lnTo>
                  <a:lnTo>
                    <a:pt x="77" y="76"/>
                  </a:lnTo>
                  <a:lnTo>
                    <a:pt x="69" y="85"/>
                  </a:lnTo>
                  <a:lnTo>
                    <a:pt x="60" y="96"/>
                  </a:lnTo>
                  <a:lnTo>
                    <a:pt x="53" y="105"/>
                  </a:lnTo>
                  <a:lnTo>
                    <a:pt x="45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50"/>
                  </a:lnTo>
                  <a:lnTo>
                    <a:pt x="20" y="161"/>
                  </a:lnTo>
                  <a:lnTo>
                    <a:pt x="15" y="173"/>
                  </a:lnTo>
                  <a:lnTo>
                    <a:pt x="11" y="186"/>
                  </a:lnTo>
                  <a:lnTo>
                    <a:pt x="8" y="199"/>
                  </a:lnTo>
                  <a:lnTo>
                    <a:pt x="5" y="212"/>
                  </a:lnTo>
                  <a:lnTo>
                    <a:pt x="2" y="225"/>
                  </a:lnTo>
                  <a:lnTo>
                    <a:pt x="1" y="239"/>
                  </a:lnTo>
                  <a:lnTo>
                    <a:pt x="0" y="253"/>
                  </a:lnTo>
                  <a:lnTo>
                    <a:pt x="31" y="255"/>
                  </a:lnTo>
                  <a:lnTo>
                    <a:pt x="31" y="242"/>
                  </a:lnTo>
                  <a:lnTo>
                    <a:pt x="33" y="230"/>
                  </a:lnTo>
                  <a:lnTo>
                    <a:pt x="35" y="218"/>
                  </a:lnTo>
                  <a:lnTo>
                    <a:pt x="38" y="207"/>
                  </a:lnTo>
                  <a:lnTo>
                    <a:pt x="41" y="195"/>
                  </a:lnTo>
                  <a:lnTo>
                    <a:pt x="45" y="184"/>
                  </a:lnTo>
                  <a:lnTo>
                    <a:pt x="49" y="173"/>
                  </a:lnTo>
                  <a:lnTo>
                    <a:pt x="54" y="163"/>
                  </a:lnTo>
                  <a:lnTo>
                    <a:pt x="59" y="153"/>
                  </a:lnTo>
                  <a:lnTo>
                    <a:pt x="65" y="142"/>
                  </a:lnTo>
                  <a:lnTo>
                    <a:pt x="71" y="133"/>
                  </a:lnTo>
                  <a:lnTo>
                    <a:pt x="77" y="124"/>
                  </a:lnTo>
                  <a:lnTo>
                    <a:pt x="84" y="115"/>
                  </a:lnTo>
                  <a:lnTo>
                    <a:pt x="92" y="107"/>
                  </a:lnTo>
                  <a:lnTo>
                    <a:pt x="100" y="99"/>
                  </a:lnTo>
                  <a:lnTo>
                    <a:pt x="108" y="92"/>
                  </a:lnTo>
                  <a:lnTo>
                    <a:pt x="116" y="84"/>
                  </a:lnTo>
                  <a:lnTo>
                    <a:pt x="125" y="77"/>
                  </a:lnTo>
                  <a:lnTo>
                    <a:pt x="134" y="71"/>
                  </a:lnTo>
                  <a:lnTo>
                    <a:pt x="144" y="65"/>
                  </a:lnTo>
                  <a:lnTo>
                    <a:pt x="154" y="59"/>
                  </a:lnTo>
                  <a:lnTo>
                    <a:pt x="163" y="54"/>
                  </a:lnTo>
                  <a:lnTo>
                    <a:pt x="173" y="50"/>
                  </a:lnTo>
                  <a:lnTo>
                    <a:pt x="184" y="46"/>
                  </a:lnTo>
                  <a:lnTo>
                    <a:pt x="195" y="42"/>
                  </a:lnTo>
                  <a:lnTo>
                    <a:pt x="206" y="39"/>
                  </a:lnTo>
                  <a:lnTo>
                    <a:pt x="217" y="36"/>
                  </a:lnTo>
                  <a:lnTo>
                    <a:pt x="228" y="34"/>
                  </a:lnTo>
                  <a:lnTo>
                    <a:pt x="240" y="32"/>
                  </a:lnTo>
                  <a:lnTo>
                    <a:pt x="251" y="31"/>
                  </a:lnTo>
                  <a:lnTo>
                    <a:pt x="262" y="31"/>
                  </a:lnTo>
                  <a:lnTo>
                    <a:pt x="274" y="3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55" name="Freeform 32"/>
            <p:cNvSpPr>
              <a:spLocks/>
            </p:cNvSpPr>
            <p:nvPr/>
          </p:nvSpPr>
          <p:spPr bwMode="auto">
            <a:xfrm>
              <a:off x="3349" y="3294"/>
              <a:ext cx="10" cy="10"/>
            </a:xfrm>
            <a:custGeom>
              <a:avLst/>
              <a:gdLst>
                <a:gd name="T0" fmla="*/ 253 w 255"/>
                <a:gd name="T1" fmla="*/ 0 h 275"/>
                <a:gd name="T2" fmla="*/ 225 w 255"/>
                <a:gd name="T3" fmla="*/ 2 h 275"/>
                <a:gd name="T4" fmla="*/ 199 w 255"/>
                <a:gd name="T5" fmla="*/ 8 h 275"/>
                <a:gd name="T6" fmla="*/ 173 w 255"/>
                <a:gd name="T7" fmla="*/ 16 h 275"/>
                <a:gd name="T8" fmla="*/ 149 w 255"/>
                <a:gd name="T9" fmla="*/ 26 h 275"/>
                <a:gd name="T10" fmla="*/ 126 w 255"/>
                <a:gd name="T11" fmla="*/ 38 h 275"/>
                <a:gd name="T12" fmla="*/ 105 w 255"/>
                <a:gd name="T13" fmla="*/ 53 h 275"/>
                <a:gd name="T14" fmla="*/ 86 w 255"/>
                <a:gd name="T15" fmla="*/ 70 h 275"/>
                <a:gd name="T16" fmla="*/ 68 w 255"/>
                <a:gd name="T17" fmla="*/ 87 h 275"/>
                <a:gd name="T18" fmla="*/ 52 w 255"/>
                <a:gd name="T19" fmla="*/ 107 h 275"/>
                <a:gd name="T20" fmla="*/ 38 w 255"/>
                <a:gd name="T21" fmla="*/ 128 h 275"/>
                <a:gd name="T22" fmla="*/ 26 w 255"/>
                <a:gd name="T23" fmla="*/ 150 h 275"/>
                <a:gd name="T24" fmla="*/ 16 w 255"/>
                <a:gd name="T25" fmla="*/ 174 h 275"/>
                <a:gd name="T26" fmla="*/ 9 w 255"/>
                <a:gd name="T27" fmla="*/ 198 h 275"/>
                <a:gd name="T28" fmla="*/ 3 w 255"/>
                <a:gd name="T29" fmla="*/ 223 h 275"/>
                <a:gd name="T30" fmla="*/ 1 w 255"/>
                <a:gd name="T31" fmla="*/ 249 h 275"/>
                <a:gd name="T32" fmla="*/ 1 w 255"/>
                <a:gd name="T33" fmla="*/ 275 h 275"/>
                <a:gd name="T34" fmla="*/ 32 w 255"/>
                <a:gd name="T35" fmla="*/ 262 h 275"/>
                <a:gd name="T36" fmla="*/ 33 w 255"/>
                <a:gd name="T37" fmla="*/ 240 h 275"/>
                <a:gd name="T38" fmla="*/ 37 w 255"/>
                <a:gd name="T39" fmla="*/ 217 h 275"/>
                <a:gd name="T40" fmla="*/ 42 w 255"/>
                <a:gd name="T41" fmla="*/ 195 h 275"/>
                <a:gd name="T42" fmla="*/ 50 w 255"/>
                <a:gd name="T43" fmla="*/ 174 h 275"/>
                <a:gd name="T44" fmla="*/ 59 w 255"/>
                <a:gd name="T45" fmla="*/ 154 h 275"/>
                <a:gd name="T46" fmla="*/ 70 w 255"/>
                <a:gd name="T47" fmla="*/ 135 h 275"/>
                <a:gd name="T48" fmla="*/ 84 w 255"/>
                <a:gd name="T49" fmla="*/ 116 h 275"/>
                <a:gd name="T50" fmla="*/ 99 w 255"/>
                <a:gd name="T51" fmla="*/ 100 h 275"/>
                <a:gd name="T52" fmla="*/ 115 w 255"/>
                <a:gd name="T53" fmla="*/ 85 h 275"/>
                <a:gd name="T54" fmla="*/ 134 w 255"/>
                <a:gd name="T55" fmla="*/ 72 h 275"/>
                <a:gd name="T56" fmla="*/ 153 w 255"/>
                <a:gd name="T57" fmla="*/ 59 h 275"/>
                <a:gd name="T58" fmla="*/ 173 w 255"/>
                <a:gd name="T59" fmla="*/ 49 h 275"/>
                <a:gd name="T60" fmla="*/ 195 w 255"/>
                <a:gd name="T61" fmla="*/ 41 h 275"/>
                <a:gd name="T62" fmla="*/ 218 w 255"/>
                <a:gd name="T63" fmla="*/ 36 h 275"/>
                <a:gd name="T64" fmla="*/ 243 w 255"/>
                <a:gd name="T65" fmla="*/ 32 h 275"/>
                <a:gd name="T66" fmla="*/ 255 w 255"/>
                <a:gd name="T67" fmla="*/ 31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75"/>
                <a:gd name="T104" fmla="*/ 255 w 255"/>
                <a:gd name="T105" fmla="*/ 275 h 2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75">
                  <a:moveTo>
                    <a:pt x="253" y="0"/>
                  </a:moveTo>
                  <a:lnTo>
                    <a:pt x="253" y="0"/>
                  </a:lnTo>
                  <a:lnTo>
                    <a:pt x="240" y="1"/>
                  </a:lnTo>
                  <a:lnTo>
                    <a:pt x="225" y="2"/>
                  </a:lnTo>
                  <a:lnTo>
                    <a:pt x="212" y="5"/>
                  </a:lnTo>
                  <a:lnTo>
                    <a:pt x="199" y="8"/>
                  </a:lnTo>
                  <a:lnTo>
                    <a:pt x="186" y="11"/>
                  </a:lnTo>
                  <a:lnTo>
                    <a:pt x="173" y="16"/>
                  </a:lnTo>
                  <a:lnTo>
                    <a:pt x="161" y="21"/>
                  </a:lnTo>
                  <a:lnTo>
                    <a:pt x="149" y="26"/>
                  </a:lnTo>
                  <a:lnTo>
                    <a:pt x="138" y="32"/>
                  </a:lnTo>
                  <a:lnTo>
                    <a:pt x="126" y="38"/>
                  </a:lnTo>
                  <a:lnTo>
                    <a:pt x="116" y="45"/>
                  </a:lnTo>
                  <a:lnTo>
                    <a:pt x="105" y="53"/>
                  </a:lnTo>
                  <a:lnTo>
                    <a:pt x="96" y="60"/>
                  </a:lnTo>
                  <a:lnTo>
                    <a:pt x="86" y="70"/>
                  </a:lnTo>
                  <a:lnTo>
                    <a:pt x="76" y="78"/>
                  </a:lnTo>
                  <a:lnTo>
                    <a:pt x="68" y="87"/>
                  </a:lnTo>
                  <a:lnTo>
                    <a:pt x="60" y="97"/>
                  </a:lnTo>
                  <a:lnTo>
                    <a:pt x="52" y="107"/>
                  </a:lnTo>
                  <a:lnTo>
                    <a:pt x="45" y="117"/>
                  </a:lnTo>
                  <a:lnTo>
                    <a:pt x="38" y="128"/>
                  </a:lnTo>
                  <a:lnTo>
                    <a:pt x="32" y="139"/>
                  </a:lnTo>
                  <a:lnTo>
                    <a:pt x="26" y="150"/>
                  </a:lnTo>
                  <a:lnTo>
                    <a:pt x="21" y="162"/>
                  </a:lnTo>
                  <a:lnTo>
                    <a:pt x="16" y="174"/>
                  </a:lnTo>
                  <a:lnTo>
                    <a:pt x="12" y="186"/>
                  </a:lnTo>
                  <a:lnTo>
                    <a:pt x="9" y="198"/>
                  </a:lnTo>
                  <a:lnTo>
                    <a:pt x="6" y="211"/>
                  </a:lnTo>
                  <a:lnTo>
                    <a:pt x="3" y="223"/>
                  </a:lnTo>
                  <a:lnTo>
                    <a:pt x="2" y="237"/>
                  </a:lnTo>
                  <a:lnTo>
                    <a:pt x="1" y="249"/>
                  </a:lnTo>
                  <a:lnTo>
                    <a:pt x="0" y="262"/>
                  </a:lnTo>
                  <a:lnTo>
                    <a:pt x="1" y="275"/>
                  </a:lnTo>
                  <a:lnTo>
                    <a:pt x="32" y="274"/>
                  </a:lnTo>
                  <a:lnTo>
                    <a:pt x="32" y="262"/>
                  </a:lnTo>
                  <a:lnTo>
                    <a:pt x="32" y="251"/>
                  </a:lnTo>
                  <a:lnTo>
                    <a:pt x="33" y="240"/>
                  </a:lnTo>
                  <a:lnTo>
                    <a:pt x="35" y="229"/>
                  </a:lnTo>
                  <a:lnTo>
                    <a:pt x="37" y="217"/>
                  </a:lnTo>
                  <a:lnTo>
                    <a:pt x="39" y="206"/>
                  </a:lnTo>
                  <a:lnTo>
                    <a:pt x="42" y="195"/>
                  </a:lnTo>
                  <a:lnTo>
                    <a:pt x="46" y="185"/>
                  </a:lnTo>
                  <a:lnTo>
                    <a:pt x="50" y="174"/>
                  </a:lnTo>
                  <a:lnTo>
                    <a:pt x="54" y="163"/>
                  </a:lnTo>
                  <a:lnTo>
                    <a:pt x="59" y="154"/>
                  </a:lnTo>
                  <a:lnTo>
                    <a:pt x="65" y="144"/>
                  </a:lnTo>
                  <a:lnTo>
                    <a:pt x="70" y="135"/>
                  </a:lnTo>
                  <a:lnTo>
                    <a:pt x="77" y="126"/>
                  </a:lnTo>
                  <a:lnTo>
                    <a:pt x="84" y="116"/>
                  </a:lnTo>
                  <a:lnTo>
                    <a:pt x="92" y="108"/>
                  </a:lnTo>
                  <a:lnTo>
                    <a:pt x="99" y="100"/>
                  </a:lnTo>
                  <a:lnTo>
                    <a:pt x="107" y="92"/>
                  </a:lnTo>
                  <a:lnTo>
                    <a:pt x="115" y="85"/>
                  </a:lnTo>
                  <a:lnTo>
                    <a:pt x="124" y="78"/>
                  </a:lnTo>
                  <a:lnTo>
                    <a:pt x="134" y="72"/>
                  </a:lnTo>
                  <a:lnTo>
                    <a:pt x="143" y="65"/>
                  </a:lnTo>
                  <a:lnTo>
                    <a:pt x="153" y="59"/>
                  </a:lnTo>
                  <a:lnTo>
                    <a:pt x="163" y="54"/>
                  </a:lnTo>
                  <a:lnTo>
                    <a:pt x="173" y="49"/>
                  </a:lnTo>
                  <a:lnTo>
                    <a:pt x="185" y="45"/>
                  </a:lnTo>
                  <a:lnTo>
                    <a:pt x="195" y="41"/>
                  </a:lnTo>
                  <a:lnTo>
                    <a:pt x="207" y="38"/>
                  </a:lnTo>
                  <a:lnTo>
                    <a:pt x="218" y="36"/>
                  </a:lnTo>
                  <a:lnTo>
                    <a:pt x="231" y="34"/>
                  </a:lnTo>
                  <a:lnTo>
                    <a:pt x="243" y="32"/>
                  </a:lnTo>
                  <a:lnTo>
                    <a:pt x="255" y="3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56" name="Freeform 33"/>
            <p:cNvSpPr>
              <a:spLocks/>
            </p:cNvSpPr>
            <p:nvPr/>
          </p:nvSpPr>
          <p:spPr bwMode="auto">
            <a:xfrm>
              <a:off x="3362" y="3304"/>
              <a:ext cx="10" cy="10"/>
            </a:xfrm>
            <a:custGeom>
              <a:avLst/>
              <a:gdLst>
                <a:gd name="T0" fmla="*/ 1 w 255"/>
                <a:gd name="T1" fmla="*/ 275 h 275"/>
                <a:gd name="T2" fmla="*/ 29 w 255"/>
                <a:gd name="T3" fmla="*/ 272 h 275"/>
                <a:gd name="T4" fmla="*/ 56 w 255"/>
                <a:gd name="T5" fmla="*/ 267 h 275"/>
                <a:gd name="T6" fmla="*/ 81 w 255"/>
                <a:gd name="T7" fmla="*/ 260 h 275"/>
                <a:gd name="T8" fmla="*/ 106 w 255"/>
                <a:gd name="T9" fmla="*/ 249 h 275"/>
                <a:gd name="T10" fmla="*/ 128 w 255"/>
                <a:gd name="T11" fmla="*/ 236 h 275"/>
                <a:gd name="T12" fmla="*/ 149 w 255"/>
                <a:gd name="T13" fmla="*/ 222 h 275"/>
                <a:gd name="T14" fmla="*/ 169 w 255"/>
                <a:gd name="T15" fmla="*/ 206 h 275"/>
                <a:gd name="T16" fmla="*/ 187 w 255"/>
                <a:gd name="T17" fmla="*/ 188 h 275"/>
                <a:gd name="T18" fmla="*/ 202 w 255"/>
                <a:gd name="T19" fmla="*/ 168 h 275"/>
                <a:gd name="T20" fmla="*/ 217 w 255"/>
                <a:gd name="T21" fmla="*/ 147 h 275"/>
                <a:gd name="T22" fmla="*/ 229 w 255"/>
                <a:gd name="T23" fmla="*/ 124 h 275"/>
                <a:gd name="T24" fmla="*/ 238 w 255"/>
                <a:gd name="T25" fmla="*/ 101 h 275"/>
                <a:gd name="T26" fmla="*/ 246 w 255"/>
                <a:gd name="T27" fmla="*/ 76 h 275"/>
                <a:gd name="T28" fmla="*/ 251 w 255"/>
                <a:gd name="T29" fmla="*/ 52 h 275"/>
                <a:gd name="T30" fmla="*/ 255 w 255"/>
                <a:gd name="T31" fmla="*/ 26 h 275"/>
                <a:gd name="T32" fmla="*/ 255 w 255"/>
                <a:gd name="T33" fmla="*/ 0 h 275"/>
                <a:gd name="T34" fmla="*/ 223 w 255"/>
                <a:gd name="T35" fmla="*/ 12 h 275"/>
                <a:gd name="T36" fmla="*/ 222 w 255"/>
                <a:gd name="T37" fmla="*/ 36 h 275"/>
                <a:gd name="T38" fmla="*/ 219 w 255"/>
                <a:gd name="T39" fmla="*/ 58 h 275"/>
                <a:gd name="T40" fmla="*/ 213 w 255"/>
                <a:gd name="T41" fmla="*/ 81 h 275"/>
                <a:gd name="T42" fmla="*/ 206 w 255"/>
                <a:gd name="T43" fmla="*/ 101 h 275"/>
                <a:gd name="T44" fmla="*/ 195 w 255"/>
                <a:gd name="T45" fmla="*/ 121 h 275"/>
                <a:gd name="T46" fmla="*/ 184 w 255"/>
                <a:gd name="T47" fmla="*/ 141 h 275"/>
                <a:gd name="T48" fmla="*/ 171 w 255"/>
                <a:gd name="T49" fmla="*/ 159 h 275"/>
                <a:gd name="T50" fmla="*/ 156 w 255"/>
                <a:gd name="T51" fmla="*/ 175 h 275"/>
                <a:gd name="T52" fmla="*/ 139 w 255"/>
                <a:gd name="T53" fmla="*/ 191 h 275"/>
                <a:gd name="T54" fmla="*/ 122 w 255"/>
                <a:gd name="T55" fmla="*/ 204 h 275"/>
                <a:gd name="T56" fmla="*/ 102 w 255"/>
                <a:gd name="T57" fmla="*/ 216 h 275"/>
                <a:gd name="T58" fmla="*/ 81 w 255"/>
                <a:gd name="T59" fmla="*/ 226 h 275"/>
                <a:gd name="T60" fmla="*/ 60 w 255"/>
                <a:gd name="T61" fmla="*/ 233 h 275"/>
                <a:gd name="T62" fmla="*/ 37 w 255"/>
                <a:gd name="T63" fmla="*/ 240 h 275"/>
                <a:gd name="T64" fmla="*/ 13 w 255"/>
                <a:gd name="T65" fmla="*/ 244 h 275"/>
                <a:gd name="T66" fmla="*/ 0 w 255"/>
                <a:gd name="T67" fmla="*/ 244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75"/>
                <a:gd name="T104" fmla="*/ 255 w 255"/>
                <a:gd name="T105" fmla="*/ 275 h 2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75">
                  <a:moveTo>
                    <a:pt x="1" y="275"/>
                  </a:moveTo>
                  <a:lnTo>
                    <a:pt x="1" y="275"/>
                  </a:lnTo>
                  <a:lnTo>
                    <a:pt x="16" y="274"/>
                  </a:lnTo>
                  <a:lnTo>
                    <a:pt x="29" y="272"/>
                  </a:lnTo>
                  <a:lnTo>
                    <a:pt x="42" y="270"/>
                  </a:lnTo>
                  <a:lnTo>
                    <a:pt x="56" y="267"/>
                  </a:lnTo>
                  <a:lnTo>
                    <a:pt x="69" y="264"/>
                  </a:lnTo>
                  <a:lnTo>
                    <a:pt x="81" y="260"/>
                  </a:lnTo>
                  <a:lnTo>
                    <a:pt x="93" y="255"/>
                  </a:lnTo>
                  <a:lnTo>
                    <a:pt x="106" y="249"/>
                  </a:lnTo>
                  <a:lnTo>
                    <a:pt x="117" y="244"/>
                  </a:lnTo>
                  <a:lnTo>
                    <a:pt x="128" y="236"/>
                  </a:lnTo>
                  <a:lnTo>
                    <a:pt x="139" y="229"/>
                  </a:lnTo>
                  <a:lnTo>
                    <a:pt x="149" y="222"/>
                  </a:lnTo>
                  <a:lnTo>
                    <a:pt x="160" y="214"/>
                  </a:lnTo>
                  <a:lnTo>
                    <a:pt x="169" y="206"/>
                  </a:lnTo>
                  <a:lnTo>
                    <a:pt x="178" y="197"/>
                  </a:lnTo>
                  <a:lnTo>
                    <a:pt x="187" y="188"/>
                  </a:lnTo>
                  <a:lnTo>
                    <a:pt x="195" y="178"/>
                  </a:lnTo>
                  <a:lnTo>
                    <a:pt x="202" y="168"/>
                  </a:lnTo>
                  <a:lnTo>
                    <a:pt x="210" y="158"/>
                  </a:lnTo>
                  <a:lnTo>
                    <a:pt x="217" y="147"/>
                  </a:lnTo>
                  <a:lnTo>
                    <a:pt x="223" y="137"/>
                  </a:lnTo>
                  <a:lnTo>
                    <a:pt x="229" y="124"/>
                  </a:lnTo>
                  <a:lnTo>
                    <a:pt x="234" y="113"/>
                  </a:lnTo>
                  <a:lnTo>
                    <a:pt x="238" y="101"/>
                  </a:lnTo>
                  <a:lnTo>
                    <a:pt x="242" y="90"/>
                  </a:lnTo>
                  <a:lnTo>
                    <a:pt x="246" y="76"/>
                  </a:lnTo>
                  <a:lnTo>
                    <a:pt x="249" y="64"/>
                  </a:lnTo>
                  <a:lnTo>
                    <a:pt x="251" y="52"/>
                  </a:lnTo>
                  <a:lnTo>
                    <a:pt x="254" y="39"/>
                  </a:lnTo>
                  <a:lnTo>
                    <a:pt x="255" y="26"/>
                  </a:lnTo>
                  <a:lnTo>
                    <a:pt x="255" y="13"/>
                  </a:lnTo>
                  <a:lnTo>
                    <a:pt x="255" y="0"/>
                  </a:lnTo>
                  <a:lnTo>
                    <a:pt x="223" y="1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2" y="36"/>
                  </a:lnTo>
                  <a:lnTo>
                    <a:pt x="221" y="47"/>
                  </a:lnTo>
                  <a:lnTo>
                    <a:pt x="219" y="58"/>
                  </a:lnTo>
                  <a:lnTo>
                    <a:pt x="216" y="69"/>
                  </a:lnTo>
                  <a:lnTo>
                    <a:pt x="213" y="81"/>
                  </a:lnTo>
                  <a:lnTo>
                    <a:pt x="210" y="91"/>
                  </a:lnTo>
                  <a:lnTo>
                    <a:pt x="206" y="101"/>
                  </a:lnTo>
                  <a:lnTo>
                    <a:pt x="200" y="111"/>
                  </a:lnTo>
                  <a:lnTo>
                    <a:pt x="195" y="121"/>
                  </a:lnTo>
                  <a:lnTo>
                    <a:pt x="190" y="131"/>
                  </a:lnTo>
                  <a:lnTo>
                    <a:pt x="184" y="141"/>
                  </a:lnTo>
                  <a:lnTo>
                    <a:pt x="178" y="150"/>
                  </a:lnTo>
                  <a:lnTo>
                    <a:pt x="171" y="159"/>
                  </a:lnTo>
                  <a:lnTo>
                    <a:pt x="164" y="167"/>
                  </a:lnTo>
                  <a:lnTo>
                    <a:pt x="156" y="175"/>
                  </a:lnTo>
                  <a:lnTo>
                    <a:pt x="147" y="183"/>
                  </a:lnTo>
                  <a:lnTo>
                    <a:pt x="139" y="191"/>
                  </a:lnTo>
                  <a:lnTo>
                    <a:pt x="131" y="198"/>
                  </a:lnTo>
                  <a:lnTo>
                    <a:pt x="122" y="204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92" y="221"/>
                  </a:lnTo>
                  <a:lnTo>
                    <a:pt x="81" y="226"/>
                  </a:lnTo>
                  <a:lnTo>
                    <a:pt x="71" y="230"/>
                  </a:lnTo>
                  <a:lnTo>
                    <a:pt x="60" y="233"/>
                  </a:lnTo>
                  <a:lnTo>
                    <a:pt x="48" y="236"/>
                  </a:lnTo>
                  <a:lnTo>
                    <a:pt x="37" y="240"/>
                  </a:lnTo>
                  <a:lnTo>
                    <a:pt x="25" y="242"/>
                  </a:lnTo>
                  <a:lnTo>
                    <a:pt x="13" y="244"/>
                  </a:lnTo>
                  <a:lnTo>
                    <a:pt x="0" y="244"/>
                  </a:lnTo>
                  <a:lnTo>
                    <a:pt x="1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57" name="Freeform 34"/>
            <p:cNvSpPr>
              <a:spLocks/>
            </p:cNvSpPr>
            <p:nvPr/>
          </p:nvSpPr>
          <p:spPr bwMode="auto">
            <a:xfrm>
              <a:off x="3349" y="3304"/>
              <a:ext cx="11" cy="10"/>
            </a:xfrm>
            <a:custGeom>
              <a:avLst/>
              <a:gdLst>
                <a:gd name="T0" fmla="*/ 0 w 275"/>
                <a:gd name="T1" fmla="*/ 1 h 254"/>
                <a:gd name="T2" fmla="*/ 2 w 275"/>
                <a:gd name="T3" fmla="*/ 28 h 254"/>
                <a:gd name="T4" fmla="*/ 7 w 275"/>
                <a:gd name="T5" fmla="*/ 53 h 254"/>
                <a:gd name="T6" fmla="*/ 14 w 275"/>
                <a:gd name="T7" fmla="*/ 78 h 254"/>
                <a:gd name="T8" fmla="*/ 24 w 275"/>
                <a:gd name="T9" fmla="*/ 101 h 254"/>
                <a:gd name="T10" fmla="*/ 36 w 275"/>
                <a:gd name="T11" fmla="*/ 124 h 254"/>
                <a:gd name="T12" fmla="*/ 50 w 275"/>
                <a:gd name="T13" fmla="*/ 145 h 254"/>
                <a:gd name="T14" fmla="*/ 65 w 275"/>
                <a:gd name="T15" fmla="*/ 166 h 254"/>
                <a:gd name="T16" fmla="*/ 84 w 275"/>
                <a:gd name="T17" fmla="*/ 183 h 254"/>
                <a:gd name="T18" fmla="*/ 103 w 275"/>
                <a:gd name="T19" fmla="*/ 200 h 254"/>
                <a:gd name="T20" fmla="*/ 123 w 275"/>
                <a:gd name="T21" fmla="*/ 214 h 254"/>
                <a:gd name="T22" fmla="*/ 146 w 275"/>
                <a:gd name="T23" fmla="*/ 227 h 254"/>
                <a:gd name="T24" fmla="*/ 169 w 275"/>
                <a:gd name="T25" fmla="*/ 237 h 254"/>
                <a:gd name="T26" fmla="*/ 195 w 275"/>
                <a:gd name="T27" fmla="*/ 245 h 254"/>
                <a:gd name="T28" fmla="*/ 220 w 275"/>
                <a:gd name="T29" fmla="*/ 251 h 254"/>
                <a:gd name="T30" fmla="*/ 248 w 275"/>
                <a:gd name="T31" fmla="*/ 254 h 254"/>
                <a:gd name="T32" fmla="*/ 275 w 275"/>
                <a:gd name="T33" fmla="*/ 254 h 254"/>
                <a:gd name="T34" fmla="*/ 261 w 275"/>
                <a:gd name="T35" fmla="*/ 224 h 254"/>
                <a:gd name="T36" fmla="*/ 238 w 275"/>
                <a:gd name="T37" fmla="*/ 222 h 254"/>
                <a:gd name="T38" fmla="*/ 214 w 275"/>
                <a:gd name="T39" fmla="*/ 218 h 254"/>
                <a:gd name="T40" fmla="*/ 192 w 275"/>
                <a:gd name="T41" fmla="*/ 212 h 254"/>
                <a:gd name="T42" fmla="*/ 170 w 275"/>
                <a:gd name="T43" fmla="*/ 204 h 254"/>
                <a:gd name="T44" fmla="*/ 150 w 275"/>
                <a:gd name="T45" fmla="*/ 194 h 254"/>
                <a:gd name="T46" fmla="*/ 131 w 275"/>
                <a:gd name="T47" fmla="*/ 182 h 254"/>
                <a:gd name="T48" fmla="*/ 113 w 275"/>
                <a:gd name="T49" fmla="*/ 169 h 254"/>
                <a:gd name="T50" fmla="*/ 97 w 275"/>
                <a:gd name="T51" fmla="*/ 152 h 254"/>
                <a:gd name="T52" fmla="*/ 82 w 275"/>
                <a:gd name="T53" fmla="*/ 136 h 254"/>
                <a:gd name="T54" fmla="*/ 68 w 275"/>
                <a:gd name="T55" fmla="*/ 118 h 254"/>
                <a:gd name="T56" fmla="*/ 57 w 275"/>
                <a:gd name="T57" fmla="*/ 98 h 254"/>
                <a:gd name="T58" fmla="*/ 48 w 275"/>
                <a:gd name="T59" fmla="*/ 78 h 254"/>
                <a:gd name="T60" fmla="*/ 41 w 275"/>
                <a:gd name="T61" fmla="*/ 56 h 254"/>
                <a:gd name="T62" fmla="*/ 35 w 275"/>
                <a:gd name="T63" fmla="*/ 35 h 254"/>
                <a:gd name="T64" fmla="*/ 32 w 275"/>
                <a:gd name="T65" fmla="*/ 12 h 254"/>
                <a:gd name="T66" fmla="*/ 31 w 275"/>
                <a:gd name="T67" fmla="*/ 0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54"/>
                <a:gd name="T104" fmla="*/ 275 w 275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54">
                  <a:moveTo>
                    <a:pt x="0" y="1"/>
                  </a:moveTo>
                  <a:lnTo>
                    <a:pt x="0" y="1"/>
                  </a:lnTo>
                  <a:lnTo>
                    <a:pt x="1" y="15"/>
                  </a:lnTo>
                  <a:lnTo>
                    <a:pt x="2" y="28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0" y="66"/>
                  </a:lnTo>
                  <a:lnTo>
                    <a:pt x="14" y="78"/>
                  </a:lnTo>
                  <a:lnTo>
                    <a:pt x="19" y="90"/>
                  </a:lnTo>
                  <a:lnTo>
                    <a:pt x="24" y="101"/>
                  </a:lnTo>
                  <a:lnTo>
                    <a:pt x="30" y="114"/>
                  </a:lnTo>
                  <a:lnTo>
                    <a:pt x="36" y="124"/>
                  </a:lnTo>
                  <a:lnTo>
                    <a:pt x="43" y="135"/>
                  </a:lnTo>
                  <a:lnTo>
                    <a:pt x="50" y="145"/>
                  </a:lnTo>
                  <a:lnTo>
                    <a:pt x="57" y="155"/>
                  </a:lnTo>
                  <a:lnTo>
                    <a:pt x="65" y="166"/>
                  </a:lnTo>
                  <a:lnTo>
                    <a:pt x="74" y="175"/>
                  </a:lnTo>
                  <a:lnTo>
                    <a:pt x="84" y="183"/>
                  </a:lnTo>
                  <a:lnTo>
                    <a:pt x="93" y="192"/>
                  </a:lnTo>
                  <a:lnTo>
                    <a:pt x="103" y="200"/>
                  </a:lnTo>
                  <a:lnTo>
                    <a:pt x="113" y="207"/>
                  </a:lnTo>
                  <a:lnTo>
                    <a:pt x="123" y="214"/>
                  </a:lnTo>
                  <a:lnTo>
                    <a:pt x="135" y="221"/>
                  </a:lnTo>
                  <a:lnTo>
                    <a:pt x="146" y="227"/>
                  </a:lnTo>
                  <a:lnTo>
                    <a:pt x="157" y="233"/>
                  </a:lnTo>
                  <a:lnTo>
                    <a:pt x="169" y="237"/>
                  </a:lnTo>
                  <a:lnTo>
                    <a:pt x="182" y="242"/>
                  </a:lnTo>
                  <a:lnTo>
                    <a:pt x="195" y="245"/>
                  </a:lnTo>
                  <a:lnTo>
                    <a:pt x="207" y="248"/>
                  </a:lnTo>
                  <a:lnTo>
                    <a:pt x="220" y="251"/>
                  </a:lnTo>
                  <a:lnTo>
                    <a:pt x="234" y="253"/>
                  </a:lnTo>
                  <a:lnTo>
                    <a:pt x="248" y="254"/>
                  </a:lnTo>
                  <a:lnTo>
                    <a:pt x="261" y="254"/>
                  </a:lnTo>
                  <a:lnTo>
                    <a:pt x="275" y="254"/>
                  </a:lnTo>
                  <a:lnTo>
                    <a:pt x="274" y="223"/>
                  </a:lnTo>
                  <a:lnTo>
                    <a:pt x="261" y="224"/>
                  </a:lnTo>
                  <a:lnTo>
                    <a:pt x="249" y="223"/>
                  </a:lnTo>
                  <a:lnTo>
                    <a:pt x="238" y="222"/>
                  </a:lnTo>
                  <a:lnTo>
                    <a:pt x="225" y="221"/>
                  </a:lnTo>
                  <a:lnTo>
                    <a:pt x="214" y="218"/>
                  </a:lnTo>
                  <a:lnTo>
                    <a:pt x="203" y="215"/>
                  </a:lnTo>
                  <a:lnTo>
                    <a:pt x="192" y="212"/>
                  </a:lnTo>
                  <a:lnTo>
                    <a:pt x="181" y="208"/>
                  </a:lnTo>
                  <a:lnTo>
                    <a:pt x="170" y="204"/>
                  </a:lnTo>
                  <a:lnTo>
                    <a:pt x="160" y="199"/>
                  </a:lnTo>
                  <a:lnTo>
                    <a:pt x="150" y="194"/>
                  </a:lnTo>
                  <a:lnTo>
                    <a:pt x="140" y="188"/>
                  </a:lnTo>
                  <a:lnTo>
                    <a:pt x="131" y="182"/>
                  </a:lnTo>
                  <a:lnTo>
                    <a:pt x="121" y="175"/>
                  </a:lnTo>
                  <a:lnTo>
                    <a:pt x="113" y="169"/>
                  </a:lnTo>
                  <a:lnTo>
                    <a:pt x="105" y="160"/>
                  </a:lnTo>
                  <a:lnTo>
                    <a:pt x="97" y="152"/>
                  </a:lnTo>
                  <a:lnTo>
                    <a:pt x="89" y="144"/>
                  </a:lnTo>
                  <a:lnTo>
                    <a:pt x="82" y="136"/>
                  </a:lnTo>
                  <a:lnTo>
                    <a:pt x="75" y="127"/>
                  </a:lnTo>
                  <a:lnTo>
                    <a:pt x="68" y="118"/>
                  </a:lnTo>
                  <a:lnTo>
                    <a:pt x="63" y="108"/>
                  </a:lnTo>
                  <a:lnTo>
                    <a:pt x="57" y="98"/>
                  </a:lnTo>
                  <a:lnTo>
                    <a:pt x="52" y="88"/>
                  </a:lnTo>
                  <a:lnTo>
                    <a:pt x="48" y="78"/>
                  </a:lnTo>
                  <a:lnTo>
                    <a:pt x="44" y="68"/>
                  </a:lnTo>
                  <a:lnTo>
                    <a:pt x="41" y="56"/>
                  </a:lnTo>
                  <a:lnTo>
                    <a:pt x="38" y="46"/>
                  </a:lnTo>
                  <a:lnTo>
                    <a:pt x="35" y="35"/>
                  </a:lnTo>
                  <a:lnTo>
                    <a:pt x="33" y="24"/>
                  </a:lnTo>
                  <a:lnTo>
                    <a:pt x="32" y="12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558" name="Freeform 35"/>
            <p:cNvSpPr>
              <a:spLocks noChangeAspect="1"/>
            </p:cNvSpPr>
            <p:nvPr/>
          </p:nvSpPr>
          <p:spPr bwMode="auto">
            <a:xfrm>
              <a:off x="3342" y="3278"/>
              <a:ext cx="45" cy="46"/>
            </a:xfrm>
            <a:custGeom>
              <a:avLst/>
              <a:gdLst>
                <a:gd name="T0" fmla="*/ 749 w 1310"/>
                <a:gd name="T1" fmla="*/ 8 h 1328"/>
                <a:gd name="T2" fmla="*/ 844 w 1310"/>
                <a:gd name="T3" fmla="*/ 29 h 1328"/>
                <a:gd name="T4" fmla="*/ 933 w 1310"/>
                <a:gd name="T5" fmla="*/ 64 h 1328"/>
                <a:gd name="T6" fmla="*/ 1015 w 1310"/>
                <a:gd name="T7" fmla="*/ 111 h 1328"/>
                <a:gd name="T8" fmla="*/ 1090 w 1310"/>
                <a:gd name="T9" fmla="*/ 169 h 1328"/>
                <a:gd name="T10" fmla="*/ 1156 w 1310"/>
                <a:gd name="T11" fmla="*/ 238 h 1328"/>
                <a:gd name="T12" fmla="*/ 1211 w 1310"/>
                <a:gd name="T13" fmla="*/ 315 h 1328"/>
                <a:gd name="T14" fmla="*/ 1256 w 1310"/>
                <a:gd name="T15" fmla="*/ 401 h 1328"/>
                <a:gd name="T16" fmla="*/ 1288 w 1310"/>
                <a:gd name="T17" fmla="*/ 493 h 1328"/>
                <a:gd name="T18" fmla="*/ 1306 w 1310"/>
                <a:gd name="T19" fmla="*/ 591 h 1328"/>
                <a:gd name="T20" fmla="*/ 1310 w 1310"/>
                <a:gd name="T21" fmla="*/ 694 h 1328"/>
                <a:gd name="T22" fmla="*/ 1298 w 1310"/>
                <a:gd name="T23" fmla="*/ 794 h 1328"/>
                <a:gd name="T24" fmla="*/ 1270 w 1310"/>
                <a:gd name="T25" fmla="*/ 891 h 1328"/>
                <a:gd name="T26" fmla="*/ 1231 w 1310"/>
                <a:gd name="T27" fmla="*/ 980 h 1328"/>
                <a:gd name="T28" fmla="*/ 1179 w 1310"/>
                <a:gd name="T29" fmla="*/ 1061 h 1328"/>
                <a:gd name="T30" fmla="*/ 1116 w 1310"/>
                <a:gd name="T31" fmla="*/ 1134 h 1328"/>
                <a:gd name="T32" fmla="*/ 1045 w 1310"/>
                <a:gd name="T33" fmla="*/ 1196 h 1328"/>
                <a:gd name="T34" fmla="*/ 965 w 1310"/>
                <a:gd name="T35" fmla="*/ 1248 h 1328"/>
                <a:gd name="T36" fmla="*/ 878 w 1310"/>
                <a:gd name="T37" fmla="*/ 1288 h 1328"/>
                <a:gd name="T38" fmla="*/ 788 w 1310"/>
                <a:gd name="T39" fmla="*/ 1314 h 1328"/>
                <a:gd name="T40" fmla="*/ 692 w 1310"/>
                <a:gd name="T41" fmla="*/ 1327 h 1328"/>
                <a:gd name="T42" fmla="*/ 593 w 1310"/>
                <a:gd name="T43" fmla="*/ 1326 h 1328"/>
                <a:gd name="T44" fmla="*/ 495 w 1310"/>
                <a:gd name="T45" fmla="*/ 1309 h 1328"/>
                <a:gd name="T46" fmla="*/ 403 w 1310"/>
                <a:gd name="T47" fmla="*/ 1279 h 1328"/>
                <a:gd name="T48" fmla="*/ 317 w 1310"/>
                <a:gd name="T49" fmla="*/ 1236 h 1328"/>
                <a:gd name="T50" fmla="*/ 240 w 1310"/>
                <a:gd name="T51" fmla="*/ 1181 h 1328"/>
                <a:gd name="T52" fmla="*/ 171 w 1310"/>
                <a:gd name="T53" fmla="*/ 1115 h 1328"/>
                <a:gd name="T54" fmla="*/ 113 w 1310"/>
                <a:gd name="T55" fmla="*/ 1041 h 1328"/>
                <a:gd name="T56" fmla="*/ 65 w 1310"/>
                <a:gd name="T57" fmla="*/ 957 h 1328"/>
                <a:gd name="T58" fmla="*/ 29 w 1310"/>
                <a:gd name="T59" fmla="*/ 868 h 1328"/>
                <a:gd name="T60" fmla="*/ 8 w 1310"/>
                <a:gd name="T61" fmla="*/ 772 h 1328"/>
                <a:gd name="T62" fmla="*/ 0 w 1310"/>
                <a:gd name="T63" fmla="*/ 671 h 1328"/>
                <a:gd name="T64" fmla="*/ 7 w 1310"/>
                <a:gd name="T65" fmla="*/ 567 h 1328"/>
                <a:gd name="T66" fmla="*/ 28 w 1310"/>
                <a:gd name="T67" fmla="*/ 469 h 1328"/>
                <a:gd name="T68" fmla="*/ 63 w 1310"/>
                <a:gd name="T69" fmla="*/ 379 h 1328"/>
                <a:gd name="T70" fmla="*/ 110 w 1310"/>
                <a:gd name="T71" fmla="*/ 294 h 1328"/>
                <a:gd name="T72" fmla="*/ 168 w 1310"/>
                <a:gd name="T73" fmla="*/ 219 h 1328"/>
                <a:gd name="T74" fmla="*/ 237 w 1310"/>
                <a:gd name="T75" fmla="*/ 152 h 1328"/>
                <a:gd name="T76" fmla="*/ 313 w 1310"/>
                <a:gd name="T77" fmla="*/ 97 h 1328"/>
                <a:gd name="T78" fmla="*/ 398 w 1310"/>
                <a:gd name="T79" fmla="*/ 53 h 1328"/>
                <a:gd name="T80" fmla="*/ 488 w 1310"/>
                <a:gd name="T81" fmla="*/ 22 h 1328"/>
                <a:gd name="T82" fmla="*/ 584 w 1310"/>
                <a:gd name="T83" fmla="*/ 5 h 1328"/>
                <a:gd name="T84" fmla="*/ 684 w 1310"/>
                <a:gd name="T85" fmla="*/ 0 h 13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0"/>
                <a:gd name="T130" fmla="*/ 0 h 1328"/>
                <a:gd name="T131" fmla="*/ 1310 w 1310"/>
                <a:gd name="T132" fmla="*/ 1328 h 13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0" h="1328">
                  <a:moveTo>
                    <a:pt x="684" y="0"/>
                  </a:moveTo>
                  <a:lnTo>
                    <a:pt x="717" y="4"/>
                  </a:lnTo>
                  <a:lnTo>
                    <a:pt x="749" y="8"/>
                  </a:lnTo>
                  <a:lnTo>
                    <a:pt x="781" y="13"/>
                  </a:lnTo>
                  <a:lnTo>
                    <a:pt x="812" y="20"/>
                  </a:lnTo>
                  <a:lnTo>
                    <a:pt x="844" y="29"/>
                  </a:lnTo>
                  <a:lnTo>
                    <a:pt x="873" y="39"/>
                  </a:lnTo>
                  <a:lnTo>
                    <a:pt x="903" y="50"/>
                  </a:lnTo>
                  <a:lnTo>
                    <a:pt x="933" y="64"/>
                  </a:lnTo>
                  <a:lnTo>
                    <a:pt x="961" y="78"/>
                  </a:lnTo>
                  <a:lnTo>
                    <a:pt x="989" y="93"/>
                  </a:lnTo>
                  <a:lnTo>
                    <a:pt x="1015" y="111"/>
                  </a:lnTo>
                  <a:lnTo>
                    <a:pt x="1041" y="129"/>
                  </a:lnTo>
                  <a:lnTo>
                    <a:pt x="1066" y="148"/>
                  </a:lnTo>
                  <a:lnTo>
                    <a:pt x="1090" y="169"/>
                  </a:lnTo>
                  <a:lnTo>
                    <a:pt x="1113" y="191"/>
                  </a:lnTo>
                  <a:lnTo>
                    <a:pt x="1135" y="213"/>
                  </a:lnTo>
                  <a:lnTo>
                    <a:pt x="1156" y="238"/>
                  </a:lnTo>
                  <a:lnTo>
                    <a:pt x="1175" y="262"/>
                  </a:lnTo>
                  <a:lnTo>
                    <a:pt x="1194" y="289"/>
                  </a:lnTo>
                  <a:lnTo>
                    <a:pt x="1211" y="315"/>
                  </a:lnTo>
                  <a:lnTo>
                    <a:pt x="1227" y="343"/>
                  </a:lnTo>
                  <a:lnTo>
                    <a:pt x="1243" y="371"/>
                  </a:lnTo>
                  <a:lnTo>
                    <a:pt x="1256" y="401"/>
                  </a:lnTo>
                  <a:lnTo>
                    <a:pt x="1268" y="431"/>
                  </a:lnTo>
                  <a:lnTo>
                    <a:pt x="1278" y="461"/>
                  </a:lnTo>
                  <a:lnTo>
                    <a:pt x="1288" y="493"/>
                  </a:lnTo>
                  <a:lnTo>
                    <a:pt x="1296" y="525"/>
                  </a:lnTo>
                  <a:lnTo>
                    <a:pt x="1302" y="558"/>
                  </a:lnTo>
                  <a:lnTo>
                    <a:pt x="1306" y="591"/>
                  </a:lnTo>
                  <a:lnTo>
                    <a:pt x="1309" y="624"/>
                  </a:lnTo>
                  <a:lnTo>
                    <a:pt x="1310" y="659"/>
                  </a:lnTo>
                  <a:lnTo>
                    <a:pt x="1310" y="694"/>
                  </a:lnTo>
                  <a:lnTo>
                    <a:pt x="1307" y="728"/>
                  </a:lnTo>
                  <a:lnTo>
                    <a:pt x="1303" y="762"/>
                  </a:lnTo>
                  <a:lnTo>
                    <a:pt x="1298" y="794"/>
                  </a:lnTo>
                  <a:lnTo>
                    <a:pt x="1290" y="828"/>
                  </a:lnTo>
                  <a:lnTo>
                    <a:pt x="1282" y="860"/>
                  </a:lnTo>
                  <a:lnTo>
                    <a:pt x="1270" y="891"/>
                  </a:lnTo>
                  <a:lnTo>
                    <a:pt x="1259" y="922"/>
                  </a:lnTo>
                  <a:lnTo>
                    <a:pt x="1246" y="951"/>
                  </a:lnTo>
                  <a:lnTo>
                    <a:pt x="1231" y="980"/>
                  </a:lnTo>
                  <a:lnTo>
                    <a:pt x="1215" y="1007"/>
                  </a:lnTo>
                  <a:lnTo>
                    <a:pt x="1198" y="1035"/>
                  </a:lnTo>
                  <a:lnTo>
                    <a:pt x="1179" y="1061"/>
                  </a:lnTo>
                  <a:lnTo>
                    <a:pt x="1159" y="1086"/>
                  </a:lnTo>
                  <a:lnTo>
                    <a:pt x="1139" y="1110"/>
                  </a:lnTo>
                  <a:lnTo>
                    <a:pt x="1116" y="1134"/>
                  </a:lnTo>
                  <a:lnTo>
                    <a:pt x="1094" y="1155"/>
                  </a:lnTo>
                  <a:lnTo>
                    <a:pt x="1069" y="1177"/>
                  </a:lnTo>
                  <a:lnTo>
                    <a:pt x="1045" y="1196"/>
                  </a:lnTo>
                  <a:lnTo>
                    <a:pt x="1019" y="1214"/>
                  </a:lnTo>
                  <a:lnTo>
                    <a:pt x="993" y="1232"/>
                  </a:lnTo>
                  <a:lnTo>
                    <a:pt x="965" y="1248"/>
                  </a:lnTo>
                  <a:lnTo>
                    <a:pt x="938" y="1262"/>
                  </a:lnTo>
                  <a:lnTo>
                    <a:pt x="908" y="1275"/>
                  </a:lnTo>
                  <a:lnTo>
                    <a:pt x="878" y="1288"/>
                  </a:lnTo>
                  <a:lnTo>
                    <a:pt x="849" y="1298"/>
                  </a:lnTo>
                  <a:lnTo>
                    <a:pt x="818" y="1307"/>
                  </a:lnTo>
                  <a:lnTo>
                    <a:pt x="788" y="1314"/>
                  </a:lnTo>
                  <a:lnTo>
                    <a:pt x="756" y="1320"/>
                  </a:lnTo>
                  <a:lnTo>
                    <a:pt x="723" y="1325"/>
                  </a:lnTo>
                  <a:lnTo>
                    <a:pt x="692" y="1327"/>
                  </a:lnTo>
                  <a:lnTo>
                    <a:pt x="659" y="1328"/>
                  </a:lnTo>
                  <a:lnTo>
                    <a:pt x="626" y="1328"/>
                  </a:lnTo>
                  <a:lnTo>
                    <a:pt x="593" y="1326"/>
                  </a:lnTo>
                  <a:lnTo>
                    <a:pt x="559" y="1322"/>
                  </a:lnTo>
                  <a:lnTo>
                    <a:pt x="526" y="1316"/>
                  </a:lnTo>
                  <a:lnTo>
                    <a:pt x="495" y="1309"/>
                  </a:lnTo>
                  <a:lnTo>
                    <a:pt x="463" y="1301"/>
                  </a:lnTo>
                  <a:lnTo>
                    <a:pt x="432" y="1291"/>
                  </a:lnTo>
                  <a:lnTo>
                    <a:pt x="403" y="1279"/>
                  </a:lnTo>
                  <a:lnTo>
                    <a:pt x="373" y="1265"/>
                  </a:lnTo>
                  <a:lnTo>
                    <a:pt x="345" y="1251"/>
                  </a:lnTo>
                  <a:lnTo>
                    <a:pt x="317" y="1236"/>
                  </a:lnTo>
                  <a:lnTo>
                    <a:pt x="291" y="1218"/>
                  </a:lnTo>
                  <a:lnTo>
                    <a:pt x="265" y="1200"/>
                  </a:lnTo>
                  <a:lnTo>
                    <a:pt x="240" y="1181"/>
                  </a:lnTo>
                  <a:lnTo>
                    <a:pt x="216" y="1160"/>
                  </a:lnTo>
                  <a:lnTo>
                    <a:pt x="194" y="1138"/>
                  </a:lnTo>
                  <a:lnTo>
                    <a:pt x="171" y="1115"/>
                  </a:lnTo>
                  <a:lnTo>
                    <a:pt x="151" y="1091"/>
                  </a:lnTo>
                  <a:lnTo>
                    <a:pt x="131" y="1067"/>
                  </a:lnTo>
                  <a:lnTo>
                    <a:pt x="113" y="1041"/>
                  </a:lnTo>
                  <a:lnTo>
                    <a:pt x="96" y="1014"/>
                  </a:lnTo>
                  <a:lnTo>
                    <a:pt x="79" y="986"/>
                  </a:lnTo>
                  <a:lnTo>
                    <a:pt x="65" y="957"/>
                  </a:lnTo>
                  <a:lnTo>
                    <a:pt x="52" y="929"/>
                  </a:lnTo>
                  <a:lnTo>
                    <a:pt x="41" y="898"/>
                  </a:lnTo>
                  <a:lnTo>
                    <a:pt x="29" y="868"/>
                  </a:lnTo>
                  <a:lnTo>
                    <a:pt x="21" y="836"/>
                  </a:lnTo>
                  <a:lnTo>
                    <a:pt x="13" y="805"/>
                  </a:lnTo>
                  <a:lnTo>
                    <a:pt x="8" y="772"/>
                  </a:lnTo>
                  <a:lnTo>
                    <a:pt x="3" y="738"/>
                  </a:lnTo>
                  <a:lnTo>
                    <a:pt x="1" y="705"/>
                  </a:lnTo>
                  <a:lnTo>
                    <a:pt x="0" y="671"/>
                  </a:lnTo>
                  <a:lnTo>
                    <a:pt x="0" y="636"/>
                  </a:lnTo>
                  <a:lnTo>
                    <a:pt x="3" y="602"/>
                  </a:lnTo>
                  <a:lnTo>
                    <a:pt x="7" y="567"/>
                  </a:lnTo>
                  <a:lnTo>
                    <a:pt x="12" y="535"/>
                  </a:lnTo>
                  <a:lnTo>
                    <a:pt x="19" y="502"/>
                  </a:lnTo>
                  <a:lnTo>
                    <a:pt x="28" y="469"/>
                  </a:lnTo>
                  <a:lnTo>
                    <a:pt x="39" y="439"/>
                  </a:lnTo>
                  <a:lnTo>
                    <a:pt x="50" y="408"/>
                  </a:lnTo>
                  <a:lnTo>
                    <a:pt x="63" y="379"/>
                  </a:lnTo>
                  <a:lnTo>
                    <a:pt x="77" y="349"/>
                  </a:lnTo>
                  <a:lnTo>
                    <a:pt x="93" y="322"/>
                  </a:lnTo>
                  <a:lnTo>
                    <a:pt x="110" y="294"/>
                  </a:lnTo>
                  <a:lnTo>
                    <a:pt x="128" y="268"/>
                  </a:lnTo>
                  <a:lnTo>
                    <a:pt x="148" y="243"/>
                  </a:lnTo>
                  <a:lnTo>
                    <a:pt x="168" y="219"/>
                  </a:lnTo>
                  <a:lnTo>
                    <a:pt x="190" y="195"/>
                  </a:lnTo>
                  <a:lnTo>
                    <a:pt x="213" y="174"/>
                  </a:lnTo>
                  <a:lnTo>
                    <a:pt x="237" y="152"/>
                  </a:lnTo>
                  <a:lnTo>
                    <a:pt x="261" y="133"/>
                  </a:lnTo>
                  <a:lnTo>
                    <a:pt x="287" y="115"/>
                  </a:lnTo>
                  <a:lnTo>
                    <a:pt x="313" y="97"/>
                  </a:lnTo>
                  <a:lnTo>
                    <a:pt x="341" y="81"/>
                  </a:lnTo>
                  <a:lnTo>
                    <a:pt x="368" y="67"/>
                  </a:lnTo>
                  <a:lnTo>
                    <a:pt x="398" y="53"/>
                  </a:lnTo>
                  <a:lnTo>
                    <a:pt x="427" y="41"/>
                  </a:lnTo>
                  <a:lnTo>
                    <a:pt x="457" y="31"/>
                  </a:lnTo>
                  <a:lnTo>
                    <a:pt x="488" y="22"/>
                  </a:lnTo>
                  <a:lnTo>
                    <a:pt x="519" y="15"/>
                  </a:lnTo>
                  <a:lnTo>
                    <a:pt x="552" y="9"/>
                  </a:lnTo>
                  <a:lnTo>
                    <a:pt x="584" y="5"/>
                  </a:lnTo>
                  <a:lnTo>
                    <a:pt x="617" y="2"/>
                  </a:lnTo>
                  <a:lnTo>
                    <a:pt x="650" y="0"/>
                  </a:lnTo>
                  <a:lnTo>
                    <a:pt x="684" y="0"/>
                  </a:lnTo>
                  <a:close/>
                </a:path>
              </a:pathLst>
            </a:custGeom>
            <a:noFill/>
            <a:ln w="2222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95275" y="1601788"/>
            <a:ext cx="8486775" cy="2954337"/>
            <a:chOff x="186" y="1009"/>
            <a:chExt cx="5346" cy="1861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86" y="1009"/>
              <a:ext cx="5346" cy="1861"/>
              <a:chOff x="186" y="1009"/>
              <a:chExt cx="5346" cy="1861"/>
            </a:xfrm>
          </p:grpSpPr>
          <p:sp>
            <p:nvSpPr>
              <p:cNvPr id="62471" name="AutoShape 38"/>
              <p:cNvSpPr>
                <a:spLocks noChangeArrowheads="1"/>
              </p:cNvSpPr>
              <p:nvPr/>
            </p:nvSpPr>
            <p:spPr bwMode="auto">
              <a:xfrm>
                <a:off x="900" y="1728"/>
                <a:ext cx="264" cy="252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2472" name="AutoShape 39"/>
              <p:cNvSpPr>
                <a:spLocks noChangeArrowheads="1"/>
              </p:cNvSpPr>
              <p:nvPr/>
            </p:nvSpPr>
            <p:spPr bwMode="auto">
              <a:xfrm>
                <a:off x="2316" y="1920"/>
                <a:ext cx="264" cy="228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40"/>
              <p:cNvGrpSpPr>
                <a:grpSpLocks/>
              </p:cNvGrpSpPr>
              <p:nvPr/>
            </p:nvGrpSpPr>
            <p:grpSpPr bwMode="auto">
              <a:xfrm>
                <a:off x="2292" y="2568"/>
                <a:ext cx="302" cy="302"/>
                <a:chOff x="2292" y="2640"/>
                <a:chExt cx="302" cy="302"/>
              </a:xfrm>
            </p:grpSpPr>
            <p:grpSp>
              <p:nvGrpSpPr>
                <p:cNvPr id="6" name="Group 41"/>
                <p:cNvGrpSpPr>
                  <a:grpSpLocks/>
                </p:cNvGrpSpPr>
                <p:nvPr/>
              </p:nvGrpSpPr>
              <p:grpSpPr bwMode="auto">
                <a:xfrm>
                  <a:off x="2435" y="2640"/>
                  <a:ext cx="16" cy="302"/>
                  <a:chOff x="2435" y="2868"/>
                  <a:chExt cx="16" cy="302"/>
                </a:xfrm>
              </p:grpSpPr>
              <p:sp>
                <p:nvSpPr>
                  <p:cNvPr id="62525" name="Rectangle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6" y="3034"/>
                    <a:ext cx="15" cy="13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26" name="Rectangle 4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5" y="2868"/>
                    <a:ext cx="15" cy="13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" name="Group 44"/>
                <p:cNvGrpSpPr>
                  <a:grpSpLocks/>
                </p:cNvGrpSpPr>
                <p:nvPr/>
              </p:nvGrpSpPr>
              <p:grpSpPr bwMode="auto">
                <a:xfrm>
                  <a:off x="2292" y="2782"/>
                  <a:ext cx="302" cy="19"/>
                  <a:chOff x="2292" y="3010"/>
                  <a:chExt cx="302" cy="19"/>
                </a:xfrm>
              </p:grpSpPr>
              <p:sp>
                <p:nvSpPr>
                  <p:cNvPr id="62523" name="Rectangle 45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351" y="2951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524" name="Rectangle 46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517" y="2952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" name="Group 47"/>
              <p:cNvGrpSpPr>
                <a:grpSpLocks/>
              </p:cNvGrpSpPr>
              <p:nvPr/>
            </p:nvGrpSpPr>
            <p:grpSpPr bwMode="auto">
              <a:xfrm>
                <a:off x="186" y="1009"/>
                <a:ext cx="5346" cy="1859"/>
                <a:chOff x="186" y="1009"/>
                <a:chExt cx="5346" cy="1859"/>
              </a:xfrm>
            </p:grpSpPr>
            <p:grpSp>
              <p:nvGrpSpPr>
                <p:cNvPr id="9" name="Group 48"/>
                <p:cNvGrpSpPr>
                  <a:grpSpLocks/>
                </p:cNvGrpSpPr>
                <p:nvPr/>
              </p:nvGrpSpPr>
              <p:grpSpPr bwMode="auto">
                <a:xfrm>
                  <a:off x="186" y="1009"/>
                  <a:ext cx="5346" cy="1846"/>
                  <a:chOff x="186" y="1009"/>
                  <a:chExt cx="5346" cy="1846"/>
                </a:xfrm>
              </p:grpSpPr>
              <p:grpSp>
                <p:nvGrpSpPr>
                  <p:cNvPr id="1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186" y="1009"/>
                    <a:ext cx="5346" cy="1557"/>
                    <a:chOff x="186" y="1009"/>
                    <a:chExt cx="5346" cy="1557"/>
                  </a:xfrm>
                </p:grpSpPr>
                <p:grpSp>
                  <p:nvGrpSpPr>
                    <p:cNvPr id="11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" y="1009"/>
                      <a:ext cx="5346" cy="1557"/>
                      <a:chOff x="186" y="1009"/>
                      <a:chExt cx="5346" cy="1557"/>
                    </a:xfrm>
                  </p:grpSpPr>
                  <p:sp>
                    <p:nvSpPr>
                      <p:cNvPr id="62487" name="AutoShape 5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42" y="1270"/>
                        <a:ext cx="474" cy="162"/>
                      </a:xfrm>
                      <a:prstGeom prst="callout1">
                        <a:avLst>
                          <a:gd name="adj1" fmla="val 50616"/>
                          <a:gd name="adj2" fmla="val 110125"/>
                          <a:gd name="adj3" fmla="val 369755"/>
                          <a:gd name="adj4" fmla="val 168986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FD II/</a:t>
                        </a:r>
                        <a:r>
                          <a:rPr lang="de-DE">
                            <a:solidFill>
                              <a:srgbClr val="FF0000"/>
                            </a:solidFill>
                          </a:rPr>
                          <a:t>1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62488" name="Text Box 5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76" y="1804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FF0000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grpSp>
                    <p:nvGrpSpPr>
                      <p:cNvPr id="12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" y="1183"/>
                        <a:ext cx="1446" cy="1190"/>
                        <a:chOff x="186" y="1183"/>
                        <a:chExt cx="1446" cy="1190"/>
                      </a:xfrm>
                    </p:grpSpPr>
                    <p:sp>
                      <p:nvSpPr>
                        <p:cNvPr id="62518" name="Text Box 5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" y="1183"/>
                          <a:ext cx="1248" cy="2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>
                            <a:lnSpc>
                              <a:spcPct val="95000"/>
                            </a:lnSpc>
                            <a:tabLst>
                              <a:tab pos="381000" algn="l"/>
                            </a:tabLst>
                          </a:pPr>
                          <a:r>
                            <a:rPr lang="de-DE">
                              <a:sym typeface="Webdings" pitchFamily="18" charset="2"/>
                            </a:rPr>
                            <a:t>Korrespondenz-  </a:t>
                          </a:r>
                          <a:r>
                            <a:rPr lang="de-DE" sz="1500">
                              <a:solidFill>
                                <a:srgbClr val="FF0000"/>
                              </a:solidFill>
                              <a:sym typeface="Webdings" pitchFamily="18" charset="2"/>
                            </a:rPr>
                            <a:t></a:t>
                          </a:r>
                          <a:r>
                            <a:rPr lang="de-DE" sz="1500">
                              <a:sym typeface="Webdings" pitchFamily="18" charset="2"/>
                            </a:rPr>
                            <a:t>	</a:t>
                          </a:r>
                          <a:r>
                            <a:rPr lang="de-DE">
                              <a:sym typeface="Webdings" pitchFamily="18" charset="2"/>
                            </a:rPr>
                            <a:t/>
                          </a:r>
                          <a:br>
                            <a:rPr lang="de-DE">
                              <a:sym typeface="Webdings" pitchFamily="18" charset="2"/>
                            </a:rPr>
                          </a:br>
                          <a:r>
                            <a:rPr lang="de-DE">
                              <a:sym typeface="Webdings" pitchFamily="18" charset="2"/>
                            </a:rPr>
                            <a:t>zentrum</a:t>
                          </a:r>
                        </a:p>
                      </p:txBody>
                    </p:sp>
                    <p:sp>
                      <p:nvSpPr>
                        <p:cNvPr id="62519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92" y="2065"/>
                          <a:ext cx="1056" cy="3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r>
                            <a:rPr lang="de-DE"/>
                            <a:t>Meßprisma</a:t>
                          </a:r>
                          <a:br>
                            <a:rPr lang="de-DE"/>
                          </a:br>
                          <a:r>
                            <a:rPr lang="de-DE"/>
                            <a:t>Basis außen</a:t>
                          </a:r>
                        </a:p>
                      </p:txBody>
                    </p:sp>
                    <p:sp>
                      <p:nvSpPr>
                        <p:cNvPr id="62520" name="Text Box 5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86" y="1706"/>
                          <a:ext cx="1446" cy="3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  <a:tabLst>
                              <a:tab pos="381000" algn="l"/>
                            </a:tabLst>
                          </a:pPr>
                          <a:r>
                            <a:rPr lang="de-DE">
                              <a:sym typeface="Webdings" pitchFamily="18" charset="2"/>
                            </a:rPr>
                            <a:t>Bildlage mit</a:t>
                          </a:r>
                          <a:br>
                            <a:rPr lang="de-DE">
                              <a:sym typeface="Webdings" pitchFamily="18" charset="2"/>
                            </a:rPr>
                          </a:br>
                          <a:r>
                            <a:rPr lang="de-DE">
                              <a:sym typeface="Webdings" pitchFamily="18" charset="2"/>
                            </a:rPr>
                            <a:t>Meßprisma</a:t>
                          </a:r>
                          <a:endParaRPr lang="de-DE" sz="1400">
                            <a:sym typeface="Webdings" pitchFamily="18" charset="2"/>
                          </a:endParaRPr>
                        </a:p>
                      </p:txBody>
                    </p:sp>
                  </p:grpSp>
                  <p:sp>
                    <p:nvSpPr>
                      <p:cNvPr id="62490" name="AutoShape 57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2771" y="1270"/>
                        <a:ext cx="960" cy="162"/>
                      </a:xfrm>
                      <a:prstGeom prst="callout1">
                        <a:avLst>
                          <a:gd name="adj1" fmla="val 50616"/>
                          <a:gd name="adj2" fmla="val -5000"/>
                          <a:gd name="adj3" fmla="val 369134"/>
                          <a:gd name="adj4" fmla="val -34167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FD II/</a:t>
                        </a:r>
                        <a:r>
                          <a:rPr lang="de-DE">
                            <a:solidFill>
                              <a:srgbClr val="FF0000"/>
                            </a:solidFill>
                          </a:rPr>
                          <a:t>3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62491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4302" y="1802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969696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62492" name="Oval 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660" y="1698"/>
                        <a:ext cx="374" cy="374"/>
                      </a:xfrm>
                      <a:prstGeom prst="ellipse">
                        <a:avLst/>
                      </a:prstGeom>
                      <a:solidFill>
                        <a:srgbClr val="F66C6C"/>
                      </a:solidFill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493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4775" y="1776"/>
                        <a:ext cx="163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de-DE" sz="2000">
                            <a:solidFill>
                              <a:srgbClr val="FF0000"/>
                            </a:solidFill>
                            <a:latin typeface="Times New Roman" pitchFamily="18" charset="0"/>
                            <a:sym typeface="Webdings" pitchFamily="18" charset="2"/>
                          </a:rPr>
                          <a:t></a:t>
                        </a:r>
                        <a:endParaRPr lang="de-DE" sz="24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62494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39" y="1884"/>
                        <a:ext cx="4093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495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54" y="1206"/>
                        <a:ext cx="0" cy="1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496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53" y="2120"/>
                        <a:ext cx="0" cy="68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497" name="Oval 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166" y="1206"/>
                        <a:ext cx="1360" cy="136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498" name="Text Box 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6" y="1804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FF0000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62499" name="AutoShape 66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2057" y="1270"/>
                        <a:ext cx="960" cy="162"/>
                      </a:xfrm>
                      <a:prstGeom prst="callout1">
                        <a:avLst>
                          <a:gd name="adj1" fmla="val 50616"/>
                          <a:gd name="adj2" fmla="val -5000"/>
                          <a:gd name="adj3" fmla="val 369134"/>
                          <a:gd name="adj4" fmla="val -34167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FD II/</a:t>
                        </a:r>
                        <a:r>
                          <a:rPr lang="de-DE">
                            <a:solidFill>
                              <a:srgbClr val="FF0000"/>
                            </a:solidFill>
                          </a:rPr>
                          <a:t>2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grpSp>
                    <p:nvGrpSpPr>
                      <p:cNvPr id="13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8" y="2123"/>
                        <a:ext cx="3222" cy="231"/>
                        <a:chOff x="1698" y="2123"/>
                        <a:chExt cx="3222" cy="231"/>
                      </a:xfrm>
                    </p:grpSpPr>
                    <p:sp>
                      <p:nvSpPr>
                        <p:cNvPr id="62508" name="Text Box 6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2370" y="2200"/>
                          <a:ext cx="144" cy="154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endParaRPr lang="de-DE"/>
                        </a:p>
                      </p:txBody>
                    </p:sp>
                    <p:sp>
                      <p:nvSpPr>
                        <p:cNvPr id="62509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3570" y="2200"/>
                          <a:ext cx="144" cy="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6</a:t>
                          </a:r>
                        </a:p>
                      </p:txBody>
                    </p:sp>
                    <p:sp>
                      <p:nvSpPr>
                        <p:cNvPr id="62510" name="Text Box 7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4776" y="2200"/>
                          <a:ext cx="144" cy="1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8</a:t>
                          </a:r>
                        </a:p>
                      </p:txBody>
                    </p:sp>
                    <p:grpSp>
                      <p:nvGrpSpPr>
                        <p:cNvPr id="14" name="Group 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42" y="2123"/>
                          <a:ext cx="3111" cy="68"/>
                          <a:chOff x="1742" y="2123"/>
                          <a:chExt cx="3111" cy="68"/>
                        </a:xfrm>
                      </p:grpSpPr>
                      <p:sp>
                        <p:nvSpPr>
                          <p:cNvPr id="62513" name="Lin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648" y="2123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2514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448" y="2123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2515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304" y="2155"/>
                            <a:ext cx="2544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2516" name="Line 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42" y="215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2517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53" y="2123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62512" name="Text Box 7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8" y="2197"/>
                          <a:ext cx="432" cy="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cm/m</a:t>
                          </a:r>
                        </a:p>
                      </p:txBody>
                    </p:sp>
                  </p:grpSp>
                  <p:grpSp>
                    <p:nvGrpSpPr>
                      <p:cNvPr id="15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68" y="2122"/>
                        <a:ext cx="360" cy="232"/>
                        <a:chOff x="1368" y="2122"/>
                        <a:chExt cx="360" cy="232"/>
                      </a:xfrm>
                    </p:grpSpPr>
                    <p:sp>
                      <p:nvSpPr>
                        <p:cNvPr id="62505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40" y="2155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2506" name="Text Box 8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368" y="2200"/>
                          <a:ext cx="144" cy="1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0</a:t>
                          </a:r>
                        </a:p>
                      </p:txBody>
                    </p:sp>
                    <p:sp>
                      <p:nvSpPr>
                        <p:cNvPr id="62507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40" y="2122"/>
                          <a:ext cx="0" cy="68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62502" name="AutoShape 82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3001" y="1009"/>
                        <a:ext cx="1383" cy="162"/>
                      </a:xfrm>
                      <a:prstGeom prst="callout1">
                        <a:avLst>
                          <a:gd name="adj1" fmla="val 50616"/>
                          <a:gd name="adj2" fmla="val -3472"/>
                          <a:gd name="adj3" fmla="val 537653"/>
                          <a:gd name="adj4" fmla="val -34491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Ursprüngliches Zentrum</a:t>
                        </a:r>
                      </a:p>
                    </p:txBody>
                  </p:sp>
                  <p:sp>
                    <p:nvSpPr>
                      <p:cNvPr id="62503" name="AutoShape 83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1776" y="1573"/>
                        <a:ext cx="282" cy="162"/>
                      </a:xfrm>
                      <a:prstGeom prst="callout1">
                        <a:avLst>
                          <a:gd name="adj1" fmla="val 50616"/>
                          <a:gd name="adj2" fmla="val -17023"/>
                          <a:gd name="adj3" fmla="val 189505"/>
                          <a:gd name="adj4" fmla="val -59222"/>
                        </a:avLst>
                      </a:prstGeom>
                      <a:noFill/>
                      <a:ln w="12700">
                        <a:solidFill>
                          <a:srgbClr val="808080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rgbClr val="808080"/>
                            </a:solidFill>
                          </a:rPr>
                          <a:t>FD I</a:t>
                        </a:r>
                      </a:p>
                    </p:txBody>
                  </p:sp>
                  <p:sp>
                    <p:nvSpPr>
                      <p:cNvPr id="62504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44" y="1804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808080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rgbClr val="80808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2486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" y="1500"/>
                      <a:ext cx="1248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  <a:tabLst>
                          <a:tab pos="381000" algn="l"/>
                        </a:tabLst>
                      </a:pPr>
                      <a:r>
                        <a:rPr lang="de-DE">
                          <a:solidFill>
                            <a:schemeClr val="bg2"/>
                          </a:solidFill>
                          <a:sym typeface="Webdings" pitchFamily="18" charset="2"/>
                        </a:rPr>
                        <a:t>Fusionszentrum  </a:t>
                      </a:r>
                      <a:r>
                        <a:rPr lang="de-DE" sz="1500">
                          <a:solidFill>
                            <a:schemeClr val="bg2"/>
                          </a:solidFill>
                          <a:sym typeface="Webdings" pitchFamily="18" charset="2"/>
                        </a:rPr>
                        <a:t></a:t>
                      </a:r>
                    </a:p>
                  </p:txBody>
                </p:sp>
              </p:grpSp>
              <p:sp>
                <p:nvSpPr>
                  <p:cNvPr id="62484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" y="2563"/>
                    <a:ext cx="924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  <a:tabLst>
                        <a:tab pos="381000" algn="l"/>
                      </a:tabLst>
                    </a:pPr>
                    <a:r>
                      <a:rPr lang="de-DE">
                        <a:sym typeface="Webdings" pitchFamily="18" charset="2"/>
                      </a:rPr>
                      <a:t>Binokulare  Wahrnehmung</a:t>
                    </a:r>
                  </a:p>
                </p:txBody>
              </p:sp>
            </p:grpSp>
            <p:grpSp>
              <p:nvGrpSpPr>
                <p:cNvPr id="16" name="Group 87"/>
                <p:cNvGrpSpPr>
                  <a:grpSpLocks/>
                </p:cNvGrpSpPr>
                <p:nvPr/>
              </p:nvGrpSpPr>
              <p:grpSpPr bwMode="auto">
                <a:xfrm>
                  <a:off x="1282" y="2566"/>
                  <a:ext cx="302" cy="302"/>
                  <a:chOff x="1282" y="2638"/>
                  <a:chExt cx="302" cy="302"/>
                </a:xfrm>
              </p:grpSpPr>
              <p:grpSp>
                <p:nvGrpSpPr>
                  <p:cNvPr id="17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552" y="2638"/>
                    <a:ext cx="16" cy="302"/>
                    <a:chOff x="1552" y="2638"/>
                    <a:chExt cx="16" cy="302"/>
                  </a:xfrm>
                </p:grpSpPr>
                <p:sp>
                  <p:nvSpPr>
                    <p:cNvPr id="62481" name="Rectangle 8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553" y="2804"/>
                      <a:ext cx="15" cy="136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482" name="Rectangle 9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552" y="2638"/>
                      <a:ext cx="15" cy="136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8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282" y="2779"/>
                    <a:ext cx="302" cy="19"/>
                    <a:chOff x="1282" y="2779"/>
                    <a:chExt cx="302" cy="19"/>
                  </a:xfrm>
                </p:grpSpPr>
                <p:sp>
                  <p:nvSpPr>
                    <p:cNvPr id="62479" name="Rectangle 92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1341" y="2721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2480" name="Rectangle 93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1507" y="2720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62470" name="Text Box 94"/>
            <p:cNvSpPr txBox="1">
              <a:spLocks noChangeArrowheads="1"/>
            </p:cNvSpPr>
            <p:nvPr/>
          </p:nvSpPr>
          <p:spPr bwMode="auto">
            <a:xfrm>
              <a:off x="3972" y="180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Beispiel: Eso-WF 8 cm/m mit FD </a:t>
            </a:r>
            <a:br>
              <a:rPr lang="de-DE" sz="2000" smtClean="0"/>
            </a:br>
            <a:r>
              <a:rPr lang="de-DE" smtClean="0"/>
              <a:t>Ergebnis am Zeigertest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750" y="2743200"/>
            <a:ext cx="4089400" cy="2916238"/>
            <a:chOff x="900" y="1728"/>
            <a:chExt cx="2576" cy="18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00" y="1728"/>
              <a:ext cx="2576" cy="420"/>
              <a:chOff x="900" y="1728"/>
              <a:chExt cx="2576" cy="420"/>
            </a:xfrm>
          </p:grpSpPr>
          <p:sp>
            <p:nvSpPr>
              <p:cNvPr id="63628" name="AutoShape 5"/>
              <p:cNvSpPr>
                <a:spLocks noChangeArrowheads="1"/>
              </p:cNvSpPr>
              <p:nvPr/>
            </p:nvSpPr>
            <p:spPr bwMode="auto">
              <a:xfrm>
                <a:off x="900" y="1728"/>
                <a:ext cx="264" cy="252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629" name="AutoShape 6"/>
              <p:cNvSpPr>
                <a:spLocks noChangeArrowheads="1"/>
              </p:cNvSpPr>
              <p:nvPr/>
            </p:nvSpPr>
            <p:spPr bwMode="auto">
              <a:xfrm>
                <a:off x="3212" y="1920"/>
                <a:ext cx="264" cy="228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121" y="2976"/>
              <a:ext cx="628" cy="589"/>
              <a:chOff x="2121" y="2976"/>
              <a:chExt cx="628" cy="589"/>
            </a:xfrm>
          </p:grpSpPr>
          <p:sp>
            <p:nvSpPr>
              <p:cNvPr id="63596" name="Rectangle 8"/>
              <p:cNvSpPr>
                <a:spLocks noChangeArrowheads="1"/>
              </p:cNvSpPr>
              <p:nvPr/>
            </p:nvSpPr>
            <p:spPr bwMode="auto">
              <a:xfrm flipH="1">
                <a:off x="2121" y="2976"/>
                <a:ext cx="628" cy="589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97" name="Rectangle 9"/>
              <p:cNvSpPr>
                <a:spLocks noChangeArrowheads="1"/>
              </p:cNvSpPr>
              <p:nvPr/>
            </p:nvSpPr>
            <p:spPr bwMode="auto">
              <a:xfrm flipH="1">
                <a:off x="2121" y="2976"/>
                <a:ext cx="628" cy="589"/>
              </a:xfrm>
              <a:prstGeom prst="rect">
                <a:avLst/>
              </a:prstGeom>
              <a:noFill/>
              <a:ln w="0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98" name="Freeform 10"/>
              <p:cNvSpPr>
                <a:spLocks/>
              </p:cNvSpPr>
              <p:nvPr/>
            </p:nvSpPr>
            <p:spPr bwMode="auto">
              <a:xfrm flipH="1">
                <a:off x="2176" y="3012"/>
                <a:ext cx="518" cy="517"/>
              </a:xfrm>
              <a:custGeom>
                <a:avLst/>
                <a:gdLst>
                  <a:gd name="T0" fmla="*/ 7414 w 13455"/>
                  <a:gd name="T1" fmla="*/ 34 h 13438"/>
                  <a:gd name="T2" fmla="*/ 8406 w 13455"/>
                  <a:gd name="T3" fmla="*/ 212 h 13438"/>
                  <a:gd name="T4" fmla="*/ 9343 w 13455"/>
                  <a:gd name="T5" fmla="*/ 530 h 13438"/>
                  <a:gd name="T6" fmla="*/ 10212 w 13455"/>
                  <a:gd name="T7" fmla="*/ 975 h 13438"/>
                  <a:gd name="T8" fmla="*/ 11003 w 13455"/>
                  <a:gd name="T9" fmla="*/ 1538 h 13438"/>
                  <a:gd name="T10" fmla="*/ 11704 w 13455"/>
                  <a:gd name="T11" fmla="*/ 2205 h 13438"/>
                  <a:gd name="T12" fmla="*/ 12304 w 13455"/>
                  <a:gd name="T13" fmla="*/ 2966 h 13438"/>
                  <a:gd name="T14" fmla="*/ 12791 w 13455"/>
                  <a:gd name="T15" fmla="*/ 3810 h 13438"/>
                  <a:gd name="T16" fmla="*/ 13152 w 13455"/>
                  <a:gd name="T17" fmla="*/ 4725 h 13438"/>
                  <a:gd name="T18" fmla="*/ 13378 w 13455"/>
                  <a:gd name="T19" fmla="*/ 5698 h 13438"/>
                  <a:gd name="T20" fmla="*/ 13455 w 13455"/>
                  <a:gd name="T21" fmla="*/ 6719 h 13438"/>
                  <a:gd name="T22" fmla="*/ 13378 w 13455"/>
                  <a:gd name="T23" fmla="*/ 7740 h 13438"/>
                  <a:gd name="T24" fmla="*/ 13152 w 13455"/>
                  <a:gd name="T25" fmla="*/ 8714 h 13438"/>
                  <a:gd name="T26" fmla="*/ 12791 w 13455"/>
                  <a:gd name="T27" fmla="*/ 9628 h 13438"/>
                  <a:gd name="T28" fmla="*/ 12304 w 13455"/>
                  <a:gd name="T29" fmla="*/ 10472 h 13438"/>
                  <a:gd name="T30" fmla="*/ 11704 w 13455"/>
                  <a:gd name="T31" fmla="*/ 11233 h 13438"/>
                  <a:gd name="T32" fmla="*/ 11003 w 13455"/>
                  <a:gd name="T33" fmla="*/ 11901 h 13438"/>
                  <a:gd name="T34" fmla="*/ 10212 w 13455"/>
                  <a:gd name="T35" fmla="*/ 12463 h 13438"/>
                  <a:gd name="T36" fmla="*/ 9343 w 13455"/>
                  <a:gd name="T37" fmla="*/ 12908 h 13438"/>
                  <a:gd name="T38" fmla="*/ 8406 w 13455"/>
                  <a:gd name="T39" fmla="*/ 13226 h 13438"/>
                  <a:gd name="T40" fmla="*/ 7414 w 13455"/>
                  <a:gd name="T41" fmla="*/ 13404 h 13438"/>
                  <a:gd name="T42" fmla="*/ 6382 w 13455"/>
                  <a:gd name="T43" fmla="*/ 13429 h 13438"/>
                  <a:gd name="T44" fmla="*/ 5375 w 13455"/>
                  <a:gd name="T45" fmla="*/ 13301 h 13438"/>
                  <a:gd name="T46" fmla="*/ 4419 w 13455"/>
                  <a:gd name="T47" fmla="*/ 13030 h 13438"/>
                  <a:gd name="T48" fmla="*/ 3525 w 13455"/>
                  <a:gd name="T49" fmla="*/ 12625 h 13438"/>
                  <a:gd name="T50" fmla="*/ 2706 w 13455"/>
                  <a:gd name="T51" fmla="*/ 12100 h 13438"/>
                  <a:gd name="T52" fmla="*/ 1975 w 13455"/>
                  <a:gd name="T53" fmla="*/ 11466 h 13438"/>
                  <a:gd name="T54" fmla="*/ 1340 w 13455"/>
                  <a:gd name="T55" fmla="*/ 10735 h 13438"/>
                  <a:gd name="T56" fmla="*/ 814 w 13455"/>
                  <a:gd name="T57" fmla="*/ 9917 h 13438"/>
                  <a:gd name="T58" fmla="*/ 409 w 13455"/>
                  <a:gd name="T59" fmla="*/ 9025 h 13438"/>
                  <a:gd name="T60" fmla="*/ 137 w 13455"/>
                  <a:gd name="T61" fmla="*/ 8070 h 13438"/>
                  <a:gd name="T62" fmla="*/ 8 w 13455"/>
                  <a:gd name="T63" fmla="*/ 7064 h 13438"/>
                  <a:gd name="T64" fmla="*/ 35 w 13455"/>
                  <a:gd name="T65" fmla="*/ 6034 h 13438"/>
                  <a:gd name="T66" fmla="*/ 212 w 13455"/>
                  <a:gd name="T67" fmla="*/ 5044 h 13438"/>
                  <a:gd name="T68" fmla="*/ 530 w 13455"/>
                  <a:gd name="T69" fmla="*/ 4108 h 13438"/>
                  <a:gd name="T70" fmla="*/ 977 w 13455"/>
                  <a:gd name="T71" fmla="*/ 3240 h 13438"/>
                  <a:gd name="T72" fmla="*/ 1540 w 13455"/>
                  <a:gd name="T73" fmla="*/ 2449 h 13438"/>
                  <a:gd name="T74" fmla="*/ 2208 w 13455"/>
                  <a:gd name="T75" fmla="*/ 1749 h 13438"/>
                  <a:gd name="T76" fmla="*/ 2971 w 13455"/>
                  <a:gd name="T77" fmla="*/ 1150 h 13438"/>
                  <a:gd name="T78" fmla="*/ 3816 w 13455"/>
                  <a:gd name="T79" fmla="*/ 664 h 13438"/>
                  <a:gd name="T80" fmla="*/ 4731 w 13455"/>
                  <a:gd name="T81" fmla="*/ 302 h 13438"/>
                  <a:gd name="T82" fmla="*/ 5706 w 13455"/>
                  <a:gd name="T83" fmla="*/ 77 h 13438"/>
                  <a:gd name="T84" fmla="*/ 6728 w 13455"/>
                  <a:gd name="T85" fmla="*/ 0 h 134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455"/>
                  <a:gd name="T130" fmla="*/ 0 h 13438"/>
                  <a:gd name="T131" fmla="*/ 13455 w 13455"/>
                  <a:gd name="T132" fmla="*/ 13438 h 134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455" h="13438">
                    <a:moveTo>
                      <a:pt x="6728" y="0"/>
                    </a:moveTo>
                    <a:lnTo>
                      <a:pt x="7073" y="9"/>
                    </a:lnTo>
                    <a:lnTo>
                      <a:pt x="7414" y="34"/>
                    </a:lnTo>
                    <a:lnTo>
                      <a:pt x="7750" y="77"/>
                    </a:lnTo>
                    <a:lnTo>
                      <a:pt x="8080" y="137"/>
                    </a:lnTo>
                    <a:lnTo>
                      <a:pt x="8406" y="212"/>
                    </a:lnTo>
                    <a:lnTo>
                      <a:pt x="8724" y="302"/>
                    </a:lnTo>
                    <a:lnTo>
                      <a:pt x="9036" y="408"/>
                    </a:lnTo>
                    <a:lnTo>
                      <a:pt x="9343" y="530"/>
                    </a:lnTo>
                    <a:lnTo>
                      <a:pt x="9641" y="664"/>
                    </a:lnTo>
                    <a:lnTo>
                      <a:pt x="9930" y="813"/>
                    </a:lnTo>
                    <a:lnTo>
                      <a:pt x="10212" y="975"/>
                    </a:lnTo>
                    <a:lnTo>
                      <a:pt x="10485" y="1150"/>
                    </a:lnTo>
                    <a:lnTo>
                      <a:pt x="10749" y="1338"/>
                    </a:lnTo>
                    <a:lnTo>
                      <a:pt x="11003" y="1538"/>
                    </a:lnTo>
                    <a:lnTo>
                      <a:pt x="11247" y="1749"/>
                    </a:lnTo>
                    <a:lnTo>
                      <a:pt x="11482" y="1972"/>
                    </a:lnTo>
                    <a:lnTo>
                      <a:pt x="11704" y="2205"/>
                    </a:lnTo>
                    <a:lnTo>
                      <a:pt x="11916" y="2449"/>
                    </a:lnTo>
                    <a:lnTo>
                      <a:pt x="12116" y="2704"/>
                    </a:lnTo>
                    <a:lnTo>
                      <a:pt x="12304" y="2966"/>
                    </a:lnTo>
                    <a:lnTo>
                      <a:pt x="12480" y="3240"/>
                    </a:lnTo>
                    <a:lnTo>
                      <a:pt x="12642" y="3521"/>
                    </a:lnTo>
                    <a:lnTo>
                      <a:pt x="12791" y="3810"/>
                    </a:lnTo>
                    <a:lnTo>
                      <a:pt x="12926" y="4108"/>
                    </a:lnTo>
                    <a:lnTo>
                      <a:pt x="13046" y="4413"/>
                    </a:lnTo>
                    <a:lnTo>
                      <a:pt x="13152" y="4725"/>
                    </a:lnTo>
                    <a:lnTo>
                      <a:pt x="13243" y="5044"/>
                    </a:lnTo>
                    <a:lnTo>
                      <a:pt x="13318" y="5368"/>
                    </a:lnTo>
                    <a:lnTo>
                      <a:pt x="13378" y="5698"/>
                    </a:lnTo>
                    <a:lnTo>
                      <a:pt x="13421" y="6034"/>
                    </a:lnTo>
                    <a:lnTo>
                      <a:pt x="13447" y="6375"/>
                    </a:lnTo>
                    <a:lnTo>
                      <a:pt x="13455" y="6719"/>
                    </a:lnTo>
                    <a:lnTo>
                      <a:pt x="13447" y="7064"/>
                    </a:lnTo>
                    <a:lnTo>
                      <a:pt x="13421" y="7404"/>
                    </a:lnTo>
                    <a:lnTo>
                      <a:pt x="13378" y="7740"/>
                    </a:lnTo>
                    <a:lnTo>
                      <a:pt x="13318" y="8070"/>
                    </a:lnTo>
                    <a:lnTo>
                      <a:pt x="13243" y="8395"/>
                    </a:lnTo>
                    <a:lnTo>
                      <a:pt x="13152" y="8714"/>
                    </a:lnTo>
                    <a:lnTo>
                      <a:pt x="13046" y="9025"/>
                    </a:lnTo>
                    <a:lnTo>
                      <a:pt x="12926" y="9330"/>
                    </a:lnTo>
                    <a:lnTo>
                      <a:pt x="12791" y="9628"/>
                    </a:lnTo>
                    <a:lnTo>
                      <a:pt x="12642" y="9917"/>
                    </a:lnTo>
                    <a:lnTo>
                      <a:pt x="12480" y="10198"/>
                    </a:lnTo>
                    <a:lnTo>
                      <a:pt x="12304" y="10472"/>
                    </a:lnTo>
                    <a:lnTo>
                      <a:pt x="12116" y="10735"/>
                    </a:lnTo>
                    <a:lnTo>
                      <a:pt x="11916" y="10988"/>
                    </a:lnTo>
                    <a:lnTo>
                      <a:pt x="11704" y="11233"/>
                    </a:lnTo>
                    <a:lnTo>
                      <a:pt x="11482" y="11466"/>
                    </a:lnTo>
                    <a:lnTo>
                      <a:pt x="11247" y="11690"/>
                    </a:lnTo>
                    <a:lnTo>
                      <a:pt x="11003" y="11901"/>
                    </a:lnTo>
                    <a:lnTo>
                      <a:pt x="10749" y="12100"/>
                    </a:lnTo>
                    <a:lnTo>
                      <a:pt x="10485" y="12288"/>
                    </a:lnTo>
                    <a:lnTo>
                      <a:pt x="10212" y="12463"/>
                    </a:lnTo>
                    <a:lnTo>
                      <a:pt x="9930" y="12625"/>
                    </a:lnTo>
                    <a:lnTo>
                      <a:pt x="9641" y="12774"/>
                    </a:lnTo>
                    <a:lnTo>
                      <a:pt x="9343" y="12908"/>
                    </a:lnTo>
                    <a:lnTo>
                      <a:pt x="9036" y="13030"/>
                    </a:lnTo>
                    <a:lnTo>
                      <a:pt x="8724" y="13136"/>
                    </a:lnTo>
                    <a:lnTo>
                      <a:pt x="8406" y="13226"/>
                    </a:lnTo>
                    <a:lnTo>
                      <a:pt x="8080" y="13301"/>
                    </a:lnTo>
                    <a:lnTo>
                      <a:pt x="7750" y="13361"/>
                    </a:lnTo>
                    <a:lnTo>
                      <a:pt x="7414" y="13404"/>
                    </a:lnTo>
                    <a:lnTo>
                      <a:pt x="7073" y="13429"/>
                    </a:lnTo>
                    <a:lnTo>
                      <a:pt x="6728" y="13438"/>
                    </a:lnTo>
                    <a:lnTo>
                      <a:pt x="6382" y="13429"/>
                    </a:lnTo>
                    <a:lnTo>
                      <a:pt x="6041" y="13404"/>
                    </a:lnTo>
                    <a:lnTo>
                      <a:pt x="5706" y="13361"/>
                    </a:lnTo>
                    <a:lnTo>
                      <a:pt x="5375" y="13301"/>
                    </a:lnTo>
                    <a:lnTo>
                      <a:pt x="5049" y="13226"/>
                    </a:lnTo>
                    <a:lnTo>
                      <a:pt x="4731" y="13136"/>
                    </a:lnTo>
                    <a:lnTo>
                      <a:pt x="4419" y="13030"/>
                    </a:lnTo>
                    <a:lnTo>
                      <a:pt x="4114" y="12908"/>
                    </a:lnTo>
                    <a:lnTo>
                      <a:pt x="3816" y="12774"/>
                    </a:lnTo>
                    <a:lnTo>
                      <a:pt x="3525" y="12625"/>
                    </a:lnTo>
                    <a:lnTo>
                      <a:pt x="3243" y="12463"/>
                    </a:lnTo>
                    <a:lnTo>
                      <a:pt x="2971" y="12288"/>
                    </a:lnTo>
                    <a:lnTo>
                      <a:pt x="2706" y="12100"/>
                    </a:lnTo>
                    <a:lnTo>
                      <a:pt x="2452" y="11901"/>
                    </a:lnTo>
                    <a:lnTo>
                      <a:pt x="2208" y="11690"/>
                    </a:lnTo>
                    <a:lnTo>
                      <a:pt x="1975" y="11466"/>
                    </a:lnTo>
                    <a:lnTo>
                      <a:pt x="1751" y="11233"/>
                    </a:lnTo>
                    <a:lnTo>
                      <a:pt x="1540" y="10988"/>
                    </a:lnTo>
                    <a:lnTo>
                      <a:pt x="1340" y="10735"/>
                    </a:lnTo>
                    <a:lnTo>
                      <a:pt x="1151" y="10472"/>
                    </a:lnTo>
                    <a:lnTo>
                      <a:pt x="977" y="10198"/>
                    </a:lnTo>
                    <a:lnTo>
                      <a:pt x="814" y="9917"/>
                    </a:lnTo>
                    <a:lnTo>
                      <a:pt x="665" y="9628"/>
                    </a:lnTo>
                    <a:lnTo>
                      <a:pt x="530" y="9330"/>
                    </a:lnTo>
                    <a:lnTo>
                      <a:pt x="409" y="9025"/>
                    </a:lnTo>
                    <a:lnTo>
                      <a:pt x="303" y="8714"/>
                    </a:lnTo>
                    <a:lnTo>
                      <a:pt x="212" y="8395"/>
                    </a:lnTo>
                    <a:lnTo>
                      <a:pt x="137" y="8070"/>
                    </a:lnTo>
                    <a:lnTo>
                      <a:pt x="77" y="7740"/>
                    </a:lnTo>
                    <a:lnTo>
                      <a:pt x="35" y="7404"/>
                    </a:lnTo>
                    <a:lnTo>
                      <a:pt x="8" y="7064"/>
                    </a:lnTo>
                    <a:lnTo>
                      <a:pt x="0" y="6719"/>
                    </a:lnTo>
                    <a:lnTo>
                      <a:pt x="8" y="6375"/>
                    </a:lnTo>
                    <a:lnTo>
                      <a:pt x="35" y="6034"/>
                    </a:lnTo>
                    <a:lnTo>
                      <a:pt x="77" y="5698"/>
                    </a:lnTo>
                    <a:lnTo>
                      <a:pt x="137" y="5368"/>
                    </a:lnTo>
                    <a:lnTo>
                      <a:pt x="212" y="5044"/>
                    </a:lnTo>
                    <a:lnTo>
                      <a:pt x="303" y="4725"/>
                    </a:lnTo>
                    <a:lnTo>
                      <a:pt x="409" y="4413"/>
                    </a:lnTo>
                    <a:lnTo>
                      <a:pt x="530" y="4108"/>
                    </a:lnTo>
                    <a:lnTo>
                      <a:pt x="665" y="3810"/>
                    </a:lnTo>
                    <a:lnTo>
                      <a:pt x="814" y="3521"/>
                    </a:lnTo>
                    <a:lnTo>
                      <a:pt x="977" y="3240"/>
                    </a:lnTo>
                    <a:lnTo>
                      <a:pt x="1151" y="2966"/>
                    </a:lnTo>
                    <a:lnTo>
                      <a:pt x="1340" y="2704"/>
                    </a:lnTo>
                    <a:lnTo>
                      <a:pt x="1540" y="2449"/>
                    </a:lnTo>
                    <a:lnTo>
                      <a:pt x="1751" y="2205"/>
                    </a:lnTo>
                    <a:lnTo>
                      <a:pt x="1975" y="1972"/>
                    </a:lnTo>
                    <a:lnTo>
                      <a:pt x="2208" y="1749"/>
                    </a:lnTo>
                    <a:lnTo>
                      <a:pt x="2452" y="1538"/>
                    </a:lnTo>
                    <a:lnTo>
                      <a:pt x="2706" y="1338"/>
                    </a:lnTo>
                    <a:lnTo>
                      <a:pt x="2971" y="1150"/>
                    </a:lnTo>
                    <a:lnTo>
                      <a:pt x="3243" y="975"/>
                    </a:lnTo>
                    <a:lnTo>
                      <a:pt x="3525" y="813"/>
                    </a:lnTo>
                    <a:lnTo>
                      <a:pt x="3816" y="664"/>
                    </a:lnTo>
                    <a:lnTo>
                      <a:pt x="4114" y="530"/>
                    </a:lnTo>
                    <a:lnTo>
                      <a:pt x="4419" y="408"/>
                    </a:lnTo>
                    <a:lnTo>
                      <a:pt x="4731" y="302"/>
                    </a:lnTo>
                    <a:lnTo>
                      <a:pt x="5049" y="212"/>
                    </a:lnTo>
                    <a:lnTo>
                      <a:pt x="5375" y="137"/>
                    </a:lnTo>
                    <a:lnTo>
                      <a:pt x="5706" y="77"/>
                    </a:lnTo>
                    <a:lnTo>
                      <a:pt x="6041" y="34"/>
                    </a:lnTo>
                    <a:lnTo>
                      <a:pt x="6382" y="9"/>
                    </a:lnTo>
                    <a:lnTo>
                      <a:pt x="67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99" name="Rectangle 11"/>
              <p:cNvSpPr>
                <a:spLocks noChangeArrowheads="1"/>
              </p:cNvSpPr>
              <p:nvPr/>
            </p:nvSpPr>
            <p:spPr bwMode="auto">
              <a:xfrm flipH="1">
                <a:off x="2431" y="3015"/>
                <a:ext cx="8" cy="58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0" name="Freeform 12"/>
              <p:cNvSpPr>
                <a:spLocks/>
              </p:cNvSpPr>
              <p:nvPr/>
            </p:nvSpPr>
            <p:spPr bwMode="auto">
              <a:xfrm flipH="1">
                <a:off x="2374" y="3056"/>
                <a:ext cx="14" cy="24"/>
              </a:xfrm>
              <a:custGeom>
                <a:avLst/>
                <a:gdLst>
                  <a:gd name="T0" fmla="*/ 156 w 362"/>
                  <a:gd name="T1" fmla="*/ 0 h 632"/>
                  <a:gd name="T2" fmla="*/ 362 w 362"/>
                  <a:gd name="T3" fmla="*/ 55 h 632"/>
                  <a:gd name="T4" fmla="*/ 208 w 362"/>
                  <a:gd name="T5" fmla="*/ 632 h 632"/>
                  <a:gd name="T6" fmla="*/ 0 w 362"/>
                  <a:gd name="T7" fmla="*/ 576 h 632"/>
                  <a:gd name="T8" fmla="*/ 156 w 362"/>
                  <a:gd name="T9" fmla="*/ 0 h 6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632"/>
                  <a:gd name="T17" fmla="*/ 362 w 362"/>
                  <a:gd name="T18" fmla="*/ 632 h 6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632">
                    <a:moveTo>
                      <a:pt x="156" y="0"/>
                    </a:moveTo>
                    <a:lnTo>
                      <a:pt x="362" y="55"/>
                    </a:lnTo>
                    <a:lnTo>
                      <a:pt x="208" y="632"/>
                    </a:lnTo>
                    <a:lnTo>
                      <a:pt x="0" y="57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1" name="Freeform 13"/>
              <p:cNvSpPr>
                <a:spLocks/>
              </p:cNvSpPr>
              <p:nvPr/>
            </p:nvSpPr>
            <p:spPr bwMode="auto">
              <a:xfrm flipH="1">
                <a:off x="2482" y="3056"/>
                <a:ext cx="14" cy="25"/>
              </a:xfrm>
              <a:custGeom>
                <a:avLst/>
                <a:gdLst>
                  <a:gd name="T0" fmla="*/ 0 w 360"/>
                  <a:gd name="T1" fmla="*/ 55 h 631"/>
                  <a:gd name="T2" fmla="*/ 206 w 360"/>
                  <a:gd name="T3" fmla="*/ 0 h 631"/>
                  <a:gd name="T4" fmla="*/ 360 w 360"/>
                  <a:gd name="T5" fmla="*/ 576 h 631"/>
                  <a:gd name="T6" fmla="*/ 154 w 360"/>
                  <a:gd name="T7" fmla="*/ 631 h 631"/>
                  <a:gd name="T8" fmla="*/ 0 w 360"/>
                  <a:gd name="T9" fmla="*/ 55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631"/>
                  <a:gd name="T17" fmla="*/ 360 w 360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631">
                    <a:moveTo>
                      <a:pt x="0" y="55"/>
                    </a:moveTo>
                    <a:lnTo>
                      <a:pt x="206" y="0"/>
                    </a:lnTo>
                    <a:lnTo>
                      <a:pt x="360" y="576"/>
                    </a:lnTo>
                    <a:lnTo>
                      <a:pt x="154" y="63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2" name="Freeform 14"/>
              <p:cNvSpPr>
                <a:spLocks/>
              </p:cNvSpPr>
              <p:nvPr/>
            </p:nvSpPr>
            <p:spPr bwMode="auto">
              <a:xfrm flipH="1">
                <a:off x="2412" y="3050"/>
                <a:ext cx="10" cy="24"/>
              </a:xfrm>
              <a:custGeom>
                <a:avLst/>
                <a:gdLst>
                  <a:gd name="T0" fmla="*/ 52 w 265"/>
                  <a:gd name="T1" fmla="*/ 0 h 614"/>
                  <a:gd name="T2" fmla="*/ 265 w 265"/>
                  <a:gd name="T3" fmla="*/ 19 h 614"/>
                  <a:gd name="T4" fmla="*/ 213 w 265"/>
                  <a:gd name="T5" fmla="*/ 614 h 614"/>
                  <a:gd name="T6" fmla="*/ 0 w 265"/>
                  <a:gd name="T7" fmla="*/ 594 h 614"/>
                  <a:gd name="T8" fmla="*/ 52 w 265"/>
                  <a:gd name="T9" fmla="*/ 0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4"/>
                  <a:gd name="T17" fmla="*/ 265 w 265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4">
                    <a:moveTo>
                      <a:pt x="52" y="0"/>
                    </a:moveTo>
                    <a:lnTo>
                      <a:pt x="265" y="19"/>
                    </a:lnTo>
                    <a:lnTo>
                      <a:pt x="213" y="614"/>
                    </a:lnTo>
                    <a:lnTo>
                      <a:pt x="0" y="59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3" name="Freeform 15"/>
              <p:cNvSpPr>
                <a:spLocks/>
              </p:cNvSpPr>
              <p:nvPr/>
            </p:nvSpPr>
            <p:spPr bwMode="auto">
              <a:xfrm flipH="1">
                <a:off x="2448" y="3050"/>
                <a:ext cx="10" cy="24"/>
              </a:xfrm>
              <a:custGeom>
                <a:avLst/>
                <a:gdLst>
                  <a:gd name="T0" fmla="*/ 0 w 265"/>
                  <a:gd name="T1" fmla="*/ 19 h 613"/>
                  <a:gd name="T2" fmla="*/ 213 w 265"/>
                  <a:gd name="T3" fmla="*/ 0 h 613"/>
                  <a:gd name="T4" fmla="*/ 265 w 265"/>
                  <a:gd name="T5" fmla="*/ 594 h 613"/>
                  <a:gd name="T6" fmla="*/ 52 w 265"/>
                  <a:gd name="T7" fmla="*/ 613 h 613"/>
                  <a:gd name="T8" fmla="*/ 0 w 265"/>
                  <a:gd name="T9" fmla="*/ 19 h 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3"/>
                  <a:gd name="T17" fmla="*/ 265 w 265"/>
                  <a:gd name="T18" fmla="*/ 613 h 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3">
                    <a:moveTo>
                      <a:pt x="0" y="19"/>
                    </a:moveTo>
                    <a:lnTo>
                      <a:pt x="213" y="0"/>
                    </a:lnTo>
                    <a:lnTo>
                      <a:pt x="265" y="594"/>
                    </a:lnTo>
                    <a:lnTo>
                      <a:pt x="52" y="6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4" name="Freeform 16"/>
              <p:cNvSpPr>
                <a:spLocks/>
              </p:cNvSpPr>
              <p:nvPr/>
            </p:nvSpPr>
            <p:spPr bwMode="auto">
              <a:xfrm flipH="1">
                <a:off x="2389" y="3029"/>
                <a:ext cx="16" cy="47"/>
              </a:xfrm>
              <a:custGeom>
                <a:avLst/>
                <a:gdLst>
                  <a:gd name="T0" fmla="*/ 208 w 418"/>
                  <a:gd name="T1" fmla="*/ 0 h 1213"/>
                  <a:gd name="T2" fmla="*/ 418 w 418"/>
                  <a:gd name="T3" fmla="*/ 38 h 1213"/>
                  <a:gd name="T4" fmla="*/ 210 w 418"/>
                  <a:gd name="T5" fmla="*/ 1213 h 1213"/>
                  <a:gd name="T6" fmla="*/ 0 w 418"/>
                  <a:gd name="T7" fmla="*/ 1176 h 1213"/>
                  <a:gd name="T8" fmla="*/ 208 w 418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3"/>
                  <a:gd name="T17" fmla="*/ 418 w 418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3">
                    <a:moveTo>
                      <a:pt x="208" y="0"/>
                    </a:moveTo>
                    <a:lnTo>
                      <a:pt x="418" y="38"/>
                    </a:lnTo>
                    <a:lnTo>
                      <a:pt x="210" y="1213"/>
                    </a:lnTo>
                    <a:lnTo>
                      <a:pt x="0" y="1176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5" name="Freeform 17"/>
              <p:cNvSpPr>
                <a:spLocks/>
              </p:cNvSpPr>
              <p:nvPr/>
            </p:nvSpPr>
            <p:spPr bwMode="auto">
              <a:xfrm flipH="1">
                <a:off x="2465" y="3030"/>
                <a:ext cx="16" cy="46"/>
              </a:xfrm>
              <a:custGeom>
                <a:avLst/>
                <a:gdLst>
                  <a:gd name="T0" fmla="*/ 0 w 418"/>
                  <a:gd name="T1" fmla="*/ 37 h 1212"/>
                  <a:gd name="T2" fmla="*/ 210 w 418"/>
                  <a:gd name="T3" fmla="*/ 0 h 1212"/>
                  <a:gd name="T4" fmla="*/ 418 w 418"/>
                  <a:gd name="T5" fmla="*/ 1175 h 1212"/>
                  <a:gd name="T6" fmla="*/ 208 w 418"/>
                  <a:gd name="T7" fmla="*/ 1212 h 1212"/>
                  <a:gd name="T8" fmla="*/ 0 w 418"/>
                  <a:gd name="T9" fmla="*/ 37 h 1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2"/>
                  <a:gd name="T17" fmla="*/ 418 w 418"/>
                  <a:gd name="T18" fmla="*/ 1212 h 1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2">
                    <a:moveTo>
                      <a:pt x="0" y="37"/>
                    </a:moveTo>
                    <a:lnTo>
                      <a:pt x="210" y="0"/>
                    </a:lnTo>
                    <a:lnTo>
                      <a:pt x="418" y="1175"/>
                    </a:lnTo>
                    <a:lnTo>
                      <a:pt x="208" y="121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6" name="Rectangle 18"/>
              <p:cNvSpPr>
                <a:spLocks noChangeArrowheads="1"/>
              </p:cNvSpPr>
              <p:nvPr/>
            </p:nvSpPr>
            <p:spPr bwMode="auto">
              <a:xfrm flipH="1">
                <a:off x="2431" y="3468"/>
                <a:ext cx="8" cy="5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7" name="Freeform 19"/>
              <p:cNvSpPr>
                <a:spLocks/>
              </p:cNvSpPr>
              <p:nvPr/>
            </p:nvSpPr>
            <p:spPr bwMode="auto">
              <a:xfrm flipH="1">
                <a:off x="2482" y="3460"/>
                <a:ext cx="14" cy="25"/>
              </a:xfrm>
              <a:custGeom>
                <a:avLst/>
                <a:gdLst>
                  <a:gd name="T0" fmla="*/ 155 w 361"/>
                  <a:gd name="T1" fmla="*/ 0 h 631"/>
                  <a:gd name="T2" fmla="*/ 361 w 361"/>
                  <a:gd name="T3" fmla="*/ 55 h 631"/>
                  <a:gd name="T4" fmla="*/ 207 w 361"/>
                  <a:gd name="T5" fmla="*/ 631 h 631"/>
                  <a:gd name="T6" fmla="*/ 0 w 361"/>
                  <a:gd name="T7" fmla="*/ 576 h 631"/>
                  <a:gd name="T8" fmla="*/ 155 w 361"/>
                  <a:gd name="T9" fmla="*/ 0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631"/>
                  <a:gd name="T17" fmla="*/ 361 w 361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631">
                    <a:moveTo>
                      <a:pt x="155" y="0"/>
                    </a:moveTo>
                    <a:lnTo>
                      <a:pt x="361" y="55"/>
                    </a:lnTo>
                    <a:lnTo>
                      <a:pt x="207" y="631"/>
                    </a:lnTo>
                    <a:lnTo>
                      <a:pt x="0" y="576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8" name="Freeform 20"/>
              <p:cNvSpPr>
                <a:spLocks/>
              </p:cNvSpPr>
              <p:nvPr/>
            </p:nvSpPr>
            <p:spPr bwMode="auto">
              <a:xfrm flipH="1">
                <a:off x="2374" y="3460"/>
                <a:ext cx="14" cy="25"/>
              </a:xfrm>
              <a:custGeom>
                <a:avLst/>
                <a:gdLst>
                  <a:gd name="T0" fmla="*/ 0 w 362"/>
                  <a:gd name="T1" fmla="*/ 55 h 631"/>
                  <a:gd name="T2" fmla="*/ 207 w 362"/>
                  <a:gd name="T3" fmla="*/ 0 h 631"/>
                  <a:gd name="T4" fmla="*/ 362 w 362"/>
                  <a:gd name="T5" fmla="*/ 576 h 631"/>
                  <a:gd name="T6" fmla="*/ 156 w 362"/>
                  <a:gd name="T7" fmla="*/ 631 h 631"/>
                  <a:gd name="T8" fmla="*/ 0 w 362"/>
                  <a:gd name="T9" fmla="*/ 55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631"/>
                  <a:gd name="T17" fmla="*/ 362 w 362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631">
                    <a:moveTo>
                      <a:pt x="0" y="55"/>
                    </a:moveTo>
                    <a:lnTo>
                      <a:pt x="207" y="0"/>
                    </a:lnTo>
                    <a:lnTo>
                      <a:pt x="362" y="576"/>
                    </a:lnTo>
                    <a:lnTo>
                      <a:pt x="156" y="63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09" name="Freeform 21"/>
              <p:cNvSpPr>
                <a:spLocks/>
              </p:cNvSpPr>
              <p:nvPr/>
            </p:nvSpPr>
            <p:spPr bwMode="auto">
              <a:xfrm flipH="1">
                <a:off x="2448" y="3467"/>
                <a:ext cx="10" cy="23"/>
              </a:xfrm>
              <a:custGeom>
                <a:avLst/>
                <a:gdLst>
                  <a:gd name="T0" fmla="*/ 52 w 265"/>
                  <a:gd name="T1" fmla="*/ 0 h 613"/>
                  <a:gd name="T2" fmla="*/ 265 w 265"/>
                  <a:gd name="T3" fmla="*/ 18 h 613"/>
                  <a:gd name="T4" fmla="*/ 213 w 265"/>
                  <a:gd name="T5" fmla="*/ 613 h 613"/>
                  <a:gd name="T6" fmla="*/ 0 w 265"/>
                  <a:gd name="T7" fmla="*/ 595 h 613"/>
                  <a:gd name="T8" fmla="*/ 52 w 265"/>
                  <a:gd name="T9" fmla="*/ 0 h 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3"/>
                  <a:gd name="T17" fmla="*/ 265 w 265"/>
                  <a:gd name="T18" fmla="*/ 613 h 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3">
                    <a:moveTo>
                      <a:pt x="52" y="0"/>
                    </a:moveTo>
                    <a:lnTo>
                      <a:pt x="265" y="18"/>
                    </a:lnTo>
                    <a:lnTo>
                      <a:pt x="213" y="613"/>
                    </a:lnTo>
                    <a:lnTo>
                      <a:pt x="0" y="59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0" name="Freeform 22"/>
              <p:cNvSpPr>
                <a:spLocks/>
              </p:cNvSpPr>
              <p:nvPr/>
            </p:nvSpPr>
            <p:spPr bwMode="auto">
              <a:xfrm flipH="1">
                <a:off x="2412" y="3467"/>
                <a:ext cx="10" cy="23"/>
              </a:xfrm>
              <a:custGeom>
                <a:avLst/>
                <a:gdLst>
                  <a:gd name="T0" fmla="*/ 0 w 264"/>
                  <a:gd name="T1" fmla="*/ 18 h 612"/>
                  <a:gd name="T2" fmla="*/ 212 w 264"/>
                  <a:gd name="T3" fmla="*/ 0 h 612"/>
                  <a:gd name="T4" fmla="*/ 264 w 264"/>
                  <a:gd name="T5" fmla="*/ 594 h 612"/>
                  <a:gd name="T6" fmla="*/ 52 w 264"/>
                  <a:gd name="T7" fmla="*/ 612 h 612"/>
                  <a:gd name="T8" fmla="*/ 0 w 264"/>
                  <a:gd name="T9" fmla="*/ 18 h 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4"/>
                  <a:gd name="T16" fmla="*/ 0 h 612"/>
                  <a:gd name="T17" fmla="*/ 264 w 264"/>
                  <a:gd name="T18" fmla="*/ 612 h 6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4" h="612">
                    <a:moveTo>
                      <a:pt x="0" y="18"/>
                    </a:moveTo>
                    <a:lnTo>
                      <a:pt x="212" y="0"/>
                    </a:lnTo>
                    <a:lnTo>
                      <a:pt x="264" y="594"/>
                    </a:lnTo>
                    <a:lnTo>
                      <a:pt x="52" y="6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1" name="Freeform 23"/>
              <p:cNvSpPr>
                <a:spLocks/>
              </p:cNvSpPr>
              <p:nvPr/>
            </p:nvSpPr>
            <p:spPr bwMode="auto">
              <a:xfrm flipH="1">
                <a:off x="2465" y="3464"/>
                <a:ext cx="16" cy="47"/>
              </a:xfrm>
              <a:custGeom>
                <a:avLst/>
                <a:gdLst>
                  <a:gd name="T0" fmla="*/ 208 w 418"/>
                  <a:gd name="T1" fmla="*/ 0 h 1213"/>
                  <a:gd name="T2" fmla="*/ 418 w 418"/>
                  <a:gd name="T3" fmla="*/ 37 h 1213"/>
                  <a:gd name="T4" fmla="*/ 211 w 418"/>
                  <a:gd name="T5" fmla="*/ 1213 h 1213"/>
                  <a:gd name="T6" fmla="*/ 0 w 418"/>
                  <a:gd name="T7" fmla="*/ 1175 h 1213"/>
                  <a:gd name="T8" fmla="*/ 208 w 418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3"/>
                  <a:gd name="T17" fmla="*/ 418 w 418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3">
                    <a:moveTo>
                      <a:pt x="208" y="0"/>
                    </a:moveTo>
                    <a:lnTo>
                      <a:pt x="418" y="37"/>
                    </a:lnTo>
                    <a:lnTo>
                      <a:pt x="211" y="1213"/>
                    </a:lnTo>
                    <a:lnTo>
                      <a:pt x="0" y="117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2" name="Freeform 24"/>
              <p:cNvSpPr>
                <a:spLocks/>
              </p:cNvSpPr>
              <p:nvPr/>
            </p:nvSpPr>
            <p:spPr bwMode="auto">
              <a:xfrm flipH="1">
                <a:off x="2389" y="3465"/>
                <a:ext cx="16" cy="46"/>
              </a:xfrm>
              <a:custGeom>
                <a:avLst/>
                <a:gdLst>
                  <a:gd name="T0" fmla="*/ 0 w 417"/>
                  <a:gd name="T1" fmla="*/ 38 h 1213"/>
                  <a:gd name="T2" fmla="*/ 210 w 417"/>
                  <a:gd name="T3" fmla="*/ 0 h 1213"/>
                  <a:gd name="T4" fmla="*/ 417 w 417"/>
                  <a:gd name="T5" fmla="*/ 1175 h 1213"/>
                  <a:gd name="T6" fmla="*/ 207 w 417"/>
                  <a:gd name="T7" fmla="*/ 1213 h 1213"/>
                  <a:gd name="T8" fmla="*/ 0 w 417"/>
                  <a:gd name="T9" fmla="*/ 38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1213"/>
                  <a:gd name="T17" fmla="*/ 417 w 417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1213">
                    <a:moveTo>
                      <a:pt x="0" y="38"/>
                    </a:moveTo>
                    <a:lnTo>
                      <a:pt x="210" y="0"/>
                    </a:lnTo>
                    <a:lnTo>
                      <a:pt x="417" y="1175"/>
                    </a:lnTo>
                    <a:lnTo>
                      <a:pt x="207" y="121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3" name="Freeform 25"/>
              <p:cNvSpPr>
                <a:spLocks/>
              </p:cNvSpPr>
              <p:nvPr/>
            </p:nvSpPr>
            <p:spPr bwMode="auto">
              <a:xfrm flipH="1">
                <a:off x="2430" y="3460"/>
                <a:ext cx="9" cy="1"/>
              </a:xfrm>
              <a:custGeom>
                <a:avLst/>
                <a:gdLst>
                  <a:gd name="T0" fmla="*/ 216 w 216"/>
                  <a:gd name="T1" fmla="*/ 16 h 30"/>
                  <a:gd name="T2" fmla="*/ 197 w 216"/>
                  <a:gd name="T3" fmla="*/ 30 h 30"/>
                  <a:gd name="T4" fmla="*/ 0 w 216"/>
                  <a:gd name="T5" fmla="*/ 30 h 30"/>
                  <a:gd name="T6" fmla="*/ 0 w 216"/>
                  <a:gd name="T7" fmla="*/ 0 h 30"/>
                  <a:gd name="T8" fmla="*/ 197 w 216"/>
                  <a:gd name="T9" fmla="*/ 0 h 30"/>
                  <a:gd name="T10" fmla="*/ 179 w 216"/>
                  <a:gd name="T11" fmla="*/ 15 h 30"/>
                  <a:gd name="T12" fmla="*/ 216 w 216"/>
                  <a:gd name="T13" fmla="*/ 16 h 30"/>
                  <a:gd name="T14" fmla="*/ 215 w 216"/>
                  <a:gd name="T15" fmla="*/ 30 h 30"/>
                  <a:gd name="T16" fmla="*/ 197 w 216"/>
                  <a:gd name="T17" fmla="*/ 30 h 30"/>
                  <a:gd name="T18" fmla="*/ 216 w 216"/>
                  <a:gd name="T19" fmla="*/ 1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"/>
                  <a:gd name="T31" fmla="*/ 0 h 30"/>
                  <a:gd name="T32" fmla="*/ 216 w 216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" h="30">
                    <a:moveTo>
                      <a:pt x="216" y="16"/>
                    </a:moveTo>
                    <a:lnTo>
                      <a:pt x="197" y="3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197" y="0"/>
                    </a:lnTo>
                    <a:lnTo>
                      <a:pt x="179" y="15"/>
                    </a:lnTo>
                    <a:lnTo>
                      <a:pt x="216" y="16"/>
                    </a:lnTo>
                    <a:lnTo>
                      <a:pt x="215" y="30"/>
                    </a:lnTo>
                    <a:lnTo>
                      <a:pt x="197" y="30"/>
                    </a:lnTo>
                    <a:lnTo>
                      <a:pt x="216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4" name="Freeform 26"/>
              <p:cNvSpPr>
                <a:spLocks/>
              </p:cNvSpPr>
              <p:nvPr/>
            </p:nvSpPr>
            <p:spPr bwMode="auto">
              <a:xfrm flipH="1">
                <a:off x="2424" y="3289"/>
                <a:ext cx="23" cy="1"/>
              </a:xfrm>
              <a:custGeom>
                <a:avLst/>
                <a:gdLst>
                  <a:gd name="T0" fmla="*/ 1 w 603"/>
                  <a:gd name="T1" fmla="*/ 15 h 29"/>
                  <a:gd name="T2" fmla="*/ 19 w 603"/>
                  <a:gd name="T3" fmla="*/ 0 h 29"/>
                  <a:gd name="T4" fmla="*/ 603 w 603"/>
                  <a:gd name="T5" fmla="*/ 0 h 29"/>
                  <a:gd name="T6" fmla="*/ 603 w 603"/>
                  <a:gd name="T7" fmla="*/ 29 h 29"/>
                  <a:gd name="T8" fmla="*/ 19 w 603"/>
                  <a:gd name="T9" fmla="*/ 29 h 29"/>
                  <a:gd name="T10" fmla="*/ 39 w 603"/>
                  <a:gd name="T11" fmla="*/ 14 h 29"/>
                  <a:gd name="T12" fmla="*/ 1 w 603"/>
                  <a:gd name="T13" fmla="*/ 15 h 29"/>
                  <a:gd name="T14" fmla="*/ 0 w 603"/>
                  <a:gd name="T15" fmla="*/ 0 h 29"/>
                  <a:gd name="T16" fmla="*/ 19 w 603"/>
                  <a:gd name="T17" fmla="*/ 0 h 29"/>
                  <a:gd name="T18" fmla="*/ 1 w 603"/>
                  <a:gd name="T19" fmla="*/ 15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3"/>
                  <a:gd name="T31" fmla="*/ 0 h 29"/>
                  <a:gd name="T32" fmla="*/ 603 w 603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3" h="29">
                    <a:moveTo>
                      <a:pt x="1" y="15"/>
                    </a:moveTo>
                    <a:lnTo>
                      <a:pt x="19" y="0"/>
                    </a:lnTo>
                    <a:lnTo>
                      <a:pt x="603" y="0"/>
                    </a:lnTo>
                    <a:lnTo>
                      <a:pt x="603" y="29"/>
                    </a:lnTo>
                    <a:lnTo>
                      <a:pt x="19" y="29"/>
                    </a:lnTo>
                    <a:lnTo>
                      <a:pt x="39" y="14"/>
                    </a:lnTo>
                    <a:lnTo>
                      <a:pt x="1" y="1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5" name="Freeform 27"/>
              <p:cNvSpPr>
                <a:spLocks/>
              </p:cNvSpPr>
              <p:nvPr/>
            </p:nvSpPr>
            <p:spPr bwMode="auto">
              <a:xfrm flipH="1">
                <a:off x="2447" y="3289"/>
                <a:ext cx="22" cy="171"/>
              </a:xfrm>
              <a:custGeom>
                <a:avLst/>
                <a:gdLst>
                  <a:gd name="T0" fmla="*/ 0 w 584"/>
                  <a:gd name="T1" fmla="*/ 0 h 4449"/>
                  <a:gd name="T2" fmla="*/ 190 w 584"/>
                  <a:gd name="T3" fmla="*/ 4449 h 4449"/>
                  <a:gd name="T4" fmla="*/ 387 w 584"/>
                  <a:gd name="T5" fmla="*/ 4449 h 4449"/>
                  <a:gd name="T6" fmla="*/ 584 w 584"/>
                  <a:gd name="T7" fmla="*/ 0 h 4449"/>
                  <a:gd name="T8" fmla="*/ 0 w 584"/>
                  <a:gd name="T9" fmla="*/ 0 h 4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449"/>
                  <a:gd name="T17" fmla="*/ 584 w 584"/>
                  <a:gd name="T18" fmla="*/ 4449 h 4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449">
                    <a:moveTo>
                      <a:pt x="0" y="0"/>
                    </a:moveTo>
                    <a:lnTo>
                      <a:pt x="190" y="4449"/>
                    </a:lnTo>
                    <a:lnTo>
                      <a:pt x="387" y="4449"/>
                    </a:lnTo>
                    <a:lnTo>
                      <a:pt x="5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31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6" name="Freeform 28"/>
              <p:cNvSpPr>
                <a:spLocks/>
              </p:cNvSpPr>
              <p:nvPr/>
            </p:nvSpPr>
            <p:spPr bwMode="auto">
              <a:xfrm flipH="1">
                <a:off x="2430" y="3078"/>
                <a:ext cx="9" cy="1"/>
              </a:xfrm>
              <a:custGeom>
                <a:avLst/>
                <a:gdLst>
                  <a:gd name="T0" fmla="*/ 215 w 215"/>
                  <a:gd name="T1" fmla="*/ 14 h 29"/>
                  <a:gd name="T2" fmla="*/ 197 w 215"/>
                  <a:gd name="T3" fmla="*/ 0 h 29"/>
                  <a:gd name="T4" fmla="*/ 0 w 215"/>
                  <a:gd name="T5" fmla="*/ 0 h 29"/>
                  <a:gd name="T6" fmla="*/ 0 w 215"/>
                  <a:gd name="T7" fmla="*/ 29 h 29"/>
                  <a:gd name="T8" fmla="*/ 197 w 215"/>
                  <a:gd name="T9" fmla="*/ 29 h 29"/>
                  <a:gd name="T10" fmla="*/ 178 w 215"/>
                  <a:gd name="T11" fmla="*/ 15 h 29"/>
                  <a:gd name="T12" fmla="*/ 215 w 215"/>
                  <a:gd name="T13" fmla="*/ 14 h 29"/>
                  <a:gd name="T14" fmla="*/ 215 w 215"/>
                  <a:gd name="T15" fmla="*/ 0 h 29"/>
                  <a:gd name="T16" fmla="*/ 197 w 215"/>
                  <a:gd name="T17" fmla="*/ 0 h 29"/>
                  <a:gd name="T18" fmla="*/ 215 w 215"/>
                  <a:gd name="T19" fmla="*/ 14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5"/>
                  <a:gd name="T31" fmla="*/ 0 h 29"/>
                  <a:gd name="T32" fmla="*/ 215 w 215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5" h="29">
                    <a:moveTo>
                      <a:pt x="215" y="14"/>
                    </a:moveTo>
                    <a:lnTo>
                      <a:pt x="19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197" y="29"/>
                    </a:lnTo>
                    <a:lnTo>
                      <a:pt x="178" y="15"/>
                    </a:lnTo>
                    <a:lnTo>
                      <a:pt x="215" y="14"/>
                    </a:lnTo>
                    <a:lnTo>
                      <a:pt x="215" y="0"/>
                    </a:lnTo>
                    <a:lnTo>
                      <a:pt x="197" y="0"/>
                    </a:lnTo>
                    <a:lnTo>
                      <a:pt x="21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7" name="Freeform 29"/>
              <p:cNvSpPr>
                <a:spLocks/>
              </p:cNvSpPr>
              <p:nvPr/>
            </p:nvSpPr>
            <p:spPr bwMode="auto">
              <a:xfrm flipH="1">
                <a:off x="2424" y="3246"/>
                <a:ext cx="23" cy="1"/>
              </a:xfrm>
              <a:custGeom>
                <a:avLst/>
                <a:gdLst>
                  <a:gd name="T0" fmla="*/ 0 w 603"/>
                  <a:gd name="T1" fmla="*/ 14 h 30"/>
                  <a:gd name="T2" fmla="*/ 19 w 603"/>
                  <a:gd name="T3" fmla="*/ 30 h 30"/>
                  <a:gd name="T4" fmla="*/ 603 w 603"/>
                  <a:gd name="T5" fmla="*/ 30 h 30"/>
                  <a:gd name="T6" fmla="*/ 603 w 603"/>
                  <a:gd name="T7" fmla="*/ 0 h 30"/>
                  <a:gd name="T8" fmla="*/ 19 w 603"/>
                  <a:gd name="T9" fmla="*/ 0 h 30"/>
                  <a:gd name="T10" fmla="*/ 38 w 603"/>
                  <a:gd name="T11" fmla="*/ 15 h 30"/>
                  <a:gd name="T12" fmla="*/ 0 w 603"/>
                  <a:gd name="T13" fmla="*/ 14 h 30"/>
                  <a:gd name="T14" fmla="*/ 0 w 603"/>
                  <a:gd name="T15" fmla="*/ 30 h 30"/>
                  <a:gd name="T16" fmla="*/ 19 w 603"/>
                  <a:gd name="T17" fmla="*/ 30 h 30"/>
                  <a:gd name="T18" fmla="*/ 0 w 603"/>
                  <a:gd name="T19" fmla="*/ 14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3"/>
                  <a:gd name="T31" fmla="*/ 0 h 30"/>
                  <a:gd name="T32" fmla="*/ 603 w 603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3" h="30">
                    <a:moveTo>
                      <a:pt x="0" y="14"/>
                    </a:moveTo>
                    <a:lnTo>
                      <a:pt x="19" y="30"/>
                    </a:lnTo>
                    <a:lnTo>
                      <a:pt x="603" y="30"/>
                    </a:lnTo>
                    <a:lnTo>
                      <a:pt x="603" y="0"/>
                    </a:lnTo>
                    <a:lnTo>
                      <a:pt x="19" y="0"/>
                    </a:lnTo>
                    <a:lnTo>
                      <a:pt x="38" y="15"/>
                    </a:lnTo>
                    <a:lnTo>
                      <a:pt x="0" y="14"/>
                    </a:lnTo>
                    <a:lnTo>
                      <a:pt x="0" y="30"/>
                    </a:lnTo>
                    <a:lnTo>
                      <a:pt x="19" y="3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8" name="Freeform 30"/>
              <p:cNvSpPr>
                <a:spLocks/>
              </p:cNvSpPr>
              <p:nvPr/>
            </p:nvSpPr>
            <p:spPr bwMode="auto">
              <a:xfrm flipH="1">
                <a:off x="2447" y="3079"/>
                <a:ext cx="22" cy="168"/>
              </a:xfrm>
              <a:custGeom>
                <a:avLst/>
                <a:gdLst>
                  <a:gd name="T0" fmla="*/ 0 w 584"/>
                  <a:gd name="T1" fmla="*/ 4366 h 4366"/>
                  <a:gd name="T2" fmla="*/ 190 w 584"/>
                  <a:gd name="T3" fmla="*/ 0 h 4366"/>
                  <a:gd name="T4" fmla="*/ 387 w 584"/>
                  <a:gd name="T5" fmla="*/ 0 h 4366"/>
                  <a:gd name="T6" fmla="*/ 584 w 584"/>
                  <a:gd name="T7" fmla="*/ 4366 h 4366"/>
                  <a:gd name="T8" fmla="*/ 0 w 584"/>
                  <a:gd name="T9" fmla="*/ 4366 h 4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366"/>
                  <a:gd name="T17" fmla="*/ 584 w 584"/>
                  <a:gd name="T18" fmla="*/ 4366 h 4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366">
                    <a:moveTo>
                      <a:pt x="0" y="4366"/>
                    </a:moveTo>
                    <a:lnTo>
                      <a:pt x="190" y="0"/>
                    </a:lnTo>
                    <a:lnTo>
                      <a:pt x="387" y="0"/>
                    </a:lnTo>
                    <a:lnTo>
                      <a:pt x="584" y="4366"/>
                    </a:lnTo>
                    <a:lnTo>
                      <a:pt x="0" y="4366"/>
                    </a:lnTo>
                    <a:close/>
                  </a:path>
                </a:pathLst>
              </a:custGeom>
              <a:solidFill>
                <a:srgbClr val="4D4D4D"/>
              </a:solidFill>
              <a:ln w="31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19" name="Freeform 31"/>
              <p:cNvSpPr>
                <a:spLocks/>
              </p:cNvSpPr>
              <p:nvPr/>
            </p:nvSpPr>
            <p:spPr bwMode="auto">
              <a:xfrm flipH="1">
                <a:off x="2425" y="3258"/>
                <a:ext cx="19" cy="20"/>
              </a:xfrm>
              <a:custGeom>
                <a:avLst/>
                <a:gdLst>
                  <a:gd name="T0" fmla="*/ 285 w 498"/>
                  <a:gd name="T1" fmla="*/ 2 h 497"/>
                  <a:gd name="T2" fmla="*/ 321 w 498"/>
                  <a:gd name="T3" fmla="*/ 10 h 497"/>
                  <a:gd name="T4" fmla="*/ 354 w 498"/>
                  <a:gd name="T5" fmla="*/ 24 h 497"/>
                  <a:gd name="T6" fmla="*/ 386 w 498"/>
                  <a:gd name="T7" fmla="*/ 41 h 497"/>
                  <a:gd name="T8" fmla="*/ 414 w 498"/>
                  <a:gd name="T9" fmla="*/ 62 h 497"/>
                  <a:gd name="T10" fmla="*/ 439 w 498"/>
                  <a:gd name="T11" fmla="*/ 88 h 497"/>
                  <a:gd name="T12" fmla="*/ 460 w 498"/>
                  <a:gd name="T13" fmla="*/ 116 h 497"/>
                  <a:gd name="T14" fmla="*/ 478 w 498"/>
                  <a:gd name="T15" fmla="*/ 149 h 497"/>
                  <a:gd name="T16" fmla="*/ 490 w 498"/>
                  <a:gd name="T17" fmla="*/ 184 h 497"/>
                  <a:gd name="T18" fmla="*/ 496 w 498"/>
                  <a:gd name="T19" fmla="*/ 220 h 497"/>
                  <a:gd name="T20" fmla="*/ 498 w 498"/>
                  <a:gd name="T21" fmla="*/ 259 h 497"/>
                  <a:gd name="T22" fmla="*/ 493 w 498"/>
                  <a:gd name="T23" fmla="*/ 299 h 497"/>
                  <a:gd name="T24" fmla="*/ 483 w 498"/>
                  <a:gd name="T25" fmla="*/ 334 h 497"/>
                  <a:gd name="T26" fmla="*/ 467 w 498"/>
                  <a:gd name="T27" fmla="*/ 368 h 497"/>
                  <a:gd name="T28" fmla="*/ 448 w 498"/>
                  <a:gd name="T29" fmla="*/ 399 h 497"/>
                  <a:gd name="T30" fmla="*/ 425 w 498"/>
                  <a:gd name="T31" fmla="*/ 425 h 497"/>
                  <a:gd name="T32" fmla="*/ 397 w 498"/>
                  <a:gd name="T33" fmla="*/ 449 h 497"/>
                  <a:gd name="T34" fmla="*/ 366 w 498"/>
                  <a:gd name="T35" fmla="*/ 468 h 497"/>
                  <a:gd name="T36" fmla="*/ 334 w 498"/>
                  <a:gd name="T37" fmla="*/ 482 h 497"/>
                  <a:gd name="T38" fmla="*/ 299 w 498"/>
                  <a:gd name="T39" fmla="*/ 492 h 497"/>
                  <a:gd name="T40" fmla="*/ 263 w 498"/>
                  <a:gd name="T41" fmla="*/ 496 h 497"/>
                  <a:gd name="T42" fmla="*/ 226 w 498"/>
                  <a:gd name="T43" fmla="*/ 496 h 497"/>
                  <a:gd name="T44" fmla="*/ 189 w 498"/>
                  <a:gd name="T45" fmla="*/ 490 h 497"/>
                  <a:gd name="T46" fmla="*/ 155 w 498"/>
                  <a:gd name="T47" fmla="*/ 479 h 497"/>
                  <a:gd name="T48" fmla="*/ 123 w 498"/>
                  <a:gd name="T49" fmla="*/ 463 h 497"/>
                  <a:gd name="T50" fmla="*/ 93 w 498"/>
                  <a:gd name="T51" fmla="*/ 442 h 497"/>
                  <a:gd name="T52" fmla="*/ 66 w 498"/>
                  <a:gd name="T53" fmla="*/ 418 h 497"/>
                  <a:gd name="T54" fmla="*/ 44 w 498"/>
                  <a:gd name="T55" fmla="*/ 390 h 497"/>
                  <a:gd name="T56" fmla="*/ 26 w 498"/>
                  <a:gd name="T57" fmla="*/ 360 h 497"/>
                  <a:gd name="T58" fmla="*/ 12 w 498"/>
                  <a:gd name="T59" fmla="*/ 325 h 497"/>
                  <a:gd name="T60" fmla="*/ 3 w 498"/>
                  <a:gd name="T61" fmla="*/ 290 h 497"/>
                  <a:gd name="T62" fmla="*/ 0 w 498"/>
                  <a:gd name="T63" fmla="*/ 251 h 497"/>
                  <a:gd name="T64" fmla="*/ 3 w 498"/>
                  <a:gd name="T65" fmla="*/ 212 h 497"/>
                  <a:gd name="T66" fmla="*/ 11 w 498"/>
                  <a:gd name="T67" fmla="*/ 174 h 497"/>
                  <a:gd name="T68" fmla="*/ 25 w 498"/>
                  <a:gd name="T69" fmla="*/ 140 h 497"/>
                  <a:gd name="T70" fmla="*/ 43 w 498"/>
                  <a:gd name="T71" fmla="*/ 108 h 497"/>
                  <a:gd name="T72" fmla="*/ 65 w 498"/>
                  <a:gd name="T73" fmla="*/ 81 h 497"/>
                  <a:gd name="T74" fmla="*/ 92 w 498"/>
                  <a:gd name="T75" fmla="*/ 56 h 497"/>
                  <a:gd name="T76" fmla="*/ 120 w 498"/>
                  <a:gd name="T77" fmla="*/ 36 h 497"/>
                  <a:gd name="T78" fmla="*/ 153 w 498"/>
                  <a:gd name="T79" fmla="*/ 19 h 497"/>
                  <a:gd name="T80" fmla="*/ 187 w 498"/>
                  <a:gd name="T81" fmla="*/ 7 h 497"/>
                  <a:gd name="T82" fmla="*/ 223 w 498"/>
                  <a:gd name="T83" fmla="*/ 1 h 497"/>
                  <a:gd name="T84" fmla="*/ 260 w 498"/>
                  <a:gd name="T85" fmla="*/ 0 h 4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8"/>
                  <a:gd name="T130" fmla="*/ 0 h 497"/>
                  <a:gd name="T131" fmla="*/ 498 w 498"/>
                  <a:gd name="T132" fmla="*/ 497 h 4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8" h="497">
                    <a:moveTo>
                      <a:pt x="260" y="0"/>
                    </a:moveTo>
                    <a:lnTo>
                      <a:pt x="273" y="1"/>
                    </a:lnTo>
                    <a:lnTo>
                      <a:pt x="285" y="2"/>
                    </a:lnTo>
                    <a:lnTo>
                      <a:pt x="297" y="4"/>
                    </a:lnTo>
                    <a:lnTo>
                      <a:pt x="308" y="7"/>
                    </a:lnTo>
                    <a:lnTo>
                      <a:pt x="321" y="10"/>
                    </a:lnTo>
                    <a:lnTo>
                      <a:pt x="332" y="14"/>
                    </a:lnTo>
                    <a:lnTo>
                      <a:pt x="343" y="18"/>
                    </a:lnTo>
                    <a:lnTo>
                      <a:pt x="354" y="24"/>
                    </a:lnTo>
                    <a:lnTo>
                      <a:pt x="364" y="29"/>
                    </a:lnTo>
                    <a:lnTo>
                      <a:pt x="376" y="35"/>
                    </a:lnTo>
                    <a:lnTo>
                      <a:pt x="386" y="41"/>
                    </a:lnTo>
                    <a:lnTo>
                      <a:pt x="395" y="47"/>
                    </a:lnTo>
                    <a:lnTo>
                      <a:pt x="405" y="54"/>
                    </a:lnTo>
                    <a:lnTo>
                      <a:pt x="414" y="62"/>
                    </a:lnTo>
                    <a:lnTo>
                      <a:pt x="423" y="70"/>
                    </a:lnTo>
                    <a:lnTo>
                      <a:pt x="431" y="79"/>
                    </a:lnTo>
                    <a:lnTo>
                      <a:pt x="439" y="88"/>
                    </a:lnTo>
                    <a:lnTo>
                      <a:pt x="447" y="97"/>
                    </a:lnTo>
                    <a:lnTo>
                      <a:pt x="453" y="106"/>
                    </a:lnTo>
                    <a:lnTo>
                      <a:pt x="460" y="116"/>
                    </a:lnTo>
                    <a:lnTo>
                      <a:pt x="466" y="126"/>
                    </a:lnTo>
                    <a:lnTo>
                      <a:pt x="473" y="138"/>
                    </a:lnTo>
                    <a:lnTo>
                      <a:pt x="478" y="149"/>
                    </a:lnTo>
                    <a:lnTo>
                      <a:pt x="482" y="160"/>
                    </a:lnTo>
                    <a:lnTo>
                      <a:pt x="486" y="171"/>
                    </a:lnTo>
                    <a:lnTo>
                      <a:pt x="490" y="184"/>
                    </a:lnTo>
                    <a:lnTo>
                      <a:pt x="492" y="196"/>
                    </a:lnTo>
                    <a:lnTo>
                      <a:pt x="495" y="208"/>
                    </a:lnTo>
                    <a:lnTo>
                      <a:pt x="496" y="220"/>
                    </a:lnTo>
                    <a:lnTo>
                      <a:pt x="497" y="234"/>
                    </a:lnTo>
                    <a:lnTo>
                      <a:pt x="498" y="246"/>
                    </a:lnTo>
                    <a:lnTo>
                      <a:pt x="498" y="259"/>
                    </a:lnTo>
                    <a:lnTo>
                      <a:pt x="497" y="272"/>
                    </a:lnTo>
                    <a:lnTo>
                      <a:pt x="495" y="285"/>
                    </a:lnTo>
                    <a:lnTo>
                      <a:pt x="493" y="299"/>
                    </a:lnTo>
                    <a:lnTo>
                      <a:pt x="490" y="311"/>
                    </a:lnTo>
                    <a:lnTo>
                      <a:pt x="487" y="323"/>
                    </a:lnTo>
                    <a:lnTo>
                      <a:pt x="483" y="334"/>
                    </a:lnTo>
                    <a:lnTo>
                      <a:pt x="479" y="346"/>
                    </a:lnTo>
                    <a:lnTo>
                      <a:pt x="474" y="357"/>
                    </a:lnTo>
                    <a:lnTo>
                      <a:pt x="467" y="368"/>
                    </a:lnTo>
                    <a:lnTo>
                      <a:pt x="461" y="378"/>
                    </a:lnTo>
                    <a:lnTo>
                      <a:pt x="455" y="388"/>
                    </a:lnTo>
                    <a:lnTo>
                      <a:pt x="448" y="399"/>
                    </a:lnTo>
                    <a:lnTo>
                      <a:pt x="441" y="408"/>
                    </a:lnTo>
                    <a:lnTo>
                      <a:pt x="433" y="417"/>
                    </a:lnTo>
                    <a:lnTo>
                      <a:pt x="425" y="425"/>
                    </a:lnTo>
                    <a:lnTo>
                      <a:pt x="415" y="433"/>
                    </a:lnTo>
                    <a:lnTo>
                      <a:pt x="406" y="441"/>
                    </a:lnTo>
                    <a:lnTo>
                      <a:pt x="397" y="449"/>
                    </a:lnTo>
                    <a:lnTo>
                      <a:pt x="387" y="456"/>
                    </a:lnTo>
                    <a:lnTo>
                      <a:pt x="378" y="462"/>
                    </a:lnTo>
                    <a:lnTo>
                      <a:pt x="366" y="468"/>
                    </a:lnTo>
                    <a:lnTo>
                      <a:pt x="356" y="473"/>
                    </a:lnTo>
                    <a:lnTo>
                      <a:pt x="345" y="478"/>
                    </a:lnTo>
                    <a:lnTo>
                      <a:pt x="334" y="482"/>
                    </a:lnTo>
                    <a:lnTo>
                      <a:pt x="323" y="486"/>
                    </a:lnTo>
                    <a:lnTo>
                      <a:pt x="311" y="489"/>
                    </a:lnTo>
                    <a:lnTo>
                      <a:pt x="299" y="492"/>
                    </a:lnTo>
                    <a:lnTo>
                      <a:pt x="287" y="494"/>
                    </a:lnTo>
                    <a:lnTo>
                      <a:pt x="276" y="495"/>
                    </a:lnTo>
                    <a:lnTo>
                      <a:pt x="263" y="496"/>
                    </a:lnTo>
                    <a:lnTo>
                      <a:pt x="250" y="497"/>
                    </a:lnTo>
                    <a:lnTo>
                      <a:pt x="238" y="497"/>
                    </a:lnTo>
                    <a:lnTo>
                      <a:pt x="226" y="496"/>
                    </a:lnTo>
                    <a:lnTo>
                      <a:pt x="213" y="494"/>
                    </a:lnTo>
                    <a:lnTo>
                      <a:pt x="201" y="492"/>
                    </a:lnTo>
                    <a:lnTo>
                      <a:pt x="189" y="490"/>
                    </a:lnTo>
                    <a:lnTo>
                      <a:pt x="178" y="487"/>
                    </a:lnTo>
                    <a:lnTo>
                      <a:pt x="166" y="483"/>
                    </a:lnTo>
                    <a:lnTo>
                      <a:pt x="155" y="479"/>
                    </a:lnTo>
                    <a:lnTo>
                      <a:pt x="144" y="474"/>
                    </a:lnTo>
                    <a:lnTo>
                      <a:pt x="133" y="469"/>
                    </a:lnTo>
                    <a:lnTo>
                      <a:pt x="123" y="463"/>
                    </a:lnTo>
                    <a:lnTo>
                      <a:pt x="112" y="457"/>
                    </a:lnTo>
                    <a:lnTo>
                      <a:pt x="103" y="450"/>
                    </a:lnTo>
                    <a:lnTo>
                      <a:pt x="93" y="442"/>
                    </a:lnTo>
                    <a:lnTo>
                      <a:pt x="84" y="435"/>
                    </a:lnTo>
                    <a:lnTo>
                      <a:pt x="76" y="427"/>
                    </a:lnTo>
                    <a:lnTo>
                      <a:pt x="66" y="418"/>
                    </a:lnTo>
                    <a:lnTo>
                      <a:pt x="59" y="410"/>
                    </a:lnTo>
                    <a:lnTo>
                      <a:pt x="51" y="401"/>
                    </a:lnTo>
                    <a:lnTo>
                      <a:pt x="44" y="390"/>
                    </a:lnTo>
                    <a:lnTo>
                      <a:pt x="38" y="380"/>
                    </a:lnTo>
                    <a:lnTo>
                      <a:pt x="32" y="370"/>
                    </a:lnTo>
                    <a:lnTo>
                      <a:pt x="26" y="360"/>
                    </a:lnTo>
                    <a:lnTo>
                      <a:pt x="20" y="349"/>
                    </a:lnTo>
                    <a:lnTo>
                      <a:pt x="16" y="337"/>
                    </a:lnTo>
                    <a:lnTo>
                      <a:pt x="12" y="325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90"/>
                    </a:lnTo>
                    <a:lnTo>
                      <a:pt x="1" y="276"/>
                    </a:lnTo>
                    <a:lnTo>
                      <a:pt x="0" y="264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1" y="224"/>
                    </a:lnTo>
                    <a:lnTo>
                      <a:pt x="3" y="212"/>
                    </a:lnTo>
                    <a:lnTo>
                      <a:pt x="5" y="199"/>
                    </a:lnTo>
                    <a:lnTo>
                      <a:pt x="7" y="187"/>
                    </a:lnTo>
                    <a:lnTo>
                      <a:pt x="11" y="174"/>
                    </a:lnTo>
                    <a:lnTo>
                      <a:pt x="15" y="162"/>
                    </a:lnTo>
                    <a:lnTo>
                      <a:pt x="19" y="151"/>
                    </a:lnTo>
                    <a:lnTo>
                      <a:pt x="25" y="140"/>
                    </a:lnTo>
                    <a:lnTo>
                      <a:pt x="31" y="130"/>
                    </a:lnTo>
                    <a:lnTo>
                      <a:pt x="37" y="118"/>
                    </a:lnTo>
                    <a:lnTo>
                      <a:pt x="43" y="108"/>
                    </a:lnTo>
                    <a:lnTo>
                      <a:pt x="50" y="99"/>
                    </a:lnTo>
                    <a:lnTo>
                      <a:pt x="57" y="89"/>
                    </a:lnTo>
                    <a:lnTo>
                      <a:pt x="65" y="81"/>
                    </a:lnTo>
                    <a:lnTo>
                      <a:pt x="74" y="71"/>
                    </a:lnTo>
                    <a:lnTo>
                      <a:pt x="83" y="63"/>
                    </a:lnTo>
                    <a:lnTo>
                      <a:pt x="92" y="56"/>
                    </a:lnTo>
                    <a:lnTo>
                      <a:pt x="101" y="48"/>
                    </a:lnTo>
                    <a:lnTo>
                      <a:pt x="110" y="42"/>
                    </a:lnTo>
                    <a:lnTo>
                      <a:pt x="120" y="36"/>
                    </a:lnTo>
                    <a:lnTo>
                      <a:pt x="131" y="30"/>
                    </a:lnTo>
                    <a:lnTo>
                      <a:pt x="142" y="25"/>
                    </a:lnTo>
                    <a:lnTo>
                      <a:pt x="153" y="19"/>
                    </a:lnTo>
                    <a:lnTo>
                      <a:pt x="164" y="14"/>
                    </a:lnTo>
                    <a:lnTo>
                      <a:pt x="176" y="11"/>
                    </a:lnTo>
                    <a:lnTo>
                      <a:pt x="187" y="7"/>
                    </a:lnTo>
                    <a:lnTo>
                      <a:pt x="199" y="5"/>
                    </a:lnTo>
                    <a:lnTo>
                      <a:pt x="210" y="3"/>
                    </a:lnTo>
                    <a:lnTo>
                      <a:pt x="223" y="1"/>
                    </a:lnTo>
                    <a:lnTo>
                      <a:pt x="235" y="0"/>
                    </a:lnTo>
                    <a:lnTo>
                      <a:pt x="247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20" name="Freeform 32"/>
              <p:cNvSpPr>
                <a:spLocks/>
              </p:cNvSpPr>
              <p:nvPr/>
            </p:nvSpPr>
            <p:spPr bwMode="auto">
              <a:xfrm flipH="1">
                <a:off x="2425" y="3258"/>
                <a:ext cx="9" cy="10"/>
              </a:xfrm>
              <a:custGeom>
                <a:avLst/>
                <a:gdLst>
                  <a:gd name="T0" fmla="*/ 254 w 254"/>
                  <a:gd name="T1" fmla="*/ 275 h 275"/>
                  <a:gd name="T2" fmla="*/ 254 w 254"/>
                  <a:gd name="T3" fmla="*/ 247 h 275"/>
                  <a:gd name="T4" fmla="*/ 251 w 254"/>
                  <a:gd name="T5" fmla="*/ 220 h 275"/>
                  <a:gd name="T6" fmla="*/ 245 w 254"/>
                  <a:gd name="T7" fmla="*/ 194 h 275"/>
                  <a:gd name="T8" fmla="*/ 237 w 254"/>
                  <a:gd name="T9" fmla="*/ 169 h 275"/>
                  <a:gd name="T10" fmla="*/ 227 w 254"/>
                  <a:gd name="T11" fmla="*/ 146 h 275"/>
                  <a:gd name="T12" fmla="*/ 215 w 254"/>
                  <a:gd name="T13" fmla="*/ 123 h 275"/>
                  <a:gd name="T14" fmla="*/ 200 w 254"/>
                  <a:gd name="T15" fmla="*/ 103 h 275"/>
                  <a:gd name="T16" fmla="*/ 184 w 254"/>
                  <a:gd name="T17" fmla="*/ 83 h 275"/>
                  <a:gd name="T18" fmla="*/ 166 w 254"/>
                  <a:gd name="T19" fmla="*/ 65 h 275"/>
                  <a:gd name="T20" fmla="*/ 145 w 254"/>
                  <a:gd name="T21" fmla="*/ 50 h 275"/>
                  <a:gd name="T22" fmla="*/ 124 w 254"/>
                  <a:gd name="T23" fmla="*/ 35 h 275"/>
                  <a:gd name="T24" fmla="*/ 101 w 254"/>
                  <a:gd name="T25" fmla="*/ 24 h 275"/>
                  <a:gd name="T26" fmla="*/ 78 w 254"/>
                  <a:gd name="T27" fmla="*/ 14 h 275"/>
                  <a:gd name="T28" fmla="*/ 53 w 254"/>
                  <a:gd name="T29" fmla="*/ 7 h 275"/>
                  <a:gd name="T30" fmla="*/ 28 w 254"/>
                  <a:gd name="T31" fmla="*/ 2 h 275"/>
                  <a:gd name="T32" fmla="*/ 1 w 254"/>
                  <a:gd name="T33" fmla="*/ 0 h 275"/>
                  <a:gd name="T34" fmla="*/ 12 w 254"/>
                  <a:gd name="T35" fmla="*/ 31 h 275"/>
                  <a:gd name="T36" fmla="*/ 35 w 254"/>
                  <a:gd name="T37" fmla="*/ 34 h 275"/>
                  <a:gd name="T38" fmla="*/ 56 w 254"/>
                  <a:gd name="T39" fmla="*/ 41 h 275"/>
                  <a:gd name="T40" fmla="*/ 78 w 254"/>
                  <a:gd name="T41" fmla="*/ 48 h 275"/>
                  <a:gd name="T42" fmla="*/ 98 w 254"/>
                  <a:gd name="T43" fmla="*/ 57 h 275"/>
                  <a:gd name="T44" fmla="*/ 118 w 254"/>
                  <a:gd name="T45" fmla="*/ 69 h 275"/>
                  <a:gd name="T46" fmla="*/ 136 w 254"/>
                  <a:gd name="T47" fmla="*/ 81 h 275"/>
                  <a:gd name="T48" fmla="*/ 153 w 254"/>
                  <a:gd name="T49" fmla="*/ 97 h 275"/>
                  <a:gd name="T50" fmla="*/ 169 w 254"/>
                  <a:gd name="T51" fmla="*/ 113 h 275"/>
                  <a:gd name="T52" fmla="*/ 182 w 254"/>
                  <a:gd name="T53" fmla="*/ 130 h 275"/>
                  <a:gd name="T54" fmla="*/ 194 w 254"/>
                  <a:gd name="T55" fmla="*/ 150 h 275"/>
                  <a:gd name="T56" fmla="*/ 204 w 254"/>
                  <a:gd name="T57" fmla="*/ 170 h 275"/>
                  <a:gd name="T58" fmla="*/ 213 w 254"/>
                  <a:gd name="T59" fmla="*/ 191 h 275"/>
                  <a:gd name="T60" fmla="*/ 218 w 254"/>
                  <a:gd name="T61" fmla="*/ 214 h 275"/>
                  <a:gd name="T62" fmla="*/ 222 w 254"/>
                  <a:gd name="T63" fmla="*/ 237 h 275"/>
                  <a:gd name="T64" fmla="*/ 224 w 254"/>
                  <a:gd name="T65" fmla="*/ 262 h 275"/>
                  <a:gd name="T66" fmla="*/ 223 w 254"/>
                  <a:gd name="T67" fmla="*/ 274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275"/>
                  <a:gd name="T104" fmla="*/ 254 w 254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275">
                    <a:moveTo>
                      <a:pt x="254" y="275"/>
                    </a:moveTo>
                    <a:lnTo>
                      <a:pt x="254" y="275"/>
                    </a:lnTo>
                    <a:lnTo>
                      <a:pt x="254" y="261"/>
                    </a:lnTo>
                    <a:lnTo>
                      <a:pt x="254" y="247"/>
                    </a:lnTo>
                    <a:lnTo>
                      <a:pt x="253" y="233"/>
                    </a:lnTo>
                    <a:lnTo>
                      <a:pt x="251" y="220"/>
                    </a:lnTo>
                    <a:lnTo>
                      <a:pt x="248" y="207"/>
                    </a:lnTo>
                    <a:lnTo>
                      <a:pt x="245" y="194"/>
                    </a:lnTo>
                    <a:lnTo>
                      <a:pt x="242" y="181"/>
                    </a:lnTo>
                    <a:lnTo>
                      <a:pt x="237" y="169"/>
                    </a:lnTo>
                    <a:lnTo>
                      <a:pt x="233" y="158"/>
                    </a:lnTo>
                    <a:lnTo>
                      <a:pt x="227" y="146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07" y="113"/>
                    </a:lnTo>
                    <a:lnTo>
                      <a:pt x="200" y="103"/>
                    </a:lnTo>
                    <a:lnTo>
                      <a:pt x="192" y="93"/>
                    </a:lnTo>
                    <a:lnTo>
                      <a:pt x="184" y="83"/>
                    </a:lnTo>
                    <a:lnTo>
                      <a:pt x="175" y="74"/>
                    </a:lnTo>
                    <a:lnTo>
                      <a:pt x="166" y="65"/>
                    </a:lnTo>
                    <a:lnTo>
                      <a:pt x="155" y="57"/>
                    </a:lnTo>
                    <a:lnTo>
                      <a:pt x="145" y="50"/>
                    </a:lnTo>
                    <a:lnTo>
                      <a:pt x="135" y="43"/>
                    </a:lnTo>
                    <a:lnTo>
                      <a:pt x="124" y="35"/>
                    </a:lnTo>
                    <a:lnTo>
                      <a:pt x="114" y="29"/>
                    </a:lnTo>
                    <a:lnTo>
                      <a:pt x="101" y="24"/>
                    </a:lnTo>
                    <a:lnTo>
                      <a:pt x="90" y="19"/>
                    </a:lnTo>
                    <a:lnTo>
                      <a:pt x="78" y="14"/>
                    </a:lnTo>
                    <a:lnTo>
                      <a:pt x="66" y="10"/>
                    </a:lnTo>
                    <a:lnTo>
                      <a:pt x="53" y="7"/>
                    </a:lnTo>
                    <a:lnTo>
                      <a:pt x="40" y="4"/>
                    </a:lnTo>
                    <a:lnTo>
                      <a:pt x="28" y="2"/>
                    </a:lnTo>
                    <a:lnTo>
                      <a:pt x="15" y="1"/>
                    </a:lnTo>
                    <a:lnTo>
                      <a:pt x="1" y="0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24" y="32"/>
                    </a:lnTo>
                    <a:lnTo>
                      <a:pt x="35" y="34"/>
                    </a:lnTo>
                    <a:lnTo>
                      <a:pt x="46" y="38"/>
                    </a:lnTo>
                    <a:lnTo>
                      <a:pt x="56" y="41"/>
                    </a:lnTo>
                    <a:lnTo>
                      <a:pt x="68" y="44"/>
                    </a:lnTo>
                    <a:lnTo>
                      <a:pt x="78" y="48"/>
                    </a:lnTo>
                    <a:lnTo>
                      <a:pt x="88" y="53"/>
                    </a:lnTo>
                    <a:lnTo>
                      <a:pt x="98" y="57"/>
                    </a:lnTo>
                    <a:lnTo>
                      <a:pt x="108" y="63"/>
                    </a:lnTo>
                    <a:lnTo>
                      <a:pt x="118" y="69"/>
                    </a:lnTo>
                    <a:lnTo>
                      <a:pt x="127" y="75"/>
                    </a:lnTo>
                    <a:lnTo>
                      <a:pt x="136" y="81"/>
                    </a:lnTo>
                    <a:lnTo>
                      <a:pt x="144" y="88"/>
                    </a:lnTo>
                    <a:lnTo>
                      <a:pt x="153" y="97"/>
                    </a:lnTo>
                    <a:lnTo>
                      <a:pt x="161" y="105"/>
                    </a:lnTo>
                    <a:lnTo>
                      <a:pt x="169" y="113"/>
                    </a:lnTo>
                    <a:lnTo>
                      <a:pt x="175" y="121"/>
                    </a:lnTo>
                    <a:lnTo>
                      <a:pt x="182" y="130"/>
                    </a:lnTo>
                    <a:lnTo>
                      <a:pt x="188" y="139"/>
                    </a:lnTo>
                    <a:lnTo>
                      <a:pt x="194" y="150"/>
                    </a:lnTo>
                    <a:lnTo>
                      <a:pt x="199" y="160"/>
                    </a:lnTo>
                    <a:lnTo>
                      <a:pt x="204" y="170"/>
                    </a:lnTo>
                    <a:lnTo>
                      <a:pt x="208" y="180"/>
                    </a:lnTo>
                    <a:lnTo>
                      <a:pt x="213" y="191"/>
                    </a:lnTo>
                    <a:lnTo>
                      <a:pt x="216" y="203"/>
                    </a:lnTo>
                    <a:lnTo>
                      <a:pt x="218" y="214"/>
                    </a:lnTo>
                    <a:lnTo>
                      <a:pt x="221" y="225"/>
                    </a:lnTo>
                    <a:lnTo>
                      <a:pt x="222" y="237"/>
                    </a:lnTo>
                    <a:lnTo>
                      <a:pt x="223" y="250"/>
                    </a:lnTo>
                    <a:lnTo>
                      <a:pt x="224" y="262"/>
                    </a:lnTo>
                    <a:lnTo>
                      <a:pt x="223" y="274"/>
                    </a:lnTo>
                    <a:lnTo>
                      <a:pt x="254" y="2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21" name="Freeform 33"/>
              <p:cNvSpPr>
                <a:spLocks/>
              </p:cNvSpPr>
              <p:nvPr/>
            </p:nvSpPr>
            <p:spPr bwMode="auto">
              <a:xfrm flipH="1">
                <a:off x="2425" y="3268"/>
                <a:ext cx="10" cy="10"/>
              </a:xfrm>
              <a:custGeom>
                <a:avLst/>
                <a:gdLst>
                  <a:gd name="T0" fmla="*/ 0 w 275"/>
                  <a:gd name="T1" fmla="*/ 254 h 254"/>
                  <a:gd name="T2" fmla="*/ 25 w 275"/>
                  <a:gd name="T3" fmla="*/ 254 h 254"/>
                  <a:gd name="T4" fmla="*/ 52 w 275"/>
                  <a:gd name="T5" fmla="*/ 251 h 254"/>
                  <a:gd name="T6" fmla="*/ 76 w 275"/>
                  <a:gd name="T7" fmla="*/ 246 h 254"/>
                  <a:gd name="T8" fmla="*/ 101 w 275"/>
                  <a:gd name="T9" fmla="*/ 238 h 254"/>
                  <a:gd name="T10" fmla="*/ 124 w 275"/>
                  <a:gd name="T11" fmla="*/ 228 h 254"/>
                  <a:gd name="T12" fmla="*/ 147 w 275"/>
                  <a:gd name="T13" fmla="*/ 216 h 254"/>
                  <a:gd name="T14" fmla="*/ 168 w 275"/>
                  <a:gd name="T15" fmla="*/ 202 h 254"/>
                  <a:gd name="T16" fmla="*/ 188 w 275"/>
                  <a:gd name="T17" fmla="*/ 186 h 254"/>
                  <a:gd name="T18" fmla="*/ 206 w 275"/>
                  <a:gd name="T19" fmla="*/ 168 h 254"/>
                  <a:gd name="T20" fmla="*/ 222 w 275"/>
                  <a:gd name="T21" fmla="*/ 149 h 254"/>
                  <a:gd name="T22" fmla="*/ 237 w 275"/>
                  <a:gd name="T23" fmla="*/ 127 h 254"/>
                  <a:gd name="T24" fmla="*/ 250 w 275"/>
                  <a:gd name="T25" fmla="*/ 105 h 254"/>
                  <a:gd name="T26" fmla="*/ 260 w 275"/>
                  <a:gd name="T27" fmla="*/ 80 h 254"/>
                  <a:gd name="T28" fmla="*/ 267 w 275"/>
                  <a:gd name="T29" fmla="*/ 55 h 254"/>
                  <a:gd name="T30" fmla="*/ 272 w 275"/>
                  <a:gd name="T31" fmla="*/ 29 h 254"/>
                  <a:gd name="T32" fmla="*/ 275 w 275"/>
                  <a:gd name="T33" fmla="*/ 1 h 254"/>
                  <a:gd name="T34" fmla="*/ 244 w 275"/>
                  <a:gd name="T35" fmla="*/ 12 h 254"/>
                  <a:gd name="T36" fmla="*/ 240 w 275"/>
                  <a:gd name="T37" fmla="*/ 37 h 254"/>
                  <a:gd name="T38" fmla="*/ 234 w 275"/>
                  <a:gd name="T39" fmla="*/ 59 h 254"/>
                  <a:gd name="T40" fmla="*/ 226 w 275"/>
                  <a:gd name="T41" fmla="*/ 82 h 254"/>
                  <a:gd name="T42" fmla="*/ 216 w 275"/>
                  <a:gd name="T43" fmla="*/ 102 h 254"/>
                  <a:gd name="T44" fmla="*/ 204 w 275"/>
                  <a:gd name="T45" fmla="*/ 121 h 254"/>
                  <a:gd name="T46" fmla="*/ 191 w 275"/>
                  <a:gd name="T47" fmla="*/ 139 h 254"/>
                  <a:gd name="T48" fmla="*/ 175 w 275"/>
                  <a:gd name="T49" fmla="*/ 155 h 254"/>
                  <a:gd name="T50" fmla="*/ 159 w 275"/>
                  <a:gd name="T51" fmla="*/ 170 h 254"/>
                  <a:gd name="T52" fmla="*/ 141 w 275"/>
                  <a:gd name="T53" fmla="*/ 183 h 254"/>
                  <a:gd name="T54" fmla="*/ 121 w 275"/>
                  <a:gd name="T55" fmla="*/ 195 h 254"/>
                  <a:gd name="T56" fmla="*/ 101 w 275"/>
                  <a:gd name="T57" fmla="*/ 205 h 254"/>
                  <a:gd name="T58" fmla="*/ 80 w 275"/>
                  <a:gd name="T59" fmla="*/ 212 h 254"/>
                  <a:gd name="T60" fmla="*/ 58 w 275"/>
                  <a:gd name="T61" fmla="*/ 218 h 254"/>
                  <a:gd name="T62" fmla="*/ 36 w 275"/>
                  <a:gd name="T63" fmla="*/ 221 h 254"/>
                  <a:gd name="T64" fmla="*/ 12 w 275"/>
                  <a:gd name="T65" fmla="*/ 222 h 254"/>
                  <a:gd name="T66" fmla="*/ 1 w 275"/>
                  <a:gd name="T67" fmla="*/ 222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4"/>
                  <a:gd name="T104" fmla="*/ 275 w 275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4">
                    <a:moveTo>
                      <a:pt x="0" y="254"/>
                    </a:moveTo>
                    <a:lnTo>
                      <a:pt x="0" y="254"/>
                    </a:lnTo>
                    <a:lnTo>
                      <a:pt x="13" y="254"/>
                    </a:lnTo>
                    <a:lnTo>
                      <a:pt x="25" y="254"/>
                    </a:lnTo>
                    <a:lnTo>
                      <a:pt x="39" y="253"/>
                    </a:lnTo>
                    <a:lnTo>
                      <a:pt x="52" y="251"/>
                    </a:lnTo>
                    <a:lnTo>
                      <a:pt x="64" y="249"/>
                    </a:lnTo>
                    <a:lnTo>
                      <a:pt x="76" y="246"/>
                    </a:lnTo>
                    <a:lnTo>
                      <a:pt x="90" y="243"/>
                    </a:lnTo>
                    <a:lnTo>
                      <a:pt x="101" y="238"/>
                    </a:lnTo>
                    <a:lnTo>
                      <a:pt x="113" y="233"/>
                    </a:lnTo>
                    <a:lnTo>
                      <a:pt x="124" y="228"/>
                    </a:lnTo>
                    <a:lnTo>
                      <a:pt x="137" y="222"/>
                    </a:lnTo>
                    <a:lnTo>
                      <a:pt x="147" y="216"/>
                    </a:lnTo>
                    <a:lnTo>
                      <a:pt x="158" y="210"/>
                    </a:lnTo>
                    <a:lnTo>
                      <a:pt x="168" y="202"/>
                    </a:lnTo>
                    <a:lnTo>
                      <a:pt x="178" y="195"/>
                    </a:lnTo>
                    <a:lnTo>
                      <a:pt x="188" y="186"/>
                    </a:lnTo>
                    <a:lnTo>
                      <a:pt x="197" y="177"/>
                    </a:lnTo>
                    <a:lnTo>
                      <a:pt x="206" y="168"/>
                    </a:lnTo>
                    <a:lnTo>
                      <a:pt x="214" y="159"/>
                    </a:lnTo>
                    <a:lnTo>
                      <a:pt x="222" y="149"/>
                    </a:lnTo>
                    <a:lnTo>
                      <a:pt x="229" y="139"/>
                    </a:lnTo>
                    <a:lnTo>
                      <a:pt x="237" y="127"/>
                    </a:lnTo>
                    <a:lnTo>
                      <a:pt x="244" y="116"/>
                    </a:lnTo>
                    <a:lnTo>
                      <a:pt x="250" y="105"/>
                    </a:lnTo>
                    <a:lnTo>
                      <a:pt x="255" y="93"/>
                    </a:lnTo>
                    <a:lnTo>
                      <a:pt x="260" y="80"/>
                    </a:lnTo>
                    <a:lnTo>
                      <a:pt x="264" y="68"/>
                    </a:lnTo>
                    <a:lnTo>
                      <a:pt x="267" y="55"/>
                    </a:lnTo>
                    <a:lnTo>
                      <a:pt x="270" y="42"/>
                    </a:lnTo>
                    <a:lnTo>
                      <a:pt x="272" y="29"/>
                    </a:lnTo>
                    <a:lnTo>
                      <a:pt x="274" y="15"/>
                    </a:lnTo>
                    <a:lnTo>
                      <a:pt x="275" y="1"/>
                    </a:lnTo>
                    <a:lnTo>
                      <a:pt x="244" y="0"/>
                    </a:lnTo>
                    <a:lnTo>
                      <a:pt x="244" y="12"/>
                    </a:lnTo>
                    <a:lnTo>
                      <a:pt x="242" y="24"/>
                    </a:lnTo>
                    <a:lnTo>
                      <a:pt x="240" y="37"/>
                    </a:lnTo>
                    <a:lnTo>
                      <a:pt x="237" y="48"/>
                    </a:lnTo>
                    <a:lnTo>
                      <a:pt x="234" y="59"/>
                    </a:lnTo>
                    <a:lnTo>
                      <a:pt x="230" y="70"/>
                    </a:lnTo>
                    <a:lnTo>
                      <a:pt x="226" y="82"/>
                    </a:lnTo>
                    <a:lnTo>
                      <a:pt x="221" y="92"/>
                    </a:lnTo>
                    <a:lnTo>
                      <a:pt x="216" y="102"/>
                    </a:lnTo>
                    <a:lnTo>
                      <a:pt x="210" y="111"/>
                    </a:lnTo>
                    <a:lnTo>
                      <a:pt x="204" y="121"/>
                    </a:lnTo>
                    <a:lnTo>
                      <a:pt x="198" y="130"/>
                    </a:lnTo>
                    <a:lnTo>
                      <a:pt x="191" y="139"/>
                    </a:lnTo>
                    <a:lnTo>
                      <a:pt x="184" y="148"/>
                    </a:lnTo>
                    <a:lnTo>
                      <a:pt x="175" y="155"/>
                    </a:lnTo>
                    <a:lnTo>
                      <a:pt x="167" y="163"/>
                    </a:lnTo>
                    <a:lnTo>
                      <a:pt x="159" y="170"/>
                    </a:lnTo>
                    <a:lnTo>
                      <a:pt x="150" y="177"/>
                    </a:lnTo>
                    <a:lnTo>
                      <a:pt x="141" y="183"/>
                    </a:lnTo>
                    <a:lnTo>
                      <a:pt x="132" y="190"/>
                    </a:lnTo>
                    <a:lnTo>
                      <a:pt x="121" y="195"/>
                    </a:lnTo>
                    <a:lnTo>
                      <a:pt x="111" y="200"/>
                    </a:lnTo>
                    <a:lnTo>
                      <a:pt x="101" y="205"/>
                    </a:lnTo>
                    <a:lnTo>
                      <a:pt x="91" y="209"/>
                    </a:lnTo>
                    <a:lnTo>
                      <a:pt x="80" y="212"/>
                    </a:lnTo>
                    <a:lnTo>
                      <a:pt x="69" y="215"/>
                    </a:lnTo>
                    <a:lnTo>
                      <a:pt x="58" y="218"/>
                    </a:lnTo>
                    <a:lnTo>
                      <a:pt x="47" y="220"/>
                    </a:lnTo>
                    <a:lnTo>
                      <a:pt x="36" y="221"/>
                    </a:lnTo>
                    <a:lnTo>
                      <a:pt x="24" y="222"/>
                    </a:lnTo>
                    <a:lnTo>
                      <a:pt x="12" y="222"/>
                    </a:lnTo>
                    <a:lnTo>
                      <a:pt x="1" y="222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22" name="Freeform 34"/>
              <p:cNvSpPr>
                <a:spLocks/>
              </p:cNvSpPr>
              <p:nvPr/>
            </p:nvSpPr>
            <p:spPr bwMode="auto">
              <a:xfrm flipH="1">
                <a:off x="2435" y="3268"/>
                <a:ext cx="10" cy="10"/>
              </a:xfrm>
              <a:custGeom>
                <a:avLst/>
                <a:gdLst>
                  <a:gd name="T0" fmla="*/ 0 w 254"/>
                  <a:gd name="T1" fmla="*/ 0 h 276"/>
                  <a:gd name="T2" fmla="*/ 0 w 254"/>
                  <a:gd name="T3" fmla="*/ 28 h 276"/>
                  <a:gd name="T4" fmla="*/ 3 w 254"/>
                  <a:gd name="T5" fmla="*/ 55 h 276"/>
                  <a:gd name="T6" fmla="*/ 8 w 254"/>
                  <a:gd name="T7" fmla="*/ 81 h 276"/>
                  <a:gd name="T8" fmla="*/ 16 w 254"/>
                  <a:gd name="T9" fmla="*/ 106 h 276"/>
                  <a:gd name="T10" fmla="*/ 26 w 254"/>
                  <a:gd name="T11" fmla="*/ 130 h 276"/>
                  <a:gd name="T12" fmla="*/ 40 w 254"/>
                  <a:gd name="T13" fmla="*/ 152 h 276"/>
                  <a:gd name="T14" fmla="*/ 54 w 254"/>
                  <a:gd name="T15" fmla="*/ 173 h 276"/>
                  <a:gd name="T16" fmla="*/ 70 w 254"/>
                  <a:gd name="T17" fmla="*/ 192 h 276"/>
                  <a:gd name="T18" fmla="*/ 89 w 254"/>
                  <a:gd name="T19" fmla="*/ 210 h 276"/>
                  <a:gd name="T20" fmla="*/ 109 w 254"/>
                  <a:gd name="T21" fmla="*/ 226 h 276"/>
                  <a:gd name="T22" fmla="*/ 129 w 254"/>
                  <a:gd name="T23" fmla="*/ 239 h 276"/>
                  <a:gd name="T24" fmla="*/ 152 w 254"/>
                  <a:gd name="T25" fmla="*/ 251 h 276"/>
                  <a:gd name="T26" fmla="*/ 176 w 254"/>
                  <a:gd name="T27" fmla="*/ 260 h 276"/>
                  <a:gd name="T28" fmla="*/ 201 w 254"/>
                  <a:gd name="T29" fmla="*/ 269 h 276"/>
                  <a:gd name="T30" fmla="*/ 226 w 254"/>
                  <a:gd name="T31" fmla="*/ 273 h 276"/>
                  <a:gd name="T32" fmla="*/ 253 w 254"/>
                  <a:gd name="T33" fmla="*/ 276 h 276"/>
                  <a:gd name="T34" fmla="*/ 242 w 254"/>
                  <a:gd name="T35" fmla="*/ 243 h 276"/>
                  <a:gd name="T36" fmla="*/ 219 w 254"/>
                  <a:gd name="T37" fmla="*/ 240 h 276"/>
                  <a:gd name="T38" fmla="*/ 197 w 254"/>
                  <a:gd name="T39" fmla="*/ 235 h 276"/>
                  <a:gd name="T40" fmla="*/ 175 w 254"/>
                  <a:gd name="T41" fmla="*/ 227 h 276"/>
                  <a:gd name="T42" fmla="*/ 155 w 254"/>
                  <a:gd name="T43" fmla="*/ 218 h 276"/>
                  <a:gd name="T44" fmla="*/ 137 w 254"/>
                  <a:gd name="T45" fmla="*/ 206 h 276"/>
                  <a:gd name="T46" fmla="*/ 118 w 254"/>
                  <a:gd name="T47" fmla="*/ 193 h 276"/>
                  <a:gd name="T48" fmla="*/ 101 w 254"/>
                  <a:gd name="T49" fmla="*/ 179 h 276"/>
                  <a:gd name="T50" fmla="*/ 85 w 254"/>
                  <a:gd name="T51" fmla="*/ 163 h 276"/>
                  <a:gd name="T52" fmla="*/ 72 w 254"/>
                  <a:gd name="T53" fmla="*/ 144 h 276"/>
                  <a:gd name="T54" fmla="*/ 60 w 254"/>
                  <a:gd name="T55" fmla="*/ 126 h 276"/>
                  <a:gd name="T56" fmla="*/ 50 w 254"/>
                  <a:gd name="T57" fmla="*/ 106 h 276"/>
                  <a:gd name="T58" fmla="*/ 42 w 254"/>
                  <a:gd name="T59" fmla="*/ 84 h 276"/>
                  <a:gd name="T60" fmla="*/ 35 w 254"/>
                  <a:gd name="T61" fmla="*/ 62 h 276"/>
                  <a:gd name="T62" fmla="*/ 32 w 254"/>
                  <a:gd name="T63" fmla="*/ 38 h 276"/>
                  <a:gd name="T64" fmla="*/ 30 w 254"/>
                  <a:gd name="T65" fmla="*/ 14 h 276"/>
                  <a:gd name="T66" fmla="*/ 31 w 254"/>
                  <a:gd name="T67" fmla="*/ 2 h 2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276"/>
                  <a:gd name="T104" fmla="*/ 254 w 254"/>
                  <a:gd name="T105" fmla="*/ 276 h 2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276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1" y="41"/>
                    </a:lnTo>
                    <a:lnTo>
                      <a:pt x="3" y="55"/>
                    </a:lnTo>
                    <a:lnTo>
                      <a:pt x="5" y="68"/>
                    </a:lnTo>
                    <a:lnTo>
                      <a:pt x="8" y="81"/>
                    </a:lnTo>
                    <a:lnTo>
                      <a:pt x="12" y="93"/>
                    </a:lnTo>
                    <a:lnTo>
                      <a:pt x="16" y="106"/>
                    </a:lnTo>
                    <a:lnTo>
                      <a:pt x="21" y="118"/>
                    </a:lnTo>
                    <a:lnTo>
                      <a:pt x="26" y="130"/>
                    </a:lnTo>
                    <a:lnTo>
                      <a:pt x="32" y="141"/>
                    </a:lnTo>
                    <a:lnTo>
                      <a:pt x="40" y="152"/>
                    </a:lnTo>
                    <a:lnTo>
                      <a:pt x="47" y="163"/>
                    </a:lnTo>
                    <a:lnTo>
                      <a:pt x="54" y="173"/>
                    </a:lnTo>
                    <a:lnTo>
                      <a:pt x="62" y="183"/>
                    </a:lnTo>
                    <a:lnTo>
                      <a:pt x="70" y="192"/>
                    </a:lnTo>
                    <a:lnTo>
                      <a:pt x="79" y="201"/>
                    </a:lnTo>
                    <a:lnTo>
                      <a:pt x="89" y="210"/>
                    </a:lnTo>
                    <a:lnTo>
                      <a:pt x="99" y="218"/>
                    </a:lnTo>
                    <a:lnTo>
                      <a:pt x="109" y="226"/>
                    </a:lnTo>
                    <a:lnTo>
                      <a:pt x="119" y="233"/>
                    </a:lnTo>
                    <a:lnTo>
                      <a:pt x="129" y="239"/>
                    </a:lnTo>
                    <a:lnTo>
                      <a:pt x="141" y="245"/>
                    </a:lnTo>
                    <a:lnTo>
                      <a:pt x="152" y="251"/>
                    </a:lnTo>
                    <a:lnTo>
                      <a:pt x="164" y="256"/>
                    </a:lnTo>
                    <a:lnTo>
                      <a:pt x="176" y="260"/>
                    </a:lnTo>
                    <a:lnTo>
                      <a:pt x="189" y="265"/>
                    </a:lnTo>
                    <a:lnTo>
                      <a:pt x="201" y="269"/>
                    </a:lnTo>
                    <a:lnTo>
                      <a:pt x="213" y="271"/>
                    </a:lnTo>
                    <a:lnTo>
                      <a:pt x="226" y="273"/>
                    </a:lnTo>
                    <a:lnTo>
                      <a:pt x="240" y="275"/>
                    </a:lnTo>
                    <a:lnTo>
                      <a:pt x="253" y="276"/>
                    </a:lnTo>
                    <a:lnTo>
                      <a:pt x="254" y="244"/>
                    </a:lnTo>
                    <a:lnTo>
                      <a:pt x="242" y="243"/>
                    </a:lnTo>
                    <a:lnTo>
                      <a:pt x="230" y="242"/>
                    </a:lnTo>
                    <a:lnTo>
                      <a:pt x="219" y="240"/>
                    </a:lnTo>
                    <a:lnTo>
                      <a:pt x="208" y="238"/>
                    </a:lnTo>
                    <a:lnTo>
                      <a:pt x="197" y="235"/>
                    </a:lnTo>
                    <a:lnTo>
                      <a:pt x="187" y="231"/>
                    </a:lnTo>
                    <a:lnTo>
                      <a:pt x="175" y="227"/>
                    </a:lnTo>
                    <a:lnTo>
                      <a:pt x="165" y="223"/>
                    </a:lnTo>
                    <a:lnTo>
                      <a:pt x="155" y="218"/>
                    </a:lnTo>
                    <a:lnTo>
                      <a:pt x="146" y="213"/>
                    </a:lnTo>
                    <a:lnTo>
                      <a:pt x="137" y="206"/>
                    </a:lnTo>
                    <a:lnTo>
                      <a:pt x="127" y="200"/>
                    </a:lnTo>
                    <a:lnTo>
                      <a:pt x="118" y="193"/>
                    </a:lnTo>
                    <a:lnTo>
                      <a:pt x="109" y="186"/>
                    </a:lnTo>
                    <a:lnTo>
                      <a:pt x="101" y="179"/>
                    </a:lnTo>
                    <a:lnTo>
                      <a:pt x="94" y="171"/>
                    </a:lnTo>
                    <a:lnTo>
                      <a:pt x="85" y="163"/>
                    </a:lnTo>
                    <a:lnTo>
                      <a:pt x="78" y="153"/>
                    </a:lnTo>
                    <a:lnTo>
                      <a:pt x="72" y="144"/>
                    </a:lnTo>
                    <a:lnTo>
                      <a:pt x="66" y="135"/>
                    </a:lnTo>
                    <a:lnTo>
                      <a:pt x="60" y="126"/>
                    </a:lnTo>
                    <a:lnTo>
                      <a:pt x="55" y="116"/>
                    </a:lnTo>
                    <a:lnTo>
                      <a:pt x="50" y="106"/>
                    </a:lnTo>
                    <a:lnTo>
                      <a:pt x="46" y="94"/>
                    </a:lnTo>
                    <a:lnTo>
                      <a:pt x="42" y="84"/>
                    </a:lnTo>
                    <a:lnTo>
                      <a:pt x="39" y="73"/>
                    </a:lnTo>
                    <a:lnTo>
                      <a:pt x="35" y="62"/>
                    </a:lnTo>
                    <a:lnTo>
                      <a:pt x="33" y="50"/>
                    </a:lnTo>
                    <a:lnTo>
                      <a:pt x="32" y="38"/>
                    </a:lnTo>
                    <a:lnTo>
                      <a:pt x="31" y="26"/>
                    </a:lnTo>
                    <a:lnTo>
                      <a:pt x="30" y="14"/>
                    </a:lnTo>
                    <a:lnTo>
                      <a:pt x="3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23" name="Freeform 35"/>
              <p:cNvSpPr>
                <a:spLocks/>
              </p:cNvSpPr>
              <p:nvPr/>
            </p:nvSpPr>
            <p:spPr bwMode="auto">
              <a:xfrm flipH="1">
                <a:off x="2434" y="3258"/>
                <a:ext cx="11" cy="10"/>
              </a:xfrm>
              <a:custGeom>
                <a:avLst/>
                <a:gdLst>
                  <a:gd name="T0" fmla="*/ 275 w 275"/>
                  <a:gd name="T1" fmla="*/ 1 h 255"/>
                  <a:gd name="T2" fmla="*/ 249 w 275"/>
                  <a:gd name="T3" fmla="*/ 1 h 255"/>
                  <a:gd name="T4" fmla="*/ 223 w 275"/>
                  <a:gd name="T5" fmla="*/ 4 h 255"/>
                  <a:gd name="T6" fmla="*/ 198 w 275"/>
                  <a:gd name="T7" fmla="*/ 9 h 255"/>
                  <a:gd name="T8" fmla="*/ 173 w 275"/>
                  <a:gd name="T9" fmla="*/ 16 h 255"/>
                  <a:gd name="T10" fmla="*/ 150 w 275"/>
                  <a:gd name="T11" fmla="*/ 26 h 255"/>
                  <a:gd name="T12" fmla="*/ 127 w 275"/>
                  <a:gd name="T13" fmla="*/ 38 h 255"/>
                  <a:gd name="T14" fmla="*/ 107 w 275"/>
                  <a:gd name="T15" fmla="*/ 52 h 255"/>
                  <a:gd name="T16" fmla="*/ 87 w 275"/>
                  <a:gd name="T17" fmla="*/ 68 h 255"/>
                  <a:gd name="T18" fmla="*/ 69 w 275"/>
                  <a:gd name="T19" fmla="*/ 85 h 255"/>
                  <a:gd name="T20" fmla="*/ 53 w 275"/>
                  <a:gd name="T21" fmla="*/ 105 h 255"/>
                  <a:gd name="T22" fmla="*/ 38 w 275"/>
                  <a:gd name="T23" fmla="*/ 126 h 255"/>
                  <a:gd name="T24" fmla="*/ 25 w 275"/>
                  <a:gd name="T25" fmla="*/ 150 h 255"/>
                  <a:gd name="T26" fmla="*/ 15 w 275"/>
                  <a:gd name="T27" fmla="*/ 173 h 255"/>
                  <a:gd name="T28" fmla="*/ 8 w 275"/>
                  <a:gd name="T29" fmla="*/ 199 h 255"/>
                  <a:gd name="T30" fmla="*/ 2 w 275"/>
                  <a:gd name="T31" fmla="*/ 225 h 255"/>
                  <a:gd name="T32" fmla="*/ 0 w 275"/>
                  <a:gd name="T33" fmla="*/ 253 h 255"/>
                  <a:gd name="T34" fmla="*/ 31 w 275"/>
                  <a:gd name="T35" fmla="*/ 242 h 255"/>
                  <a:gd name="T36" fmla="*/ 35 w 275"/>
                  <a:gd name="T37" fmla="*/ 218 h 255"/>
                  <a:gd name="T38" fmla="*/ 41 w 275"/>
                  <a:gd name="T39" fmla="*/ 195 h 255"/>
                  <a:gd name="T40" fmla="*/ 49 w 275"/>
                  <a:gd name="T41" fmla="*/ 173 h 255"/>
                  <a:gd name="T42" fmla="*/ 59 w 275"/>
                  <a:gd name="T43" fmla="*/ 153 h 255"/>
                  <a:gd name="T44" fmla="*/ 71 w 275"/>
                  <a:gd name="T45" fmla="*/ 133 h 255"/>
                  <a:gd name="T46" fmla="*/ 84 w 275"/>
                  <a:gd name="T47" fmla="*/ 115 h 255"/>
                  <a:gd name="T48" fmla="*/ 100 w 275"/>
                  <a:gd name="T49" fmla="*/ 99 h 255"/>
                  <a:gd name="T50" fmla="*/ 116 w 275"/>
                  <a:gd name="T51" fmla="*/ 84 h 255"/>
                  <a:gd name="T52" fmla="*/ 134 w 275"/>
                  <a:gd name="T53" fmla="*/ 71 h 255"/>
                  <a:gd name="T54" fmla="*/ 154 w 275"/>
                  <a:gd name="T55" fmla="*/ 59 h 255"/>
                  <a:gd name="T56" fmla="*/ 173 w 275"/>
                  <a:gd name="T57" fmla="*/ 50 h 255"/>
                  <a:gd name="T58" fmla="*/ 195 w 275"/>
                  <a:gd name="T59" fmla="*/ 42 h 255"/>
                  <a:gd name="T60" fmla="*/ 217 w 275"/>
                  <a:gd name="T61" fmla="*/ 36 h 255"/>
                  <a:gd name="T62" fmla="*/ 240 w 275"/>
                  <a:gd name="T63" fmla="*/ 32 h 255"/>
                  <a:gd name="T64" fmla="*/ 262 w 275"/>
                  <a:gd name="T65" fmla="*/ 31 h 255"/>
                  <a:gd name="T66" fmla="*/ 274 w 275"/>
                  <a:gd name="T67" fmla="*/ 31 h 2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5"/>
                  <a:gd name="T104" fmla="*/ 275 w 275"/>
                  <a:gd name="T105" fmla="*/ 255 h 2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5">
                    <a:moveTo>
                      <a:pt x="275" y="1"/>
                    </a:moveTo>
                    <a:lnTo>
                      <a:pt x="275" y="1"/>
                    </a:lnTo>
                    <a:lnTo>
                      <a:pt x="262" y="0"/>
                    </a:lnTo>
                    <a:lnTo>
                      <a:pt x="249" y="1"/>
                    </a:lnTo>
                    <a:lnTo>
                      <a:pt x="237" y="2"/>
                    </a:lnTo>
                    <a:lnTo>
                      <a:pt x="223" y="4"/>
                    </a:lnTo>
                    <a:lnTo>
                      <a:pt x="211" y="6"/>
                    </a:lnTo>
                    <a:lnTo>
                      <a:pt x="198" y="9"/>
                    </a:lnTo>
                    <a:lnTo>
                      <a:pt x="186" y="12"/>
                    </a:lnTo>
                    <a:lnTo>
                      <a:pt x="173" y="16"/>
                    </a:lnTo>
                    <a:lnTo>
                      <a:pt x="162" y="21"/>
                    </a:lnTo>
                    <a:lnTo>
                      <a:pt x="150" y="26"/>
                    </a:lnTo>
                    <a:lnTo>
                      <a:pt x="139" y="31"/>
                    </a:lnTo>
                    <a:lnTo>
                      <a:pt x="127" y="38"/>
                    </a:lnTo>
                    <a:lnTo>
                      <a:pt x="117" y="45"/>
                    </a:lnTo>
                    <a:lnTo>
                      <a:pt x="107" y="52"/>
                    </a:lnTo>
                    <a:lnTo>
                      <a:pt x="97" y="60"/>
                    </a:lnTo>
                    <a:lnTo>
                      <a:pt x="87" y="68"/>
                    </a:lnTo>
                    <a:lnTo>
                      <a:pt x="77" y="76"/>
                    </a:lnTo>
                    <a:lnTo>
                      <a:pt x="69" y="85"/>
                    </a:lnTo>
                    <a:lnTo>
                      <a:pt x="60" y="96"/>
                    </a:lnTo>
                    <a:lnTo>
                      <a:pt x="53" y="105"/>
                    </a:lnTo>
                    <a:lnTo>
                      <a:pt x="45" y="116"/>
                    </a:lnTo>
                    <a:lnTo>
                      <a:pt x="38" y="126"/>
                    </a:lnTo>
                    <a:lnTo>
                      <a:pt x="31" y="137"/>
                    </a:lnTo>
                    <a:lnTo>
                      <a:pt x="25" y="150"/>
                    </a:lnTo>
                    <a:lnTo>
                      <a:pt x="20" y="161"/>
                    </a:lnTo>
                    <a:lnTo>
                      <a:pt x="15" y="173"/>
                    </a:lnTo>
                    <a:lnTo>
                      <a:pt x="11" y="186"/>
                    </a:lnTo>
                    <a:lnTo>
                      <a:pt x="8" y="199"/>
                    </a:lnTo>
                    <a:lnTo>
                      <a:pt x="5" y="212"/>
                    </a:lnTo>
                    <a:lnTo>
                      <a:pt x="2" y="225"/>
                    </a:lnTo>
                    <a:lnTo>
                      <a:pt x="1" y="239"/>
                    </a:lnTo>
                    <a:lnTo>
                      <a:pt x="0" y="253"/>
                    </a:lnTo>
                    <a:lnTo>
                      <a:pt x="31" y="255"/>
                    </a:lnTo>
                    <a:lnTo>
                      <a:pt x="31" y="242"/>
                    </a:lnTo>
                    <a:lnTo>
                      <a:pt x="33" y="230"/>
                    </a:lnTo>
                    <a:lnTo>
                      <a:pt x="35" y="218"/>
                    </a:lnTo>
                    <a:lnTo>
                      <a:pt x="38" y="207"/>
                    </a:lnTo>
                    <a:lnTo>
                      <a:pt x="41" y="195"/>
                    </a:lnTo>
                    <a:lnTo>
                      <a:pt x="45" y="184"/>
                    </a:lnTo>
                    <a:lnTo>
                      <a:pt x="49" y="173"/>
                    </a:lnTo>
                    <a:lnTo>
                      <a:pt x="54" y="163"/>
                    </a:lnTo>
                    <a:lnTo>
                      <a:pt x="59" y="153"/>
                    </a:lnTo>
                    <a:lnTo>
                      <a:pt x="65" y="142"/>
                    </a:lnTo>
                    <a:lnTo>
                      <a:pt x="71" y="133"/>
                    </a:lnTo>
                    <a:lnTo>
                      <a:pt x="77" y="124"/>
                    </a:lnTo>
                    <a:lnTo>
                      <a:pt x="84" y="115"/>
                    </a:lnTo>
                    <a:lnTo>
                      <a:pt x="92" y="107"/>
                    </a:lnTo>
                    <a:lnTo>
                      <a:pt x="100" y="99"/>
                    </a:lnTo>
                    <a:lnTo>
                      <a:pt x="108" y="92"/>
                    </a:lnTo>
                    <a:lnTo>
                      <a:pt x="116" y="84"/>
                    </a:lnTo>
                    <a:lnTo>
                      <a:pt x="125" y="77"/>
                    </a:lnTo>
                    <a:lnTo>
                      <a:pt x="134" y="71"/>
                    </a:lnTo>
                    <a:lnTo>
                      <a:pt x="144" y="65"/>
                    </a:lnTo>
                    <a:lnTo>
                      <a:pt x="154" y="59"/>
                    </a:lnTo>
                    <a:lnTo>
                      <a:pt x="163" y="54"/>
                    </a:lnTo>
                    <a:lnTo>
                      <a:pt x="173" y="50"/>
                    </a:lnTo>
                    <a:lnTo>
                      <a:pt x="184" y="46"/>
                    </a:lnTo>
                    <a:lnTo>
                      <a:pt x="195" y="42"/>
                    </a:lnTo>
                    <a:lnTo>
                      <a:pt x="206" y="39"/>
                    </a:lnTo>
                    <a:lnTo>
                      <a:pt x="217" y="36"/>
                    </a:lnTo>
                    <a:lnTo>
                      <a:pt x="228" y="34"/>
                    </a:lnTo>
                    <a:lnTo>
                      <a:pt x="240" y="32"/>
                    </a:lnTo>
                    <a:lnTo>
                      <a:pt x="251" y="31"/>
                    </a:lnTo>
                    <a:lnTo>
                      <a:pt x="262" y="31"/>
                    </a:lnTo>
                    <a:lnTo>
                      <a:pt x="274" y="31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24" name="Freeform 36"/>
              <p:cNvSpPr>
                <a:spLocks/>
              </p:cNvSpPr>
              <p:nvPr/>
            </p:nvSpPr>
            <p:spPr bwMode="auto">
              <a:xfrm flipH="1">
                <a:off x="2437" y="3259"/>
                <a:ext cx="10" cy="10"/>
              </a:xfrm>
              <a:custGeom>
                <a:avLst/>
                <a:gdLst>
                  <a:gd name="T0" fmla="*/ 253 w 255"/>
                  <a:gd name="T1" fmla="*/ 0 h 275"/>
                  <a:gd name="T2" fmla="*/ 225 w 255"/>
                  <a:gd name="T3" fmla="*/ 2 h 275"/>
                  <a:gd name="T4" fmla="*/ 199 w 255"/>
                  <a:gd name="T5" fmla="*/ 8 h 275"/>
                  <a:gd name="T6" fmla="*/ 173 w 255"/>
                  <a:gd name="T7" fmla="*/ 16 h 275"/>
                  <a:gd name="T8" fmla="*/ 149 w 255"/>
                  <a:gd name="T9" fmla="*/ 26 h 275"/>
                  <a:gd name="T10" fmla="*/ 126 w 255"/>
                  <a:gd name="T11" fmla="*/ 38 h 275"/>
                  <a:gd name="T12" fmla="*/ 105 w 255"/>
                  <a:gd name="T13" fmla="*/ 53 h 275"/>
                  <a:gd name="T14" fmla="*/ 86 w 255"/>
                  <a:gd name="T15" fmla="*/ 70 h 275"/>
                  <a:gd name="T16" fmla="*/ 68 w 255"/>
                  <a:gd name="T17" fmla="*/ 87 h 275"/>
                  <a:gd name="T18" fmla="*/ 52 w 255"/>
                  <a:gd name="T19" fmla="*/ 107 h 275"/>
                  <a:gd name="T20" fmla="*/ 38 w 255"/>
                  <a:gd name="T21" fmla="*/ 128 h 275"/>
                  <a:gd name="T22" fmla="*/ 26 w 255"/>
                  <a:gd name="T23" fmla="*/ 150 h 275"/>
                  <a:gd name="T24" fmla="*/ 16 w 255"/>
                  <a:gd name="T25" fmla="*/ 174 h 275"/>
                  <a:gd name="T26" fmla="*/ 9 w 255"/>
                  <a:gd name="T27" fmla="*/ 198 h 275"/>
                  <a:gd name="T28" fmla="*/ 3 w 255"/>
                  <a:gd name="T29" fmla="*/ 223 h 275"/>
                  <a:gd name="T30" fmla="*/ 1 w 255"/>
                  <a:gd name="T31" fmla="*/ 249 h 275"/>
                  <a:gd name="T32" fmla="*/ 1 w 255"/>
                  <a:gd name="T33" fmla="*/ 275 h 275"/>
                  <a:gd name="T34" fmla="*/ 32 w 255"/>
                  <a:gd name="T35" fmla="*/ 262 h 275"/>
                  <a:gd name="T36" fmla="*/ 33 w 255"/>
                  <a:gd name="T37" fmla="*/ 240 h 275"/>
                  <a:gd name="T38" fmla="*/ 37 w 255"/>
                  <a:gd name="T39" fmla="*/ 217 h 275"/>
                  <a:gd name="T40" fmla="*/ 42 w 255"/>
                  <a:gd name="T41" fmla="*/ 195 h 275"/>
                  <a:gd name="T42" fmla="*/ 50 w 255"/>
                  <a:gd name="T43" fmla="*/ 174 h 275"/>
                  <a:gd name="T44" fmla="*/ 59 w 255"/>
                  <a:gd name="T45" fmla="*/ 154 h 275"/>
                  <a:gd name="T46" fmla="*/ 70 w 255"/>
                  <a:gd name="T47" fmla="*/ 135 h 275"/>
                  <a:gd name="T48" fmla="*/ 84 w 255"/>
                  <a:gd name="T49" fmla="*/ 116 h 275"/>
                  <a:gd name="T50" fmla="*/ 99 w 255"/>
                  <a:gd name="T51" fmla="*/ 100 h 275"/>
                  <a:gd name="T52" fmla="*/ 115 w 255"/>
                  <a:gd name="T53" fmla="*/ 85 h 275"/>
                  <a:gd name="T54" fmla="*/ 134 w 255"/>
                  <a:gd name="T55" fmla="*/ 72 h 275"/>
                  <a:gd name="T56" fmla="*/ 153 w 255"/>
                  <a:gd name="T57" fmla="*/ 59 h 275"/>
                  <a:gd name="T58" fmla="*/ 173 w 255"/>
                  <a:gd name="T59" fmla="*/ 49 h 275"/>
                  <a:gd name="T60" fmla="*/ 195 w 255"/>
                  <a:gd name="T61" fmla="*/ 41 h 275"/>
                  <a:gd name="T62" fmla="*/ 218 w 255"/>
                  <a:gd name="T63" fmla="*/ 36 h 275"/>
                  <a:gd name="T64" fmla="*/ 243 w 255"/>
                  <a:gd name="T65" fmla="*/ 32 h 275"/>
                  <a:gd name="T66" fmla="*/ 255 w 255"/>
                  <a:gd name="T67" fmla="*/ 31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275"/>
                  <a:gd name="T104" fmla="*/ 255 w 255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275">
                    <a:moveTo>
                      <a:pt x="253" y="0"/>
                    </a:moveTo>
                    <a:lnTo>
                      <a:pt x="253" y="0"/>
                    </a:lnTo>
                    <a:lnTo>
                      <a:pt x="240" y="1"/>
                    </a:lnTo>
                    <a:lnTo>
                      <a:pt x="225" y="2"/>
                    </a:lnTo>
                    <a:lnTo>
                      <a:pt x="212" y="5"/>
                    </a:lnTo>
                    <a:lnTo>
                      <a:pt x="199" y="8"/>
                    </a:lnTo>
                    <a:lnTo>
                      <a:pt x="186" y="11"/>
                    </a:lnTo>
                    <a:lnTo>
                      <a:pt x="173" y="16"/>
                    </a:lnTo>
                    <a:lnTo>
                      <a:pt x="161" y="21"/>
                    </a:lnTo>
                    <a:lnTo>
                      <a:pt x="149" y="26"/>
                    </a:lnTo>
                    <a:lnTo>
                      <a:pt x="138" y="32"/>
                    </a:lnTo>
                    <a:lnTo>
                      <a:pt x="126" y="38"/>
                    </a:lnTo>
                    <a:lnTo>
                      <a:pt x="116" y="45"/>
                    </a:lnTo>
                    <a:lnTo>
                      <a:pt x="105" y="53"/>
                    </a:lnTo>
                    <a:lnTo>
                      <a:pt x="96" y="60"/>
                    </a:lnTo>
                    <a:lnTo>
                      <a:pt x="86" y="70"/>
                    </a:lnTo>
                    <a:lnTo>
                      <a:pt x="76" y="78"/>
                    </a:lnTo>
                    <a:lnTo>
                      <a:pt x="68" y="87"/>
                    </a:lnTo>
                    <a:lnTo>
                      <a:pt x="60" y="97"/>
                    </a:lnTo>
                    <a:lnTo>
                      <a:pt x="52" y="107"/>
                    </a:lnTo>
                    <a:lnTo>
                      <a:pt x="45" y="117"/>
                    </a:lnTo>
                    <a:lnTo>
                      <a:pt x="38" y="128"/>
                    </a:lnTo>
                    <a:lnTo>
                      <a:pt x="32" y="139"/>
                    </a:lnTo>
                    <a:lnTo>
                      <a:pt x="26" y="150"/>
                    </a:lnTo>
                    <a:lnTo>
                      <a:pt x="21" y="162"/>
                    </a:lnTo>
                    <a:lnTo>
                      <a:pt x="16" y="174"/>
                    </a:lnTo>
                    <a:lnTo>
                      <a:pt x="12" y="186"/>
                    </a:lnTo>
                    <a:lnTo>
                      <a:pt x="9" y="198"/>
                    </a:lnTo>
                    <a:lnTo>
                      <a:pt x="6" y="211"/>
                    </a:lnTo>
                    <a:lnTo>
                      <a:pt x="3" y="223"/>
                    </a:lnTo>
                    <a:lnTo>
                      <a:pt x="2" y="237"/>
                    </a:lnTo>
                    <a:lnTo>
                      <a:pt x="1" y="249"/>
                    </a:lnTo>
                    <a:lnTo>
                      <a:pt x="0" y="262"/>
                    </a:lnTo>
                    <a:lnTo>
                      <a:pt x="1" y="275"/>
                    </a:lnTo>
                    <a:lnTo>
                      <a:pt x="32" y="274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33" y="240"/>
                    </a:lnTo>
                    <a:lnTo>
                      <a:pt x="35" y="229"/>
                    </a:lnTo>
                    <a:lnTo>
                      <a:pt x="37" y="217"/>
                    </a:lnTo>
                    <a:lnTo>
                      <a:pt x="39" y="206"/>
                    </a:lnTo>
                    <a:lnTo>
                      <a:pt x="42" y="195"/>
                    </a:lnTo>
                    <a:lnTo>
                      <a:pt x="46" y="185"/>
                    </a:lnTo>
                    <a:lnTo>
                      <a:pt x="50" y="174"/>
                    </a:lnTo>
                    <a:lnTo>
                      <a:pt x="54" y="163"/>
                    </a:lnTo>
                    <a:lnTo>
                      <a:pt x="59" y="154"/>
                    </a:lnTo>
                    <a:lnTo>
                      <a:pt x="65" y="144"/>
                    </a:lnTo>
                    <a:lnTo>
                      <a:pt x="70" y="135"/>
                    </a:lnTo>
                    <a:lnTo>
                      <a:pt x="77" y="126"/>
                    </a:lnTo>
                    <a:lnTo>
                      <a:pt x="84" y="116"/>
                    </a:lnTo>
                    <a:lnTo>
                      <a:pt x="92" y="108"/>
                    </a:lnTo>
                    <a:lnTo>
                      <a:pt x="99" y="100"/>
                    </a:lnTo>
                    <a:lnTo>
                      <a:pt x="107" y="92"/>
                    </a:lnTo>
                    <a:lnTo>
                      <a:pt x="115" y="85"/>
                    </a:lnTo>
                    <a:lnTo>
                      <a:pt x="124" y="78"/>
                    </a:lnTo>
                    <a:lnTo>
                      <a:pt x="134" y="72"/>
                    </a:lnTo>
                    <a:lnTo>
                      <a:pt x="143" y="65"/>
                    </a:lnTo>
                    <a:lnTo>
                      <a:pt x="153" y="59"/>
                    </a:lnTo>
                    <a:lnTo>
                      <a:pt x="163" y="54"/>
                    </a:lnTo>
                    <a:lnTo>
                      <a:pt x="173" y="49"/>
                    </a:lnTo>
                    <a:lnTo>
                      <a:pt x="185" y="45"/>
                    </a:lnTo>
                    <a:lnTo>
                      <a:pt x="195" y="41"/>
                    </a:lnTo>
                    <a:lnTo>
                      <a:pt x="207" y="38"/>
                    </a:lnTo>
                    <a:lnTo>
                      <a:pt x="218" y="36"/>
                    </a:lnTo>
                    <a:lnTo>
                      <a:pt x="231" y="34"/>
                    </a:lnTo>
                    <a:lnTo>
                      <a:pt x="243" y="32"/>
                    </a:lnTo>
                    <a:lnTo>
                      <a:pt x="255" y="3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25" name="Freeform 37"/>
              <p:cNvSpPr>
                <a:spLocks/>
              </p:cNvSpPr>
              <p:nvPr/>
            </p:nvSpPr>
            <p:spPr bwMode="auto">
              <a:xfrm flipH="1">
                <a:off x="2424" y="3269"/>
                <a:ext cx="10" cy="10"/>
              </a:xfrm>
              <a:custGeom>
                <a:avLst/>
                <a:gdLst>
                  <a:gd name="T0" fmla="*/ 1 w 255"/>
                  <a:gd name="T1" fmla="*/ 275 h 275"/>
                  <a:gd name="T2" fmla="*/ 29 w 255"/>
                  <a:gd name="T3" fmla="*/ 272 h 275"/>
                  <a:gd name="T4" fmla="*/ 56 w 255"/>
                  <a:gd name="T5" fmla="*/ 267 h 275"/>
                  <a:gd name="T6" fmla="*/ 81 w 255"/>
                  <a:gd name="T7" fmla="*/ 260 h 275"/>
                  <a:gd name="T8" fmla="*/ 106 w 255"/>
                  <a:gd name="T9" fmla="*/ 249 h 275"/>
                  <a:gd name="T10" fmla="*/ 128 w 255"/>
                  <a:gd name="T11" fmla="*/ 236 h 275"/>
                  <a:gd name="T12" fmla="*/ 149 w 255"/>
                  <a:gd name="T13" fmla="*/ 222 h 275"/>
                  <a:gd name="T14" fmla="*/ 169 w 255"/>
                  <a:gd name="T15" fmla="*/ 206 h 275"/>
                  <a:gd name="T16" fmla="*/ 187 w 255"/>
                  <a:gd name="T17" fmla="*/ 188 h 275"/>
                  <a:gd name="T18" fmla="*/ 202 w 255"/>
                  <a:gd name="T19" fmla="*/ 168 h 275"/>
                  <a:gd name="T20" fmla="*/ 217 w 255"/>
                  <a:gd name="T21" fmla="*/ 147 h 275"/>
                  <a:gd name="T22" fmla="*/ 229 w 255"/>
                  <a:gd name="T23" fmla="*/ 124 h 275"/>
                  <a:gd name="T24" fmla="*/ 238 w 255"/>
                  <a:gd name="T25" fmla="*/ 101 h 275"/>
                  <a:gd name="T26" fmla="*/ 246 w 255"/>
                  <a:gd name="T27" fmla="*/ 76 h 275"/>
                  <a:gd name="T28" fmla="*/ 251 w 255"/>
                  <a:gd name="T29" fmla="*/ 52 h 275"/>
                  <a:gd name="T30" fmla="*/ 255 w 255"/>
                  <a:gd name="T31" fmla="*/ 26 h 275"/>
                  <a:gd name="T32" fmla="*/ 255 w 255"/>
                  <a:gd name="T33" fmla="*/ 0 h 275"/>
                  <a:gd name="T34" fmla="*/ 223 w 255"/>
                  <a:gd name="T35" fmla="*/ 12 h 275"/>
                  <a:gd name="T36" fmla="*/ 222 w 255"/>
                  <a:gd name="T37" fmla="*/ 36 h 275"/>
                  <a:gd name="T38" fmla="*/ 219 w 255"/>
                  <a:gd name="T39" fmla="*/ 58 h 275"/>
                  <a:gd name="T40" fmla="*/ 213 w 255"/>
                  <a:gd name="T41" fmla="*/ 81 h 275"/>
                  <a:gd name="T42" fmla="*/ 206 w 255"/>
                  <a:gd name="T43" fmla="*/ 101 h 275"/>
                  <a:gd name="T44" fmla="*/ 195 w 255"/>
                  <a:gd name="T45" fmla="*/ 121 h 275"/>
                  <a:gd name="T46" fmla="*/ 184 w 255"/>
                  <a:gd name="T47" fmla="*/ 141 h 275"/>
                  <a:gd name="T48" fmla="*/ 171 w 255"/>
                  <a:gd name="T49" fmla="*/ 159 h 275"/>
                  <a:gd name="T50" fmla="*/ 156 w 255"/>
                  <a:gd name="T51" fmla="*/ 175 h 275"/>
                  <a:gd name="T52" fmla="*/ 139 w 255"/>
                  <a:gd name="T53" fmla="*/ 191 h 275"/>
                  <a:gd name="T54" fmla="*/ 122 w 255"/>
                  <a:gd name="T55" fmla="*/ 204 h 275"/>
                  <a:gd name="T56" fmla="*/ 102 w 255"/>
                  <a:gd name="T57" fmla="*/ 216 h 275"/>
                  <a:gd name="T58" fmla="*/ 81 w 255"/>
                  <a:gd name="T59" fmla="*/ 226 h 275"/>
                  <a:gd name="T60" fmla="*/ 60 w 255"/>
                  <a:gd name="T61" fmla="*/ 233 h 275"/>
                  <a:gd name="T62" fmla="*/ 37 w 255"/>
                  <a:gd name="T63" fmla="*/ 240 h 275"/>
                  <a:gd name="T64" fmla="*/ 13 w 255"/>
                  <a:gd name="T65" fmla="*/ 244 h 275"/>
                  <a:gd name="T66" fmla="*/ 0 w 255"/>
                  <a:gd name="T67" fmla="*/ 244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275"/>
                  <a:gd name="T104" fmla="*/ 255 w 255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275">
                    <a:moveTo>
                      <a:pt x="1" y="275"/>
                    </a:moveTo>
                    <a:lnTo>
                      <a:pt x="1" y="275"/>
                    </a:lnTo>
                    <a:lnTo>
                      <a:pt x="16" y="274"/>
                    </a:lnTo>
                    <a:lnTo>
                      <a:pt x="29" y="272"/>
                    </a:lnTo>
                    <a:lnTo>
                      <a:pt x="42" y="270"/>
                    </a:lnTo>
                    <a:lnTo>
                      <a:pt x="56" y="267"/>
                    </a:lnTo>
                    <a:lnTo>
                      <a:pt x="69" y="264"/>
                    </a:lnTo>
                    <a:lnTo>
                      <a:pt x="81" y="260"/>
                    </a:lnTo>
                    <a:lnTo>
                      <a:pt x="93" y="255"/>
                    </a:lnTo>
                    <a:lnTo>
                      <a:pt x="106" y="249"/>
                    </a:lnTo>
                    <a:lnTo>
                      <a:pt x="117" y="244"/>
                    </a:lnTo>
                    <a:lnTo>
                      <a:pt x="128" y="236"/>
                    </a:lnTo>
                    <a:lnTo>
                      <a:pt x="139" y="229"/>
                    </a:lnTo>
                    <a:lnTo>
                      <a:pt x="149" y="222"/>
                    </a:lnTo>
                    <a:lnTo>
                      <a:pt x="160" y="214"/>
                    </a:lnTo>
                    <a:lnTo>
                      <a:pt x="169" y="206"/>
                    </a:lnTo>
                    <a:lnTo>
                      <a:pt x="178" y="197"/>
                    </a:lnTo>
                    <a:lnTo>
                      <a:pt x="187" y="188"/>
                    </a:lnTo>
                    <a:lnTo>
                      <a:pt x="195" y="178"/>
                    </a:lnTo>
                    <a:lnTo>
                      <a:pt x="202" y="168"/>
                    </a:lnTo>
                    <a:lnTo>
                      <a:pt x="210" y="158"/>
                    </a:lnTo>
                    <a:lnTo>
                      <a:pt x="217" y="147"/>
                    </a:lnTo>
                    <a:lnTo>
                      <a:pt x="223" y="137"/>
                    </a:lnTo>
                    <a:lnTo>
                      <a:pt x="229" y="124"/>
                    </a:lnTo>
                    <a:lnTo>
                      <a:pt x="234" y="113"/>
                    </a:lnTo>
                    <a:lnTo>
                      <a:pt x="238" y="101"/>
                    </a:lnTo>
                    <a:lnTo>
                      <a:pt x="242" y="90"/>
                    </a:lnTo>
                    <a:lnTo>
                      <a:pt x="246" y="76"/>
                    </a:lnTo>
                    <a:lnTo>
                      <a:pt x="249" y="64"/>
                    </a:lnTo>
                    <a:lnTo>
                      <a:pt x="251" y="52"/>
                    </a:lnTo>
                    <a:lnTo>
                      <a:pt x="254" y="39"/>
                    </a:lnTo>
                    <a:lnTo>
                      <a:pt x="255" y="26"/>
                    </a:lnTo>
                    <a:lnTo>
                      <a:pt x="255" y="13"/>
                    </a:lnTo>
                    <a:lnTo>
                      <a:pt x="255" y="0"/>
                    </a:lnTo>
                    <a:lnTo>
                      <a:pt x="223" y="1"/>
                    </a:lnTo>
                    <a:lnTo>
                      <a:pt x="223" y="12"/>
                    </a:lnTo>
                    <a:lnTo>
                      <a:pt x="223" y="24"/>
                    </a:lnTo>
                    <a:lnTo>
                      <a:pt x="222" y="36"/>
                    </a:lnTo>
                    <a:lnTo>
                      <a:pt x="221" y="47"/>
                    </a:lnTo>
                    <a:lnTo>
                      <a:pt x="219" y="58"/>
                    </a:lnTo>
                    <a:lnTo>
                      <a:pt x="216" y="69"/>
                    </a:lnTo>
                    <a:lnTo>
                      <a:pt x="213" y="81"/>
                    </a:lnTo>
                    <a:lnTo>
                      <a:pt x="210" y="91"/>
                    </a:lnTo>
                    <a:lnTo>
                      <a:pt x="206" y="101"/>
                    </a:lnTo>
                    <a:lnTo>
                      <a:pt x="200" y="111"/>
                    </a:lnTo>
                    <a:lnTo>
                      <a:pt x="195" y="121"/>
                    </a:lnTo>
                    <a:lnTo>
                      <a:pt x="190" y="131"/>
                    </a:lnTo>
                    <a:lnTo>
                      <a:pt x="184" y="141"/>
                    </a:lnTo>
                    <a:lnTo>
                      <a:pt x="178" y="150"/>
                    </a:lnTo>
                    <a:lnTo>
                      <a:pt x="171" y="159"/>
                    </a:lnTo>
                    <a:lnTo>
                      <a:pt x="164" y="167"/>
                    </a:lnTo>
                    <a:lnTo>
                      <a:pt x="156" y="175"/>
                    </a:lnTo>
                    <a:lnTo>
                      <a:pt x="147" y="183"/>
                    </a:lnTo>
                    <a:lnTo>
                      <a:pt x="139" y="191"/>
                    </a:lnTo>
                    <a:lnTo>
                      <a:pt x="131" y="198"/>
                    </a:lnTo>
                    <a:lnTo>
                      <a:pt x="122" y="204"/>
                    </a:lnTo>
                    <a:lnTo>
                      <a:pt x="112" y="210"/>
                    </a:lnTo>
                    <a:lnTo>
                      <a:pt x="102" y="216"/>
                    </a:lnTo>
                    <a:lnTo>
                      <a:pt x="92" y="221"/>
                    </a:lnTo>
                    <a:lnTo>
                      <a:pt x="81" y="226"/>
                    </a:lnTo>
                    <a:lnTo>
                      <a:pt x="71" y="230"/>
                    </a:lnTo>
                    <a:lnTo>
                      <a:pt x="60" y="233"/>
                    </a:lnTo>
                    <a:lnTo>
                      <a:pt x="48" y="236"/>
                    </a:lnTo>
                    <a:lnTo>
                      <a:pt x="37" y="240"/>
                    </a:lnTo>
                    <a:lnTo>
                      <a:pt x="25" y="242"/>
                    </a:lnTo>
                    <a:lnTo>
                      <a:pt x="13" y="244"/>
                    </a:lnTo>
                    <a:lnTo>
                      <a:pt x="0" y="244"/>
                    </a:lnTo>
                    <a:lnTo>
                      <a:pt x="1" y="2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26" name="Freeform 38"/>
              <p:cNvSpPr>
                <a:spLocks/>
              </p:cNvSpPr>
              <p:nvPr/>
            </p:nvSpPr>
            <p:spPr bwMode="auto">
              <a:xfrm flipH="1">
                <a:off x="2436" y="3269"/>
                <a:ext cx="11" cy="10"/>
              </a:xfrm>
              <a:custGeom>
                <a:avLst/>
                <a:gdLst>
                  <a:gd name="T0" fmla="*/ 0 w 275"/>
                  <a:gd name="T1" fmla="*/ 1 h 254"/>
                  <a:gd name="T2" fmla="*/ 2 w 275"/>
                  <a:gd name="T3" fmla="*/ 28 h 254"/>
                  <a:gd name="T4" fmla="*/ 7 w 275"/>
                  <a:gd name="T5" fmla="*/ 53 h 254"/>
                  <a:gd name="T6" fmla="*/ 14 w 275"/>
                  <a:gd name="T7" fmla="*/ 78 h 254"/>
                  <a:gd name="T8" fmla="*/ 24 w 275"/>
                  <a:gd name="T9" fmla="*/ 101 h 254"/>
                  <a:gd name="T10" fmla="*/ 36 w 275"/>
                  <a:gd name="T11" fmla="*/ 124 h 254"/>
                  <a:gd name="T12" fmla="*/ 50 w 275"/>
                  <a:gd name="T13" fmla="*/ 145 h 254"/>
                  <a:gd name="T14" fmla="*/ 65 w 275"/>
                  <a:gd name="T15" fmla="*/ 166 h 254"/>
                  <a:gd name="T16" fmla="*/ 84 w 275"/>
                  <a:gd name="T17" fmla="*/ 183 h 254"/>
                  <a:gd name="T18" fmla="*/ 103 w 275"/>
                  <a:gd name="T19" fmla="*/ 200 h 254"/>
                  <a:gd name="T20" fmla="*/ 123 w 275"/>
                  <a:gd name="T21" fmla="*/ 214 h 254"/>
                  <a:gd name="T22" fmla="*/ 146 w 275"/>
                  <a:gd name="T23" fmla="*/ 227 h 254"/>
                  <a:gd name="T24" fmla="*/ 169 w 275"/>
                  <a:gd name="T25" fmla="*/ 237 h 254"/>
                  <a:gd name="T26" fmla="*/ 195 w 275"/>
                  <a:gd name="T27" fmla="*/ 245 h 254"/>
                  <a:gd name="T28" fmla="*/ 220 w 275"/>
                  <a:gd name="T29" fmla="*/ 251 h 254"/>
                  <a:gd name="T30" fmla="*/ 248 w 275"/>
                  <a:gd name="T31" fmla="*/ 254 h 254"/>
                  <a:gd name="T32" fmla="*/ 275 w 275"/>
                  <a:gd name="T33" fmla="*/ 254 h 254"/>
                  <a:gd name="T34" fmla="*/ 261 w 275"/>
                  <a:gd name="T35" fmla="*/ 224 h 254"/>
                  <a:gd name="T36" fmla="*/ 238 w 275"/>
                  <a:gd name="T37" fmla="*/ 222 h 254"/>
                  <a:gd name="T38" fmla="*/ 214 w 275"/>
                  <a:gd name="T39" fmla="*/ 218 h 254"/>
                  <a:gd name="T40" fmla="*/ 192 w 275"/>
                  <a:gd name="T41" fmla="*/ 212 h 254"/>
                  <a:gd name="T42" fmla="*/ 170 w 275"/>
                  <a:gd name="T43" fmla="*/ 204 h 254"/>
                  <a:gd name="T44" fmla="*/ 150 w 275"/>
                  <a:gd name="T45" fmla="*/ 194 h 254"/>
                  <a:gd name="T46" fmla="*/ 131 w 275"/>
                  <a:gd name="T47" fmla="*/ 182 h 254"/>
                  <a:gd name="T48" fmla="*/ 113 w 275"/>
                  <a:gd name="T49" fmla="*/ 169 h 254"/>
                  <a:gd name="T50" fmla="*/ 97 w 275"/>
                  <a:gd name="T51" fmla="*/ 152 h 254"/>
                  <a:gd name="T52" fmla="*/ 82 w 275"/>
                  <a:gd name="T53" fmla="*/ 136 h 254"/>
                  <a:gd name="T54" fmla="*/ 68 w 275"/>
                  <a:gd name="T55" fmla="*/ 118 h 254"/>
                  <a:gd name="T56" fmla="*/ 57 w 275"/>
                  <a:gd name="T57" fmla="*/ 98 h 254"/>
                  <a:gd name="T58" fmla="*/ 48 w 275"/>
                  <a:gd name="T59" fmla="*/ 78 h 254"/>
                  <a:gd name="T60" fmla="*/ 41 w 275"/>
                  <a:gd name="T61" fmla="*/ 56 h 254"/>
                  <a:gd name="T62" fmla="*/ 35 w 275"/>
                  <a:gd name="T63" fmla="*/ 35 h 254"/>
                  <a:gd name="T64" fmla="*/ 32 w 275"/>
                  <a:gd name="T65" fmla="*/ 12 h 254"/>
                  <a:gd name="T66" fmla="*/ 31 w 275"/>
                  <a:gd name="T67" fmla="*/ 0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4"/>
                  <a:gd name="T104" fmla="*/ 275 w 275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4">
                    <a:moveTo>
                      <a:pt x="0" y="1"/>
                    </a:moveTo>
                    <a:lnTo>
                      <a:pt x="0" y="1"/>
                    </a:lnTo>
                    <a:lnTo>
                      <a:pt x="1" y="15"/>
                    </a:lnTo>
                    <a:lnTo>
                      <a:pt x="2" y="28"/>
                    </a:lnTo>
                    <a:lnTo>
                      <a:pt x="4" y="40"/>
                    </a:lnTo>
                    <a:lnTo>
                      <a:pt x="7" y="53"/>
                    </a:lnTo>
                    <a:lnTo>
                      <a:pt x="10" y="66"/>
                    </a:lnTo>
                    <a:lnTo>
                      <a:pt x="14" y="78"/>
                    </a:lnTo>
                    <a:lnTo>
                      <a:pt x="19" y="90"/>
                    </a:lnTo>
                    <a:lnTo>
                      <a:pt x="24" y="101"/>
                    </a:lnTo>
                    <a:lnTo>
                      <a:pt x="30" y="114"/>
                    </a:lnTo>
                    <a:lnTo>
                      <a:pt x="36" y="124"/>
                    </a:lnTo>
                    <a:lnTo>
                      <a:pt x="43" y="135"/>
                    </a:lnTo>
                    <a:lnTo>
                      <a:pt x="50" y="145"/>
                    </a:lnTo>
                    <a:lnTo>
                      <a:pt x="57" y="155"/>
                    </a:lnTo>
                    <a:lnTo>
                      <a:pt x="65" y="166"/>
                    </a:lnTo>
                    <a:lnTo>
                      <a:pt x="74" y="175"/>
                    </a:lnTo>
                    <a:lnTo>
                      <a:pt x="84" y="183"/>
                    </a:lnTo>
                    <a:lnTo>
                      <a:pt x="93" y="192"/>
                    </a:lnTo>
                    <a:lnTo>
                      <a:pt x="103" y="200"/>
                    </a:lnTo>
                    <a:lnTo>
                      <a:pt x="113" y="207"/>
                    </a:lnTo>
                    <a:lnTo>
                      <a:pt x="123" y="214"/>
                    </a:lnTo>
                    <a:lnTo>
                      <a:pt x="135" y="221"/>
                    </a:lnTo>
                    <a:lnTo>
                      <a:pt x="146" y="227"/>
                    </a:lnTo>
                    <a:lnTo>
                      <a:pt x="157" y="233"/>
                    </a:lnTo>
                    <a:lnTo>
                      <a:pt x="169" y="237"/>
                    </a:lnTo>
                    <a:lnTo>
                      <a:pt x="182" y="242"/>
                    </a:lnTo>
                    <a:lnTo>
                      <a:pt x="195" y="245"/>
                    </a:lnTo>
                    <a:lnTo>
                      <a:pt x="207" y="248"/>
                    </a:lnTo>
                    <a:lnTo>
                      <a:pt x="220" y="251"/>
                    </a:lnTo>
                    <a:lnTo>
                      <a:pt x="234" y="253"/>
                    </a:lnTo>
                    <a:lnTo>
                      <a:pt x="248" y="254"/>
                    </a:lnTo>
                    <a:lnTo>
                      <a:pt x="261" y="254"/>
                    </a:lnTo>
                    <a:lnTo>
                      <a:pt x="275" y="254"/>
                    </a:lnTo>
                    <a:lnTo>
                      <a:pt x="274" y="223"/>
                    </a:lnTo>
                    <a:lnTo>
                      <a:pt x="261" y="224"/>
                    </a:lnTo>
                    <a:lnTo>
                      <a:pt x="249" y="223"/>
                    </a:lnTo>
                    <a:lnTo>
                      <a:pt x="238" y="222"/>
                    </a:lnTo>
                    <a:lnTo>
                      <a:pt x="225" y="221"/>
                    </a:lnTo>
                    <a:lnTo>
                      <a:pt x="214" y="218"/>
                    </a:lnTo>
                    <a:lnTo>
                      <a:pt x="203" y="215"/>
                    </a:lnTo>
                    <a:lnTo>
                      <a:pt x="192" y="212"/>
                    </a:lnTo>
                    <a:lnTo>
                      <a:pt x="181" y="208"/>
                    </a:lnTo>
                    <a:lnTo>
                      <a:pt x="170" y="204"/>
                    </a:lnTo>
                    <a:lnTo>
                      <a:pt x="160" y="199"/>
                    </a:lnTo>
                    <a:lnTo>
                      <a:pt x="150" y="194"/>
                    </a:lnTo>
                    <a:lnTo>
                      <a:pt x="140" y="188"/>
                    </a:lnTo>
                    <a:lnTo>
                      <a:pt x="131" y="182"/>
                    </a:lnTo>
                    <a:lnTo>
                      <a:pt x="121" y="175"/>
                    </a:lnTo>
                    <a:lnTo>
                      <a:pt x="113" y="169"/>
                    </a:lnTo>
                    <a:lnTo>
                      <a:pt x="105" y="160"/>
                    </a:lnTo>
                    <a:lnTo>
                      <a:pt x="97" y="152"/>
                    </a:lnTo>
                    <a:lnTo>
                      <a:pt x="89" y="144"/>
                    </a:lnTo>
                    <a:lnTo>
                      <a:pt x="82" y="136"/>
                    </a:lnTo>
                    <a:lnTo>
                      <a:pt x="75" y="127"/>
                    </a:lnTo>
                    <a:lnTo>
                      <a:pt x="68" y="118"/>
                    </a:lnTo>
                    <a:lnTo>
                      <a:pt x="63" y="108"/>
                    </a:lnTo>
                    <a:lnTo>
                      <a:pt x="57" y="98"/>
                    </a:lnTo>
                    <a:lnTo>
                      <a:pt x="52" y="88"/>
                    </a:lnTo>
                    <a:lnTo>
                      <a:pt x="48" y="78"/>
                    </a:lnTo>
                    <a:lnTo>
                      <a:pt x="44" y="68"/>
                    </a:lnTo>
                    <a:lnTo>
                      <a:pt x="41" y="56"/>
                    </a:lnTo>
                    <a:lnTo>
                      <a:pt x="38" y="46"/>
                    </a:lnTo>
                    <a:lnTo>
                      <a:pt x="35" y="35"/>
                    </a:lnTo>
                    <a:lnTo>
                      <a:pt x="33" y="24"/>
                    </a:lnTo>
                    <a:lnTo>
                      <a:pt x="32" y="12"/>
                    </a:lnTo>
                    <a:lnTo>
                      <a:pt x="3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27" name="Freeform 39"/>
              <p:cNvSpPr>
                <a:spLocks noChangeAspect="1"/>
              </p:cNvSpPr>
              <p:nvPr/>
            </p:nvSpPr>
            <p:spPr bwMode="auto">
              <a:xfrm flipH="1">
                <a:off x="2409" y="3243"/>
                <a:ext cx="45" cy="46"/>
              </a:xfrm>
              <a:custGeom>
                <a:avLst/>
                <a:gdLst>
                  <a:gd name="T0" fmla="*/ 749 w 1310"/>
                  <a:gd name="T1" fmla="*/ 8 h 1328"/>
                  <a:gd name="T2" fmla="*/ 844 w 1310"/>
                  <a:gd name="T3" fmla="*/ 29 h 1328"/>
                  <a:gd name="T4" fmla="*/ 933 w 1310"/>
                  <a:gd name="T5" fmla="*/ 64 h 1328"/>
                  <a:gd name="T6" fmla="*/ 1015 w 1310"/>
                  <a:gd name="T7" fmla="*/ 111 h 1328"/>
                  <a:gd name="T8" fmla="*/ 1090 w 1310"/>
                  <a:gd name="T9" fmla="*/ 169 h 1328"/>
                  <a:gd name="T10" fmla="*/ 1156 w 1310"/>
                  <a:gd name="T11" fmla="*/ 238 h 1328"/>
                  <a:gd name="T12" fmla="*/ 1211 w 1310"/>
                  <a:gd name="T13" fmla="*/ 315 h 1328"/>
                  <a:gd name="T14" fmla="*/ 1256 w 1310"/>
                  <a:gd name="T15" fmla="*/ 401 h 1328"/>
                  <a:gd name="T16" fmla="*/ 1288 w 1310"/>
                  <a:gd name="T17" fmla="*/ 493 h 1328"/>
                  <a:gd name="T18" fmla="*/ 1306 w 1310"/>
                  <a:gd name="T19" fmla="*/ 591 h 1328"/>
                  <a:gd name="T20" fmla="*/ 1310 w 1310"/>
                  <a:gd name="T21" fmla="*/ 694 h 1328"/>
                  <a:gd name="T22" fmla="*/ 1298 w 1310"/>
                  <a:gd name="T23" fmla="*/ 794 h 1328"/>
                  <a:gd name="T24" fmla="*/ 1270 w 1310"/>
                  <a:gd name="T25" fmla="*/ 891 h 1328"/>
                  <a:gd name="T26" fmla="*/ 1231 w 1310"/>
                  <a:gd name="T27" fmla="*/ 980 h 1328"/>
                  <a:gd name="T28" fmla="*/ 1179 w 1310"/>
                  <a:gd name="T29" fmla="*/ 1061 h 1328"/>
                  <a:gd name="T30" fmla="*/ 1116 w 1310"/>
                  <a:gd name="T31" fmla="*/ 1134 h 1328"/>
                  <a:gd name="T32" fmla="*/ 1045 w 1310"/>
                  <a:gd name="T33" fmla="*/ 1196 h 1328"/>
                  <a:gd name="T34" fmla="*/ 965 w 1310"/>
                  <a:gd name="T35" fmla="*/ 1248 h 1328"/>
                  <a:gd name="T36" fmla="*/ 878 w 1310"/>
                  <a:gd name="T37" fmla="*/ 1288 h 1328"/>
                  <a:gd name="T38" fmla="*/ 788 w 1310"/>
                  <a:gd name="T39" fmla="*/ 1314 h 1328"/>
                  <a:gd name="T40" fmla="*/ 692 w 1310"/>
                  <a:gd name="T41" fmla="*/ 1327 h 1328"/>
                  <a:gd name="T42" fmla="*/ 593 w 1310"/>
                  <a:gd name="T43" fmla="*/ 1326 h 1328"/>
                  <a:gd name="T44" fmla="*/ 495 w 1310"/>
                  <a:gd name="T45" fmla="*/ 1309 h 1328"/>
                  <a:gd name="T46" fmla="*/ 403 w 1310"/>
                  <a:gd name="T47" fmla="*/ 1279 h 1328"/>
                  <a:gd name="T48" fmla="*/ 317 w 1310"/>
                  <a:gd name="T49" fmla="*/ 1236 h 1328"/>
                  <a:gd name="T50" fmla="*/ 240 w 1310"/>
                  <a:gd name="T51" fmla="*/ 1181 h 1328"/>
                  <a:gd name="T52" fmla="*/ 171 w 1310"/>
                  <a:gd name="T53" fmla="*/ 1115 h 1328"/>
                  <a:gd name="T54" fmla="*/ 113 w 1310"/>
                  <a:gd name="T55" fmla="*/ 1041 h 1328"/>
                  <a:gd name="T56" fmla="*/ 65 w 1310"/>
                  <a:gd name="T57" fmla="*/ 957 h 1328"/>
                  <a:gd name="T58" fmla="*/ 29 w 1310"/>
                  <a:gd name="T59" fmla="*/ 868 h 1328"/>
                  <a:gd name="T60" fmla="*/ 8 w 1310"/>
                  <a:gd name="T61" fmla="*/ 772 h 1328"/>
                  <a:gd name="T62" fmla="*/ 0 w 1310"/>
                  <a:gd name="T63" fmla="*/ 671 h 1328"/>
                  <a:gd name="T64" fmla="*/ 7 w 1310"/>
                  <a:gd name="T65" fmla="*/ 567 h 1328"/>
                  <a:gd name="T66" fmla="*/ 28 w 1310"/>
                  <a:gd name="T67" fmla="*/ 469 h 1328"/>
                  <a:gd name="T68" fmla="*/ 63 w 1310"/>
                  <a:gd name="T69" fmla="*/ 379 h 1328"/>
                  <a:gd name="T70" fmla="*/ 110 w 1310"/>
                  <a:gd name="T71" fmla="*/ 294 h 1328"/>
                  <a:gd name="T72" fmla="*/ 168 w 1310"/>
                  <a:gd name="T73" fmla="*/ 219 h 1328"/>
                  <a:gd name="T74" fmla="*/ 237 w 1310"/>
                  <a:gd name="T75" fmla="*/ 152 h 1328"/>
                  <a:gd name="T76" fmla="*/ 313 w 1310"/>
                  <a:gd name="T77" fmla="*/ 97 h 1328"/>
                  <a:gd name="T78" fmla="*/ 398 w 1310"/>
                  <a:gd name="T79" fmla="*/ 53 h 1328"/>
                  <a:gd name="T80" fmla="*/ 488 w 1310"/>
                  <a:gd name="T81" fmla="*/ 22 h 1328"/>
                  <a:gd name="T82" fmla="*/ 584 w 1310"/>
                  <a:gd name="T83" fmla="*/ 5 h 1328"/>
                  <a:gd name="T84" fmla="*/ 684 w 1310"/>
                  <a:gd name="T85" fmla="*/ 0 h 13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0"/>
                  <a:gd name="T130" fmla="*/ 0 h 1328"/>
                  <a:gd name="T131" fmla="*/ 1310 w 1310"/>
                  <a:gd name="T132" fmla="*/ 1328 h 13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0" h="1328">
                    <a:moveTo>
                      <a:pt x="684" y="0"/>
                    </a:moveTo>
                    <a:lnTo>
                      <a:pt x="717" y="4"/>
                    </a:lnTo>
                    <a:lnTo>
                      <a:pt x="749" y="8"/>
                    </a:lnTo>
                    <a:lnTo>
                      <a:pt x="781" y="13"/>
                    </a:lnTo>
                    <a:lnTo>
                      <a:pt x="812" y="20"/>
                    </a:lnTo>
                    <a:lnTo>
                      <a:pt x="844" y="29"/>
                    </a:lnTo>
                    <a:lnTo>
                      <a:pt x="873" y="39"/>
                    </a:lnTo>
                    <a:lnTo>
                      <a:pt x="903" y="50"/>
                    </a:lnTo>
                    <a:lnTo>
                      <a:pt x="933" y="64"/>
                    </a:lnTo>
                    <a:lnTo>
                      <a:pt x="961" y="78"/>
                    </a:lnTo>
                    <a:lnTo>
                      <a:pt x="989" y="93"/>
                    </a:lnTo>
                    <a:lnTo>
                      <a:pt x="1015" y="111"/>
                    </a:lnTo>
                    <a:lnTo>
                      <a:pt x="1041" y="129"/>
                    </a:lnTo>
                    <a:lnTo>
                      <a:pt x="1066" y="148"/>
                    </a:lnTo>
                    <a:lnTo>
                      <a:pt x="1090" y="169"/>
                    </a:lnTo>
                    <a:lnTo>
                      <a:pt x="1113" y="191"/>
                    </a:lnTo>
                    <a:lnTo>
                      <a:pt x="1135" y="213"/>
                    </a:lnTo>
                    <a:lnTo>
                      <a:pt x="1156" y="238"/>
                    </a:lnTo>
                    <a:lnTo>
                      <a:pt x="1175" y="262"/>
                    </a:lnTo>
                    <a:lnTo>
                      <a:pt x="1194" y="289"/>
                    </a:lnTo>
                    <a:lnTo>
                      <a:pt x="1211" y="315"/>
                    </a:lnTo>
                    <a:lnTo>
                      <a:pt x="1227" y="343"/>
                    </a:lnTo>
                    <a:lnTo>
                      <a:pt x="1243" y="371"/>
                    </a:lnTo>
                    <a:lnTo>
                      <a:pt x="1256" y="401"/>
                    </a:lnTo>
                    <a:lnTo>
                      <a:pt x="1268" y="431"/>
                    </a:lnTo>
                    <a:lnTo>
                      <a:pt x="1278" y="461"/>
                    </a:lnTo>
                    <a:lnTo>
                      <a:pt x="1288" y="493"/>
                    </a:lnTo>
                    <a:lnTo>
                      <a:pt x="1296" y="525"/>
                    </a:lnTo>
                    <a:lnTo>
                      <a:pt x="1302" y="558"/>
                    </a:lnTo>
                    <a:lnTo>
                      <a:pt x="1306" y="591"/>
                    </a:lnTo>
                    <a:lnTo>
                      <a:pt x="1309" y="624"/>
                    </a:lnTo>
                    <a:lnTo>
                      <a:pt x="1310" y="659"/>
                    </a:lnTo>
                    <a:lnTo>
                      <a:pt x="1310" y="694"/>
                    </a:lnTo>
                    <a:lnTo>
                      <a:pt x="1307" y="728"/>
                    </a:lnTo>
                    <a:lnTo>
                      <a:pt x="1303" y="762"/>
                    </a:lnTo>
                    <a:lnTo>
                      <a:pt x="1298" y="794"/>
                    </a:lnTo>
                    <a:lnTo>
                      <a:pt x="1290" y="828"/>
                    </a:lnTo>
                    <a:lnTo>
                      <a:pt x="1282" y="860"/>
                    </a:lnTo>
                    <a:lnTo>
                      <a:pt x="1270" y="891"/>
                    </a:lnTo>
                    <a:lnTo>
                      <a:pt x="1259" y="922"/>
                    </a:lnTo>
                    <a:lnTo>
                      <a:pt x="1246" y="951"/>
                    </a:lnTo>
                    <a:lnTo>
                      <a:pt x="1231" y="980"/>
                    </a:lnTo>
                    <a:lnTo>
                      <a:pt x="1215" y="1007"/>
                    </a:lnTo>
                    <a:lnTo>
                      <a:pt x="1198" y="1035"/>
                    </a:lnTo>
                    <a:lnTo>
                      <a:pt x="1179" y="1061"/>
                    </a:lnTo>
                    <a:lnTo>
                      <a:pt x="1159" y="1086"/>
                    </a:lnTo>
                    <a:lnTo>
                      <a:pt x="1139" y="1110"/>
                    </a:lnTo>
                    <a:lnTo>
                      <a:pt x="1116" y="1134"/>
                    </a:lnTo>
                    <a:lnTo>
                      <a:pt x="1094" y="1155"/>
                    </a:lnTo>
                    <a:lnTo>
                      <a:pt x="1069" y="1177"/>
                    </a:lnTo>
                    <a:lnTo>
                      <a:pt x="1045" y="1196"/>
                    </a:lnTo>
                    <a:lnTo>
                      <a:pt x="1019" y="1214"/>
                    </a:lnTo>
                    <a:lnTo>
                      <a:pt x="993" y="1232"/>
                    </a:lnTo>
                    <a:lnTo>
                      <a:pt x="965" y="1248"/>
                    </a:lnTo>
                    <a:lnTo>
                      <a:pt x="938" y="1262"/>
                    </a:lnTo>
                    <a:lnTo>
                      <a:pt x="908" y="1275"/>
                    </a:lnTo>
                    <a:lnTo>
                      <a:pt x="878" y="1288"/>
                    </a:lnTo>
                    <a:lnTo>
                      <a:pt x="849" y="1298"/>
                    </a:lnTo>
                    <a:lnTo>
                      <a:pt x="818" y="1307"/>
                    </a:lnTo>
                    <a:lnTo>
                      <a:pt x="788" y="1314"/>
                    </a:lnTo>
                    <a:lnTo>
                      <a:pt x="756" y="1320"/>
                    </a:lnTo>
                    <a:lnTo>
                      <a:pt x="723" y="1325"/>
                    </a:lnTo>
                    <a:lnTo>
                      <a:pt x="692" y="1327"/>
                    </a:lnTo>
                    <a:lnTo>
                      <a:pt x="659" y="1328"/>
                    </a:lnTo>
                    <a:lnTo>
                      <a:pt x="626" y="1328"/>
                    </a:lnTo>
                    <a:lnTo>
                      <a:pt x="593" y="1326"/>
                    </a:lnTo>
                    <a:lnTo>
                      <a:pt x="559" y="1322"/>
                    </a:lnTo>
                    <a:lnTo>
                      <a:pt x="526" y="1316"/>
                    </a:lnTo>
                    <a:lnTo>
                      <a:pt x="495" y="1309"/>
                    </a:lnTo>
                    <a:lnTo>
                      <a:pt x="463" y="1301"/>
                    </a:lnTo>
                    <a:lnTo>
                      <a:pt x="432" y="1291"/>
                    </a:lnTo>
                    <a:lnTo>
                      <a:pt x="403" y="1279"/>
                    </a:lnTo>
                    <a:lnTo>
                      <a:pt x="373" y="1265"/>
                    </a:lnTo>
                    <a:lnTo>
                      <a:pt x="345" y="1251"/>
                    </a:lnTo>
                    <a:lnTo>
                      <a:pt x="317" y="1236"/>
                    </a:lnTo>
                    <a:lnTo>
                      <a:pt x="291" y="1218"/>
                    </a:lnTo>
                    <a:lnTo>
                      <a:pt x="265" y="1200"/>
                    </a:lnTo>
                    <a:lnTo>
                      <a:pt x="240" y="1181"/>
                    </a:lnTo>
                    <a:lnTo>
                      <a:pt x="216" y="1160"/>
                    </a:lnTo>
                    <a:lnTo>
                      <a:pt x="194" y="1138"/>
                    </a:lnTo>
                    <a:lnTo>
                      <a:pt x="171" y="1115"/>
                    </a:lnTo>
                    <a:lnTo>
                      <a:pt x="151" y="1091"/>
                    </a:lnTo>
                    <a:lnTo>
                      <a:pt x="131" y="1067"/>
                    </a:lnTo>
                    <a:lnTo>
                      <a:pt x="113" y="1041"/>
                    </a:lnTo>
                    <a:lnTo>
                      <a:pt x="96" y="1014"/>
                    </a:lnTo>
                    <a:lnTo>
                      <a:pt x="79" y="986"/>
                    </a:lnTo>
                    <a:lnTo>
                      <a:pt x="65" y="957"/>
                    </a:lnTo>
                    <a:lnTo>
                      <a:pt x="52" y="929"/>
                    </a:lnTo>
                    <a:lnTo>
                      <a:pt x="41" y="898"/>
                    </a:lnTo>
                    <a:lnTo>
                      <a:pt x="29" y="868"/>
                    </a:lnTo>
                    <a:lnTo>
                      <a:pt x="21" y="836"/>
                    </a:lnTo>
                    <a:lnTo>
                      <a:pt x="13" y="805"/>
                    </a:lnTo>
                    <a:lnTo>
                      <a:pt x="8" y="772"/>
                    </a:lnTo>
                    <a:lnTo>
                      <a:pt x="3" y="738"/>
                    </a:lnTo>
                    <a:lnTo>
                      <a:pt x="1" y="705"/>
                    </a:lnTo>
                    <a:lnTo>
                      <a:pt x="0" y="671"/>
                    </a:lnTo>
                    <a:lnTo>
                      <a:pt x="0" y="636"/>
                    </a:lnTo>
                    <a:lnTo>
                      <a:pt x="3" y="602"/>
                    </a:lnTo>
                    <a:lnTo>
                      <a:pt x="7" y="567"/>
                    </a:lnTo>
                    <a:lnTo>
                      <a:pt x="12" y="535"/>
                    </a:lnTo>
                    <a:lnTo>
                      <a:pt x="19" y="502"/>
                    </a:lnTo>
                    <a:lnTo>
                      <a:pt x="28" y="469"/>
                    </a:lnTo>
                    <a:lnTo>
                      <a:pt x="39" y="439"/>
                    </a:lnTo>
                    <a:lnTo>
                      <a:pt x="50" y="408"/>
                    </a:lnTo>
                    <a:lnTo>
                      <a:pt x="63" y="379"/>
                    </a:lnTo>
                    <a:lnTo>
                      <a:pt x="77" y="349"/>
                    </a:lnTo>
                    <a:lnTo>
                      <a:pt x="93" y="322"/>
                    </a:lnTo>
                    <a:lnTo>
                      <a:pt x="110" y="294"/>
                    </a:lnTo>
                    <a:lnTo>
                      <a:pt x="128" y="268"/>
                    </a:lnTo>
                    <a:lnTo>
                      <a:pt x="148" y="243"/>
                    </a:lnTo>
                    <a:lnTo>
                      <a:pt x="168" y="219"/>
                    </a:lnTo>
                    <a:lnTo>
                      <a:pt x="190" y="195"/>
                    </a:lnTo>
                    <a:lnTo>
                      <a:pt x="213" y="174"/>
                    </a:lnTo>
                    <a:lnTo>
                      <a:pt x="237" y="152"/>
                    </a:lnTo>
                    <a:lnTo>
                      <a:pt x="261" y="133"/>
                    </a:lnTo>
                    <a:lnTo>
                      <a:pt x="287" y="115"/>
                    </a:lnTo>
                    <a:lnTo>
                      <a:pt x="313" y="97"/>
                    </a:lnTo>
                    <a:lnTo>
                      <a:pt x="341" y="81"/>
                    </a:lnTo>
                    <a:lnTo>
                      <a:pt x="368" y="67"/>
                    </a:lnTo>
                    <a:lnTo>
                      <a:pt x="398" y="53"/>
                    </a:lnTo>
                    <a:lnTo>
                      <a:pt x="427" y="41"/>
                    </a:lnTo>
                    <a:lnTo>
                      <a:pt x="457" y="31"/>
                    </a:lnTo>
                    <a:lnTo>
                      <a:pt x="488" y="22"/>
                    </a:lnTo>
                    <a:lnTo>
                      <a:pt x="519" y="15"/>
                    </a:lnTo>
                    <a:lnTo>
                      <a:pt x="552" y="9"/>
                    </a:lnTo>
                    <a:lnTo>
                      <a:pt x="584" y="5"/>
                    </a:lnTo>
                    <a:lnTo>
                      <a:pt x="617" y="2"/>
                    </a:lnTo>
                    <a:lnTo>
                      <a:pt x="650" y="0"/>
                    </a:lnTo>
                    <a:lnTo>
                      <a:pt x="684" y="0"/>
                    </a:lnTo>
                    <a:close/>
                  </a:path>
                </a:pathLst>
              </a:custGeom>
              <a:noFill/>
              <a:ln w="2222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" name="Group 40"/>
          <p:cNvGrpSpPr>
            <a:grpSpLocks/>
          </p:cNvGrpSpPr>
          <p:nvPr/>
        </p:nvGrpSpPr>
        <p:grpSpPr bwMode="auto">
          <a:xfrm flipH="1">
            <a:off x="4800600" y="4724400"/>
            <a:ext cx="996950" cy="935038"/>
            <a:chOff x="2144" y="3011"/>
            <a:chExt cx="628" cy="589"/>
          </a:xfrm>
        </p:grpSpPr>
        <p:sp>
          <p:nvSpPr>
            <p:cNvPr id="63558" name="Rectangle 41"/>
            <p:cNvSpPr>
              <a:spLocks noChangeArrowheads="1"/>
            </p:cNvSpPr>
            <p:nvPr/>
          </p:nvSpPr>
          <p:spPr bwMode="auto">
            <a:xfrm>
              <a:off x="2144" y="3011"/>
              <a:ext cx="628" cy="589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59" name="Rectangle 42"/>
            <p:cNvSpPr>
              <a:spLocks noChangeArrowheads="1"/>
            </p:cNvSpPr>
            <p:nvPr/>
          </p:nvSpPr>
          <p:spPr bwMode="auto">
            <a:xfrm>
              <a:off x="2144" y="3011"/>
              <a:ext cx="628" cy="589"/>
            </a:xfrm>
            <a:prstGeom prst="rect">
              <a:avLst/>
            </a:prstGeom>
            <a:noFill/>
            <a:ln w="0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0" name="Freeform 43"/>
            <p:cNvSpPr>
              <a:spLocks/>
            </p:cNvSpPr>
            <p:nvPr/>
          </p:nvSpPr>
          <p:spPr bwMode="auto">
            <a:xfrm>
              <a:off x="2199" y="3047"/>
              <a:ext cx="518" cy="517"/>
            </a:xfrm>
            <a:custGeom>
              <a:avLst/>
              <a:gdLst>
                <a:gd name="T0" fmla="*/ 7414 w 13455"/>
                <a:gd name="T1" fmla="*/ 34 h 13438"/>
                <a:gd name="T2" fmla="*/ 8406 w 13455"/>
                <a:gd name="T3" fmla="*/ 212 h 13438"/>
                <a:gd name="T4" fmla="*/ 9343 w 13455"/>
                <a:gd name="T5" fmla="*/ 530 h 13438"/>
                <a:gd name="T6" fmla="*/ 10212 w 13455"/>
                <a:gd name="T7" fmla="*/ 975 h 13438"/>
                <a:gd name="T8" fmla="*/ 11003 w 13455"/>
                <a:gd name="T9" fmla="*/ 1538 h 13438"/>
                <a:gd name="T10" fmla="*/ 11704 w 13455"/>
                <a:gd name="T11" fmla="*/ 2205 h 13438"/>
                <a:gd name="T12" fmla="*/ 12304 w 13455"/>
                <a:gd name="T13" fmla="*/ 2966 h 13438"/>
                <a:gd name="T14" fmla="*/ 12791 w 13455"/>
                <a:gd name="T15" fmla="*/ 3810 h 13438"/>
                <a:gd name="T16" fmla="*/ 13152 w 13455"/>
                <a:gd name="T17" fmla="*/ 4725 h 13438"/>
                <a:gd name="T18" fmla="*/ 13378 w 13455"/>
                <a:gd name="T19" fmla="*/ 5698 h 13438"/>
                <a:gd name="T20" fmla="*/ 13455 w 13455"/>
                <a:gd name="T21" fmla="*/ 6719 h 13438"/>
                <a:gd name="T22" fmla="*/ 13378 w 13455"/>
                <a:gd name="T23" fmla="*/ 7740 h 13438"/>
                <a:gd name="T24" fmla="*/ 13152 w 13455"/>
                <a:gd name="T25" fmla="*/ 8714 h 13438"/>
                <a:gd name="T26" fmla="*/ 12791 w 13455"/>
                <a:gd name="T27" fmla="*/ 9628 h 13438"/>
                <a:gd name="T28" fmla="*/ 12304 w 13455"/>
                <a:gd name="T29" fmla="*/ 10472 h 13438"/>
                <a:gd name="T30" fmla="*/ 11704 w 13455"/>
                <a:gd name="T31" fmla="*/ 11233 h 13438"/>
                <a:gd name="T32" fmla="*/ 11003 w 13455"/>
                <a:gd name="T33" fmla="*/ 11901 h 13438"/>
                <a:gd name="T34" fmla="*/ 10212 w 13455"/>
                <a:gd name="T35" fmla="*/ 12463 h 13438"/>
                <a:gd name="T36" fmla="*/ 9343 w 13455"/>
                <a:gd name="T37" fmla="*/ 12908 h 13438"/>
                <a:gd name="T38" fmla="*/ 8406 w 13455"/>
                <a:gd name="T39" fmla="*/ 13226 h 13438"/>
                <a:gd name="T40" fmla="*/ 7414 w 13455"/>
                <a:gd name="T41" fmla="*/ 13404 h 13438"/>
                <a:gd name="T42" fmla="*/ 6382 w 13455"/>
                <a:gd name="T43" fmla="*/ 13429 h 13438"/>
                <a:gd name="T44" fmla="*/ 5375 w 13455"/>
                <a:gd name="T45" fmla="*/ 13301 h 13438"/>
                <a:gd name="T46" fmla="*/ 4419 w 13455"/>
                <a:gd name="T47" fmla="*/ 13030 h 13438"/>
                <a:gd name="T48" fmla="*/ 3525 w 13455"/>
                <a:gd name="T49" fmla="*/ 12625 h 13438"/>
                <a:gd name="T50" fmla="*/ 2706 w 13455"/>
                <a:gd name="T51" fmla="*/ 12100 h 13438"/>
                <a:gd name="T52" fmla="*/ 1975 w 13455"/>
                <a:gd name="T53" fmla="*/ 11466 h 13438"/>
                <a:gd name="T54" fmla="*/ 1340 w 13455"/>
                <a:gd name="T55" fmla="*/ 10735 h 13438"/>
                <a:gd name="T56" fmla="*/ 814 w 13455"/>
                <a:gd name="T57" fmla="*/ 9917 h 13438"/>
                <a:gd name="T58" fmla="*/ 409 w 13455"/>
                <a:gd name="T59" fmla="*/ 9025 h 13438"/>
                <a:gd name="T60" fmla="*/ 137 w 13455"/>
                <a:gd name="T61" fmla="*/ 8070 h 13438"/>
                <a:gd name="T62" fmla="*/ 8 w 13455"/>
                <a:gd name="T63" fmla="*/ 7064 h 13438"/>
                <a:gd name="T64" fmla="*/ 35 w 13455"/>
                <a:gd name="T65" fmla="*/ 6034 h 13438"/>
                <a:gd name="T66" fmla="*/ 212 w 13455"/>
                <a:gd name="T67" fmla="*/ 5044 h 13438"/>
                <a:gd name="T68" fmla="*/ 530 w 13455"/>
                <a:gd name="T69" fmla="*/ 4108 h 13438"/>
                <a:gd name="T70" fmla="*/ 977 w 13455"/>
                <a:gd name="T71" fmla="*/ 3240 h 13438"/>
                <a:gd name="T72" fmla="*/ 1540 w 13455"/>
                <a:gd name="T73" fmla="*/ 2449 h 13438"/>
                <a:gd name="T74" fmla="*/ 2208 w 13455"/>
                <a:gd name="T75" fmla="*/ 1749 h 13438"/>
                <a:gd name="T76" fmla="*/ 2971 w 13455"/>
                <a:gd name="T77" fmla="*/ 1150 h 13438"/>
                <a:gd name="T78" fmla="*/ 3816 w 13455"/>
                <a:gd name="T79" fmla="*/ 664 h 13438"/>
                <a:gd name="T80" fmla="*/ 4731 w 13455"/>
                <a:gd name="T81" fmla="*/ 302 h 13438"/>
                <a:gd name="T82" fmla="*/ 5706 w 13455"/>
                <a:gd name="T83" fmla="*/ 77 h 13438"/>
                <a:gd name="T84" fmla="*/ 6728 w 13455"/>
                <a:gd name="T85" fmla="*/ 0 h 134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455"/>
                <a:gd name="T130" fmla="*/ 0 h 13438"/>
                <a:gd name="T131" fmla="*/ 13455 w 13455"/>
                <a:gd name="T132" fmla="*/ 13438 h 134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455" h="13438">
                  <a:moveTo>
                    <a:pt x="6728" y="0"/>
                  </a:moveTo>
                  <a:lnTo>
                    <a:pt x="7073" y="9"/>
                  </a:lnTo>
                  <a:lnTo>
                    <a:pt x="7414" y="34"/>
                  </a:lnTo>
                  <a:lnTo>
                    <a:pt x="7750" y="77"/>
                  </a:lnTo>
                  <a:lnTo>
                    <a:pt x="8080" y="137"/>
                  </a:lnTo>
                  <a:lnTo>
                    <a:pt x="8406" y="212"/>
                  </a:lnTo>
                  <a:lnTo>
                    <a:pt x="8724" y="302"/>
                  </a:lnTo>
                  <a:lnTo>
                    <a:pt x="9036" y="408"/>
                  </a:lnTo>
                  <a:lnTo>
                    <a:pt x="9343" y="530"/>
                  </a:lnTo>
                  <a:lnTo>
                    <a:pt x="9641" y="664"/>
                  </a:lnTo>
                  <a:lnTo>
                    <a:pt x="9930" y="813"/>
                  </a:lnTo>
                  <a:lnTo>
                    <a:pt x="10212" y="975"/>
                  </a:lnTo>
                  <a:lnTo>
                    <a:pt x="10485" y="1150"/>
                  </a:lnTo>
                  <a:lnTo>
                    <a:pt x="10749" y="1338"/>
                  </a:lnTo>
                  <a:lnTo>
                    <a:pt x="11003" y="1538"/>
                  </a:lnTo>
                  <a:lnTo>
                    <a:pt x="11247" y="1749"/>
                  </a:lnTo>
                  <a:lnTo>
                    <a:pt x="11482" y="1972"/>
                  </a:lnTo>
                  <a:lnTo>
                    <a:pt x="11704" y="2205"/>
                  </a:lnTo>
                  <a:lnTo>
                    <a:pt x="11916" y="2449"/>
                  </a:lnTo>
                  <a:lnTo>
                    <a:pt x="12116" y="2704"/>
                  </a:lnTo>
                  <a:lnTo>
                    <a:pt x="12304" y="2966"/>
                  </a:lnTo>
                  <a:lnTo>
                    <a:pt x="12480" y="3240"/>
                  </a:lnTo>
                  <a:lnTo>
                    <a:pt x="12642" y="3521"/>
                  </a:lnTo>
                  <a:lnTo>
                    <a:pt x="12791" y="3810"/>
                  </a:lnTo>
                  <a:lnTo>
                    <a:pt x="12926" y="4108"/>
                  </a:lnTo>
                  <a:lnTo>
                    <a:pt x="13046" y="4413"/>
                  </a:lnTo>
                  <a:lnTo>
                    <a:pt x="13152" y="4725"/>
                  </a:lnTo>
                  <a:lnTo>
                    <a:pt x="13243" y="5044"/>
                  </a:lnTo>
                  <a:lnTo>
                    <a:pt x="13318" y="5368"/>
                  </a:lnTo>
                  <a:lnTo>
                    <a:pt x="13378" y="5698"/>
                  </a:lnTo>
                  <a:lnTo>
                    <a:pt x="13421" y="6034"/>
                  </a:lnTo>
                  <a:lnTo>
                    <a:pt x="13447" y="6375"/>
                  </a:lnTo>
                  <a:lnTo>
                    <a:pt x="13455" y="6719"/>
                  </a:lnTo>
                  <a:lnTo>
                    <a:pt x="13447" y="7064"/>
                  </a:lnTo>
                  <a:lnTo>
                    <a:pt x="13421" y="7404"/>
                  </a:lnTo>
                  <a:lnTo>
                    <a:pt x="13378" y="7740"/>
                  </a:lnTo>
                  <a:lnTo>
                    <a:pt x="13318" y="8070"/>
                  </a:lnTo>
                  <a:lnTo>
                    <a:pt x="13243" y="8395"/>
                  </a:lnTo>
                  <a:lnTo>
                    <a:pt x="13152" y="8714"/>
                  </a:lnTo>
                  <a:lnTo>
                    <a:pt x="13046" y="9025"/>
                  </a:lnTo>
                  <a:lnTo>
                    <a:pt x="12926" y="9330"/>
                  </a:lnTo>
                  <a:lnTo>
                    <a:pt x="12791" y="9628"/>
                  </a:lnTo>
                  <a:lnTo>
                    <a:pt x="12642" y="9917"/>
                  </a:lnTo>
                  <a:lnTo>
                    <a:pt x="12480" y="10198"/>
                  </a:lnTo>
                  <a:lnTo>
                    <a:pt x="12304" y="10472"/>
                  </a:lnTo>
                  <a:lnTo>
                    <a:pt x="12116" y="10735"/>
                  </a:lnTo>
                  <a:lnTo>
                    <a:pt x="11916" y="10988"/>
                  </a:lnTo>
                  <a:lnTo>
                    <a:pt x="11704" y="11233"/>
                  </a:lnTo>
                  <a:lnTo>
                    <a:pt x="11482" y="11466"/>
                  </a:lnTo>
                  <a:lnTo>
                    <a:pt x="11247" y="11690"/>
                  </a:lnTo>
                  <a:lnTo>
                    <a:pt x="11003" y="11901"/>
                  </a:lnTo>
                  <a:lnTo>
                    <a:pt x="10749" y="12100"/>
                  </a:lnTo>
                  <a:lnTo>
                    <a:pt x="10485" y="12288"/>
                  </a:lnTo>
                  <a:lnTo>
                    <a:pt x="10212" y="12463"/>
                  </a:lnTo>
                  <a:lnTo>
                    <a:pt x="9930" y="12625"/>
                  </a:lnTo>
                  <a:lnTo>
                    <a:pt x="9641" y="12774"/>
                  </a:lnTo>
                  <a:lnTo>
                    <a:pt x="9343" y="12908"/>
                  </a:lnTo>
                  <a:lnTo>
                    <a:pt x="9036" y="13030"/>
                  </a:lnTo>
                  <a:lnTo>
                    <a:pt x="8724" y="13136"/>
                  </a:lnTo>
                  <a:lnTo>
                    <a:pt x="8406" y="13226"/>
                  </a:lnTo>
                  <a:lnTo>
                    <a:pt x="8080" y="13301"/>
                  </a:lnTo>
                  <a:lnTo>
                    <a:pt x="7750" y="13361"/>
                  </a:lnTo>
                  <a:lnTo>
                    <a:pt x="7414" y="13404"/>
                  </a:lnTo>
                  <a:lnTo>
                    <a:pt x="7073" y="13429"/>
                  </a:lnTo>
                  <a:lnTo>
                    <a:pt x="6728" y="13438"/>
                  </a:lnTo>
                  <a:lnTo>
                    <a:pt x="6382" y="13429"/>
                  </a:lnTo>
                  <a:lnTo>
                    <a:pt x="6041" y="13404"/>
                  </a:lnTo>
                  <a:lnTo>
                    <a:pt x="5706" y="13361"/>
                  </a:lnTo>
                  <a:lnTo>
                    <a:pt x="5375" y="13301"/>
                  </a:lnTo>
                  <a:lnTo>
                    <a:pt x="5049" y="13226"/>
                  </a:lnTo>
                  <a:lnTo>
                    <a:pt x="4731" y="13136"/>
                  </a:lnTo>
                  <a:lnTo>
                    <a:pt x="4419" y="13030"/>
                  </a:lnTo>
                  <a:lnTo>
                    <a:pt x="4114" y="12908"/>
                  </a:lnTo>
                  <a:lnTo>
                    <a:pt x="3816" y="12774"/>
                  </a:lnTo>
                  <a:lnTo>
                    <a:pt x="3525" y="12625"/>
                  </a:lnTo>
                  <a:lnTo>
                    <a:pt x="3243" y="12463"/>
                  </a:lnTo>
                  <a:lnTo>
                    <a:pt x="2971" y="12288"/>
                  </a:lnTo>
                  <a:lnTo>
                    <a:pt x="2706" y="12100"/>
                  </a:lnTo>
                  <a:lnTo>
                    <a:pt x="2452" y="11901"/>
                  </a:lnTo>
                  <a:lnTo>
                    <a:pt x="2208" y="11690"/>
                  </a:lnTo>
                  <a:lnTo>
                    <a:pt x="1975" y="11466"/>
                  </a:lnTo>
                  <a:lnTo>
                    <a:pt x="1751" y="11233"/>
                  </a:lnTo>
                  <a:lnTo>
                    <a:pt x="1540" y="10988"/>
                  </a:lnTo>
                  <a:lnTo>
                    <a:pt x="1340" y="10735"/>
                  </a:lnTo>
                  <a:lnTo>
                    <a:pt x="1151" y="10472"/>
                  </a:lnTo>
                  <a:lnTo>
                    <a:pt x="977" y="10198"/>
                  </a:lnTo>
                  <a:lnTo>
                    <a:pt x="814" y="9917"/>
                  </a:lnTo>
                  <a:lnTo>
                    <a:pt x="665" y="9628"/>
                  </a:lnTo>
                  <a:lnTo>
                    <a:pt x="530" y="9330"/>
                  </a:lnTo>
                  <a:lnTo>
                    <a:pt x="409" y="9025"/>
                  </a:lnTo>
                  <a:lnTo>
                    <a:pt x="303" y="8714"/>
                  </a:lnTo>
                  <a:lnTo>
                    <a:pt x="212" y="8395"/>
                  </a:lnTo>
                  <a:lnTo>
                    <a:pt x="137" y="8070"/>
                  </a:lnTo>
                  <a:lnTo>
                    <a:pt x="77" y="7740"/>
                  </a:lnTo>
                  <a:lnTo>
                    <a:pt x="35" y="7404"/>
                  </a:lnTo>
                  <a:lnTo>
                    <a:pt x="8" y="7064"/>
                  </a:lnTo>
                  <a:lnTo>
                    <a:pt x="0" y="6719"/>
                  </a:lnTo>
                  <a:lnTo>
                    <a:pt x="8" y="6375"/>
                  </a:lnTo>
                  <a:lnTo>
                    <a:pt x="35" y="6034"/>
                  </a:lnTo>
                  <a:lnTo>
                    <a:pt x="77" y="5698"/>
                  </a:lnTo>
                  <a:lnTo>
                    <a:pt x="137" y="5368"/>
                  </a:lnTo>
                  <a:lnTo>
                    <a:pt x="212" y="5044"/>
                  </a:lnTo>
                  <a:lnTo>
                    <a:pt x="303" y="4725"/>
                  </a:lnTo>
                  <a:lnTo>
                    <a:pt x="409" y="4413"/>
                  </a:lnTo>
                  <a:lnTo>
                    <a:pt x="530" y="4108"/>
                  </a:lnTo>
                  <a:lnTo>
                    <a:pt x="665" y="3810"/>
                  </a:lnTo>
                  <a:lnTo>
                    <a:pt x="814" y="3521"/>
                  </a:lnTo>
                  <a:lnTo>
                    <a:pt x="977" y="3240"/>
                  </a:lnTo>
                  <a:lnTo>
                    <a:pt x="1151" y="2966"/>
                  </a:lnTo>
                  <a:lnTo>
                    <a:pt x="1340" y="2704"/>
                  </a:lnTo>
                  <a:lnTo>
                    <a:pt x="1540" y="2449"/>
                  </a:lnTo>
                  <a:lnTo>
                    <a:pt x="1751" y="2205"/>
                  </a:lnTo>
                  <a:lnTo>
                    <a:pt x="1975" y="1972"/>
                  </a:lnTo>
                  <a:lnTo>
                    <a:pt x="2208" y="1749"/>
                  </a:lnTo>
                  <a:lnTo>
                    <a:pt x="2452" y="1538"/>
                  </a:lnTo>
                  <a:lnTo>
                    <a:pt x="2706" y="1338"/>
                  </a:lnTo>
                  <a:lnTo>
                    <a:pt x="2971" y="1150"/>
                  </a:lnTo>
                  <a:lnTo>
                    <a:pt x="3243" y="975"/>
                  </a:lnTo>
                  <a:lnTo>
                    <a:pt x="3525" y="813"/>
                  </a:lnTo>
                  <a:lnTo>
                    <a:pt x="3816" y="664"/>
                  </a:lnTo>
                  <a:lnTo>
                    <a:pt x="4114" y="530"/>
                  </a:lnTo>
                  <a:lnTo>
                    <a:pt x="4419" y="408"/>
                  </a:lnTo>
                  <a:lnTo>
                    <a:pt x="4731" y="302"/>
                  </a:lnTo>
                  <a:lnTo>
                    <a:pt x="5049" y="212"/>
                  </a:lnTo>
                  <a:lnTo>
                    <a:pt x="5375" y="137"/>
                  </a:lnTo>
                  <a:lnTo>
                    <a:pt x="5706" y="77"/>
                  </a:lnTo>
                  <a:lnTo>
                    <a:pt x="6041" y="34"/>
                  </a:lnTo>
                  <a:lnTo>
                    <a:pt x="6382" y="9"/>
                  </a:lnTo>
                  <a:lnTo>
                    <a:pt x="67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1" name="Rectangle 44"/>
            <p:cNvSpPr>
              <a:spLocks noChangeArrowheads="1"/>
            </p:cNvSpPr>
            <p:nvPr/>
          </p:nvSpPr>
          <p:spPr bwMode="auto">
            <a:xfrm>
              <a:off x="2454" y="3050"/>
              <a:ext cx="8" cy="5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2" name="Freeform 45"/>
            <p:cNvSpPr>
              <a:spLocks/>
            </p:cNvSpPr>
            <p:nvPr/>
          </p:nvSpPr>
          <p:spPr bwMode="auto">
            <a:xfrm>
              <a:off x="2505" y="3091"/>
              <a:ext cx="14" cy="24"/>
            </a:xfrm>
            <a:custGeom>
              <a:avLst/>
              <a:gdLst>
                <a:gd name="T0" fmla="*/ 156 w 362"/>
                <a:gd name="T1" fmla="*/ 0 h 632"/>
                <a:gd name="T2" fmla="*/ 362 w 362"/>
                <a:gd name="T3" fmla="*/ 55 h 632"/>
                <a:gd name="T4" fmla="*/ 208 w 362"/>
                <a:gd name="T5" fmla="*/ 632 h 632"/>
                <a:gd name="T6" fmla="*/ 0 w 362"/>
                <a:gd name="T7" fmla="*/ 576 h 632"/>
                <a:gd name="T8" fmla="*/ 156 w 362"/>
                <a:gd name="T9" fmla="*/ 0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"/>
                <a:gd name="T16" fmla="*/ 0 h 632"/>
                <a:gd name="T17" fmla="*/ 362 w 362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" h="632">
                  <a:moveTo>
                    <a:pt x="156" y="0"/>
                  </a:moveTo>
                  <a:lnTo>
                    <a:pt x="362" y="55"/>
                  </a:lnTo>
                  <a:lnTo>
                    <a:pt x="208" y="632"/>
                  </a:lnTo>
                  <a:lnTo>
                    <a:pt x="0" y="57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3" name="Freeform 46"/>
            <p:cNvSpPr>
              <a:spLocks/>
            </p:cNvSpPr>
            <p:nvPr/>
          </p:nvSpPr>
          <p:spPr bwMode="auto">
            <a:xfrm>
              <a:off x="2397" y="3091"/>
              <a:ext cx="14" cy="25"/>
            </a:xfrm>
            <a:custGeom>
              <a:avLst/>
              <a:gdLst>
                <a:gd name="T0" fmla="*/ 0 w 360"/>
                <a:gd name="T1" fmla="*/ 55 h 631"/>
                <a:gd name="T2" fmla="*/ 206 w 360"/>
                <a:gd name="T3" fmla="*/ 0 h 631"/>
                <a:gd name="T4" fmla="*/ 360 w 360"/>
                <a:gd name="T5" fmla="*/ 576 h 631"/>
                <a:gd name="T6" fmla="*/ 154 w 360"/>
                <a:gd name="T7" fmla="*/ 631 h 631"/>
                <a:gd name="T8" fmla="*/ 0 w 360"/>
                <a:gd name="T9" fmla="*/ 55 h 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631"/>
                <a:gd name="T17" fmla="*/ 360 w 360"/>
                <a:gd name="T18" fmla="*/ 631 h 6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631">
                  <a:moveTo>
                    <a:pt x="0" y="55"/>
                  </a:moveTo>
                  <a:lnTo>
                    <a:pt x="206" y="0"/>
                  </a:lnTo>
                  <a:lnTo>
                    <a:pt x="360" y="576"/>
                  </a:lnTo>
                  <a:lnTo>
                    <a:pt x="154" y="63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4" name="Freeform 47"/>
            <p:cNvSpPr>
              <a:spLocks/>
            </p:cNvSpPr>
            <p:nvPr/>
          </p:nvSpPr>
          <p:spPr bwMode="auto">
            <a:xfrm>
              <a:off x="2471" y="3085"/>
              <a:ext cx="10" cy="24"/>
            </a:xfrm>
            <a:custGeom>
              <a:avLst/>
              <a:gdLst>
                <a:gd name="T0" fmla="*/ 52 w 265"/>
                <a:gd name="T1" fmla="*/ 0 h 614"/>
                <a:gd name="T2" fmla="*/ 265 w 265"/>
                <a:gd name="T3" fmla="*/ 19 h 614"/>
                <a:gd name="T4" fmla="*/ 213 w 265"/>
                <a:gd name="T5" fmla="*/ 614 h 614"/>
                <a:gd name="T6" fmla="*/ 0 w 265"/>
                <a:gd name="T7" fmla="*/ 594 h 614"/>
                <a:gd name="T8" fmla="*/ 52 w 265"/>
                <a:gd name="T9" fmla="*/ 0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614"/>
                <a:gd name="T17" fmla="*/ 265 w 265"/>
                <a:gd name="T18" fmla="*/ 614 h 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614">
                  <a:moveTo>
                    <a:pt x="52" y="0"/>
                  </a:moveTo>
                  <a:lnTo>
                    <a:pt x="265" y="19"/>
                  </a:lnTo>
                  <a:lnTo>
                    <a:pt x="213" y="614"/>
                  </a:lnTo>
                  <a:lnTo>
                    <a:pt x="0" y="59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5" name="Freeform 48"/>
            <p:cNvSpPr>
              <a:spLocks/>
            </p:cNvSpPr>
            <p:nvPr/>
          </p:nvSpPr>
          <p:spPr bwMode="auto">
            <a:xfrm>
              <a:off x="2435" y="3085"/>
              <a:ext cx="10" cy="24"/>
            </a:xfrm>
            <a:custGeom>
              <a:avLst/>
              <a:gdLst>
                <a:gd name="T0" fmla="*/ 0 w 265"/>
                <a:gd name="T1" fmla="*/ 19 h 613"/>
                <a:gd name="T2" fmla="*/ 213 w 265"/>
                <a:gd name="T3" fmla="*/ 0 h 613"/>
                <a:gd name="T4" fmla="*/ 265 w 265"/>
                <a:gd name="T5" fmla="*/ 594 h 613"/>
                <a:gd name="T6" fmla="*/ 52 w 265"/>
                <a:gd name="T7" fmla="*/ 613 h 613"/>
                <a:gd name="T8" fmla="*/ 0 w 265"/>
                <a:gd name="T9" fmla="*/ 19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613"/>
                <a:gd name="T17" fmla="*/ 265 w 265"/>
                <a:gd name="T18" fmla="*/ 613 h 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613">
                  <a:moveTo>
                    <a:pt x="0" y="19"/>
                  </a:moveTo>
                  <a:lnTo>
                    <a:pt x="213" y="0"/>
                  </a:lnTo>
                  <a:lnTo>
                    <a:pt x="265" y="594"/>
                  </a:lnTo>
                  <a:lnTo>
                    <a:pt x="52" y="6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6" name="Freeform 49"/>
            <p:cNvSpPr>
              <a:spLocks/>
            </p:cNvSpPr>
            <p:nvPr/>
          </p:nvSpPr>
          <p:spPr bwMode="auto">
            <a:xfrm>
              <a:off x="2488" y="3064"/>
              <a:ext cx="16" cy="47"/>
            </a:xfrm>
            <a:custGeom>
              <a:avLst/>
              <a:gdLst>
                <a:gd name="T0" fmla="*/ 208 w 418"/>
                <a:gd name="T1" fmla="*/ 0 h 1213"/>
                <a:gd name="T2" fmla="*/ 418 w 418"/>
                <a:gd name="T3" fmla="*/ 38 h 1213"/>
                <a:gd name="T4" fmla="*/ 210 w 418"/>
                <a:gd name="T5" fmla="*/ 1213 h 1213"/>
                <a:gd name="T6" fmla="*/ 0 w 418"/>
                <a:gd name="T7" fmla="*/ 1176 h 1213"/>
                <a:gd name="T8" fmla="*/ 208 w 418"/>
                <a:gd name="T9" fmla="*/ 0 h 1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1213"/>
                <a:gd name="T17" fmla="*/ 418 w 418"/>
                <a:gd name="T18" fmla="*/ 1213 h 1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1213">
                  <a:moveTo>
                    <a:pt x="208" y="0"/>
                  </a:moveTo>
                  <a:lnTo>
                    <a:pt x="418" y="38"/>
                  </a:lnTo>
                  <a:lnTo>
                    <a:pt x="210" y="1213"/>
                  </a:lnTo>
                  <a:lnTo>
                    <a:pt x="0" y="117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7" name="Freeform 50"/>
            <p:cNvSpPr>
              <a:spLocks/>
            </p:cNvSpPr>
            <p:nvPr/>
          </p:nvSpPr>
          <p:spPr bwMode="auto">
            <a:xfrm>
              <a:off x="2412" y="3065"/>
              <a:ext cx="16" cy="46"/>
            </a:xfrm>
            <a:custGeom>
              <a:avLst/>
              <a:gdLst>
                <a:gd name="T0" fmla="*/ 0 w 418"/>
                <a:gd name="T1" fmla="*/ 37 h 1212"/>
                <a:gd name="T2" fmla="*/ 210 w 418"/>
                <a:gd name="T3" fmla="*/ 0 h 1212"/>
                <a:gd name="T4" fmla="*/ 418 w 418"/>
                <a:gd name="T5" fmla="*/ 1175 h 1212"/>
                <a:gd name="T6" fmla="*/ 208 w 418"/>
                <a:gd name="T7" fmla="*/ 1212 h 1212"/>
                <a:gd name="T8" fmla="*/ 0 w 418"/>
                <a:gd name="T9" fmla="*/ 37 h 1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1212"/>
                <a:gd name="T17" fmla="*/ 418 w 418"/>
                <a:gd name="T18" fmla="*/ 1212 h 1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1212">
                  <a:moveTo>
                    <a:pt x="0" y="37"/>
                  </a:moveTo>
                  <a:lnTo>
                    <a:pt x="210" y="0"/>
                  </a:lnTo>
                  <a:lnTo>
                    <a:pt x="418" y="1175"/>
                  </a:lnTo>
                  <a:lnTo>
                    <a:pt x="208" y="121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8" name="Rectangle 51"/>
            <p:cNvSpPr>
              <a:spLocks noChangeArrowheads="1"/>
            </p:cNvSpPr>
            <p:nvPr/>
          </p:nvSpPr>
          <p:spPr bwMode="auto">
            <a:xfrm>
              <a:off x="2454" y="3503"/>
              <a:ext cx="8" cy="5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69" name="Freeform 52"/>
            <p:cNvSpPr>
              <a:spLocks/>
            </p:cNvSpPr>
            <p:nvPr/>
          </p:nvSpPr>
          <p:spPr bwMode="auto">
            <a:xfrm>
              <a:off x="2397" y="3495"/>
              <a:ext cx="14" cy="25"/>
            </a:xfrm>
            <a:custGeom>
              <a:avLst/>
              <a:gdLst>
                <a:gd name="T0" fmla="*/ 155 w 361"/>
                <a:gd name="T1" fmla="*/ 0 h 631"/>
                <a:gd name="T2" fmla="*/ 361 w 361"/>
                <a:gd name="T3" fmla="*/ 55 h 631"/>
                <a:gd name="T4" fmla="*/ 207 w 361"/>
                <a:gd name="T5" fmla="*/ 631 h 631"/>
                <a:gd name="T6" fmla="*/ 0 w 361"/>
                <a:gd name="T7" fmla="*/ 576 h 631"/>
                <a:gd name="T8" fmla="*/ 155 w 361"/>
                <a:gd name="T9" fmla="*/ 0 h 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631"/>
                <a:gd name="T17" fmla="*/ 361 w 361"/>
                <a:gd name="T18" fmla="*/ 631 h 6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631">
                  <a:moveTo>
                    <a:pt x="155" y="0"/>
                  </a:moveTo>
                  <a:lnTo>
                    <a:pt x="361" y="55"/>
                  </a:lnTo>
                  <a:lnTo>
                    <a:pt x="207" y="631"/>
                  </a:lnTo>
                  <a:lnTo>
                    <a:pt x="0" y="576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0" name="Freeform 53"/>
            <p:cNvSpPr>
              <a:spLocks/>
            </p:cNvSpPr>
            <p:nvPr/>
          </p:nvSpPr>
          <p:spPr bwMode="auto">
            <a:xfrm>
              <a:off x="2505" y="3495"/>
              <a:ext cx="14" cy="25"/>
            </a:xfrm>
            <a:custGeom>
              <a:avLst/>
              <a:gdLst>
                <a:gd name="T0" fmla="*/ 0 w 362"/>
                <a:gd name="T1" fmla="*/ 55 h 631"/>
                <a:gd name="T2" fmla="*/ 207 w 362"/>
                <a:gd name="T3" fmla="*/ 0 h 631"/>
                <a:gd name="T4" fmla="*/ 362 w 362"/>
                <a:gd name="T5" fmla="*/ 576 h 631"/>
                <a:gd name="T6" fmla="*/ 156 w 362"/>
                <a:gd name="T7" fmla="*/ 631 h 631"/>
                <a:gd name="T8" fmla="*/ 0 w 362"/>
                <a:gd name="T9" fmla="*/ 55 h 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"/>
                <a:gd name="T16" fmla="*/ 0 h 631"/>
                <a:gd name="T17" fmla="*/ 362 w 362"/>
                <a:gd name="T18" fmla="*/ 631 h 6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" h="631">
                  <a:moveTo>
                    <a:pt x="0" y="55"/>
                  </a:moveTo>
                  <a:lnTo>
                    <a:pt x="207" y="0"/>
                  </a:lnTo>
                  <a:lnTo>
                    <a:pt x="362" y="576"/>
                  </a:lnTo>
                  <a:lnTo>
                    <a:pt x="156" y="63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1" name="Freeform 54"/>
            <p:cNvSpPr>
              <a:spLocks/>
            </p:cNvSpPr>
            <p:nvPr/>
          </p:nvSpPr>
          <p:spPr bwMode="auto">
            <a:xfrm>
              <a:off x="2435" y="3502"/>
              <a:ext cx="10" cy="23"/>
            </a:xfrm>
            <a:custGeom>
              <a:avLst/>
              <a:gdLst>
                <a:gd name="T0" fmla="*/ 52 w 265"/>
                <a:gd name="T1" fmla="*/ 0 h 613"/>
                <a:gd name="T2" fmla="*/ 265 w 265"/>
                <a:gd name="T3" fmla="*/ 18 h 613"/>
                <a:gd name="T4" fmla="*/ 213 w 265"/>
                <a:gd name="T5" fmla="*/ 613 h 613"/>
                <a:gd name="T6" fmla="*/ 0 w 265"/>
                <a:gd name="T7" fmla="*/ 595 h 613"/>
                <a:gd name="T8" fmla="*/ 52 w 265"/>
                <a:gd name="T9" fmla="*/ 0 h 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613"/>
                <a:gd name="T17" fmla="*/ 265 w 265"/>
                <a:gd name="T18" fmla="*/ 613 h 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613">
                  <a:moveTo>
                    <a:pt x="52" y="0"/>
                  </a:moveTo>
                  <a:lnTo>
                    <a:pt x="265" y="18"/>
                  </a:lnTo>
                  <a:lnTo>
                    <a:pt x="213" y="613"/>
                  </a:lnTo>
                  <a:lnTo>
                    <a:pt x="0" y="59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2" name="Freeform 55"/>
            <p:cNvSpPr>
              <a:spLocks/>
            </p:cNvSpPr>
            <p:nvPr/>
          </p:nvSpPr>
          <p:spPr bwMode="auto">
            <a:xfrm>
              <a:off x="2471" y="3502"/>
              <a:ext cx="10" cy="23"/>
            </a:xfrm>
            <a:custGeom>
              <a:avLst/>
              <a:gdLst>
                <a:gd name="T0" fmla="*/ 0 w 264"/>
                <a:gd name="T1" fmla="*/ 18 h 612"/>
                <a:gd name="T2" fmla="*/ 212 w 264"/>
                <a:gd name="T3" fmla="*/ 0 h 612"/>
                <a:gd name="T4" fmla="*/ 264 w 264"/>
                <a:gd name="T5" fmla="*/ 594 h 612"/>
                <a:gd name="T6" fmla="*/ 52 w 264"/>
                <a:gd name="T7" fmla="*/ 612 h 612"/>
                <a:gd name="T8" fmla="*/ 0 w 264"/>
                <a:gd name="T9" fmla="*/ 18 h 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612"/>
                <a:gd name="T17" fmla="*/ 264 w 264"/>
                <a:gd name="T18" fmla="*/ 612 h 6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612">
                  <a:moveTo>
                    <a:pt x="0" y="18"/>
                  </a:moveTo>
                  <a:lnTo>
                    <a:pt x="212" y="0"/>
                  </a:lnTo>
                  <a:lnTo>
                    <a:pt x="264" y="594"/>
                  </a:lnTo>
                  <a:lnTo>
                    <a:pt x="52" y="6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3" name="Freeform 56"/>
            <p:cNvSpPr>
              <a:spLocks/>
            </p:cNvSpPr>
            <p:nvPr/>
          </p:nvSpPr>
          <p:spPr bwMode="auto">
            <a:xfrm>
              <a:off x="2412" y="3499"/>
              <a:ext cx="16" cy="47"/>
            </a:xfrm>
            <a:custGeom>
              <a:avLst/>
              <a:gdLst>
                <a:gd name="T0" fmla="*/ 208 w 418"/>
                <a:gd name="T1" fmla="*/ 0 h 1213"/>
                <a:gd name="T2" fmla="*/ 418 w 418"/>
                <a:gd name="T3" fmla="*/ 37 h 1213"/>
                <a:gd name="T4" fmla="*/ 211 w 418"/>
                <a:gd name="T5" fmla="*/ 1213 h 1213"/>
                <a:gd name="T6" fmla="*/ 0 w 418"/>
                <a:gd name="T7" fmla="*/ 1175 h 1213"/>
                <a:gd name="T8" fmla="*/ 208 w 418"/>
                <a:gd name="T9" fmla="*/ 0 h 1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1213"/>
                <a:gd name="T17" fmla="*/ 418 w 418"/>
                <a:gd name="T18" fmla="*/ 1213 h 1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1213">
                  <a:moveTo>
                    <a:pt x="208" y="0"/>
                  </a:moveTo>
                  <a:lnTo>
                    <a:pt x="418" y="37"/>
                  </a:lnTo>
                  <a:lnTo>
                    <a:pt x="211" y="1213"/>
                  </a:lnTo>
                  <a:lnTo>
                    <a:pt x="0" y="117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4" name="Freeform 57"/>
            <p:cNvSpPr>
              <a:spLocks/>
            </p:cNvSpPr>
            <p:nvPr/>
          </p:nvSpPr>
          <p:spPr bwMode="auto">
            <a:xfrm>
              <a:off x="2488" y="3500"/>
              <a:ext cx="16" cy="46"/>
            </a:xfrm>
            <a:custGeom>
              <a:avLst/>
              <a:gdLst>
                <a:gd name="T0" fmla="*/ 0 w 417"/>
                <a:gd name="T1" fmla="*/ 38 h 1213"/>
                <a:gd name="T2" fmla="*/ 210 w 417"/>
                <a:gd name="T3" fmla="*/ 0 h 1213"/>
                <a:gd name="T4" fmla="*/ 417 w 417"/>
                <a:gd name="T5" fmla="*/ 1175 h 1213"/>
                <a:gd name="T6" fmla="*/ 207 w 417"/>
                <a:gd name="T7" fmla="*/ 1213 h 1213"/>
                <a:gd name="T8" fmla="*/ 0 w 417"/>
                <a:gd name="T9" fmla="*/ 38 h 1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1213"/>
                <a:gd name="T17" fmla="*/ 417 w 417"/>
                <a:gd name="T18" fmla="*/ 1213 h 1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1213">
                  <a:moveTo>
                    <a:pt x="0" y="38"/>
                  </a:moveTo>
                  <a:lnTo>
                    <a:pt x="210" y="0"/>
                  </a:lnTo>
                  <a:lnTo>
                    <a:pt x="417" y="1175"/>
                  </a:lnTo>
                  <a:lnTo>
                    <a:pt x="207" y="121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5" name="Freeform 58"/>
            <p:cNvSpPr>
              <a:spLocks/>
            </p:cNvSpPr>
            <p:nvPr/>
          </p:nvSpPr>
          <p:spPr bwMode="auto">
            <a:xfrm>
              <a:off x="2446" y="3324"/>
              <a:ext cx="9" cy="172"/>
            </a:xfrm>
            <a:custGeom>
              <a:avLst/>
              <a:gdLst>
                <a:gd name="T0" fmla="*/ 208 w 226"/>
                <a:gd name="T1" fmla="*/ 4463 h 4463"/>
                <a:gd name="T2" fmla="*/ 189 w 226"/>
                <a:gd name="T3" fmla="*/ 4449 h 4463"/>
                <a:gd name="T4" fmla="*/ 0 w 226"/>
                <a:gd name="T5" fmla="*/ 1 h 4463"/>
                <a:gd name="T6" fmla="*/ 38 w 226"/>
                <a:gd name="T7" fmla="*/ 0 h 4463"/>
                <a:gd name="T8" fmla="*/ 226 w 226"/>
                <a:gd name="T9" fmla="*/ 4448 h 4463"/>
                <a:gd name="T10" fmla="*/ 208 w 226"/>
                <a:gd name="T11" fmla="*/ 4433 h 4463"/>
                <a:gd name="T12" fmla="*/ 208 w 226"/>
                <a:gd name="T13" fmla="*/ 4463 h 4463"/>
                <a:gd name="T14" fmla="*/ 190 w 226"/>
                <a:gd name="T15" fmla="*/ 4463 h 4463"/>
                <a:gd name="T16" fmla="*/ 189 w 226"/>
                <a:gd name="T17" fmla="*/ 4449 h 4463"/>
                <a:gd name="T18" fmla="*/ 208 w 226"/>
                <a:gd name="T19" fmla="*/ 4463 h 44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4463"/>
                <a:gd name="T32" fmla="*/ 226 w 226"/>
                <a:gd name="T33" fmla="*/ 4463 h 44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4463">
                  <a:moveTo>
                    <a:pt x="208" y="4463"/>
                  </a:moveTo>
                  <a:lnTo>
                    <a:pt x="189" y="4449"/>
                  </a:lnTo>
                  <a:lnTo>
                    <a:pt x="0" y="1"/>
                  </a:lnTo>
                  <a:lnTo>
                    <a:pt x="38" y="0"/>
                  </a:lnTo>
                  <a:lnTo>
                    <a:pt x="226" y="4448"/>
                  </a:lnTo>
                  <a:lnTo>
                    <a:pt x="208" y="4433"/>
                  </a:lnTo>
                  <a:lnTo>
                    <a:pt x="208" y="4463"/>
                  </a:lnTo>
                  <a:lnTo>
                    <a:pt x="190" y="4463"/>
                  </a:lnTo>
                  <a:lnTo>
                    <a:pt x="189" y="4449"/>
                  </a:lnTo>
                  <a:lnTo>
                    <a:pt x="208" y="44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6" name="Freeform 59"/>
            <p:cNvSpPr>
              <a:spLocks/>
            </p:cNvSpPr>
            <p:nvPr/>
          </p:nvSpPr>
          <p:spPr bwMode="auto">
            <a:xfrm>
              <a:off x="2454" y="3495"/>
              <a:ext cx="9" cy="1"/>
            </a:xfrm>
            <a:custGeom>
              <a:avLst/>
              <a:gdLst>
                <a:gd name="T0" fmla="*/ 216 w 216"/>
                <a:gd name="T1" fmla="*/ 16 h 30"/>
                <a:gd name="T2" fmla="*/ 197 w 216"/>
                <a:gd name="T3" fmla="*/ 30 h 30"/>
                <a:gd name="T4" fmla="*/ 0 w 216"/>
                <a:gd name="T5" fmla="*/ 30 h 30"/>
                <a:gd name="T6" fmla="*/ 0 w 216"/>
                <a:gd name="T7" fmla="*/ 0 h 30"/>
                <a:gd name="T8" fmla="*/ 197 w 216"/>
                <a:gd name="T9" fmla="*/ 0 h 30"/>
                <a:gd name="T10" fmla="*/ 179 w 216"/>
                <a:gd name="T11" fmla="*/ 15 h 30"/>
                <a:gd name="T12" fmla="*/ 216 w 216"/>
                <a:gd name="T13" fmla="*/ 16 h 30"/>
                <a:gd name="T14" fmla="*/ 215 w 216"/>
                <a:gd name="T15" fmla="*/ 30 h 30"/>
                <a:gd name="T16" fmla="*/ 197 w 216"/>
                <a:gd name="T17" fmla="*/ 30 h 30"/>
                <a:gd name="T18" fmla="*/ 216 w 216"/>
                <a:gd name="T19" fmla="*/ 16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6"/>
                <a:gd name="T31" fmla="*/ 0 h 30"/>
                <a:gd name="T32" fmla="*/ 216 w 216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" h="30">
                  <a:moveTo>
                    <a:pt x="216" y="16"/>
                  </a:moveTo>
                  <a:lnTo>
                    <a:pt x="197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179" y="15"/>
                  </a:lnTo>
                  <a:lnTo>
                    <a:pt x="216" y="16"/>
                  </a:lnTo>
                  <a:lnTo>
                    <a:pt x="215" y="30"/>
                  </a:lnTo>
                  <a:lnTo>
                    <a:pt x="197" y="30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7" name="Freeform 60"/>
            <p:cNvSpPr>
              <a:spLocks/>
            </p:cNvSpPr>
            <p:nvPr/>
          </p:nvSpPr>
          <p:spPr bwMode="auto">
            <a:xfrm>
              <a:off x="2461" y="3324"/>
              <a:ext cx="9" cy="171"/>
            </a:xfrm>
            <a:custGeom>
              <a:avLst/>
              <a:gdLst>
                <a:gd name="T0" fmla="*/ 215 w 234"/>
                <a:gd name="T1" fmla="*/ 0 h 4463"/>
                <a:gd name="T2" fmla="*/ 234 w 234"/>
                <a:gd name="T3" fmla="*/ 15 h 4463"/>
                <a:gd name="T4" fmla="*/ 37 w 234"/>
                <a:gd name="T5" fmla="*/ 4463 h 4463"/>
                <a:gd name="T6" fmla="*/ 0 w 234"/>
                <a:gd name="T7" fmla="*/ 4462 h 4463"/>
                <a:gd name="T8" fmla="*/ 197 w 234"/>
                <a:gd name="T9" fmla="*/ 14 h 4463"/>
                <a:gd name="T10" fmla="*/ 215 w 234"/>
                <a:gd name="T11" fmla="*/ 29 h 4463"/>
                <a:gd name="T12" fmla="*/ 215 w 234"/>
                <a:gd name="T13" fmla="*/ 0 h 4463"/>
                <a:gd name="T14" fmla="*/ 234 w 234"/>
                <a:gd name="T15" fmla="*/ 0 h 4463"/>
                <a:gd name="T16" fmla="*/ 234 w 234"/>
                <a:gd name="T17" fmla="*/ 15 h 4463"/>
                <a:gd name="T18" fmla="*/ 215 w 234"/>
                <a:gd name="T19" fmla="*/ 0 h 44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4463"/>
                <a:gd name="T32" fmla="*/ 234 w 234"/>
                <a:gd name="T33" fmla="*/ 4463 h 44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4463">
                  <a:moveTo>
                    <a:pt x="215" y="0"/>
                  </a:moveTo>
                  <a:lnTo>
                    <a:pt x="234" y="15"/>
                  </a:lnTo>
                  <a:lnTo>
                    <a:pt x="37" y="4463"/>
                  </a:lnTo>
                  <a:lnTo>
                    <a:pt x="0" y="4462"/>
                  </a:lnTo>
                  <a:lnTo>
                    <a:pt x="197" y="14"/>
                  </a:lnTo>
                  <a:lnTo>
                    <a:pt x="215" y="29"/>
                  </a:lnTo>
                  <a:lnTo>
                    <a:pt x="215" y="0"/>
                  </a:lnTo>
                  <a:lnTo>
                    <a:pt x="234" y="0"/>
                  </a:lnTo>
                  <a:lnTo>
                    <a:pt x="234" y="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8" name="Freeform 61"/>
            <p:cNvSpPr>
              <a:spLocks/>
            </p:cNvSpPr>
            <p:nvPr/>
          </p:nvSpPr>
          <p:spPr bwMode="auto">
            <a:xfrm>
              <a:off x="2446" y="3324"/>
              <a:ext cx="23" cy="1"/>
            </a:xfrm>
            <a:custGeom>
              <a:avLst/>
              <a:gdLst>
                <a:gd name="T0" fmla="*/ 1 w 603"/>
                <a:gd name="T1" fmla="*/ 15 h 29"/>
                <a:gd name="T2" fmla="*/ 19 w 603"/>
                <a:gd name="T3" fmla="*/ 0 h 29"/>
                <a:gd name="T4" fmla="*/ 603 w 603"/>
                <a:gd name="T5" fmla="*/ 0 h 29"/>
                <a:gd name="T6" fmla="*/ 603 w 603"/>
                <a:gd name="T7" fmla="*/ 29 h 29"/>
                <a:gd name="T8" fmla="*/ 19 w 603"/>
                <a:gd name="T9" fmla="*/ 29 h 29"/>
                <a:gd name="T10" fmla="*/ 39 w 603"/>
                <a:gd name="T11" fmla="*/ 14 h 29"/>
                <a:gd name="T12" fmla="*/ 1 w 603"/>
                <a:gd name="T13" fmla="*/ 15 h 29"/>
                <a:gd name="T14" fmla="*/ 0 w 603"/>
                <a:gd name="T15" fmla="*/ 0 h 29"/>
                <a:gd name="T16" fmla="*/ 19 w 603"/>
                <a:gd name="T17" fmla="*/ 0 h 29"/>
                <a:gd name="T18" fmla="*/ 1 w 603"/>
                <a:gd name="T19" fmla="*/ 1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3"/>
                <a:gd name="T31" fmla="*/ 0 h 29"/>
                <a:gd name="T32" fmla="*/ 603 w 603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3" h="29">
                  <a:moveTo>
                    <a:pt x="1" y="15"/>
                  </a:moveTo>
                  <a:lnTo>
                    <a:pt x="19" y="0"/>
                  </a:lnTo>
                  <a:lnTo>
                    <a:pt x="603" y="0"/>
                  </a:lnTo>
                  <a:lnTo>
                    <a:pt x="603" y="29"/>
                  </a:lnTo>
                  <a:lnTo>
                    <a:pt x="19" y="29"/>
                  </a:lnTo>
                  <a:lnTo>
                    <a:pt x="39" y="14"/>
                  </a:lnTo>
                  <a:lnTo>
                    <a:pt x="1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79" name="Freeform 62"/>
            <p:cNvSpPr>
              <a:spLocks/>
            </p:cNvSpPr>
            <p:nvPr/>
          </p:nvSpPr>
          <p:spPr bwMode="auto">
            <a:xfrm>
              <a:off x="2447" y="3324"/>
              <a:ext cx="22" cy="171"/>
            </a:xfrm>
            <a:custGeom>
              <a:avLst/>
              <a:gdLst>
                <a:gd name="T0" fmla="*/ 0 w 584"/>
                <a:gd name="T1" fmla="*/ 0 h 4449"/>
                <a:gd name="T2" fmla="*/ 190 w 584"/>
                <a:gd name="T3" fmla="*/ 4449 h 4449"/>
                <a:gd name="T4" fmla="*/ 387 w 584"/>
                <a:gd name="T5" fmla="*/ 4449 h 4449"/>
                <a:gd name="T6" fmla="*/ 584 w 584"/>
                <a:gd name="T7" fmla="*/ 0 h 4449"/>
                <a:gd name="T8" fmla="*/ 0 w 584"/>
                <a:gd name="T9" fmla="*/ 0 h 4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4"/>
                <a:gd name="T16" fmla="*/ 0 h 4449"/>
                <a:gd name="T17" fmla="*/ 584 w 584"/>
                <a:gd name="T18" fmla="*/ 4449 h 44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4" h="4449">
                  <a:moveTo>
                    <a:pt x="0" y="0"/>
                  </a:moveTo>
                  <a:lnTo>
                    <a:pt x="190" y="4449"/>
                  </a:lnTo>
                  <a:lnTo>
                    <a:pt x="387" y="4449"/>
                  </a:lnTo>
                  <a:lnTo>
                    <a:pt x="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3175" cmpd="sng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0" name="Freeform 63"/>
            <p:cNvSpPr>
              <a:spLocks/>
            </p:cNvSpPr>
            <p:nvPr/>
          </p:nvSpPr>
          <p:spPr bwMode="auto">
            <a:xfrm>
              <a:off x="2446" y="3113"/>
              <a:ext cx="9" cy="169"/>
            </a:xfrm>
            <a:custGeom>
              <a:avLst/>
              <a:gdLst>
                <a:gd name="T0" fmla="*/ 209 w 227"/>
                <a:gd name="T1" fmla="*/ 0 h 4382"/>
                <a:gd name="T2" fmla="*/ 190 w 227"/>
                <a:gd name="T3" fmla="*/ 14 h 4382"/>
                <a:gd name="T4" fmla="*/ 0 w 227"/>
                <a:gd name="T5" fmla="*/ 4381 h 4382"/>
                <a:gd name="T6" fmla="*/ 38 w 227"/>
                <a:gd name="T7" fmla="*/ 4382 h 4382"/>
                <a:gd name="T8" fmla="*/ 227 w 227"/>
                <a:gd name="T9" fmla="*/ 15 h 4382"/>
                <a:gd name="T10" fmla="*/ 209 w 227"/>
                <a:gd name="T11" fmla="*/ 29 h 4382"/>
                <a:gd name="T12" fmla="*/ 209 w 227"/>
                <a:gd name="T13" fmla="*/ 0 h 4382"/>
                <a:gd name="T14" fmla="*/ 191 w 227"/>
                <a:gd name="T15" fmla="*/ 0 h 4382"/>
                <a:gd name="T16" fmla="*/ 190 w 227"/>
                <a:gd name="T17" fmla="*/ 14 h 4382"/>
                <a:gd name="T18" fmla="*/ 209 w 227"/>
                <a:gd name="T19" fmla="*/ 0 h 43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7"/>
                <a:gd name="T31" fmla="*/ 0 h 4382"/>
                <a:gd name="T32" fmla="*/ 227 w 227"/>
                <a:gd name="T33" fmla="*/ 4382 h 43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7" h="4382">
                  <a:moveTo>
                    <a:pt x="209" y="0"/>
                  </a:moveTo>
                  <a:lnTo>
                    <a:pt x="190" y="14"/>
                  </a:lnTo>
                  <a:lnTo>
                    <a:pt x="0" y="4381"/>
                  </a:lnTo>
                  <a:lnTo>
                    <a:pt x="38" y="4382"/>
                  </a:lnTo>
                  <a:lnTo>
                    <a:pt x="227" y="15"/>
                  </a:lnTo>
                  <a:lnTo>
                    <a:pt x="209" y="29"/>
                  </a:lnTo>
                  <a:lnTo>
                    <a:pt x="209" y="0"/>
                  </a:lnTo>
                  <a:lnTo>
                    <a:pt x="191" y="0"/>
                  </a:lnTo>
                  <a:lnTo>
                    <a:pt x="190" y="1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1" name="Freeform 64"/>
            <p:cNvSpPr>
              <a:spLocks/>
            </p:cNvSpPr>
            <p:nvPr/>
          </p:nvSpPr>
          <p:spPr bwMode="auto">
            <a:xfrm>
              <a:off x="2454" y="3113"/>
              <a:ext cx="9" cy="1"/>
            </a:xfrm>
            <a:custGeom>
              <a:avLst/>
              <a:gdLst>
                <a:gd name="T0" fmla="*/ 215 w 215"/>
                <a:gd name="T1" fmla="*/ 14 h 29"/>
                <a:gd name="T2" fmla="*/ 197 w 215"/>
                <a:gd name="T3" fmla="*/ 0 h 29"/>
                <a:gd name="T4" fmla="*/ 0 w 215"/>
                <a:gd name="T5" fmla="*/ 0 h 29"/>
                <a:gd name="T6" fmla="*/ 0 w 215"/>
                <a:gd name="T7" fmla="*/ 29 h 29"/>
                <a:gd name="T8" fmla="*/ 197 w 215"/>
                <a:gd name="T9" fmla="*/ 29 h 29"/>
                <a:gd name="T10" fmla="*/ 178 w 215"/>
                <a:gd name="T11" fmla="*/ 15 h 29"/>
                <a:gd name="T12" fmla="*/ 215 w 215"/>
                <a:gd name="T13" fmla="*/ 14 h 29"/>
                <a:gd name="T14" fmla="*/ 215 w 215"/>
                <a:gd name="T15" fmla="*/ 0 h 29"/>
                <a:gd name="T16" fmla="*/ 197 w 215"/>
                <a:gd name="T17" fmla="*/ 0 h 29"/>
                <a:gd name="T18" fmla="*/ 215 w 215"/>
                <a:gd name="T19" fmla="*/ 14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29"/>
                <a:gd name="T32" fmla="*/ 215 w 215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29">
                  <a:moveTo>
                    <a:pt x="215" y="14"/>
                  </a:moveTo>
                  <a:lnTo>
                    <a:pt x="197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97" y="29"/>
                  </a:lnTo>
                  <a:lnTo>
                    <a:pt x="178" y="15"/>
                  </a:lnTo>
                  <a:lnTo>
                    <a:pt x="215" y="14"/>
                  </a:lnTo>
                  <a:lnTo>
                    <a:pt x="215" y="0"/>
                  </a:lnTo>
                  <a:lnTo>
                    <a:pt x="197" y="0"/>
                  </a:lnTo>
                  <a:lnTo>
                    <a:pt x="215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2" name="Freeform 65"/>
            <p:cNvSpPr>
              <a:spLocks/>
            </p:cNvSpPr>
            <p:nvPr/>
          </p:nvSpPr>
          <p:spPr bwMode="auto">
            <a:xfrm>
              <a:off x="2461" y="3114"/>
              <a:ext cx="9" cy="168"/>
            </a:xfrm>
            <a:custGeom>
              <a:avLst/>
              <a:gdLst>
                <a:gd name="T0" fmla="*/ 216 w 235"/>
                <a:gd name="T1" fmla="*/ 4383 h 4383"/>
                <a:gd name="T2" fmla="*/ 235 w 235"/>
                <a:gd name="T3" fmla="*/ 4367 h 4383"/>
                <a:gd name="T4" fmla="*/ 37 w 235"/>
                <a:gd name="T5" fmla="*/ 0 h 4383"/>
                <a:gd name="T6" fmla="*/ 0 w 235"/>
                <a:gd name="T7" fmla="*/ 1 h 4383"/>
                <a:gd name="T8" fmla="*/ 198 w 235"/>
                <a:gd name="T9" fmla="*/ 4368 h 4383"/>
                <a:gd name="T10" fmla="*/ 216 w 235"/>
                <a:gd name="T11" fmla="*/ 4353 h 4383"/>
                <a:gd name="T12" fmla="*/ 216 w 235"/>
                <a:gd name="T13" fmla="*/ 4383 h 4383"/>
                <a:gd name="T14" fmla="*/ 235 w 235"/>
                <a:gd name="T15" fmla="*/ 4383 h 4383"/>
                <a:gd name="T16" fmla="*/ 235 w 235"/>
                <a:gd name="T17" fmla="*/ 4367 h 4383"/>
                <a:gd name="T18" fmla="*/ 216 w 235"/>
                <a:gd name="T19" fmla="*/ 4383 h 4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5"/>
                <a:gd name="T31" fmla="*/ 0 h 4383"/>
                <a:gd name="T32" fmla="*/ 235 w 235"/>
                <a:gd name="T33" fmla="*/ 4383 h 43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5" h="4383">
                  <a:moveTo>
                    <a:pt x="216" y="4383"/>
                  </a:moveTo>
                  <a:lnTo>
                    <a:pt x="235" y="4367"/>
                  </a:lnTo>
                  <a:lnTo>
                    <a:pt x="37" y="0"/>
                  </a:lnTo>
                  <a:lnTo>
                    <a:pt x="0" y="1"/>
                  </a:lnTo>
                  <a:lnTo>
                    <a:pt x="198" y="4368"/>
                  </a:lnTo>
                  <a:lnTo>
                    <a:pt x="216" y="4353"/>
                  </a:lnTo>
                  <a:lnTo>
                    <a:pt x="216" y="4383"/>
                  </a:lnTo>
                  <a:lnTo>
                    <a:pt x="235" y="4383"/>
                  </a:lnTo>
                  <a:lnTo>
                    <a:pt x="235" y="4367"/>
                  </a:lnTo>
                  <a:lnTo>
                    <a:pt x="216" y="438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3" name="Freeform 66"/>
            <p:cNvSpPr>
              <a:spLocks/>
            </p:cNvSpPr>
            <p:nvPr/>
          </p:nvSpPr>
          <p:spPr bwMode="auto">
            <a:xfrm>
              <a:off x="2446" y="3281"/>
              <a:ext cx="23" cy="1"/>
            </a:xfrm>
            <a:custGeom>
              <a:avLst/>
              <a:gdLst>
                <a:gd name="T0" fmla="*/ 0 w 603"/>
                <a:gd name="T1" fmla="*/ 14 h 30"/>
                <a:gd name="T2" fmla="*/ 19 w 603"/>
                <a:gd name="T3" fmla="*/ 30 h 30"/>
                <a:gd name="T4" fmla="*/ 603 w 603"/>
                <a:gd name="T5" fmla="*/ 30 h 30"/>
                <a:gd name="T6" fmla="*/ 603 w 603"/>
                <a:gd name="T7" fmla="*/ 0 h 30"/>
                <a:gd name="T8" fmla="*/ 19 w 603"/>
                <a:gd name="T9" fmla="*/ 0 h 30"/>
                <a:gd name="T10" fmla="*/ 38 w 603"/>
                <a:gd name="T11" fmla="*/ 15 h 30"/>
                <a:gd name="T12" fmla="*/ 0 w 603"/>
                <a:gd name="T13" fmla="*/ 14 h 30"/>
                <a:gd name="T14" fmla="*/ 0 w 603"/>
                <a:gd name="T15" fmla="*/ 30 h 30"/>
                <a:gd name="T16" fmla="*/ 19 w 603"/>
                <a:gd name="T17" fmla="*/ 30 h 30"/>
                <a:gd name="T18" fmla="*/ 0 w 603"/>
                <a:gd name="T19" fmla="*/ 14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3"/>
                <a:gd name="T31" fmla="*/ 0 h 30"/>
                <a:gd name="T32" fmla="*/ 603 w 603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3" h="30">
                  <a:moveTo>
                    <a:pt x="0" y="14"/>
                  </a:moveTo>
                  <a:lnTo>
                    <a:pt x="19" y="30"/>
                  </a:lnTo>
                  <a:lnTo>
                    <a:pt x="603" y="30"/>
                  </a:lnTo>
                  <a:lnTo>
                    <a:pt x="603" y="0"/>
                  </a:lnTo>
                  <a:lnTo>
                    <a:pt x="19" y="0"/>
                  </a:lnTo>
                  <a:lnTo>
                    <a:pt x="38" y="15"/>
                  </a:lnTo>
                  <a:lnTo>
                    <a:pt x="0" y="14"/>
                  </a:lnTo>
                  <a:lnTo>
                    <a:pt x="0" y="30"/>
                  </a:lnTo>
                  <a:lnTo>
                    <a:pt x="19" y="3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4" name="Freeform 67"/>
            <p:cNvSpPr>
              <a:spLocks/>
            </p:cNvSpPr>
            <p:nvPr/>
          </p:nvSpPr>
          <p:spPr bwMode="auto">
            <a:xfrm>
              <a:off x="2447" y="3114"/>
              <a:ext cx="22" cy="168"/>
            </a:xfrm>
            <a:custGeom>
              <a:avLst/>
              <a:gdLst>
                <a:gd name="T0" fmla="*/ 0 w 584"/>
                <a:gd name="T1" fmla="*/ 4366 h 4366"/>
                <a:gd name="T2" fmla="*/ 190 w 584"/>
                <a:gd name="T3" fmla="*/ 0 h 4366"/>
                <a:gd name="T4" fmla="*/ 387 w 584"/>
                <a:gd name="T5" fmla="*/ 0 h 4366"/>
                <a:gd name="T6" fmla="*/ 584 w 584"/>
                <a:gd name="T7" fmla="*/ 4366 h 4366"/>
                <a:gd name="T8" fmla="*/ 0 w 584"/>
                <a:gd name="T9" fmla="*/ 4366 h 4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4"/>
                <a:gd name="T16" fmla="*/ 0 h 4366"/>
                <a:gd name="T17" fmla="*/ 584 w 584"/>
                <a:gd name="T18" fmla="*/ 4366 h 4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4" h="4366">
                  <a:moveTo>
                    <a:pt x="0" y="4366"/>
                  </a:moveTo>
                  <a:lnTo>
                    <a:pt x="190" y="0"/>
                  </a:lnTo>
                  <a:lnTo>
                    <a:pt x="387" y="0"/>
                  </a:lnTo>
                  <a:lnTo>
                    <a:pt x="584" y="4366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4D4D4D"/>
            </a:solidFill>
            <a:ln w="3175" cmpd="sng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5" name="Freeform 68"/>
            <p:cNvSpPr>
              <a:spLocks/>
            </p:cNvSpPr>
            <p:nvPr/>
          </p:nvSpPr>
          <p:spPr bwMode="auto">
            <a:xfrm>
              <a:off x="2449" y="3293"/>
              <a:ext cx="19" cy="20"/>
            </a:xfrm>
            <a:custGeom>
              <a:avLst/>
              <a:gdLst>
                <a:gd name="T0" fmla="*/ 285 w 498"/>
                <a:gd name="T1" fmla="*/ 2 h 497"/>
                <a:gd name="T2" fmla="*/ 321 w 498"/>
                <a:gd name="T3" fmla="*/ 10 h 497"/>
                <a:gd name="T4" fmla="*/ 354 w 498"/>
                <a:gd name="T5" fmla="*/ 24 h 497"/>
                <a:gd name="T6" fmla="*/ 386 w 498"/>
                <a:gd name="T7" fmla="*/ 41 h 497"/>
                <a:gd name="T8" fmla="*/ 414 w 498"/>
                <a:gd name="T9" fmla="*/ 62 h 497"/>
                <a:gd name="T10" fmla="*/ 439 w 498"/>
                <a:gd name="T11" fmla="*/ 88 h 497"/>
                <a:gd name="T12" fmla="*/ 460 w 498"/>
                <a:gd name="T13" fmla="*/ 116 h 497"/>
                <a:gd name="T14" fmla="*/ 478 w 498"/>
                <a:gd name="T15" fmla="*/ 149 h 497"/>
                <a:gd name="T16" fmla="*/ 490 w 498"/>
                <a:gd name="T17" fmla="*/ 184 h 497"/>
                <a:gd name="T18" fmla="*/ 496 w 498"/>
                <a:gd name="T19" fmla="*/ 220 h 497"/>
                <a:gd name="T20" fmla="*/ 498 w 498"/>
                <a:gd name="T21" fmla="*/ 259 h 497"/>
                <a:gd name="T22" fmla="*/ 493 w 498"/>
                <a:gd name="T23" fmla="*/ 299 h 497"/>
                <a:gd name="T24" fmla="*/ 483 w 498"/>
                <a:gd name="T25" fmla="*/ 334 h 497"/>
                <a:gd name="T26" fmla="*/ 467 w 498"/>
                <a:gd name="T27" fmla="*/ 368 h 497"/>
                <a:gd name="T28" fmla="*/ 448 w 498"/>
                <a:gd name="T29" fmla="*/ 399 h 497"/>
                <a:gd name="T30" fmla="*/ 425 w 498"/>
                <a:gd name="T31" fmla="*/ 425 h 497"/>
                <a:gd name="T32" fmla="*/ 397 w 498"/>
                <a:gd name="T33" fmla="*/ 449 h 497"/>
                <a:gd name="T34" fmla="*/ 366 w 498"/>
                <a:gd name="T35" fmla="*/ 468 h 497"/>
                <a:gd name="T36" fmla="*/ 334 w 498"/>
                <a:gd name="T37" fmla="*/ 482 h 497"/>
                <a:gd name="T38" fmla="*/ 299 w 498"/>
                <a:gd name="T39" fmla="*/ 492 h 497"/>
                <a:gd name="T40" fmla="*/ 263 w 498"/>
                <a:gd name="T41" fmla="*/ 496 h 497"/>
                <a:gd name="T42" fmla="*/ 226 w 498"/>
                <a:gd name="T43" fmla="*/ 496 h 497"/>
                <a:gd name="T44" fmla="*/ 189 w 498"/>
                <a:gd name="T45" fmla="*/ 490 h 497"/>
                <a:gd name="T46" fmla="*/ 155 w 498"/>
                <a:gd name="T47" fmla="*/ 479 h 497"/>
                <a:gd name="T48" fmla="*/ 123 w 498"/>
                <a:gd name="T49" fmla="*/ 463 h 497"/>
                <a:gd name="T50" fmla="*/ 93 w 498"/>
                <a:gd name="T51" fmla="*/ 442 h 497"/>
                <a:gd name="T52" fmla="*/ 66 w 498"/>
                <a:gd name="T53" fmla="*/ 418 h 497"/>
                <a:gd name="T54" fmla="*/ 44 w 498"/>
                <a:gd name="T55" fmla="*/ 390 h 497"/>
                <a:gd name="T56" fmla="*/ 26 w 498"/>
                <a:gd name="T57" fmla="*/ 360 h 497"/>
                <a:gd name="T58" fmla="*/ 12 w 498"/>
                <a:gd name="T59" fmla="*/ 325 h 497"/>
                <a:gd name="T60" fmla="*/ 3 w 498"/>
                <a:gd name="T61" fmla="*/ 290 h 497"/>
                <a:gd name="T62" fmla="*/ 0 w 498"/>
                <a:gd name="T63" fmla="*/ 251 h 497"/>
                <a:gd name="T64" fmla="*/ 3 w 498"/>
                <a:gd name="T65" fmla="*/ 212 h 497"/>
                <a:gd name="T66" fmla="*/ 11 w 498"/>
                <a:gd name="T67" fmla="*/ 174 h 497"/>
                <a:gd name="T68" fmla="*/ 25 w 498"/>
                <a:gd name="T69" fmla="*/ 140 h 497"/>
                <a:gd name="T70" fmla="*/ 43 w 498"/>
                <a:gd name="T71" fmla="*/ 108 h 497"/>
                <a:gd name="T72" fmla="*/ 65 w 498"/>
                <a:gd name="T73" fmla="*/ 81 h 497"/>
                <a:gd name="T74" fmla="*/ 92 w 498"/>
                <a:gd name="T75" fmla="*/ 56 h 497"/>
                <a:gd name="T76" fmla="*/ 120 w 498"/>
                <a:gd name="T77" fmla="*/ 36 h 497"/>
                <a:gd name="T78" fmla="*/ 153 w 498"/>
                <a:gd name="T79" fmla="*/ 19 h 497"/>
                <a:gd name="T80" fmla="*/ 187 w 498"/>
                <a:gd name="T81" fmla="*/ 7 h 497"/>
                <a:gd name="T82" fmla="*/ 223 w 498"/>
                <a:gd name="T83" fmla="*/ 1 h 497"/>
                <a:gd name="T84" fmla="*/ 260 w 498"/>
                <a:gd name="T85" fmla="*/ 0 h 4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8"/>
                <a:gd name="T130" fmla="*/ 0 h 497"/>
                <a:gd name="T131" fmla="*/ 498 w 498"/>
                <a:gd name="T132" fmla="*/ 497 h 4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8" h="497">
                  <a:moveTo>
                    <a:pt x="260" y="0"/>
                  </a:moveTo>
                  <a:lnTo>
                    <a:pt x="273" y="1"/>
                  </a:lnTo>
                  <a:lnTo>
                    <a:pt x="285" y="2"/>
                  </a:lnTo>
                  <a:lnTo>
                    <a:pt x="297" y="4"/>
                  </a:lnTo>
                  <a:lnTo>
                    <a:pt x="308" y="7"/>
                  </a:lnTo>
                  <a:lnTo>
                    <a:pt x="321" y="10"/>
                  </a:lnTo>
                  <a:lnTo>
                    <a:pt x="332" y="14"/>
                  </a:lnTo>
                  <a:lnTo>
                    <a:pt x="343" y="18"/>
                  </a:lnTo>
                  <a:lnTo>
                    <a:pt x="354" y="24"/>
                  </a:lnTo>
                  <a:lnTo>
                    <a:pt x="364" y="29"/>
                  </a:lnTo>
                  <a:lnTo>
                    <a:pt x="376" y="35"/>
                  </a:lnTo>
                  <a:lnTo>
                    <a:pt x="386" y="41"/>
                  </a:lnTo>
                  <a:lnTo>
                    <a:pt x="395" y="47"/>
                  </a:lnTo>
                  <a:lnTo>
                    <a:pt x="405" y="54"/>
                  </a:lnTo>
                  <a:lnTo>
                    <a:pt x="414" y="62"/>
                  </a:lnTo>
                  <a:lnTo>
                    <a:pt x="423" y="70"/>
                  </a:lnTo>
                  <a:lnTo>
                    <a:pt x="431" y="79"/>
                  </a:lnTo>
                  <a:lnTo>
                    <a:pt x="439" y="88"/>
                  </a:lnTo>
                  <a:lnTo>
                    <a:pt x="447" y="97"/>
                  </a:lnTo>
                  <a:lnTo>
                    <a:pt x="453" y="106"/>
                  </a:lnTo>
                  <a:lnTo>
                    <a:pt x="460" y="116"/>
                  </a:lnTo>
                  <a:lnTo>
                    <a:pt x="466" y="126"/>
                  </a:lnTo>
                  <a:lnTo>
                    <a:pt x="473" y="138"/>
                  </a:lnTo>
                  <a:lnTo>
                    <a:pt x="478" y="149"/>
                  </a:lnTo>
                  <a:lnTo>
                    <a:pt x="482" y="160"/>
                  </a:lnTo>
                  <a:lnTo>
                    <a:pt x="486" y="171"/>
                  </a:lnTo>
                  <a:lnTo>
                    <a:pt x="490" y="184"/>
                  </a:lnTo>
                  <a:lnTo>
                    <a:pt x="492" y="196"/>
                  </a:lnTo>
                  <a:lnTo>
                    <a:pt x="495" y="208"/>
                  </a:lnTo>
                  <a:lnTo>
                    <a:pt x="496" y="220"/>
                  </a:lnTo>
                  <a:lnTo>
                    <a:pt x="497" y="234"/>
                  </a:lnTo>
                  <a:lnTo>
                    <a:pt x="498" y="246"/>
                  </a:lnTo>
                  <a:lnTo>
                    <a:pt x="498" y="259"/>
                  </a:lnTo>
                  <a:lnTo>
                    <a:pt x="497" y="272"/>
                  </a:lnTo>
                  <a:lnTo>
                    <a:pt x="495" y="285"/>
                  </a:lnTo>
                  <a:lnTo>
                    <a:pt x="493" y="299"/>
                  </a:lnTo>
                  <a:lnTo>
                    <a:pt x="490" y="311"/>
                  </a:lnTo>
                  <a:lnTo>
                    <a:pt x="487" y="323"/>
                  </a:lnTo>
                  <a:lnTo>
                    <a:pt x="483" y="334"/>
                  </a:lnTo>
                  <a:lnTo>
                    <a:pt x="479" y="346"/>
                  </a:lnTo>
                  <a:lnTo>
                    <a:pt x="474" y="357"/>
                  </a:lnTo>
                  <a:lnTo>
                    <a:pt x="467" y="368"/>
                  </a:lnTo>
                  <a:lnTo>
                    <a:pt x="461" y="378"/>
                  </a:lnTo>
                  <a:lnTo>
                    <a:pt x="455" y="388"/>
                  </a:lnTo>
                  <a:lnTo>
                    <a:pt x="448" y="399"/>
                  </a:lnTo>
                  <a:lnTo>
                    <a:pt x="441" y="408"/>
                  </a:lnTo>
                  <a:lnTo>
                    <a:pt x="433" y="417"/>
                  </a:lnTo>
                  <a:lnTo>
                    <a:pt x="425" y="425"/>
                  </a:lnTo>
                  <a:lnTo>
                    <a:pt x="415" y="433"/>
                  </a:lnTo>
                  <a:lnTo>
                    <a:pt x="406" y="441"/>
                  </a:lnTo>
                  <a:lnTo>
                    <a:pt x="397" y="449"/>
                  </a:lnTo>
                  <a:lnTo>
                    <a:pt x="387" y="456"/>
                  </a:lnTo>
                  <a:lnTo>
                    <a:pt x="378" y="462"/>
                  </a:lnTo>
                  <a:lnTo>
                    <a:pt x="366" y="468"/>
                  </a:lnTo>
                  <a:lnTo>
                    <a:pt x="356" y="473"/>
                  </a:lnTo>
                  <a:lnTo>
                    <a:pt x="345" y="478"/>
                  </a:lnTo>
                  <a:lnTo>
                    <a:pt x="334" y="482"/>
                  </a:lnTo>
                  <a:lnTo>
                    <a:pt x="323" y="486"/>
                  </a:lnTo>
                  <a:lnTo>
                    <a:pt x="311" y="489"/>
                  </a:lnTo>
                  <a:lnTo>
                    <a:pt x="299" y="492"/>
                  </a:lnTo>
                  <a:lnTo>
                    <a:pt x="287" y="494"/>
                  </a:lnTo>
                  <a:lnTo>
                    <a:pt x="276" y="495"/>
                  </a:lnTo>
                  <a:lnTo>
                    <a:pt x="263" y="496"/>
                  </a:lnTo>
                  <a:lnTo>
                    <a:pt x="250" y="497"/>
                  </a:lnTo>
                  <a:lnTo>
                    <a:pt x="238" y="497"/>
                  </a:lnTo>
                  <a:lnTo>
                    <a:pt x="226" y="496"/>
                  </a:lnTo>
                  <a:lnTo>
                    <a:pt x="213" y="494"/>
                  </a:lnTo>
                  <a:lnTo>
                    <a:pt x="201" y="492"/>
                  </a:lnTo>
                  <a:lnTo>
                    <a:pt x="189" y="490"/>
                  </a:lnTo>
                  <a:lnTo>
                    <a:pt x="178" y="487"/>
                  </a:lnTo>
                  <a:lnTo>
                    <a:pt x="166" y="483"/>
                  </a:lnTo>
                  <a:lnTo>
                    <a:pt x="155" y="479"/>
                  </a:lnTo>
                  <a:lnTo>
                    <a:pt x="144" y="474"/>
                  </a:lnTo>
                  <a:lnTo>
                    <a:pt x="133" y="469"/>
                  </a:lnTo>
                  <a:lnTo>
                    <a:pt x="123" y="463"/>
                  </a:lnTo>
                  <a:lnTo>
                    <a:pt x="112" y="457"/>
                  </a:lnTo>
                  <a:lnTo>
                    <a:pt x="103" y="450"/>
                  </a:lnTo>
                  <a:lnTo>
                    <a:pt x="93" y="442"/>
                  </a:lnTo>
                  <a:lnTo>
                    <a:pt x="84" y="435"/>
                  </a:lnTo>
                  <a:lnTo>
                    <a:pt x="76" y="427"/>
                  </a:lnTo>
                  <a:lnTo>
                    <a:pt x="66" y="418"/>
                  </a:lnTo>
                  <a:lnTo>
                    <a:pt x="59" y="410"/>
                  </a:lnTo>
                  <a:lnTo>
                    <a:pt x="51" y="401"/>
                  </a:lnTo>
                  <a:lnTo>
                    <a:pt x="44" y="390"/>
                  </a:lnTo>
                  <a:lnTo>
                    <a:pt x="38" y="380"/>
                  </a:lnTo>
                  <a:lnTo>
                    <a:pt x="32" y="370"/>
                  </a:lnTo>
                  <a:lnTo>
                    <a:pt x="26" y="360"/>
                  </a:lnTo>
                  <a:lnTo>
                    <a:pt x="20" y="349"/>
                  </a:lnTo>
                  <a:lnTo>
                    <a:pt x="16" y="337"/>
                  </a:lnTo>
                  <a:lnTo>
                    <a:pt x="12" y="325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4"/>
                  </a:lnTo>
                  <a:lnTo>
                    <a:pt x="3" y="212"/>
                  </a:lnTo>
                  <a:lnTo>
                    <a:pt x="5" y="199"/>
                  </a:lnTo>
                  <a:lnTo>
                    <a:pt x="7" y="187"/>
                  </a:lnTo>
                  <a:lnTo>
                    <a:pt x="11" y="174"/>
                  </a:lnTo>
                  <a:lnTo>
                    <a:pt x="15" y="162"/>
                  </a:lnTo>
                  <a:lnTo>
                    <a:pt x="19" y="151"/>
                  </a:lnTo>
                  <a:lnTo>
                    <a:pt x="25" y="140"/>
                  </a:lnTo>
                  <a:lnTo>
                    <a:pt x="31" y="130"/>
                  </a:lnTo>
                  <a:lnTo>
                    <a:pt x="37" y="118"/>
                  </a:lnTo>
                  <a:lnTo>
                    <a:pt x="43" y="108"/>
                  </a:lnTo>
                  <a:lnTo>
                    <a:pt x="50" y="99"/>
                  </a:lnTo>
                  <a:lnTo>
                    <a:pt x="57" y="89"/>
                  </a:lnTo>
                  <a:lnTo>
                    <a:pt x="65" y="81"/>
                  </a:lnTo>
                  <a:lnTo>
                    <a:pt x="74" y="71"/>
                  </a:lnTo>
                  <a:lnTo>
                    <a:pt x="83" y="63"/>
                  </a:lnTo>
                  <a:lnTo>
                    <a:pt x="92" y="56"/>
                  </a:lnTo>
                  <a:lnTo>
                    <a:pt x="101" y="48"/>
                  </a:lnTo>
                  <a:lnTo>
                    <a:pt x="110" y="42"/>
                  </a:lnTo>
                  <a:lnTo>
                    <a:pt x="120" y="36"/>
                  </a:lnTo>
                  <a:lnTo>
                    <a:pt x="131" y="30"/>
                  </a:lnTo>
                  <a:lnTo>
                    <a:pt x="142" y="25"/>
                  </a:lnTo>
                  <a:lnTo>
                    <a:pt x="153" y="19"/>
                  </a:lnTo>
                  <a:lnTo>
                    <a:pt x="164" y="14"/>
                  </a:lnTo>
                  <a:lnTo>
                    <a:pt x="176" y="11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10" y="3"/>
                  </a:lnTo>
                  <a:lnTo>
                    <a:pt x="223" y="1"/>
                  </a:lnTo>
                  <a:lnTo>
                    <a:pt x="235" y="0"/>
                  </a:lnTo>
                  <a:lnTo>
                    <a:pt x="247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6" name="Freeform 69"/>
            <p:cNvSpPr>
              <a:spLocks/>
            </p:cNvSpPr>
            <p:nvPr/>
          </p:nvSpPr>
          <p:spPr bwMode="auto">
            <a:xfrm>
              <a:off x="2459" y="3293"/>
              <a:ext cx="9" cy="10"/>
            </a:xfrm>
            <a:custGeom>
              <a:avLst/>
              <a:gdLst>
                <a:gd name="T0" fmla="*/ 254 w 254"/>
                <a:gd name="T1" fmla="*/ 275 h 275"/>
                <a:gd name="T2" fmla="*/ 254 w 254"/>
                <a:gd name="T3" fmla="*/ 247 h 275"/>
                <a:gd name="T4" fmla="*/ 251 w 254"/>
                <a:gd name="T5" fmla="*/ 220 h 275"/>
                <a:gd name="T6" fmla="*/ 245 w 254"/>
                <a:gd name="T7" fmla="*/ 194 h 275"/>
                <a:gd name="T8" fmla="*/ 237 w 254"/>
                <a:gd name="T9" fmla="*/ 169 h 275"/>
                <a:gd name="T10" fmla="*/ 227 w 254"/>
                <a:gd name="T11" fmla="*/ 146 h 275"/>
                <a:gd name="T12" fmla="*/ 215 w 254"/>
                <a:gd name="T13" fmla="*/ 123 h 275"/>
                <a:gd name="T14" fmla="*/ 200 w 254"/>
                <a:gd name="T15" fmla="*/ 103 h 275"/>
                <a:gd name="T16" fmla="*/ 184 w 254"/>
                <a:gd name="T17" fmla="*/ 83 h 275"/>
                <a:gd name="T18" fmla="*/ 166 w 254"/>
                <a:gd name="T19" fmla="*/ 65 h 275"/>
                <a:gd name="T20" fmla="*/ 145 w 254"/>
                <a:gd name="T21" fmla="*/ 50 h 275"/>
                <a:gd name="T22" fmla="*/ 124 w 254"/>
                <a:gd name="T23" fmla="*/ 35 h 275"/>
                <a:gd name="T24" fmla="*/ 101 w 254"/>
                <a:gd name="T25" fmla="*/ 24 h 275"/>
                <a:gd name="T26" fmla="*/ 78 w 254"/>
                <a:gd name="T27" fmla="*/ 14 h 275"/>
                <a:gd name="T28" fmla="*/ 53 w 254"/>
                <a:gd name="T29" fmla="*/ 7 h 275"/>
                <a:gd name="T30" fmla="*/ 28 w 254"/>
                <a:gd name="T31" fmla="*/ 2 h 275"/>
                <a:gd name="T32" fmla="*/ 1 w 254"/>
                <a:gd name="T33" fmla="*/ 0 h 275"/>
                <a:gd name="T34" fmla="*/ 12 w 254"/>
                <a:gd name="T35" fmla="*/ 31 h 275"/>
                <a:gd name="T36" fmla="*/ 35 w 254"/>
                <a:gd name="T37" fmla="*/ 34 h 275"/>
                <a:gd name="T38" fmla="*/ 56 w 254"/>
                <a:gd name="T39" fmla="*/ 41 h 275"/>
                <a:gd name="T40" fmla="*/ 78 w 254"/>
                <a:gd name="T41" fmla="*/ 48 h 275"/>
                <a:gd name="T42" fmla="*/ 98 w 254"/>
                <a:gd name="T43" fmla="*/ 57 h 275"/>
                <a:gd name="T44" fmla="*/ 118 w 254"/>
                <a:gd name="T45" fmla="*/ 69 h 275"/>
                <a:gd name="T46" fmla="*/ 136 w 254"/>
                <a:gd name="T47" fmla="*/ 81 h 275"/>
                <a:gd name="T48" fmla="*/ 153 w 254"/>
                <a:gd name="T49" fmla="*/ 97 h 275"/>
                <a:gd name="T50" fmla="*/ 169 w 254"/>
                <a:gd name="T51" fmla="*/ 113 h 275"/>
                <a:gd name="T52" fmla="*/ 182 w 254"/>
                <a:gd name="T53" fmla="*/ 130 h 275"/>
                <a:gd name="T54" fmla="*/ 194 w 254"/>
                <a:gd name="T55" fmla="*/ 150 h 275"/>
                <a:gd name="T56" fmla="*/ 204 w 254"/>
                <a:gd name="T57" fmla="*/ 170 h 275"/>
                <a:gd name="T58" fmla="*/ 213 w 254"/>
                <a:gd name="T59" fmla="*/ 191 h 275"/>
                <a:gd name="T60" fmla="*/ 218 w 254"/>
                <a:gd name="T61" fmla="*/ 214 h 275"/>
                <a:gd name="T62" fmla="*/ 222 w 254"/>
                <a:gd name="T63" fmla="*/ 237 h 275"/>
                <a:gd name="T64" fmla="*/ 224 w 254"/>
                <a:gd name="T65" fmla="*/ 262 h 275"/>
                <a:gd name="T66" fmla="*/ 223 w 254"/>
                <a:gd name="T67" fmla="*/ 274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275"/>
                <a:gd name="T104" fmla="*/ 254 w 254"/>
                <a:gd name="T105" fmla="*/ 275 h 2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275">
                  <a:moveTo>
                    <a:pt x="254" y="275"/>
                  </a:moveTo>
                  <a:lnTo>
                    <a:pt x="254" y="275"/>
                  </a:lnTo>
                  <a:lnTo>
                    <a:pt x="254" y="261"/>
                  </a:lnTo>
                  <a:lnTo>
                    <a:pt x="254" y="247"/>
                  </a:lnTo>
                  <a:lnTo>
                    <a:pt x="253" y="233"/>
                  </a:lnTo>
                  <a:lnTo>
                    <a:pt x="251" y="220"/>
                  </a:lnTo>
                  <a:lnTo>
                    <a:pt x="248" y="207"/>
                  </a:lnTo>
                  <a:lnTo>
                    <a:pt x="245" y="194"/>
                  </a:lnTo>
                  <a:lnTo>
                    <a:pt x="242" y="181"/>
                  </a:lnTo>
                  <a:lnTo>
                    <a:pt x="237" y="169"/>
                  </a:lnTo>
                  <a:lnTo>
                    <a:pt x="233" y="158"/>
                  </a:lnTo>
                  <a:lnTo>
                    <a:pt x="227" y="146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07" y="113"/>
                  </a:lnTo>
                  <a:lnTo>
                    <a:pt x="200" y="103"/>
                  </a:lnTo>
                  <a:lnTo>
                    <a:pt x="192" y="93"/>
                  </a:lnTo>
                  <a:lnTo>
                    <a:pt x="184" y="83"/>
                  </a:lnTo>
                  <a:lnTo>
                    <a:pt x="175" y="74"/>
                  </a:lnTo>
                  <a:lnTo>
                    <a:pt x="166" y="65"/>
                  </a:lnTo>
                  <a:lnTo>
                    <a:pt x="155" y="57"/>
                  </a:lnTo>
                  <a:lnTo>
                    <a:pt x="145" y="50"/>
                  </a:lnTo>
                  <a:lnTo>
                    <a:pt x="135" y="43"/>
                  </a:lnTo>
                  <a:lnTo>
                    <a:pt x="124" y="35"/>
                  </a:lnTo>
                  <a:lnTo>
                    <a:pt x="114" y="29"/>
                  </a:lnTo>
                  <a:lnTo>
                    <a:pt x="101" y="24"/>
                  </a:lnTo>
                  <a:lnTo>
                    <a:pt x="90" y="19"/>
                  </a:lnTo>
                  <a:lnTo>
                    <a:pt x="78" y="14"/>
                  </a:lnTo>
                  <a:lnTo>
                    <a:pt x="66" y="10"/>
                  </a:lnTo>
                  <a:lnTo>
                    <a:pt x="53" y="7"/>
                  </a:lnTo>
                  <a:lnTo>
                    <a:pt x="40" y="4"/>
                  </a:lnTo>
                  <a:lnTo>
                    <a:pt x="28" y="2"/>
                  </a:lnTo>
                  <a:lnTo>
                    <a:pt x="15" y="1"/>
                  </a:lnTo>
                  <a:lnTo>
                    <a:pt x="1" y="0"/>
                  </a:lnTo>
                  <a:lnTo>
                    <a:pt x="0" y="30"/>
                  </a:lnTo>
                  <a:lnTo>
                    <a:pt x="12" y="31"/>
                  </a:lnTo>
                  <a:lnTo>
                    <a:pt x="24" y="32"/>
                  </a:lnTo>
                  <a:lnTo>
                    <a:pt x="35" y="34"/>
                  </a:lnTo>
                  <a:lnTo>
                    <a:pt x="46" y="38"/>
                  </a:lnTo>
                  <a:lnTo>
                    <a:pt x="56" y="41"/>
                  </a:lnTo>
                  <a:lnTo>
                    <a:pt x="68" y="44"/>
                  </a:lnTo>
                  <a:lnTo>
                    <a:pt x="78" y="48"/>
                  </a:lnTo>
                  <a:lnTo>
                    <a:pt x="88" y="53"/>
                  </a:lnTo>
                  <a:lnTo>
                    <a:pt x="98" y="57"/>
                  </a:lnTo>
                  <a:lnTo>
                    <a:pt x="108" y="63"/>
                  </a:lnTo>
                  <a:lnTo>
                    <a:pt x="118" y="69"/>
                  </a:lnTo>
                  <a:lnTo>
                    <a:pt x="127" y="75"/>
                  </a:lnTo>
                  <a:lnTo>
                    <a:pt x="136" y="81"/>
                  </a:lnTo>
                  <a:lnTo>
                    <a:pt x="144" y="88"/>
                  </a:lnTo>
                  <a:lnTo>
                    <a:pt x="153" y="97"/>
                  </a:lnTo>
                  <a:lnTo>
                    <a:pt x="161" y="105"/>
                  </a:lnTo>
                  <a:lnTo>
                    <a:pt x="169" y="113"/>
                  </a:lnTo>
                  <a:lnTo>
                    <a:pt x="175" y="121"/>
                  </a:lnTo>
                  <a:lnTo>
                    <a:pt x="182" y="130"/>
                  </a:lnTo>
                  <a:lnTo>
                    <a:pt x="188" y="139"/>
                  </a:lnTo>
                  <a:lnTo>
                    <a:pt x="194" y="150"/>
                  </a:lnTo>
                  <a:lnTo>
                    <a:pt x="199" y="160"/>
                  </a:lnTo>
                  <a:lnTo>
                    <a:pt x="204" y="170"/>
                  </a:lnTo>
                  <a:lnTo>
                    <a:pt x="208" y="180"/>
                  </a:lnTo>
                  <a:lnTo>
                    <a:pt x="213" y="191"/>
                  </a:lnTo>
                  <a:lnTo>
                    <a:pt x="216" y="203"/>
                  </a:lnTo>
                  <a:lnTo>
                    <a:pt x="218" y="214"/>
                  </a:lnTo>
                  <a:lnTo>
                    <a:pt x="221" y="225"/>
                  </a:lnTo>
                  <a:lnTo>
                    <a:pt x="222" y="237"/>
                  </a:lnTo>
                  <a:lnTo>
                    <a:pt x="223" y="250"/>
                  </a:lnTo>
                  <a:lnTo>
                    <a:pt x="224" y="262"/>
                  </a:lnTo>
                  <a:lnTo>
                    <a:pt x="223" y="274"/>
                  </a:lnTo>
                  <a:lnTo>
                    <a:pt x="254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7" name="Freeform 70"/>
            <p:cNvSpPr>
              <a:spLocks/>
            </p:cNvSpPr>
            <p:nvPr/>
          </p:nvSpPr>
          <p:spPr bwMode="auto">
            <a:xfrm>
              <a:off x="2458" y="3303"/>
              <a:ext cx="10" cy="10"/>
            </a:xfrm>
            <a:custGeom>
              <a:avLst/>
              <a:gdLst>
                <a:gd name="T0" fmla="*/ 0 w 275"/>
                <a:gd name="T1" fmla="*/ 254 h 254"/>
                <a:gd name="T2" fmla="*/ 25 w 275"/>
                <a:gd name="T3" fmla="*/ 254 h 254"/>
                <a:gd name="T4" fmla="*/ 52 w 275"/>
                <a:gd name="T5" fmla="*/ 251 h 254"/>
                <a:gd name="T6" fmla="*/ 76 w 275"/>
                <a:gd name="T7" fmla="*/ 246 h 254"/>
                <a:gd name="T8" fmla="*/ 101 w 275"/>
                <a:gd name="T9" fmla="*/ 238 h 254"/>
                <a:gd name="T10" fmla="*/ 124 w 275"/>
                <a:gd name="T11" fmla="*/ 228 h 254"/>
                <a:gd name="T12" fmla="*/ 147 w 275"/>
                <a:gd name="T13" fmla="*/ 216 h 254"/>
                <a:gd name="T14" fmla="*/ 168 w 275"/>
                <a:gd name="T15" fmla="*/ 202 h 254"/>
                <a:gd name="T16" fmla="*/ 188 w 275"/>
                <a:gd name="T17" fmla="*/ 186 h 254"/>
                <a:gd name="T18" fmla="*/ 206 w 275"/>
                <a:gd name="T19" fmla="*/ 168 h 254"/>
                <a:gd name="T20" fmla="*/ 222 w 275"/>
                <a:gd name="T21" fmla="*/ 149 h 254"/>
                <a:gd name="T22" fmla="*/ 237 w 275"/>
                <a:gd name="T23" fmla="*/ 127 h 254"/>
                <a:gd name="T24" fmla="*/ 250 w 275"/>
                <a:gd name="T25" fmla="*/ 105 h 254"/>
                <a:gd name="T26" fmla="*/ 260 w 275"/>
                <a:gd name="T27" fmla="*/ 80 h 254"/>
                <a:gd name="T28" fmla="*/ 267 w 275"/>
                <a:gd name="T29" fmla="*/ 55 h 254"/>
                <a:gd name="T30" fmla="*/ 272 w 275"/>
                <a:gd name="T31" fmla="*/ 29 h 254"/>
                <a:gd name="T32" fmla="*/ 275 w 275"/>
                <a:gd name="T33" fmla="*/ 1 h 254"/>
                <a:gd name="T34" fmla="*/ 244 w 275"/>
                <a:gd name="T35" fmla="*/ 12 h 254"/>
                <a:gd name="T36" fmla="*/ 240 w 275"/>
                <a:gd name="T37" fmla="*/ 37 h 254"/>
                <a:gd name="T38" fmla="*/ 234 w 275"/>
                <a:gd name="T39" fmla="*/ 59 h 254"/>
                <a:gd name="T40" fmla="*/ 226 w 275"/>
                <a:gd name="T41" fmla="*/ 82 h 254"/>
                <a:gd name="T42" fmla="*/ 216 w 275"/>
                <a:gd name="T43" fmla="*/ 102 h 254"/>
                <a:gd name="T44" fmla="*/ 204 w 275"/>
                <a:gd name="T45" fmla="*/ 121 h 254"/>
                <a:gd name="T46" fmla="*/ 191 w 275"/>
                <a:gd name="T47" fmla="*/ 139 h 254"/>
                <a:gd name="T48" fmla="*/ 175 w 275"/>
                <a:gd name="T49" fmla="*/ 155 h 254"/>
                <a:gd name="T50" fmla="*/ 159 w 275"/>
                <a:gd name="T51" fmla="*/ 170 h 254"/>
                <a:gd name="T52" fmla="*/ 141 w 275"/>
                <a:gd name="T53" fmla="*/ 183 h 254"/>
                <a:gd name="T54" fmla="*/ 121 w 275"/>
                <a:gd name="T55" fmla="*/ 195 h 254"/>
                <a:gd name="T56" fmla="*/ 101 w 275"/>
                <a:gd name="T57" fmla="*/ 205 h 254"/>
                <a:gd name="T58" fmla="*/ 80 w 275"/>
                <a:gd name="T59" fmla="*/ 212 h 254"/>
                <a:gd name="T60" fmla="*/ 58 w 275"/>
                <a:gd name="T61" fmla="*/ 218 h 254"/>
                <a:gd name="T62" fmla="*/ 36 w 275"/>
                <a:gd name="T63" fmla="*/ 221 h 254"/>
                <a:gd name="T64" fmla="*/ 12 w 275"/>
                <a:gd name="T65" fmla="*/ 222 h 254"/>
                <a:gd name="T66" fmla="*/ 1 w 275"/>
                <a:gd name="T67" fmla="*/ 222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54"/>
                <a:gd name="T104" fmla="*/ 275 w 275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54">
                  <a:moveTo>
                    <a:pt x="0" y="254"/>
                  </a:moveTo>
                  <a:lnTo>
                    <a:pt x="0" y="254"/>
                  </a:lnTo>
                  <a:lnTo>
                    <a:pt x="13" y="254"/>
                  </a:lnTo>
                  <a:lnTo>
                    <a:pt x="25" y="254"/>
                  </a:lnTo>
                  <a:lnTo>
                    <a:pt x="39" y="253"/>
                  </a:lnTo>
                  <a:lnTo>
                    <a:pt x="52" y="251"/>
                  </a:lnTo>
                  <a:lnTo>
                    <a:pt x="64" y="249"/>
                  </a:lnTo>
                  <a:lnTo>
                    <a:pt x="76" y="246"/>
                  </a:lnTo>
                  <a:lnTo>
                    <a:pt x="90" y="243"/>
                  </a:lnTo>
                  <a:lnTo>
                    <a:pt x="101" y="238"/>
                  </a:lnTo>
                  <a:lnTo>
                    <a:pt x="113" y="233"/>
                  </a:lnTo>
                  <a:lnTo>
                    <a:pt x="124" y="228"/>
                  </a:lnTo>
                  <a:lnTo>
                    <a:pt x="137" y="222"/>
                  </a:lnTo>
                  <a:lnTo>
                    <a:pt x="147" y="216"/>
                  </a:lnTo>
                  <a:lnTo>
                    <a:pt x="158" y="210"/>
                  </a:lnTo>
                  <a:lnTo>
                    <a:pt x="168" y="202"/>
                  </a:lnTo>
                  <a:lnTo>
                    <a:pt x="178" y="195"/>
                  </a:lnTo>
                  <a:lnTo>
                    <a:pt x="188" y="186"/>
                  </a:lnTo>
                  <a:lnTo>
                    <a:pt x="197" y="177"/>
                  </a:lnTo>
                  <a:lnTo>
                    <a:pt x="206" y="168"/>
                  </a:lnTo>
                  <a:lnTo>
                    <a:pt x="214" y="159"/>
                  </a:lnTo>
                  <a:lnTo>
                    <a:pt x="222" y="149"/>
                  </a:lnTo>
                  <a:lnTo>
                    <a:pt x="229" y="139"/>
                  </a:lnTo>
                  <a:lnTo>
                    <a:pt x="237" y="127"/>
                  </a:lnTo>
                  <a:lnTo>
                    <a:pt x="244" y="116"/>
                  </a:lnTo>
                  <a:lnTo>
                    <a:pt x="250" y="105"/>
                  </a:lnTo>
                  <a:lnTo>
                    <a:pt x="255" y="93"/>
                  </a:lnTo>
                  <a:lnTo>
                    <a:pt x="260" y="80"/>
                  </a:lnTo>
                  <a:lnTo>
                    <a:pt x="264" y="68"/>
                  </a:lnTo>
                  <a:lnTo>
                    <a:pt x="267" y="55"/>
                  </a:lnTo>
                  <a:lnTo>
                    <a:pt x="270" y="42"/>
                  </a:lnTo>
                  <a:lnTo>
                    <a:pt x="272" y="29"/>
                  </a:lnTo>
                  <a:lnTo>
                    <a:pt x="274" y="15"/>
                  </a:lnTo>
                  <a:lnTo>
                    <a:pt x="275" y="1"/>
                  </a:lnTo>
                  <a:lnTo>
                    <a:pt x="244" y="0"/>
                  </a:lnTo>
                  <a:lnTo>
                    <a:pt x="244" y="12"/>
                  </a:lnTo>
                  <a:lnTo>
                    <a:pt x="242" y="24"/>
                  </a:lnTo>
                  <a:lnTo>
                    <a:pt x="240" y="37"/>
                  </a:lnTo>
                  <a:lnTo>
                    <a:pt x="237" y="48"/>
                  </a:lnTo>
                  <a:lnTo>
                    <a:pt x="234" y="59"/>
                  </a:lnTo>
                  <a:lnTo>
                    <a:pt x="230" y="70"/>
                  </a:lnTo>
                  <a:lnTo>
                    <a:pt x="226" y="82"/>
                  </a:lnTo>
                  <a:lnTo>
                    <a:pt x="221" y="92"/>
                  </a:lnTo>
                  <a:lnTo>
                    <a:pt x="216" y="102"/>
                  </a:lnTo>
                  <a:lnTo>
                    <a:pt x="210" y="111"/>
                  </a:lnTo>
                  <a:lnTo>
                    <a:pt x="204" y="121"/>
                  </a:lnTo>
                  <a:lnTo>
                    <a:pt x="198" y="130"/>
                  </a:lnTo>
                  <a:lnTo>
                    <a:pt x="191" y="139"/>
                  </a:lnTo>
                  <a:lnTo>
                    <a:pt x="184" y="148"/>
                  </a:lnTo>
                  <a:lnTo>
                    <a:pt x="175" y="155"/>
                  </a:lnTo>
                  <a:lnTo>
                    <a:pt x="167" y="163"/>
                  </a:lnTo>
                  <a:lnTo>
                    <a:pt x="159" y="170"/>
                  </a:lnTo>
                  <a:lnTo>
                    <a:pt x="150" y="177"/>
                  </a:lnTo>
                  <a:lnTo>
                    <a:pt x="141" y="183"/>
                  </a:lnTo>
                  <a:lnTo>
                    <a:pt x="132" y="190"/>
                  </a:lnTo>
                  <a:lnTo>
                    <a:pt x="121" y="195"/>
                  </a:lnTo>
                  <a:lnTo>
                    <a:pt x="111" y="200"/>
                  </a:lnTo>
                  <a:lnTo>
                    <a:pt x="101" y="205"/>
                  </a:lnTo>
                  <a:lnTo>
                    <a:pt x="91" y="209"/>
                  </a:lnTo>
                  <a:lnTo>
                    <a:pt x="80" y="212"/>
                  </a:lnTo>
                  <a:lnTo>
                    <a:pt x="69" y="215"/>
                  </a:lnTo>
                  <a:lnTo>
                    <a:pt x="58" y="218"/>
                  </a:lnTo>
                  <a:lnTo>
                    <a:pt x="47" y="220"/>
                  </a:lnTo>
                  <a:lnTo>
                    <a:pt x="36" y="221"/>
                  </a:lnTo>
                  <a:lnTo>
                    <a:pt x="24" y="222"/>
                  </a:lnTo>
                  <a:lnTo>
                    <a:pt x="12" y="222"/>
                  </a:lnTo>
                  <a:lnTo>
                    <a:pt x="1" y="222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8" name="Freeform 71"/>
            <p:cNvSpPr>
              <a:spLocks/>
            </p:cNvSpPr>
            <p:nvPr/>
          </p:nvSpPr>
          <p:spPr bwMode="auto">
            <a:xfrm>
              <a:off x="2448" y="3303"/>
              <a:ext cx="10" cy="10"/>
            </a:xfrm>
            <a:custGeom>
              <a:avLst/>
              <a:gdLst>
                <a:gd name="T0" fmla="*/ 0 w 254"/>
                <a:gd name="T1" fmla="*/ 0 h 276"/>
                <a:gd name="T2" fmla="*/ 0 w 254"/>
                <a:gd name="T3" fmla="*/ 28 h 276"/>
                <a:gd name="T4" fmla="*/ 3 w 254"/>
                <a:gd name="T5" fmla="*/ 55 h 276"/>
                <a:gd name="T6" fmla="*/ 8 w 254"/>
                <a:gd name="T7" fmla="*/ 81 h 276"/>
                <a:gd name="T8" fmla="*/ 16 w 254"/>
                <a:gd name="T9" fmla="*/ 106 h 276"/>
                <a:gd name="T10" fmla="*/ 26 w 254"/>
                <a:gd name="T11" fmla="*/ 130 h 276"/>
                <a:gd name="T12" fmla="*/ 40 w 254"/>
                <a:gd name="T13" fmla="*/ 152 h 276"/>
                <a:gd name="T14" fmla="*/ 54 w 254"/>
                <a:gd name="T15" fmla="*/ 173 h 276"/>
                <a:gd name="T16" fmla="*/ 70 w 254"/>
                <a:gd name="T17" fmla="*/ 192 h 276"/>
                <a:gd name="T18" fmla="*/ 89 w 254"/>
                <a:gd name="T19" fmla="*/ 210 h 276"/>
                <a:gd name="T20" fmla="*/ 109 w 254"/>
                <a:gd name="T21" fmla="*/ 226 h 276"/>
                <a:gd name="T22" fmla="*/ 129 w 254"/>
                <a:gd name="T23" fmla="*/ 239 h 276"/>
                <a:gd name="T24" fmla="*/ 152 w 254"/>
                <a:gd name="T25" fmla="*/ 251 h 276"/>
                <a:gd name="T26" fmla="*/ 176 w 254"/>
                <a:gd name="T27" fmla="*/ 260 h 276"/>
                <a:gd name="T28" fmla="*/ 201 w 254"/>
                <a:gd name="T29" fmla="*/ 269 h 276"/>
                <a:gd name="T30" fmla="*/ 226 w 254"/>
                <a:gd name="T31" fmla="*/ 273 h 276"/>
                <a:gd name="T32" fmla="*/ 253 w 254"/>
                <a:gd name="T33" fmla="*/ 276 h 276"/>
                <a:gd name="T34" fmla="*/ 242 w 254"/>
                <a:gd name="T35" fmla="*/ 243 h 276"/>
                <a:gd name="T36" fmla="*/ 219 w 254"/>
                <a:gd name="T37" fmla="*/ 240 h 276"/>
                <a:gd name="T38" fmla="*/ 197 w 254"/>
                <a:gd name="T39" fmla="*/ 235 h 276"/>
                <a:gd name="T40" fmla="*/ 175 w 254"/>
                <a:gd name="T41" fmla="*/ 227 h 276"/>
                <a:gd name="T42" fmla="*/ 155 w 254"/>
                <a:gd name="T43" fmla="*/ 218 h 276"/>
                <a:gd name="T44" fmla="*/ 137 w 254"/>
                <a:gd name="T45" fmla="*/ 206 h 276"/>
                <a:gd name="T46" fmla="*/ 118 w 254"/>
                <a:gd name="T47" fmla="*/ 193 h 276"/>
                <a:gd name="T48" fmla="*/ 101 w 254"/>
                <a:gd name="T49" fmla="*/ 179 h 276"/>
                <a:gd name="T50" fmla="*/ 85 w 254"/>
                <a:gd name="T51" fmla="*/ 163 h 276"/>
                <a:gd name="T52" fmla="*/ 72 w 254"/>
                <a:gd name="T53" fmla="*/ 144 h 276"/>
                <a:gd name="T54" fmla="*/ 60 w 254"/>
                <a:gd name="T55" fmla="*/ 126 h 276"/>
                <a:gd name="T56" fmla="*/ 50 w 254"/>
                <a:gd name="T57" fmla="*/ 106 h 276"/>
                <a:gd name="T58" fmla="*/ 42 w 254"/>
                <a:gd name="T59" fmla="*/ 84 h 276"/>
                <a:gd name="T60" fmla="*/ 35 w 254"/>
                <a:gd name="T61" fmla="*/ 62 h 276"/>
                <a:gd name="T62" fmla="*/ 32 w 254"/>
                <a:gd name="T63" fmla="*/ 38 h 276"/>
                <a:gd name="T64" fmla="*/ 30 w 254"/>
                <a:gd name="T65" fmla="*/ 14 h 276"/>
                <a:gd name="T66" fmla="*/ 31 w 254"/>
                <a:gd name="T67" fmla="*/ 2 h 2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276"/>
                <a:gd name="T104" fmla="*/ 254 w 254"/>
                <a:gd name="T105" fmla="*/ 276 h 2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276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1" y="41"/>
                  </a:lnTo>
                  <a:lnTo>
                    <a:pt x="3" y="55"/>
                  </a:lnTo>
                  <a:lnTo>
                    <a:pt x="5" y="68"/>
                  </a:lnTo>
                  <a:lnTo>
                    <a:pt x="8" y="81"/>
                  </a:lnTo>
                  <a:lnTo>
                    <a:pt x="12" y="93"/>
                  </a:lnTo>
                  <a:lnTo>
                    <a:pt x="16" y="106"/>
                  </a:lnTo>
                  <a:lnTo>
                    <a:pt x="21" y="118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40" y="152"/>
                  </a:lnTo>
                  <a:lnTo>
                    <a:pt x="47" y="163"/>
                  </a:lnTo>
                  <a:lnTo>
                    <a:pt x="54" y="173"/>
                  </a:lnTo>
                  <a:lnTo>
                    <a:pt x="62" y="183"/>
                  </a:lnTo>
                  <a:lnTo>
                    <a:pt x="70" y="192"/>
                  </a:lnTo>
                  <a:lnTo>
                    <a:pt x="79" y="201"/>
                  </a:lnTo>
                  <a:lnTo>
                    <a:pt x="89" y="210"/>
                  </a:lnTo>
                  <a:lnTo>
                    <a:pt x="99" y="218"/>
                  </a:lnTo>
                  <a:lnTo>
                    <a:pt x="109" y="226"/>
                  </a:lnTo>
                  <a:lnTo>
                    <a:pt x="119" y="233"/>
                  </a:lnTo>
                  <a:lnTo>
                    <a:pt x="129" y="239"/>
                  </a:lnTo>
                  <a:lnTo>
                    <a:pt x="141" y="245"/>
                  </a:lnTo>
                  <a:lnTo>
                    <a:pt x="152" y="251"/>
                  </a:lnTo>
                  <a:lnTo>
                    <a:pt x="164" y="256"/>
                  </a:lnTo>
                  <a:lnTo>
                    <a:pt x="176" y="260"/>
                  </a:lnTo>
                  <a:lnTo>
                    <a:pt x="189" y="265"/>
                  </a:lnTo>
                  <a:lnTo>
                    <a:pt x="201" y="269"/>
                  </a:lnTo>
                  <a:lnTo>
                    <a:pt x="213" y="271"/>
                  </a:lnTo>
                  <a:lnTo>
                    <a:pt x="226" y="273"/>
                  </a:lnTo>
                  <a:lnTo>
                    <a:pt x="240" y="275"/>
                  </a:lnTo>
                  <a:lnTo>
                    <a:pt x="253" y="276"/>
                  </a:lnTo>
                  <a:lnTo>
                    <a:pt x="254" y="244"/>
                  </a:lnTo>
                  <a:lnTo>
                    <a:pt x="242" y="243"/>
                  </a:lnTo>
                  <a:lnTo>
                    <a:pt x="230" y="242"/>
                  </a:lnTo>
                  <a:lnTo>
                    <a:pt x="219" y="240"/>
                  </a:lnTo>
                  <a:lnTo>
                    <a:pt x="208" y="238"/>
                  </a:lnTo>
                  <a:lnTo>
                    <a:pt x="197" y="235"/>
                  </a:lnTo>
                  <a:lnTo>
                    <a:pt x="187" y="231"/>
                  </a:lnTo>
                  <a:lnTo>
                    <a:pt x="175" y="227"/>
                  </a:lnTo>
                  <a:lnTo>
                    <a:pt x="165" y="223"/>
                  </a:lnTo>
                  <a:lnTo>
                    <a:pt x="155" y="218"/>
                  </a:lnTo>
                  <a:lnTo>
                    <a:pt x="146" y="213"/>
                  </a:lnTo>
                  <a:lnTo>
                    <a:pt x="137" y="206"/>
                  </a:lnTo>
                  <a:lnTo>
                    <a:pt x="127" y="200"/>
                  </a:lnTo>
                  <a:lnTo>
                    <a:pt x="118" y="193"/>
                  </a:lnTo>
                  <a:lnTo>
                    <a:pt x="109" y="186"/>
                  </a:lnTo>
                  <a:lnTo>
                    <a:pt x="101" y="179"/>
                  </a:lnTo>
                  <a:lnTo>
                    <a:pt x="94" y="171"/>
                  </a:lnTo>
                  <a:lnTo>
                    <a:pt x="85" y="163"/>
                  </a:lnTo>
                  <a:lnTo>
                    <a:pt x="78" y="153"/>
                  </a:lnTo>
                  <a:lnTo>
                    <a:pt x="72" y="144"/>
                  </a:lnTo>
                  <a:lnTo>
                    <a:pt x="66" y="135"/>
                  </a:lnTo>
                  <a:lnTo>
                    <a:pt x="60" y="126"/>
                  </a:lnTo>
                  <a:lnTo>
                    <a:pt x="55" y="116"/>
                  </a:lnTo>
                  <a:lnTo>
                    <a:pt x="50" y="106"/>
                  </a:lnTo>
                  <a:lnTo>
                    <a:pt x="46" y="94"/>
                  </a:lnTo>
                  <a:lnTo>
                    <a:pt x="42" y="84"/>
                  </a:lnTo>
                  <a:lnTo>
                    <a:pt x="39" y="73"/>
                  </a:lnTo>
                  <a:lnTo>
                    <a:pt x="35" y="62"/>
                  </a:lnTo>
                  <a:lnTo>
                    <a:pt x="33" y="50"/>
                  </a:lnTo>
                  <a:lnTo>
                    <a:pt x="32" y="38"/>
                  </a:lnTo>
                  <a:lnTo>
                    <a:pt x="31" y="26"/>
                  </a:lnTo>
                  <a:lnTo>
                    <a:pt x="30" y="14"/>
                  </a:lnTo>
                  <a:lnTo>
                    <a:pt x="3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89" name="Freeform 72"/>
            <p:cNvSpPr>
              <a:spLocks/>
            </p:cNvSpPr>
            <p:nvPr/>
          </p:nvSpPr>
          <p:spPr bwMode="auto">
            <a:xfrm>
              <a:off x="2448" y="3293"/>
              <a:ext cx="11" cy="10"/>
            </a:xfrm>
            <a:custGeom>
              <a:avLst/>
              <a:gdLst>
                <a:gd name="T0" fmla="*/ 275 w 275"/>
                <a:gd name="T1" fmla="*/ 1 h 255"/>
                <a:gd name="T2" fmla="*/ 249 w 275"/>
                <a:gd name="T3" fmla="*/ 1 h 255"/>
                <a:gd name="T4" fmla="*/ 223 w 275"/>
                <a:gd name="T5" fmla="*/ 4 h 255"/>
                <a:gd name="T6" fmla="*/ 198 w 275"/>
                <a:gd name="T7" fmla="*/ 9 h 255"/>
                <a:gd name="T8" fmla="*/ 173 w 275"/>
                <a:gd name="T9" fmla="*/ 16 h 255"/>
                <a:gd name="T10" fmla="*/ 150 w 275"/>
                <a:gd name="T11" fmla="*/ 26 h 255"/>
                <a:gd name="T12" fmla="*/ 127 w 275"/>
                <a:gd name="T13" fmla="*/ 38 h 255"/>
                <a:gd name="T14" fmla="*/ 107 w 275"/>
                <a:gd name="T15" fmla="*/ 52 h 255"/>
                <a:gd name="T16" fmla="*/ 87 w 275"/>
                <a:gd name="T17" fmla="*/ 68 h 255"/>
                <a:gd name="T18" fmla="*/ 69 w 275"/>
                <a:gd name="T19" fmla="*/ 85 h 255"/>
                <a:gd name="T20" fmla="*/ 53 w 275"/>
                <a:gd name="T21" fmla="*/ 105 h 255"/>
                <a:gd name="T22" fmla="*/ 38 w 275"/>
                <a:gd name="T23" fmla="*/ 126 h 255"/>
                <a:gd name="T24" fmla="*/ 25 w 275"/>
                <a:gd name="T25" fmla="*/ 150 h 255"/>
                <a:gd name="T26" fmla="*/ 15 w 275"/>
                <a:gd name="T27" fmla="*/ 173 h 255"/>
                <a:gd name="T28" fmla="*/ 8 w 275"/>
                <a:gd name="T29" fmla="*/ 199 h 255"/>
                <a:gd name="T30" fmla="*/ 2 w 275"/>
                <a:gd name="T31" fmla="*/ 225 h 255"/>
                <a:gd name="T32" fmla="*/ 0 w 275"/>
                <a:gd name="T33" fmla="*/ 253 h 255"/>
                <a:gd name="T34" fmla="*/ 31 w 275"/>
                <a:gd name="T35" fmla="*/ 242 h 255"/>
                <a:gd name="T36" fmla="*/ 35 w 275"/>
                <a:gd name="T37" fmla="*/ 218 h 255"/>
                <a:gd name="T38" fmla="*/ 41 w 275"/>
                <a:gd name="T39" fmla="*/ 195 h 255"/>
                <a:gd name="T40" fmla="*/ 49 w 275"/>
                <a:gd name="T41" fmla="*/ 173 h 255"/>
                <a:gd name="T42" fmla="*/ 59 w 275"/>
                <a:gd name="T43" fmla="*/ 153 h 255"/>
                <a:gd name="T44" fmla="*/ 71 w 275"/>
                <a:gd name="T45" fmla="*/ 133 h 255"/>
                <a:gd name="T46" fmla="*/ 84 w 275"/>
                <a:gd name="T47" fmla="*/ 115 h 255"/>
                <a:gd name="T48" fmla="*/ 100 w 275"/>
                <a:gd name="T49" fmla="*/ 99 h 255"/>
                <a:gd name="T50" fmla="*/ 116 w 275"/>
                <a:gd name="T51" fmla="*/ 84 h 255"/>
                <a:gd name="T52" fmla="*/ 134 w 275"/>
                <a:gd name="T53" fmla="*/ 71 h 255"/>
                <a:gd name="T54" fmla="*/ 154 w 275"/>
                <a:gd name="T55" fmla="*/ 59 h 255"/>
                <a:gd name="T56" fmla="*/ 173 w 275"/>
                <a:gd name="T57" fmla="*/ 50 h 255"/>
                <a:gd name="T58" fmla="*/ 195 w 275"/>
                <a:gd name="T59" fmla="*/ 42 h 255"/>
                <a:gd name="T60" fmla="*/ 217 w 275"/>
                <a:gd name="T61" fmla="*/ 36 h 255"/>
                <a:gd name="T62" fmla="*/ 240 w 275"/>
                <a:gd name="T63" fmla="*/ 32 h 255"/>
                <a:gd name="T64" fmla="*/ 262 w 275"/>
                <a:gd name="T65" fmla="*/ 31 h 255"/>
                <a:gd name="T66" fmla="*/ 274 w 275"/>
                <a:gd name="T67" fmla="*/ 31 h 2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55"/>
                <a:gd name="T104" fmla="*/ 275 w 275"/>
                <a:gd name="T105" fmla="*/ 255 h 2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55">
                  <a:moveTo>
                    <a:pt x="275" y="1"/>
                  </a:moveTo>
                  <a:lnTo>
                    <a:pt x="275" y="1"/>
                  </a:lnTo>
                  <a:lnTo>
                    <a:pt x="262" y="0"/>
                  </a:lnTo>
                  <a:lnTo>
                    <a:pt x="249" y="1"/>
                  </a:lnTo>
                  <a:lnTo>
                    <a:pt x="237" y="2"/>
                  </a:lnTo>
                  <a:lnTo>
                    <a:pt x="223" y="4"/>
                  </a:lnTo>
                  <a:lnTo>
                    <a:pt x="211" y="6"/>
                  </a:lnTo>
                  <a:lnTo>
                    <a:pt x="198" y="9"/>
                  </a:lnTo>
                  <a:lnTo>
                    <a:pt x="186" y="12"/>
                  </a:lnTo>
                  <a:lnTo>
                    <a:pt x="173" y="16"/>
                  </a:lnTo>
                  <a:lnTo>
                    <a:pt x="162" y="21"/>
                  </a:lnTo>
                  <a:lnTo>
                    <a:pt x="150" y="26"/>
                  </a:lnTo>
                  <a:lnTo>
                    <a:pt x="139" y="31"/>
                  </a:lnTo>
                  <a:lnTo>
                    <a:pt x="127" y="38"/>
                  </a:lnTo>
                  <a:lnTo>
                    <a:pt x="117" y="45"/>
                  </a:lnTo>
                  <a:lnTo>
                    <a:pt x="107" y="52"/>
                  </a:lnTo>
                  <a:lnTo>
                    <a:pt x="97" y="60"/>
                  </a:lnTo>
                  <a:lnTo>
                    <a:pt x="87" y="68"/>
                  </a:lnTo>
                  <a:lnTo>
                    <a:pt x="77" y="76"/>
                  </a:lnTo>
                  <a:lnTo>
                    <a:pt x="69" y="85"/>
                  </a:lnTo>
                  <a:lnTo>
                    <a:pt x="60" y="96"/>
                  </a:lnTo>
                  <a:lnTo>
                    <a:pt x="53" y="105"/>
                  </a:lnTo>
                  <a:lnTo>
                    <a:pt x="45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50"/>
                  </a:lnTo>
                  <a:lnTo>
                    <a:pt x="20" y="161"/>
                  </a:lnTo>
                  <a:lnTo>
                    <a:pt x="15" y="173"/>
                  </a:lnTo>
                  <a:lnTo>
                    <a:pt x="11" y="186"/>
                  </a:lnTo>
                  <a:lnTo>
                    <a:pt x="8" y="199"/>
                  </a:lnTo>
                  <a:lnTo>
                    <a:pt x="5" y="212"/>
                  </a:lnTo>
                  <a:lnTo>
                    <a:pt x="2" y="225"/>
                  </a:lnTo>
                  <a:lnTo>
                    <a:pt x="1" y="239"/>
                  </a:lnTo>
                  <a:lnTo>
                    <a:pt x="0" y="253"/>
                  </a:lnTo>
                  <a:lnTo>
                    <a:pt x="31" y="255"/>
                  </a:lnTo>
                  <a:lnTo>
                    <a:pt x="31" y="242"/>
                  </a:lnTo>
                  <a:lnTo>
                    <a:pt x="33" y="230"/>
                  </a:lnTo>
                  <a:lnTo>
                    <a:pt x="35" y="218"/>
                  </a:lnTo>
                  <a:lnTo>
                    <a:pt x="38" y="207"/>
                  </a:lnTo>
                  <a:lnTo>
                    <a:pt x="41" y="195"/>
                  </a:lnTo>
                  <a:lnTo>
                    <a:pt x="45" y="184"/>
                  </a:lnTo>
                  <a:lnTo>
                    <a:pt x="49" y="173"/>
                  </a:lnTo>
                  <a:lnTo>
                    <a:pt x="54" y="163"/>
                  </a:lnTo>
                  <a:lnTo>
                    <a:pt x="59" y="153"/>
                  </a:lnTo>
                  <a:lnTo>
                    <a:pt x="65" y="142"/>
                  </a:lnTo>
                  <a:lnTo>
                    <a:pt x="71" y="133"/>
                  </a:lnTo>
                  <a:lnTo>
                    <a:pt x="77" y="124"/>
                  </a:lnTo>
                  <a:lnTo>
                    <a:pt x="84" y="115"/>
                  </a:lnTo>
                  <a:lnTo>
                    <a:pt x="92" y="107"/>
                  </a:lnTo>
                  <a:lnTo>
                    <a:pt x="100" y="99"/>
                  </a:lnTo>
                  <a:lnTo>
                    <a:pt x="108" y="92"/>
                  </a:lnTo>
                  <a:lnTo>
                    <a:pt x="116" y="84"/>
                  </a:lnTo>
                  <a:lnTo>
                    <a:pt x="125" y="77"/>
                  </a:lnTo>
                  <a:lnTo>
                    <a:pt x="134" y="71"/>
                  </a:lnTo>
                  <a:lnTo>
                    <a:pt x="144" y="65"/>
                  </a:lnTo>
                  <a:lnTo>
                    <a:pt x="154" y="59"/>
                  </a:lnTo>
                  <a:lnTo>
                    <a:pt x="163" y="54"/>
                  </a:lnTo>
                  <a:lnTo>
                    <a:pt x="173" y="50"/>
                  </a:lnTo>
                  <a:lnTo>
                    <a:pt x="184" y="46"/>
                  </a:lnTo>
                  <a:lnTo>
                    <a:pt x="195" y="42"/>
                  </a:lnTo>
                  <a:lnTo>
                    <a:pt x="206" y="39"/>
                  </a:lnTo>
                  <a:lnTo>
                    <a:pt x="217" y="36"/>
                  </a:lnTo>
                  <a:lnTo>
                    <a:pt x="228" y="34"/>
                  </a:lnTo>
                  <a:lnTo>
                    <a:pt x="240" y="32"/>
                  </a:lnTo>
                  <a:lnTo>
                    <a:pt x="251" y="31"/>
                  </a:lnTo>
                  <a:lnTo>
                    <a:pt x="262" y="31"/>
                  </a:lnTo>
                  <a:lnTo>
                    <a:pt x="274" y="3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90" name="Freeform 73"/>
            <p:cNvSpPr>
              <a:spLocks/>
            </p:cNvSpPr>
            <p:nvPr/>
          </p:nvSpPr>
          <p:spPr bwMode="auto">
            <a:xfrm>
              <a:off x="2446" y="3294"/>
              <a:ext cx="10" cy="10"/>
            </a:xfrm>
            <a:custGeom>
              <a:avLst/>
              <a:gdLst>
                <a:gd name="T0" fmla="*/ 253 w 255"/>
                <a:gd name="T1" fmla="*/ 0 h 275"/>
                <a:gd name="T2" fmla="*/ 225 w 255"/>
                <a:gd name="T3" fmla="*/ 2 h 275"/>
                <a:gd name="T4" fmla="*/ 199 w 255"/>
                <a:gd name="T5" fmla="*/ 8 h 275"/>
                <a:gd name="T6" fmla="*/ 173 w 255"/>
                <a:gd name="T7" fmla="*/ 16 h 275"/>
                <a:gd name="T8" fmla="*/ 149 w 255"/>
                <a:gd name="T9" fmla="*/ 26 h 275"/>
                <a:gd name="T10" fmla="*/ 126 w 255"/>
                <a:gd name="T11" fmla="*/ 38 h 275"/>
                <a:gd name="T12" fmla="*/ 105 w 255"/>
                <a:gd name="T13" fmla="*/ 53 h 275"/>
                <a:gd name="T14" fmla="*/ 86 w 255"/>
                <a:gd name="T15" fmla="*/ 70 h 275"/>
                <a:gd name="T16" fmla="*/ 68 w 255"/>
                <a:gd name="T17" fmla="*/ 87 h 275"/>
                <a:gd name="T18" fmla="*/ 52 w 255"/>
                <a:gd name="T19" fmla="*/ 107 h 275"/>
                <a:gd name="T20" fmla="*/ 38 w 255"/>
                <a:gd name="T21" fmla="*/ 128 h 275"/>
                <a:gd name="T22" fmla="*/ 26 w 255"/>
                <a:gd name="T23" fmla="*/ 150 h 275"/>
                <a:gd name="T24" fmla="*/ 16 w 255"/>
                <a:gd name="T25" fmla="*/ 174 h 275"/>
                <a:gd name="T26" fmla="*/ 9 w 255"/>
                <a:gd name="T27" fmla="*/ 198 h 275"/>
                <a:gd name="T28" fmla="*/ 3 w 255"/>
                <a:gd name="T29" fmla="*/ 223 h 275"/>
                <a:gd name="T30" fmla="*/ 1 w 255"/>
                <a:gd name="T31" fmla="*/ 249 h 275"/>
                <a:gd name="T32" fmla="*/ 1 w 255"/>
                <a:gd name="T33" fmla="*/ 275 h 275"/>
                <a:gd name="T34" fmla="*/ 32 w 255"/>
                <a:gd name="T35" fmla="*/ 262 h 275"/>
                <a:gd name="T36" fmla="*/ 33 w 255"/>
                <a:gd name="T37" fmla="*/ 240 h 275"/>
                <a:gd name="T38" fmla="*/ 37 w 255"/>
                <a:gd name="T39" fmla="*/ 217 h 275"/>
                <a:gd name="T40" fmla="*/ 42 w 255"/>
                <a:gd name="T41" fmla="*/ 195 h 275"/>
                <a:gd name="T42" fmla="*/ 50 w 255"/>
                <a:gd name="T43" fmla="*/ 174 h 275"/>
                <a:gd name="T44" fmla="*/ 59 w 255"/>
                <a:gd name="T45" fmla="*/ 154 h 275"/>
                <a:gd name="T46" fmla="*/ 70 w 255"/>
                <a:gd name="T47" fmla="*/ 135 h 275"/>
                <a:gd name="T48" fmla="*/ 84 w 255"/>
                <a:gd name="T49" fmla="*/ 116 h 275"/>
                <a:gd name="T50" fmla="*/ 99 w 255"/>
                <a:gd name="T51" fmla="*/ 100 h 275"/>
                <a:gd name="T52" fmla="*/ 115 w 255"/>
                <a:gd name="T53" fmla="*/ 85 h 275"/>
                <a:gd name="T54" fmla="*/ 134 w 255"/>
                <a:gd name="T55" fmla="*/ 72 h 275"/>
                <a:gd name="T56" fmla="*/ 153 w 255"/>
                <a:gd name="T57" fmla="*/ 59 h 275"/>
                <a:gd name="T58" fmla="*/ 173 w 255"/>
                <a:gd name="T59" fmla="*/ 49 h 275"/>
                <a:gd name="T60" fmla="*/ 195 w 255"/>
                <a:gd name="T61" fmla="*/ 41 h 275"/>
                <a:gd name="T62" fmla="*/ 218 w 255"/>
                <a:gd name="T63" fmla="*/ 36 h 275"/>
                <a:gd name="T64" fmla="*/ 243 w 255"/>
                <a:gd name="T65" fmla="*/ 32 h 275"/>
                <a:gd name="T66" fmla="*/ 255 w 255"/>
                <a:gd name="T67" fmla="*/ 31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75"/>
                <a:gd name="T104" fmla="*/ 255 w 255"/>
                <a:gd name="T105" fmla="*/ 275 h 2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75">
                  <a:moveTo>
                    <a:pt x="253" y="0"/>
                  </a:moveTo>
                  <a:lnTo>
                    <a:pt x="253" y="0"/>
                  </a:lnTo>
                  <a:lnTo>
                    <a:pt x="240" y="1"/>
                  </a:lnTo>
                  <a:lnTo>
                    <a:pt x="225" y="2"/>
                  </a:lnTo>
                  <a:lnTo>
                    <a:pt x="212" y="5"/>
                  </a:lnTo>
                  <a:lnTo>
                    <a:pt x="199" y="8"/>
                  </a:lnTo>
                  <a:lnTo>
                    <a:pt x="186" y="11"/>
                  </a:lnTo>
                  <a:lnTo>
                    <a:pt x="173" y="16"/>
                  </a:lnTo>
                  <a:lnTo>
                    <a:pt x="161" y="21"/>
                  </a:lnTo>
                  <a:lnTo>
                    <a:pt x="149" y="26"/>
                  </a:lnTo>
                  <a:lnTo>
                    <a:pt x="138" y="32"/>
                  </a:lnTo>
                  <a:lnTo>
                    <a:pt x="126" y="38"/>
                  </a:lnTo>
                  <a:lnTo>
                    <a:pt x="116" y="45"/>
                  </a:lnTo>
                  <a:lnTo>
                    <a:pt x="105" y="53"/>
                  </a:lnTo>
                  <a:lnTo>
                    <a:pt x="96" y="60"/>
                  </a:lnTo>
                  <a:lnTo>
                    <a:pt x="86" y="70"/>
                  </a:lnTo>
                  <a:lnTo>
                    <a:pt x="76" y="78"/>
                  </a:lnTo>
                  <a:lnTo>
                    <a:pt x="68" y="87"/>
                  </a:lnTo>
                  <a:lnTo>
                    <a:pt x="60" y="97"/>
                  </a:lnTo>
                  <a:lnTo>
                    <a:pt x="52" y="107"/>
                  </a:lnTo>
                  <a:lnTo>
                    <a:pt x="45" y="117"/>
                  </a:lnTo>
                  <a:lnTo>
                    <a:pt x="38" y="128"/>
                  </a:lnTo>
                  <a:lnTo>
                    <a:pt x="32" y="139"/>
                  </a:lnTo>
                  <a:lnTo>
                    <a:pt x="26" y="150"/>
                  </a:lnTo>
                  <a:lnTo>
                    <a:pt x="21" y="162"/>
                  </a:lnTo>
                  <a:lnTo>
                    <a:pt x="16" y="174"/>
                  </a:lnTo>
                  <a:lnTo>
                    <a:pt x="12" y="186"/>
                  </a:lnTo>
                  <a:lnTo>
                    <a:pt x="9" y="198"/>
                  </a:lnTo>
                  <a:lnTo>
                    <a:pt x="6" y="211"/>
                  </a:lnTo>
                  <a:lnTo>
                    <a:pt x="3" y="223"/>
                  </a:lnTo>
                  <a:lnTo>
                    <a:pt x="2" y="237"/>
                  </a:lnTo>
                  <a:lnTo>
                    <a:pt x="1" y="249"/>
                  </a:lnTo>
                  <a:lnTo>
                    <a:pt x="0" y="262"/>
                  </a:lnTo>
                  <a:lnTo>
                    <a:pt x="1" y="275"/>
                  </a:lnTo>
                  <a:lnTo>
                    <a:pt x="32" y="274"/>
                  </a:lnTo>
                  <a:lnTo>
                    <a:pt x="32" y="262"/>
                  </a:lnTo>
                  <a:lnTo>
                    <a:pt x="32" y="251"/>
                  </a:lnTo>
                  <a:lnTo>
                    <a:pt x="33" y="240"/>
                  </a:lnTo>
                  <a:lnTo>
                    <a:pt x="35" y="229"/>
                  </a:lnTo>
                  <a:lnTo>
                    <a:pt x="37" y="217"/>
                  </a:lnTo>
                  <a:lnTo>
                    <a:pt x="39" y="206"/>
                  </a:lnTo>
                  <a:lnTo>
                    <a:pt x="42" y="195"/>
                  </a:lnTo>
                  <a:lnTo>
                    <a:pt x="46" y="185"/>
                  </a:lnTo>
                  <a:lnTo>
                    <a:pt x="50" y="174"/>
                  </a:lnTo>
                  <a:lnTo>
                    <a:pt x="54" y="163"/>
                  </a:lnTo>
                  <a:lnTo>
                    <a:pt x="59" y="154"/>
                  </a:lnTo>
                  <a:lnTo>
                    <a:pt x="65" y="144"/>
                  </a:lnTo>
                  <a:lnTo>
                    <a:pt x="70" y="135"/>
                  </a:lnTo>
                  <a:lnTo>
                    <a:pt x="77" y="126"/>
                  </a:lnTo>
                  <a:lnTo>
                    <a:pt x="84" y="116"/>
                  </a:lnTo>
                  <a:lnTo>
                    <a:pt x="92" y="108"/>
                  </a:lnTo>
                  <a:lnTo>
                    <a:pt x="99" y="100"/>
                  </a:lnTo>
                  <a:lnTo>
                    <a:pt x="107" y="92"/>
                  </a:lnTo>
                  <a:lnTo>
                    <a:pt x="115" y="85"/>
                  </a:lnTo>
                  <a:lnTo>
                    <a:pt x="124" y="78"/>
                  </a:lnTo>
                  <a:lnTo>
                    <a:pt x="134" y="72"/>
                  </a:lnTo>
                  <a:lnTo>
                    <a:pt x="143" y="65"/>
                  </a:lnTo>
                  <a:lnTo>
                    <a:pt x="153" y="59"/>
                  </a:lnTo>
                  <a:lnTo>
                    <a:pt x="163" y="54"/>
                  </a:lnTo>
                  <a:lnTo>
                    <a:pt x="173" y="49"/>
                  </a:lnTo>
                  <a:lnTo>
                    <a:pt x="185" y="45"/>
                  </a:lnTo>
                  <a:lnTo>
                    <a:pt x="195" y="41"/>
                  </a:lnTo>
                  <a:lnTo>
                    <a:pt x="207" y="38"/>
                  </a:lnTo>
                  <a:lnTo>
                    <a:pt x="218" y="36"/>
                  </a:lnTo>
                  <a:lnTo>
                    <a:pt x="231" y="34"/>
                  </a:lnTo>
                  <a:lnTo>
                    <a:pt x="243" y="32"/>
                  </a:lnTo>
                  <a:lnTo>
                    <a:pt x="255" y="3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91" name="Freeform 74"/>
            <p:cNvSpPr>
              <a:spLocks/>
            </p:cNvSpPr>
            <p:nvPr/>
          </p:nvSpPr>
          <p:spPr bwMode="auto">
            <a:xfrm>
              <a:off x="2459" y="3304"/>
              <a:ext cx="10" cy="10"/>
            </a:xfrm>
            <a:custGeom>
              <a:avLst/>
              <a:gdLst>
                <a:gd name="T0" fmla="*/ 1 w 255"/>
                <a:gd name="T1" fmla="*/ 275 h 275"/>
                <a:gd name="T2" fmla="*/ 29 w 255"/>
                <a:gd name="T3" fmla="*/ 272 h 275"/>
                <a:gd name="T4" fmla="*/ 56 w 255"/>
                <a:gd name="T5" fmla="*/ 267 h 275"/>
                <a:gd name="T6" fmla="*/ 81 w 255"/>
                <a:gd name="T7" fmla="*/ 260 h 275"/>
                <a:gd name="T8" fmla="*/ 106 w 255"/>
                <a:gd name="T9" fmla="*/ 249 h 275"/>
                <a:gd name="T10" fmla="*/ 128 w 255"/>
                <a:gd name="T11" fmla="*/ 236 h 275"/>
                <a:gd name="T12" fmla="*/ 149 w 255"/>
                <a:gd name="T13" fmla="*/ 222 h 275"/>
                <a:gd name="T14" fmla="*/ 169 w 255"/>
                <a:gd name="T15" fmla="*/ 206 h 275"/>
                <a:gd name="T16" fmla="*/ 187 w 255"/>
                <a:gd name="T17" fmla="*/ 188 h 275"/>
                <a:gd name="T18" fmla="*/ 202 w 255"/>
                <a:gd name="T19" fmla="*/ 168 h 275"/>
                <a:gd name="T20" fmla="*/ 217 w 255"/>
                <a:gd name="T21" fmla="*/ 147 h 275"/>
                <a:gd name="T22" fmla="*/ 229 w 255"/>
                <a:gd name="T23" fmla="*/ 124 h 275"/>
                <a:gd name="T24" fmla="*/ 238 w 255"/>
                <a:gd name="T25" fmla="*/ 101 h 275"/>
                <a:gd name="T26" fmla="*/ 246 w 255"/>
                <a:gd name="T27" fmla="*/ 76 h 275"/>
                <a:gd name="T28" fmla="*/ 251 w 255"/>
                <a:gd name="T29" fmla="*/ 52 h 275"/>
                <a:gd name="T30" fmla="*/ 255 w 255"/>
                <a:gd name="T31" fmla="*/ 26 h 275"/>
                <a:gd name="T32" fmla="*/ 255 w 255"/>
                <a:gd name="T33" fmla="*/ 0 h 275"/>
                <a:gd name="T34" fmla="*/ 223 w 255"/>
                <a:gd name="T35" fmla="*/ 12 h 275"/>
                <a:gd name="T36" fmla="*/ 222 w 255"/>
                <a:gd name="T37" fmla="*/ 36 h 275"/>
                <a:gd name="T38" fmla="*/ 219 w 255"/>
                <a:gd name="T39" fmla="*/ 58 h 275"/>
                <a:gd name="T40" fmla="*/ 213 w 255"/>
                <a:gd name="T41" fmla="*/ 81 h 275"/>
                <a:gd name="T42" fmla="*/ 206 w 255"/>
                <a:gd name="T43" fmla="*/ 101 h 275"/>
                <a:gd name="T44" fmla="*/ 195 w 255"/>
                <a:gd name="T45" fmla="*/ 121 h 275"/>
                <a:gd name="T46" fmla="*/ 184 w 255"/>
                <a:gd name="T47" fmla="*/ 141 h 275"/>
                <a:gd name="T48" fmla="*/ 171 w 255"/>
                <a:gd name="T49" fmla="*/ 159 h 275"/>
                <a:gd name="T50" fmla="*/ 156 w 255"/>
                <a:gd name="T51" fmla="*/ 175 h 275"/>
                <a:gd name="T52" fmla="*/ 139 w 255"/>
                <a:gd name="T53" fmla="*/ 191 h 275"/>
                <a:gd name="T54" fmla="*/ 122 w 255"/>
                <a:gd name="T55" fmla="*/ 204 h 275"/>
                <a:gd name="T56" fmla="*/ 102 w 255"/>
                <a:gd name="T57" fmla="*/ 216 h 275"/>
                <a:gd name="T58" fmla="*/ 81 w 255"/>
                <a:gd name="T59" fmla="*/ 226 h 275"/>
                <a:gd name="T60" fmla="*/ 60 w 255"/>
                <a:gd name="T61" fmla="*/ 233 h 275"/>
                <a:gd name="T62" fmla="*/ 37 w 255"/>
                <a:gd name="T63" fmla="*/ 240 h 275"/>
                <a:gd name="T64" fmla="*/ 13 w 255"/>
                <a:gd name="T65" fmla="*/ 244 h 275"/>
                <a:gd name="T66" fmla="*/ 0 w 255"/>
                <a:gd name="T67" fmla="*/ 244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5"/>
                <a:gd name="T103" fmla="*/ 0 h 275"/>
                <a:gd name="T104" fmla="*/ 255 w 255"/>
                <a:gd name="T105" fmla="*/ 275 h 2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5" h="275">
                  <a:moveTo>
                    <a:pt x="1" y="275"/>
                  </a:moveTo>
                  <a:lnTo>
                    <a:pt x="1" y="275"/>
                  </a:lnTo>
                  <a:lnTo>
                    <a:pt x="16" y="274"/>
                  </a:lnTo>
                  <a:lnTo>
                    <a:pt x="29" y="272"/>
                  </a:lnTo>
                  <a:lnTo>
                    <a:pt x="42" y="270"/>
                  </a:lnTo>
                  <a:lnTo>
                    <a:pt x="56" y="267"/>
                  </a:lnTo>
                  <a:lnTo>
                    <a:pt x="69" y="264"/>
                  </a:lnTo>
                  <a:lnTo>
                    <a:pt x="81" y="260"/>
                  </a:lnTo>
                  <a:lnTo>
                    <a:pt x="93" y="255"/>
                  </a:lnTo>
                  <a:lnTo>
                    <a:pt x="106" y="249"/>
                  </a:lnTo>
                  <a:lnTo>
                    <a:pt x="117" y="244"/>
                  </a:lnTo>
                  <a:lnTo>
                    <a:pt x="128" y="236"/>
                  </a:lnTo>
                  <a:lnTo>
                    <a:pt x="139" y="229"/>
                  </a:lnTo>
                  <a:lnTo>
                    <a:pt x="149" y="222"/>
                  </a:lnTo>
                  <a:lnTo>
                    <a:pt x="160" y="214"/>
                  </a:lnTo>
                  <a:lnTo>
                    <a:pt x="169" y="206"/>
                  </a:lnTo>
                  <a:lnTo>
                    <a:pt x="178" y="197"/>
                  </a:lnTo>
                  <a:lnTo>
                    <a:pt x="187" y="188"/>
                  </a:lnTo>
                  <a:lnTo>
                    <a:pt x="195" y="178"/>
                  </a:lnTo>
                  <a:lnTo>
                    <a:pt x="202" y="168"/>
                  </a:lnTo>
                  <a:lnTo>
                    <a:pt x="210" y="158"/>
                  </a:lnTo>
                  <a:lnTo>
                    <a:pt x="217" y="147"/>
                  </a:lnTo>
                  <a:lnTo>
                    <a:pt x="223" y="137"/>
                  </a:lnTo>
                  <a:lnTo>
                    <a:pt x="229" y="124"/>
                  </a:lnTo>
                  <a:lnTo>
                    <a:pt x="234" y="113"/>
                  </a:lnTo>
                  <a:lnTo>
                    <a:pt x="238" y="101"/>
                  </a:lnTo>
                  <a:lnTo>
                    <a:pt x="242" y="90"/>
                  </a:lnTo>
                  <a:lnTo>
                    <a:pt x="246" y="76"/>
                  </a:lnTo>
                  <a:lnTo>
                    <a:pt x="249" y="64"/>
                  </a:lnTo>
                  <a:lnTo>
                    <a:pt x="251" y="52"/>
                  </a:lnTo>
                  <a:lnTo>
                    <a:pt x="254" y="39"/>
                  </a:lnTo>
                  <a:lnTo>
                    <a:pt x="255" y="26"/>
                  </a:lnTo>
                  <a:lnTo>
                    <a:pt x="255" y="13"/>
                  </a:lnTo>
                  <a:lnTo>
                    <a:pt x="255" y="0"/>
                  </a:lnTo>
                  <a:lnTo>
                    <a:pt x="223" y="1"/>
                  </a:lnTo>
                  <a:lnTo>
                    <a:pt x="223" y="12"/>
                  </a:lnTo>
                  <a:lnTo>
                    <a:pt x="223" y="24"/>
                  </a:lnTo>
                  <a:lnTo>
                    <a:pt x="222" y="36"/>
                  </a:lnTo>
                  <a:lnTo>
                    <a:pt x="221" y="47"/>
                  </a:lnTo>
                  <a:lnTo>
                    <a:pt x="219" y="58"/>
                  </a:lnTo>
                  <a:lnTo>
                    <a:pt x="216" y="69"/>
                  </a:lnTo>
                  <a:lnTo>
                    <a:pt x="213" y="81"/>
                  </a:lnTo>
                  <a:lnTo>
                    <a:pt x="210" y="91"/>
                  </a:lnTo>
                  <a:lnTo>
                    <a:pt x="206" y="101"/>
                  </a:lnTo>
                  <a:lnTo>
                    <a:pt x="200" y="111"/>
                  </a:lnTo>
                  <a:lnTo>
                    <a:pt x="195" y="121"/>
                  </a:lnTo>
                  <a:lnTo>
                    <a:pt x="190" y="131"/>
                  </a:lnTo>
                  <a:lnTo>
                    <a:pt x="184" y="141"/>
                  </a:lnTo>
                  <a:lnTo>
                    <a:pt x="178" y="150"/>
                  </a:lnTo>
                  <a:lnTo>
                    <a:pt x="171" y="159"/>
                  </a:lnTo>
                  <a:lnTo>
                    <a:pt x="164" y="167"/>
                  </a:lnTo>
                  <a:lnTo>
                    <a:pt x="156" y="175"/>
                  </a:lnTo>
                  <a:lnTo>
                    <a:pt x="147" y="183"/>
                  </a:lnTo>
                  <a:lnTo>
                    <a:pt x="139" y="191"/>
                  </a:lnTo>
                  <a:lnTo>
                    <a:pt x="131" y="198"/>
                  </a:lnTo>
                  <a:lnTo>
                    <a:pt x="122" y="204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92" y="221"/>
                  </a:lnTo>
                  <a:lnTo>
                    <a:pt x="81" y="226"/>
                  </a:lnTo>
                  <a:lnTo>
                    <a:pt x="71" y="230"/>
                  </a:lnTo>
                  <a:lnTo>
                    <a:pt x="60" y="233"/>
                  </a:lnTo>
                  <a:lnTo>
                    <a:pt x="48" y="236"/>
                  </a:lnTo>
                  <a:lnTo>
                    <a:pt x="37" y="240"/>
                  </a:lnTo>
                  <a:lnTo>
                    <a:pt x="25" y="242"/>
                  </a:lnTo>
                  <a:lnTo>
                    <a:pt x="13" y="244"/>
                  </a:lnTo>
                  <a:lnTo>
                    <a:pt x="0" y="244"/>
                  </a:lnTo>
                  <a:lnTo>
                    <a:pt x="1" y="2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92" name="Freeform 75"/>
            <p:cNvSpPr>
              <a:spLocks/>
            </p:cNvSpPr>
            <p:nvPr/>
          </p:nvSpPr>
          <p:spPr bwMode="auto">
            <a:xfrm>
              <a:off x="2446" y="3304"/>
              <a:ext cx="11" cy="10"/>
            </a:xfrm>
            <a:custGeom>
              <a:avLst/>
              <a:gdLst>
                <a:gd name="T0" fmla="*/ 0 w 275"/>
                <a:gd name="T1" fmla="*/ 1 h 254"/>
                <a:gd name="T2" fmla="*/ 2 w 275"/>
                <a:gd name="T3" fmla="*/ 28 h 254"/>
                <a:gd name="T4" fmla="*/ 7 w 275"/>
                <a:gd name="T5" fmla="*/ 53 h 254"/>
                <a:gd name="T6" fmla="*/ 14 w 275"/>
                <a:gd name="T7" fmla="*/ 78 h 254"/>
                <a:gd name="T8" fmla="*/ 24 w 275"/>
                <a:gd name="T9" fmla="*/ 101 h 254"/>
                <a:gd name="T10" fmla="*/ 36 w 275"/>
                <a:gd name="T11" fmla="*/ 124 h 254"/>
                <a:gd name="T12" fmla="*/ 50 w 275"/>
                <a:gd name="T13" fmla="*/ 145 h 254"/>
                <a:gd name="T14" fmla="*/ 65 w 275"/>
                <a:gd name="T15" fmla="*/ 166 h 254"/>
                <a:gd name="T16" fmla="*/ 84 w 275"/>
                <a:gd name="T17" fmla="*/ 183 h 254"/>
                <a:gd name="T18" fmla="*/ 103 w 275"/>
                <a:gd name="T19" fmla="*/ 200 h 254"/>
                <a:gd name="T20" fmla="*/ 123 w 275"/>
                <a:gd name="T21" fmla="*/ 214 h 254"/>
                <a:gd name="T22" fmla="*/ 146 w 275"/>
                <a:gd name="T23" fmla="*/ 227 h 254"/>
                <a:gd name="T24" fmla="*/ 169 w 275"/>
                <a:gd name="T25" fmla="*/ 237 h 254"/>
                <a:gd name="T26" fmla="*/ 195 w 275"/>
                <a:gd name="T27" fmla="*/ 245 h 254"/>
                <a:gd name="T28" fmla="*/ 220 w 275"/>
                <a:gd name="T29" fmla="*/ 251 h 254"/>
                <a:gd name="T30" fmla="*/ 248 w 275"/>
                <a:gd name="T31" fmla="*/ 254 h 254"/>
                <a:gd name="T32" fmla="*/ 275 w 275"/>
                <a:gd name="T33" fmla="*/ 254 h 254"/>
                <a:gd name="T34" fmla="*/ 261 w 275"/>
                <a:gd name="T35" fmla="*/ 224 h 254"/>
                <a:gd name="T36" fmla="*/ 238 w 275"/>
                <a:gd name="T37" fmla="*/ 222 h 254"/>
                <a:gd name="T38" fmla="*/ 214 w 275"/>
                <a:gd name="T39" fmla="*/ 218 h 254"/>
                <a:gd name="T40" fmla="*/ 192 w 275"/>
                <a:gd name="T41" fmla="*/ 212 h 254"/>
                <a:gd name="T42" fmla="*/ 170 w 275"/>
                <a:gd name="T43" fmla="*/ 204 h 254"/>
                <a:gd name="T44" fmla="*/ 150 w 275"/>
                <a:gd name="T45" fmla="*/ 194 h 254"/>
                <a:gd name="T46" fmla="*/ 131 w 275"/>
                <a:gd name="T47" fmla="*/ 182 h 254"/>
                <a:gd name="T48" fmla="*/ 113 w 275"/>
                <a:gd name="T49" fmla="*/ 169 h 254"/>
                <a:gd name="T50" fmla="*/ 97 w 275"/>
                <a:gd name="T51" fmla="*/ 152 h 254"/>
                <a:gd name="T52" fmla="*/ 82 w 275"/>
                <a:gd name="T53" fmla="*/ 136 h 254"/>
                <a:gd name="T54" fmla="*/ 68 w 275"/>
                <a:gd name="T55" fmla="*/ 118 h 254"/>
                <a:gd name="T56" fmla="*/ 57 w 275"/>
                <a:gd name="T57" fmla="*/ 98 h 254"/>
                <a:gd name="T58" fmla="*/ 48 w 275"/>
                <a:gd name="T59" fmla="*/ 78 h 254"/>
                <a:gd name="T60" fmla="*/ 41 w 275"/>
                <a:gd name="T61" fmla="*/ 56 h 254"/>
                <a:gd name="T62" fmla="*/ 35 w 275"/>
                <a:gd name="T63" fmla="*/ 35 h 254"/>
                <a:gd name="T64" fmla="*/ 32 w 275"/>
                <a:gd name="T65" fmla="*/ 12 h 254"/>
                <a:gd name="T66" fmla="*/ 31 w 275"/>
                <a:gd name="T67" fmla="*/ 0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254"/>
                <a:gd name="T104" fmla="*/ 275 w 275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254">
                  <a:moveTo>
                    <a:pt x="0" y="1"/>
                  </a:moveTo>
                  <a:lnTo>
                    <a:pt x="0" y="1"/>
                  </a:lnTo>
                  <a:lnTo>
                    <a:pt x="1" y="15"/>
                  </a:lnTo>
                  <a:lnTo>
                    <a:pt x="2" y="28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0" y="66"/>
                  </a:lnTo>
                  <a:lnTo>
                    <a:pt x="14" y="78"/>
                  </a:lnTo>
                  <a:lnTo>
                    <a:pt x="19" y="90"/>
                  </a:lnTo>
                  <a:lnTo>
                    <a:pt x="24" y="101"/>
                  </a:lnTo>
                  <a:lnTo>
                    <a:pt x="30" y="114"/>
                  </a:lnTo>
                  <a:lnTo>
                    <a:pt x="36" y="124"/>
                  </a:lnTo>
                  <a:lnTo>
                    <a:pt x="43" y="135"/>
                  </a:lnTo>
                  <a:lnTo>
                    <a:pt x="50" y="145"/>
                  </a:lnTo>
                  <a:lnTo>
                    <a:pt x="57" y="155"/>
                  </a:lnTo>
                  <a:lnTo>
                    <a:pt x="65" y="166"/>
                  </a:lnTo>
                  <a:lnTo>
                    <a:pt x="74" y="175"/>
                  </a:lnTo>
                  <a:lnTo>
                    <a:pt x="84" y="183"/>
                  </a:lnTo>
                  <a:lnTo>
                    <a:pt x="93" y="192"/>
                  </a:lnTo>
                  <a:lnTo>
                    <a:pt x="103" y="200"/>
                  </a:lnTo>
                  <a:lnTo>
                    <a:pt x="113" y="207"/>
                  </a:lnTo>
                  <a:lnTo>
                    <a:pt x="123" y="214"/>
                  </a:lnTo>
                  <a:lnTo>
                    <a:pt x="135" y="221"/>
                  </a:lnTo>
                  <a:lnTo>
                    <a:pt x="146" y="227"/>
                  </a:lnTo>
                  <a:lnTo>
                    <a:pt x="157" y="233"/>
                  </a:lnTo>
                  <a:lnTo>
                    <a:pt x="169" y="237"/>
                  </a:lnTo>
                  <a:lnTo>
                    <a:pt x="182" y="242"/>
                  </a:lnTo>
                  <a:lnTo>
                    <a:pt x="195" y="245"/>
                  </a:lnTo>
                  <a:lnTo>
                    <a:pt x="207" y="248"/>
                  </a:lnTo>
                  <a:lnTo>
                    <a:pt x="220" y="251"/>
                  </a:lnTo>
                  <a:lnTo>
                    <a:pt x="234" y="253"/>
                  </a:lnTo>
                  <a:lnTo>
                    <a:pt x="248" y="254"/>
                  </a:lnTo>
                  <a:lnTo>
                    <a:pt x="261" y="254"/>
                  </a:lnTo>
                  <a:lnTo>
                    <a:pt x="275" y="254"/>
                  </a:lnTo>
                  <a:lnTo>
                    <a:pt x="274" y="223"/>
                  </a:lnTo>
                  <a:lnTo>
                    <a:pt x="261" y="224"/>
                  </a:lnTo>
                  <a:lnTo>
                    <a:pt x="249" y="223"/>
                  </a:lnTo>
                  <a:lnTo>
                    <a:pt x="238" y="222"/>
                  </a:lnTo>
                  <a:lnTo>
                    <a:pt x="225" y="221"/>
                  </a:lnTo>
                  <a:lnTo>
                    <a:pt x="214" y="218"/>
                  </a:lnTo>
                  <a:lnTo>
                    <a:pt x="203" y="215"/>
                  </a:lnTo>
                  <a:lnTo>
                    <a:pt x="192" y="212"/>
                  </a:lnTo>
                  <a:lnTo>
                    <a:pt x="181" y="208"/>
                  </a:lnTo>
                  <a:lnTo>
                    <a:pt x="170" y="204"/>
                  </a:lnTo>
                  <a:lnTo>
                    <a:pt x="160" y="199"/>
                  </a:lnTo>
                  <a:lnTo>
                    <a:pt x="150" y="194"/>
                  </a:lnTo>
                  <a:lnTo>
                    <a:pt x="140" y="188"/>
                  </a:lnTo>
                  <a:lnTo>
                    <a:pt x="131" y="182"/>
                  </a:lnTo>
                  <a:lnTo>
                    <a:pt x="121" y="175"/>
                  </a:lnTo>
                  <a:lnTo>
                    <a:pt x="113" y="169"/>
                  </a:lnTo>
                  <a:lnTo>
                    <a:pt x="105" y="160"/>
                  </a:lnTo>
                  <a:lnTo>
                    <a:pt x="97" y="152"/>
                  </a:lnTo>
                  <a:lnTo>
                    <a:pt x="89" y="144"/>
                  </a:lnTo>
                  <a:lnTo>
                    <a:pt x="82" y="136"/>
                  </a:lnTo>
                  <a:lnTo>
                    <a:pt x="75" y="127"/>
                  </a:lnTo>
                  <a:lnTo>
                    <a:pt x="68" y="118"/>
                  </a:lnTo>
                  <a:lnTo>
                    <a:pt x="63" y="108"/>
                  </a:lnTo>
                  <a:lnTo>
                    <a:pt x="57" y="98"/>
                  </a:lnTo>
                  <a:lnTo>
                    <a:pt x="52" y="88"/>
                  </a:lnTo>
                  <a:lnTo>
                    <a:pt x="48" y="78"/>
                  </a:lnTo>
                  <a:lnTo>
                    <a:pt x="44" y="68"/>
                  </a:lnTo>
                  <a:lnTo>
                    <a:pt x="41" y="56"/>
                  </a:lnTo>
                  <a:lnTo>
                    <a:pt x="38" y="46"/>
                  </a:lnTo>
                  <a:lnTo>
                    <a:pt x="35" y="35"/>
                  </a:lnTo>
                  <a:lnTo>
                    <a:pt x="33" y="24"/>
                  </a:lnTo>
                  <a:lnTo>
                    <a:pt x="32" y="12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93" name="Freeform 76"/>
            <p:cNvSpPr>
              <a:spLocks noChangeAspect="1"/>
            </p:cNvSpPr>
            <p:nvPr/>
          </p:nvSpPr>
          <p:spPr bwMode="auto">
            <a:xfrm>
              <a:off x="2439" y="3278"/>
              <a:ext cx="45" cy="46"/>
            </a:xfrm>
            <a:custGeom>
              <a:avLst/>
              <a:gdLst>
                <a:gd name="T0" fmla="*/ 749 w 1310"/>
                <a:gd name="T1" fmla="*/ 8 h 1328"/>
                <a:gd name="T2" fmla="*/ 844 w 1310"/>
                <a:gd name="T3" fmla="*/ 29 h 1328"/>
                <a:gd name="T4" fmla="*/ 933 w 1310"/>
                <a:gd name="T5" fmla="*/ 64 h 1328"/>
                <a:gd name="T6" fmla="*/ 1015 w 1310"/>
                <a:gd name="T7" fmla="*/ 111 h 1328"/>
                <a:gd name="T8" fmla="*/ 1090 w 1310"/>
                <a:gd name="T9" fmla="*/ 169 h 1328"/>
                <a:gd name="T10" fmla="*/ 1156 w 1310"/>
                <a:gd name="T11" fmla="*/ 238 h 1328"/>
                <a:gd name="T12" fmla="*/ 1211 w 1310"/>
                <a:gd name="T13" fmla="*/ 315 h 1328"/>
                <a:gd name="T14" fmla="*/ 1256 w 1310"/>
                <a:gd name="T15" fmla="*/ 401 h 1328"/>
                <a:gd name="T16" fmla="*/ 1288 w 1310"/>
                <a:gd name="T17" fmla="*/ 493 h 1328"/>
                <a:gd name="T18" fmla="*/ 1306 w 1310"/>
                <a:gd name="T19" fmla="*/ 591 h 1328"/>
                <a:gd name="T20" fmla="*/ 1310 w 1310"/>
                <a:gd name="T21" fmla="*/ 694 h 1328"/>
                <a:gd name="T22" fmla="*/ 1298 w 1310"/>
                <a:gd name="T23" fmla="*/ 794 h 1328"/>
                <a:gd name="T24" fmla="*/ 1270 w 1310"/>
                <a:gd name="T25" fmla="*/ 891 h 1328"/>
                <a:gd name="T26" fmla="*/ 1231 w 1310"/>
                <a:gd name="T27" fmla="*/ 980 h 1328"/>
                <a:gd name="T28" fmla="*/ 1179 w 1310"/>
                <a:gd name="T29" fmla="*/ 1061 h 1328"/>
                <a:gd name="T30" fmla="*/ 1116 w 1310"/>
                <a:gd name="T31" fmla="*/ 1134 h 1328"/>
                <a:gd name="T32" fmla="*/ 1045 w 1310"/>
                <a:gd name="T33" fmla="*/ 1196 h 1328"/>
                <a:gd name="T34" fmla="*/ 965 w 1310"/>
                <a:gd name="T35" fmla="*/ 1248 h 1328"/>
                <a:gd name="T36" fmla="*/ 878 w 1310"/>
                <a:gd name="T37" fmla="*/ 1288 h 1328"/>
                <a:gd name="T38" fmla="*/ 788 w 1310"/>
                <a:gd name="T39" fmla="*/ 1314 h 1328"/>
                <a:gd name="T40" fmla="*/ 692 w 1310"/>
                <a:gd name="T41" fmla="*/ 1327 h 1328"/>
                <a:gd name="T42" fmla="*/ 593 w 1310"/>
                <a:gd name="T43" fmla="*/ 1326 h 1328"/>
                <a:gd name="T44" fmla="*/ 495 w 1310"/>
                <a:gd name="T45" fmla="*/ 1309 h 1328"/>
                <a:gd name="T46" fmla="*/ 403 w 1310"/>
                <a:gd name="T47" fmla="*/ 1279 h 1328"/>
                <a:gd name="T48" fmla="*/ 317 w 1310"/>
                <a:gd name="T49" fmla="*/ 1236 h 1328"/>
                <a:gd name="T50" fmla="*/ 240 w 1310"/>
                <a:gd name="T51" fmla="*/ 1181 h 1328"/>
                <a:gd name="T52" fmla="*/ 171 w 1310"/>
                <a:gd name="T53" fmla="*/ 1115 h 1328"/>
                <a:gd name="T54" fmla="*/ 113 w 1310"/>
                <a:gd name="T55" fmla="*/ 1041 h 1328"/>
                <a:gd name="T56" fmla="*/ 65 w 1310"/>
                <a:gd name="T57" fmla="*/ 957 h 1328"/>
                <a:gd name="T58" fmla="*/ 29 w 1310"/>
                <a:gd name="T59" fmla="*/ 868 h 1328"/>
                <a:gd name="T60" fmla="*/ 8 w 1310"/>
                <a:gd name="T61" fmla="*/ 772 h 1328"/>
                <a:gd name="T62" fmla="*/ 0 w 1310"/>
                <a:gd name="T63" fmla="*/ 671 h 1328"/>
                <a:gd name="T64" fmla="*/ 7 w 1310"/>
                <a:gd name="T65" fmla="*/ 567 h 1328"/>
                <a:gd name="T66" fmla="*/ 28 w 1310"/>
                <a:gd name="T67" fmla="*/ 469 h 1328"/>
                <a:gd name="T68" fmla="*/ 63 w 1310"/>
                <a:gd name="T69" fmla="*/ 379 h 1328"/>
                <a:gd name="T70" fmla="*/ 110 w 1310"/>
                <a:gd name="T71" fmla="*/ 294 h 1328"/>
                <a:gd name="T72" fmla="*/ 168 w 1310"/>
                <a:gd name="T73" fmla="*/ 219 h 1328"/>
                <a:gd name="T74" fmla="*/ 237 w 1310"/>
                <a:gd name="T75" fmla="*/ 152 h 1328"/>
                <a:gd name="T76" fmla="*/ 313 w 1310"/>
                <a:gd name="T77" fmla="*/ 97 h 1328"/>
                <a:gd name="T78" fmla="*/ 398 w 1310"/>
                <a:gd name="T79" fmla="*/ 53 h 1328"/>
                <a:gd name="T80" fmla="*/ 488 w 1310"/>
                <a:gd name="T81" fmla="*/ 22 h 1328"/>
                <a:gd name="T82" fmla="*/ 584 w 1310"/>
                <a:gd name="T83" fmla="*/ 5 h 1328"/>
                <a:gd name="T84" fmla="*/ 684 w 1310"/>
                <a:gd name="T85" fmla="*/ 0 h 13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0"/>
                <a:gd name="T130" fmla="*/ 0 h 1328"/>
                <a:gd name="T131" fmla="*/ 1310 w 1310"/>
                <a:gd name="T132" fmla="*/ 1328 h 13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0" h="1328">
                  <a:moveTo>
                    <a:pt x="684" y="0"/>
                  </a:moveTo>
                  <a:lnTo>
                    <a:pt x="717" y="4"/>
                  </a:lnTo>
                  <a:lnTo>
                    <a:pt x="749" y="8"/>
                  </a:lnTo>
                  <a:lnTo>
                    <a:pt x="781" y="13"/>
                  </a:lnTo>
                  <a:lnTo>
                    <a:pt x="812" y="20"/>
                  </a:lnTo>
                  <a:lnTo>
                    <a:pt x="844" y="29"/>
                  </a:lnTo>
                  <a:lnTo>
                    <a:pt x="873" y="39"/>
                  </a:lnTo>
                  <a:lnTo>
                    <a:pt x="903" y="50"/>
                  </a:lnTo>
                  <a:lnTo>
                    <a:pt x="933" y="64"/>
                  </a:lnTo>
                  <a:lnTo>
                    <a:pt x="961" y="78"/>
                  </a:lnTo>
                  <a:lnTo>
                    <a:pt x="989" y="93"/>
                  </a:lnTo>
                  <a:lnTo>
                    <a:pt x="1015" y="111"/>
                  </a:lnTo>
                  <a:lnTo>
                    <a:pt x="1041" y="129"/>
                  </a:lnTo>
                  <a:lnTo>
                    <a:pt x="1066" y="148"/>
                  </a:lnTo>
                  <a:lnTo>
                    <a:pt x="1090" y="169"/>
                  </a:lnTo>
                  <a:lnTo>
                    <a:pt x="1113" y="191"/>
                  </a:lnTo>
                  <a:lnTo>
                    <a:pt x="1135" y="213"/>
                  </a:lnTo>
                  <a:lnTo>
                    <a:pt x="1156" y="238"/>
                  </a:lnTo>
                  <a:lnTo>
                    <a:pt x="1175" y="262"/>
                  </a:lnTo>
                  <a:lnTo>
                    <a:pt x="1194" y="289"/>
                  </a:lnTo>
                  <a:lnTo>
                    <a:pt x="1211" y="315"/>
                  </a:lnTo>
                  <a:lnTo>
                    <a:pt x="1227" y="343"/>
                  </a:lnTo>
                  <a:lnTo>
                    <a:pt x="1243" y="371"/>
                  </a:lnTo>
                  <a:lnTo>
                    <a:pt x="1256" y="401"/>
                  </a:lnTo>
                  <a:lnTo>
                    <a:pt x="1268" y="431"/>
                  </a:lnTo>
                  <a:lnTo>
                    <a:pt x="1278" y="461"/>
                  </a:lnTo>
                  <a:lnTo>
                    <a:pt x="1288" y="493"/>
                  </a:lnTo>
                  <a:lnTo>
                    <a:pt x="1296" y="525"/>
                  </a:lnTo>
                  <a:lnTo>
                    <a:pt x="1302" y="558"/>
                  </a:lnTo>
                  <a:lnTo>
                    <a:pt x="1306" y="591"/>
                  </a:lnTo>
                  <a:lnTo>
                    <a:pt x="1309" y="624"/>
                  </a:lnTo>
                  <a:lnTo>
                    <a:pt x="1310" y="659"/>
                  </a:lnTo>
                  <a:lnTo>
                    <a:pt x="1310" y="694"/>
                  </a:lnTo>
                  <a:lnTo>
                    <a:pt x="1307" y="728"/>
                  </a:lnTo>
                  <a:lnTo>
                    <a:pt x="1303" y="762"/>
                  </a:lnTo>
                  <a:lnTo>
                    <a:pt x="1298" y="794"/>
                  </a:lnTo>
                  <a:lnTo>
                    <a:pt x="1290" y="828"/>
                  </a:lnTo>
                  <a:lnTo>
                    <a:pt x="1282" y="860"/>
                  </a:lnTo>
                  <a:lnTo>
                    <a:pt x="1270" y="891"/>
                  </a:lnTo>
                  <a:lnTo>
                    <a:pt x="1259" y="922"/>
                  </a:lnTo>
                  <a:lnTo>
                    <a:pt x="1246" y="951"/>
                  </a:lnTo>
                  <a:lnTo>
                    <a:pt x="1231" y="980"/>
                  </a:lnTo>
                  <a:lnTo>
                    <a:pt x="1215" y="1007"/>
                  </a:lnTo>
                  <a:lnTo>
                    <a:pt x="1198" y="1035"/>
                  </a:lnTo>
                  <a:lnTo>
                    <a:pt x="1179" y="1061"/>
                  </a:lnTo>
                  <a:lnTo>
                    <a:pt x="1159" y="1086"/>
                  </a:lnTo>
                  <a:lnTo>
                    <a:pt x="1139" y="1110"/>
                  </a:lnTo>
                  <a:lnTo>
                    <a:pt x="1116" y="1134"/>
                  </a:lnTo>
                  <a:lnTo>
                    <a:pt x="1094" y="1155"/>
                  </a:lnTo>
                  <a:lnTo>
                    <a:pt x="1069" y="1177"/>
                  </a:lnTo>
                  <a:lnTo>
                    <a:pt x="1045" y="1196"/>
                  </a:lnTo>
                  <a:lnTo>
                    <a:pt x="1019" y="1214"/>
                  </a:lnTo>
                  <a:lnTo>
                    <a:pt x="993" y="1232"/>
                  </a:lnTo>
                  <a:lnTo>
                    <a:pt x="965" y="1248"/>
                  </a:lnTo>
                  <a:lnTo>
                    <a:pt x="938" y="1262"/>
                  </a:lnTo>
                  <a:lnTo>
                    <a:pt x="908" y="1275"/>
                  </a:lnTo>
                  <a:lnTo>
                    <a:pt x="878" y="1288"/>
                  </a:lnTo>
                  <a:lnTo>
                    <a:pt x="849" y="1298"/>
                  </a:lnTo>
                  <a:lnTo>
                    <a:pt x="818" y="1307"/>
                  </a:lnTo>
                  <a:lnTo>
                    <a:pt x="788" y="1314"/>
                  </a:lnTo>
                  <a:lnTo>
                    <a:pt x="756" y="1320"/>
                  </a:lnTo>
                  <a:lnTo>
                    <a:pt x="723" y="1325"/>
                  </a:lnTo>
                  <a:lnTo>
                    <a:pt x="692" y="1327"/>
                  </a:lnTo>
                  <a:lnTo>
                    <a:pt x="659" y="1328"/>
                  </a:lnTo>
                  <a:lnTo>
                    <a:pt x="626" y="1328"/>
                  </a:lnTo>
                  <a:lnTo>
                    <a:pt x="593" y="1326"/>
                  </a:lnTo>
                  <a:lnTo>
                    <a:pt x="559" y="1322"/>
                  </a:lnTo>
                  <a:lnTo>
                    <a:pt x="526" y="1316"/>
                  </a:lnTo>
                  <a:lnTo>
                    <a:pt x="495" y="1309"/>
                  </a:lnTo>
                  <a:lnTo>
                    <a:pt x="463" y="1301"/>
                  </a:lnTo>
                  <a:lnTo>
                    <a:pt x="432" y="1291"/>
                  </a:lnTo>
                  <a:lnTo>
                    <a:pt x="403" y="1279"/>
                  </a:lnTo>
                  <a:lnTo>
                    <a:pt x="373" y="1265"/>
                  </a:lnTo>
                  <a:lnTo>
                    <a:pt x="345" y="1251"/>
                  </a:lnTo>
                  <a:lnTo>
                    <a:pt x="317" y="1236"/>
                  </a:lnTo>
                  <a:lnTo>
                    <a:pt x="291" y="1218"/>
                  </a:lnTo>
                  <a:lnTo>
                    <a:pt x="265" y="1200"/>
                  </a:lnTo>
                  <a:lnTo>
                    <a:pt x="240" y="1181"/>
                  </a:lnTo>
                  <a:lnTo>
                    <a:pt x="216" y="1160"/>
                  </a:lnTo>
                  <a:lnTo>
                    <a:pt x="194" y="1138"/>
                  </a:lnTo>
                  <a:lnTo>
                    <a:pt x="171" y="1115"/>
                  </a:lnTo>
                  <a:lnTo>
                    <a:pt x="151" y="1091"/>
                  </a:lnTo>
                  <a:lnTo>
                    <a:pt x="131" y="1067"/>
                  </a:lnTo>
                  <a:lnTo>
                    <a:pt x="113" y="1041"/>
                  </a:lnTo>
                  <a:lnTo>
                    <a:pt x="96" y="1014"/>
                  </a:lnTo>
                  <a:lnTo>
                    <a:pt x="79" y="986"/>
                  </a:lnTo>
                  <a:lnTo>
                    <a:pt x="65" y="957"/>
                  </a:lnTo>
                  <a:lnTo>
                    <a:pt x="52" y="929"/>
                  </a:lnTo>
                  <a:lnTo>
                    <a:pt x="41" y="898"/>
                  </a:lnTo>
                  <a:lnTo>
                    <a:pt x="29" y="868"/>
                  </a:lnTo>
                  <a:lnTo>
                    <a:pt x="21" y="836"/>
                  </a:lnTo>
                  <a:lnTo>
                    <a:pt x="13" y="805"/>
                  </a:lnTo>
                  <a:lnTo>
                    <a:pt x="8" y="772"/>
                  </a:lnTo>
                  <a:lnTo>
                    <a:pt x="3" y="738"/>
                  </a:lnTo>
                  <a:lnTo>
                    <a:pt x="1" y="705"/>
                  </a:lnTo>
                  <a:lnTo>
                    <a:pt x="0" y="671"/>
                  </a:lnTo>
                  <a:lnTo>
                    <a:pt x="0" y="636"/>
                  </a:lnTo>
                  <a:lnTo>
                    <a:pt x="3" y="602"/>
                  </a:lnTo>
                  <a:lnTo>
                    <a:pt x="7" y="567"/>
                  </a:lnTo>
                  <a:lnTo>
                    <a:pt x="12" y="535"/>
                  </a:lnTo>
                  <a:lnTo>
                    <a:pt x="19" y="502"/>
                  </a:lnTo>
                  <a:lnTo>
                    <a:pt x="28" y="469"/>
                  </a:lnTo>
                  <a:lnTo>
                    <a:pt x="39" y="439"/>
                  </a:lnTo>
                  <a:lnTo>
                    <a:pt x="50" y="408"/>
                  </a:lnTo>
                  <a:lnTo>
                    <a:pt x="63" y="379"/>
                  </a:lnTo>
                  <a:lnTo>
                    <a:pt x="77" y="349"/>
                  </a:lnTo>
                  <a:lnTo>
                    <a:pt x="93" y="322"/>
                  </a:lnTo>
                  <a:lnTo>
                    <a:pt x="110" y="294"/>
                  </a:lnTo>
                  <a:lnTo>
                    <a:pt x="128" y="268"/>
                  </a:lnTo>
                  <a:lnTo>
                    <a:pt x="148" y="243"/>
                  </a:lnTo>
                  <a:lnTo>
                    <a:pt x="168" y="219"/>
                  </a:lnTo>
                  <a:lnTo>
                    <a:pt x="190" y="195"/>
                  </a:lnTo>
                  <a:lnTo>
                    <a:pt x="213" y="174"/>
                  </a:lnTo>
                  <a:lnTo>
                    <a:pt x="237" y="152"/>
                  </a:lnTo>
                  <a:lnTo>
                    <a:pt x="261" y="133"/>
                  </a:lnTo>
                  <a:lnTo>
                    <a:pt x="287" y="115"/>
                  </a:lnTo>
                  <a:lnTo>
                    <a:pt x="313" y="97"/>
                  </a:lnTo>
                  <a:lnTo>
                    <a:pt x="341" y="81"/>
                  </a:lnTo>
                  <a:lnTo>
                    <a:pt x="368" y="67"/>
                  </a:lnTo>
                  <a:lnTo>
                    <a:pt x="398" y="53"/>
                  </a:lnTo>
                  <a:lnTo>
                    <a:pt x="427" y="41"/>
                  </a:lnTo>
                  <a:lnTo>
                    <a:pt x="457" y="31"/>
                  </a:lnTo>
                  <a:lnTo>
                    <a:pt x="488" y="22"/>
                  </a:lnTo>
                  <a:lnTo>
                    <a:pt x="519" y="15"/>
                  </a:lnTo>
                  <a:lnTo>
                    <a:pt x="552" y="9"/>
                  </a:lnTo>
                  <a:lnTo>
                    <a:pt x="584" y="5"/>
                  </a:lnTo>
                  <a:lnTo>
                    <a:pt x="617" y="2"/>
                  </a:lnTo>
                  <a:lnTo>
                    <a:pt x="650" y="0"/>
                  </a:lnTo>
                  <a:lnTo>
                    <a:pt x="684" y="0"/>
                  </a:lnTo>
                  <a:close/>
                </a:path>
              </a:pathLst>
            </a:custGeom>
            <a:noFill/>
            <a:ln w="22225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3493" name="Text Box 77"/>
          <p:cNvSpPr txBox="1">
            <a:spLocks noChangeArrowheads="1"/>
          </p:cNvSpPr>
          <p:nvPr/>
        </p:nvSpPr>
        <p:spPr bwMode="auto">
          <a:xfrm flipH="1">
            <a:off x="5141913" y="3497263"/>
            <a:ext cx="333375" cy="244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5,5</a:t>
            </a: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295275" y="1601788"/>
            <a:ext cx="8486775" cy="2954337"/>
            <a:chOff x="186" y="1009"/>
            <a:chExt cx="5346" cy="1861"/>
          </a:xfrm>
        </p:grpSpPr>
        <p:grpSp>
          <p:nvGrpSpPr>
            <p:cNvPr id="7" name="Group 79"/>
            <p:cNvGrpSpPr>
              <a:grpSpLocks/>
            </p:cNvGrpSpPr>
            <p:nvPr/>
          </p:nvGrpSpPr>
          <p:grpSpPr bwMode="auto">
            <a:xfrm>
              <a:off x="186" y="1009"/>
              <a:ext cx="5346" cy="1861"/>
              <a:chOff x="186" y="1009"/>
              <a:chExt cx="5346" cy="1861"/>
            </a:xfrm>
          </p:grpSpPr>
          <p:grpSp>
            <p:nvGrpSpPr>
              <p:cNvPr id="8" name="Group 80"/>
              <p:cNvGrpSpPr>
                <a:grpSpLocks/>
              </p:cNvGrpSpPr>
              <p:nvPr/>
            </p:nvGrpSpPr>
            <p:grpSpPr bwMode="auto">
              <a:xfrm>
                <a:off x="2292" y="2568"/>
                <a:ext cx="302" cy="302"/>
                <a:chOff x="2292" y="2568"/>
                <a:chExt cx="302" cy="302"/>
              </a:xfrm>
            </p:grpSpPr>
            <p:grpSp>
              <p:nvGrpSpPr>
                <p:cNvPr id="9" name="Group 81"/>
                <p:cNvGrpSpPr>
                  <a:grpSpLocks/>
                </p:cNvGrpSpPr>
                <p:nvPr/>
              </p:nvGrpSpPr>
              <p:grpSpPr bwMode="auto">
                <a:xfrm>
                  <a:off x="2435" y="2568"/>
                  <a:ext cx="16" cy="302"/>
                  <a:chOff x="2435" y="2568"/>
                  <a:chExt cx="16" cy="302"/>
                </a:xfrm>
              </p:grpSpPr>
              <p:sp>
                <p:nvSpPr>
                  <p:cNvPr id="63556" name="Rectangle 8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6" y="2734"/>
                    <a:ext cx="15" cy="13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557" name="Rectangle 8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5" y="2568"/>
                    <a:ext cx="15" cy="13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" name="Group 84"/>
                <p:cNvGrpSpPr>
                  <a:grpSpLocks/>
                </p:cNvGrpSpPr>
                <p:nvPr/>
              </p:nvGrpSpPr>
              <p:grpSpPr bwMode="auto">
                <a:xfrm>
                  <a:off x="2292" y="2710"/>
                  <a:ext cx="302" cy="19"/>
                  <a:chOff x="2292" y="2710"/>
                  <a:chExt cx="302" cy="19"/>
                </a:xfrm>
              </p:grpSpPr>
              <p:sp>
                <p:nvSpPr>
                  <p:cNvPr id="63554" name="Rectangle 85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351" y="2651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3555" name="Rectangle 86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517" y="2652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1" name="Group 87"/>
              <p:cNvGrpSpPr>
                <a:grpSpLocks/>
              </p:cNvGrpSpPr>
              <p:nvPr/>
            </p:nvGrpSpPr>
            <p:grpSpPr bwMode="auto">
              <a:xfrm>
                <a:off x="186" y="1009"/>
                <a:ext cx="5346" cy="1859"/>
                <a:chOff x="186" y="1009"/>
                <a:chExt cx="5346" cy="1859"/>
              </a:xfrm>
            </p:grpSpPr>
            <p:grpSp>
              <p:nvGrpSpPr>
                <p:cNvPr id="12" name="Group 88"/>
                <p:cNvGrpSpPr>
                  <a:grpSpLocks/>
                </p:cNvGrpSpPr>
                <p:nvPr/>
              </p:nvGrpSpPr>
              <p:grpSpPr bwMode="auto">
                <a:xfrm>
                  <a:off x="186" y="1009"/>
                  <a:ext cx="5346" cy="1846"/>
                  <a:chOff x="186" y="1009"/>
                  <a:chExt cx="5346" cy="1846"/>
                </a:xfrm>
              </p:grpSpPr>
              <p:grpSp>
                <p:nvGrpSpPr>
                  <p:cNvPr id="13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86" y="1009"/>
                    <a:ext cx="5346" cy="1557"/>
                    <a:chOff x="186" y="1009"/>
                    <a:chExt cx="5346" cy="1557"/>
                  </a:xfrm>
                </p:grpSpPr>
                <p:grpSp>
                  <p:nvGrpSpPr>
                    <p:cNvPr id="14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" y="1009"/>
                      <a:ext cx="5346" cy="1557"/>
                      <a:chOff x="186" y="1009"/>
                      <a:chExt cx="5346" cy="1557"/>
                    </a:xfrm>
                  </p:grpSpPr>
                  <p:sp>
                    <p:nvSpPr>
                      <p:cNvPr id="63518" name="AutoShape 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42" y="1270"/>
                        <a:ext cx="474" cy="162"/>
                      </a:xfrm>
                      <a:prstGeom prst="callout1">
                        <a:avLst>
                          <a:gd name="adj1" fmla="val 50616"/>
                          <a:gd name="adj2" fmla="val 110125"/>
                          <a:gd name="adj3" fmla="val 369755"/>
                          <a:gd name="adj4" fmla="val 168986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FD II/</a:t>
                        </a:r>
                        <a:r>
                          <a:rPr lang="de-DE">
                            <a:solidFill>
                              <a:srgbClr val="FF0000"/>
                            </a:solidFill>
                          </a:rPr>
                          <a:t>1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63519" name="Text Box 9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76" y="1804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FF0000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grpSp>
                    <p:nvGrpSpPr>
                      <p:cNvPr id="15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" y="1183"/>
                        <a:ext cx="1446" cy="1190"/>
                        <a:chOff x="186" y="1183"/>
                        <a:chExt cx="1446" cy="1190"/>
                      </a:xfrm>
                    </p:grpSpPr>
                    <p:sp>
                      <p:nvSpPr>
                        <p:cNvPr id="63549" name="Text Box 9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" y="1183"/>
                          <a:ext cx="1248" cy="2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>
                            <a:lnSpc>
                              <a:spcPct val="95000"/>
                            </a:lnSpc>
                            <a:tabLst>
                              <a:tab pos="381000" algn="l"/>
                            </a:tabLst>
                          </a:pPr>
                          <a:r>
                            <a:rPr lang="de-DE">
                              <a:sym typeface="Webdings" pitchFamily="18" charset="2"/>
                            </a:rPr>
                            <a:t>Korrespondenz-  </a:t>
                          </a:r>
                          <a:r>
                            <a:rPr lang="de-DE" sz="1500">
                              <a:solidFill>
                                <a:srgbClr val="FF0000"/>
                              </a:solidFill>
                              <a:sym typeface="Webdings" pitchFamily="18" charset="2"/>
                            </a:rPr>
                            <a:t></a:t>
                          </a:r>
                          <a:r>
                            <a:rPr lang="de-DE" sz="1500">
                              <a:sym typeface="Webdings" pitchFamily="18" charset="2"/>
                            </a:rPr>
                            <a:t>	</a:t>
                          </a:r>
                          <a:r>
                            <a:rPr lang="de-DE">
                              <a:sym typeface="Webdings" pitchFamily="18" charset="2"/>
                            </a:rPr>
                            <a:t/>
                          </a:r>
                          <a:br>
                            <a:rPr lang="de-DE">
                              <a:sym typeface="Webdings" pitchFamily="18" charset="2"/>
                            </a:rPr>
                          </a:br>
                          <a:r>
                            <a:rPr lang="de-DE">
                              <a:sym typeface="Webdings" pitchFamily="18" charset="2"/>
                            </a:rPr>
                            <a:t>zentrum</a:t>
                          </a:r>
                        </a:p>
                      </p:txBody>
                    </p:sp>
                    <p:sp>
                      <p:nvSpPr>
                        <p:cNvPr id="63550" name="Text Box 9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92" y="2065"/>
                          <a:ext cx="1056" cy="3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r>
                            <a:rPr lang="de-DE"/>
                            <a:t>Meßprisma</a:t>
                          </a:r>
                          <a:br>
                            <a:rPr lang="de-DE"/>
                          </a:br>
                          <a:r>
                            <a:rPr lang="de-DE"/>
                            <a:t>Basis außen</a:t>
                          </a:r>
                        </a:p>
                      </p:txBody>
                    </p:sp>
                    <p:sp>
                      <p:nvSpPr>
                        <p:cNvPr id="63551" name="Text Box 9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86" y="1706"/>
                          <a:ext cx="1446" cy="3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  <a:tabLst>
                              <a:tab pos="381000" algn="l"/>
                            </a:tabLst>
                          </a:pPr>
                          <a:r>
                            <a:rPr lang="de-DE">
                              <a:sym typeface="Webdings" pitchFamily="18" charset="2"/>
                            </a:rPr>
                            <a:t>Bildlage mit</a:t>
                          </a:r>
                          <a:br>
                            <a:rPr lang="de-DE">
                              <a:sym typeface="Webdings" pitchFamily="18" charset="2"/>
                            </a:rPr>
                          </a:br>
                          <a:r>
                            <a:rPr lang="de-DE">
                              <a:sym typeface="Webdings" pitchFamily="18" charset="2"/>
                            </a:rPr>
                            <a:t>Meßprisma</a:t>
                          </a:r>
                          <a:endParaRPr lang="de-DE" sz="1400">
                            <a:sym typeface="Webdings" pitchFamily="18" charset="2"/>
                          </a:endParaRPr>
                        </a:p>
                      </p:txBody>
                    </p:sp>
                  </p:grpSp>
                  <p:sp>
                    <p:nvSpPr>
                      <p:cNvPr id="63521" name="AutoShape 97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2771" y="1270"/>
                        <a:ext cx="960" cy="162"/>
                      </a:xfrm>
                      <a:prstGeom prst="callout1">
                        <a:avLst>
                          <a:gd name="adj1" fmla="val 50616"/>
                          <a:gd name="adj2" fmla="val -5000"/>
                          <a:gd name="adj3" fmla="val 369134"/>
                          <a:gd name="adj4" fmla="val -34167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FD II/</a:t>
                        </a:r>
                        <a:r>
                          <a:rPr lang="de-DE">
                            <a:solidFill>
                              <a:srgbClr val="FF0000"/>
                            </a:solidFill>
                          </a:rPr>
                          <a:t>3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63522" name="Text Box 9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4302" y="1802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969696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63523" name="Oval 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660" y="1698"/>
                        <a:ext cx="374" cy="374"/>
                      </a:xfrm>
                      <a:prstGeom prst="ellipse">
                        <a:avLst/>
                      </a:prstGeom>
                      <a:solidFill>
                        <a:srgbClr val="F66C6C"/>
                      </a:solidFill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524" name="Text Box 10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4775" y="1776"/>
                        <a:ext cx="163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de-DE" sz="2000">
                            <a:solidFill>
                              <a:srgbClr val="FF0000"/>
                            </a:solidFill>
                            <a:latin typeface="Times New Roman" pitchFamily="18" charset="0"/>
                            <a:sym typeface="Webdings" pitchFamily="18" charset="2"/>
                          </a:rPr>
                          <a:t></a:t>
                        </a:r>
                        <a:endParaRPr lang="de-DE" sz="24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63525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39" y="1884"/>
                        <a:ext cx="4093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526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54" y="1206"/>
                        <a:ext cx="0" cy="1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527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53" y="2120"/>
                        <a:ext cx="0" cy="68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528" name="Oval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166" y="1206"/>
                        <a:ext cx="1360" cy="136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529" name="Text Box 10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6" y="1804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FF0000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63530" name="AutoShape 106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2057" y="1270"/>
                        <a:ext cx="960" cy="162"/>
                      </a:xfrm>
                      <a:prstGeom prst="callout1">
                        <a:avLst>
                          <a:gd name="adj1" fmla="val 50616"/>
                          <a:gd name="adj2" fmla="val -5000"/>
                          <a:gd name="adj3" fmla="val 369134"/>
                          <a:gd name="adj4" fmla="val -34167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FD II/</a:t>
                        </a:r>
                        <a:r>
                          <a:rPr lang="de-DE">
                            <a:solidFill>
                              <a:srgbClr val="FF0000"/>
                            </a:solidFill>
                          </a:rPr>
                          <a:t>2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grpSp>
                    <p:nvGrpSpPr>
                      <p:cNvPr id="16" name="Group 1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8" y="2123"/>
                        <a:ext cx="3222" cy="231"/>
                        <a:chOff x="1698" y="2123"/>
                        <a:chExt cx="3222" cy="231"/>
                      </a:xfrm>
                    </p:grpSpPr>
                    <p:sp>
                      <p:nvSpPr>
                        <p:cNvPr id="63539" name="Text Box 10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2370" y="2200"/>
                          <a:ext cx="144" cy="1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4</a:t>
                          </a:r>
                        </a:p>
                      </p:txBody>
                    </p:sp>
                    <p:sp>
                      <p:nvSpPr>
                        <p:cNvPr id="63540" name="Text Box 10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3570" y="2200"/>
                          <a:ext cx="144" cy="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6</a:t>
                          </a:r>
                        </a:p>
                      </p:txBody>
                    </p:sp>
                    <p:sp>
                      <p:nvSpPr>
                        <p:cNvPr id="63541" name="Text Box 1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4776" y="2200"/>
                          <a:ext cx="144" cy="1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8</a:t>
                          </a:r>
                        </a:p>
                      </p:txBody>
                    </p:sp>
                    <p:grpSp>
                      <p:nvGrpSpPr>
                        <p:cNvPr id="17" name="Group 1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42" y="2123"/>
                          <a:ext cx="3111" cy="68"/>
                          <a:chOff x="1742" y="2123"/>
                          <a:chExt cx="3111" cy="68"/>
                        </a:xfrm>
                      </p:grpSpPr>
                      <p:sp>
                        <p:nvSpPr>
                          <p:cNvPr id="63544" name="Line 1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648" y="2123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3545" name="Line 1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448" y="2123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3546" name="Line 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304" y="2155"/>
                            <a:ext cx="2544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3547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42" y="215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3548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53" y="2123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63543" name="Text Box 1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8" y="2197"/>
                          <a:ext cx="432" cy="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cm/m</a:t>
                          </a:r>
                        </a:p>
                      </p:txBody>
                    </p:sp>
                  </p:grpSp>
                  <p:grpSp>
                    <p:nvGrpSpPr>
                      <p:cNvPr id="18" name="Group 1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68" y="2122"/>
                        <a:ext cx="360" cy="232"/>
                        <a:chOff x="1368" y="2122"/>
                        <a:chExt cx="360" cy="232"/>
                      </a:xfrm>
                    </p:grpSpPr>
                    <p:sp>
                      <p:nvSpPr>
                        <p:cNvPr id="63536" name="Lin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40" y="2155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3537" name="Text Box 12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368" y="2200"/>
                          <a:ext cx="144" cy="1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0</a:t>
                          </a:r>
                        </a:p>
                      </p:txBody>
                    </p:sp>
                    <p:sp>
                      <p:nvSpPr>
                        <p:cNvPr id="63538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40" y="2122"/>
                          <a:ext cx="0" cy="68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63533" name="AutoShape 122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3001" y="1009"/>
                        <a:ext cx="1383" cy="162"/>
                      </a:xfrm>
                      <a:prstGeom prst="callout1">
                        <a:avLst>
                          <a:gd name="adj1" fmla="val 50616"/>
                          <a:gd name="adj2" fmla="val -3472"/>
                          <a:gd name="adj3" fmla="val 537653"/>
                          <a:gd name="adj4" fmla="val -34491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Ursprüngliches Zentrum</a:t>
                        </a:r>
                      </a:p>
                    </p:txBody>
                  </p:sp>
                  <p:sp>
                    <p:nvSpPr>
                      <p:cNvPr id="63534" name="AutoShape 123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1776" y="1573"/>
                        <a:ext cx="282" cy="162"/>
                      </a:xfrm>
                      <a:prstGeom prst="callout1">
                        <a:avLst>
                          <a:gd name="adj1" fmla="val 50616"/>
                          <a:gd name="adj2" fmla="val -17023"/>
                          <a:gd name="adj3" fmla="val 189505"/>
                          <a:gd name="adj4" fmla="val -59222"/>
                        </a:avLst>
                      </a:prstGeom>
                      <a:noFill/>
                      <a:ln w="12700">
                        <a:solidFill>
                          <a:srgbClr val="808080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rgbClr val="808080"/>
                            </a:solidFill>
                          </a:rPr>
                          <a:t>FD I</a:t>
                        </a:r>
                      </a:p>
                    </p:txBody>
                  </p:sp>
                  <p:sp>
                    <p:nvSpPr>
                      <p:cNvPr id="63535" name="Text Box 1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44" y="1804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808080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rgbClr val="80808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517" name="Text Box 1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" y="1500"/>
                      <a:ext cx="1248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  <a:tabLst>
                          <a:tab pos="381000" algn="l"/>
                        </a:tabLst>
                      </a:pPr>
                      <a:r>
                        <a:rPr lang="de-DE">
                          <a:solidFill>
                            <a:schemeClr val="bg2"/>
                          </a:solidFill>
                          <a:sym typeface="Webdings" pitchFamily="18" charset="2"/>
                        </a:rPr>
                        <a:t>Fusionszentrum  </a:t>
                      </a:r>
                      <a:r>
                        <a:rPr lang="de-DE" sz="1500">
                          <a:solidFill>
                            <a:schemeClr val="bg2"/>
                          </a:solidFill>
                          <a:sym typeface="Webdings" pitchFamily="18" charset="2"/>
                        </a:rPr>
                        <a:t></a:t>
                      </a:r>
                    </a:p>
                  </p:txBody>
                </p:sp>
              </p:grpSp>
              <p:sp>
                <p:nvSpPr>
                  <p:cNvPr id="6351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" y="2563"/>
                    <a:ext cx="924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  <a:tabLst>
                        <a:tab pos="381000" algn="l"/>
                      </a:tabLst>
                    </a:pPr>
                    <a:r>
                      <a:rPr lang="de-DE">
                        <a:sym typeface="Webdings" pitchFamily="18" charset="2"/>
                      </a:rPr>
                      <a:t>Binokulare  Wahrnehmung</a:t>
                    </a:r>
                  </a:p>
                </p:txBody>
              </p:sp>
            </p:grpSp>
            <p:grpSp>
              <p:nvGrpSpPr>
                <p:cNvPr id="19" name="Group 127"/>
                <p:cNvGrpSpPr>
                  <a:grpSpLocks/>
                </p:cNvGrpSpPr>
                <p:nvPr/>
              </p:nvGrpSpPr>
              <p:grpSpPr bwMode="auto">
                <a:xfrm>
                  <a:off x="1282" y="2566"/>
                  <a:ext cx="302" cy="302"/>
                  <a:chOff x="1282" y="2566"/>
                  <a:chExt cx="302" cy="302"/>
                </a:xfrm>
              </p:grpSpPr>
              <p:grpSp>
                <p:nvGrpSpPr>
                  <p:cNvPr id="20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1552" y="2566"/>
                    <a:ext cx="16" cy="302"/>
                    <a:chOff x="1552" y="2566"/>
                    <a:chExt cx="16" cy="302"/>
                  </a:xfrm>
                </p:grpSpPr>
                <p:sp>
                  <p:nvSpPr>
                    <p:cNvPr id="63512" name="Rectangle 12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553" y="2732"/>
                      <a:ext cx="15" cy="136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3513" name="Rectangle 13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552" y="2566"/>
                      <a:ext cx="15" cy="136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1282" y="2707"/>
                    <a:ext cx="302" cy="19"/>
                    <a:chOff x="1282" y="2707"/>
                    <a:chExt cx="302" cy="19"/>
                  </a:xfrm>
                </p:grpSpPr>
                <p:sp>
                  <p:nvSpPr>
                    <p:cNvPr id="63510" name="Rectangle 132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1341" y="2649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3511" name="Rectangle 133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1507" y="2648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63503" name="Text Box 134"/>
            <p:cNvSpPr txBox="1">
              <a:spLocks noChangeArrowheads="1"/>
            </p:cNvSpPr>
            <p:nvPr/>
          </p:nvSpPr>
          <p:spPr bwMode="auto">
            <a:xfrm>
              <a:off x="3972" y="180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grpSp>
        <p:nvGrpSpPr>
          <p:cNvPr id="22" name="Group 135"/>
          <p:cNvGrpSpPr>
            <a:grpSpLocks/>
          </p:cNvGrpSpPr>
          <p:nvPr/>
        </p:nvGrpSpPr>
        <p:grpSpPr bwMode="auto">
          <a:xfrm>
            <a:off x="5064125" y="4064000"/>
            <a:ext cx="479425" cy="477838"/>
            <a:chOff x="3190" y="2560"/>
            <a:chExt cx="302" cy="301"/>
          </a:xfrm>
        </p:grpSpPr>
        <p:grpSp>
          <p:nvGrpSpPr>
            <p:cNvPr id="23" name="Group 136"/>
            <p:cNvGrpSpPr>
              <a:grpSpLocks/>
            </p:cNvGrpSpPr>
            <p:nvPr/>
          </p:nvGrpSpPr>
          <p:grpSpPr bwMode="auto">
            <a:xfrm>
              <a:off x="3333" y="2560"/>
              <a:ext cx="16" cy="301"/>
              <a:chOff x="3333" y="2560"/>
              <a:chExt cx="16" cy="301"/>
            </a:xfrm>
          </p:grpSpPr>
          <p:sp>
            <p:nvSpPr>
              <p:cNvPr id="63500" name="Rectangle 137"/>
              <p:cNvSpPr>
                <a:spLocks noChangeArrowheads="1"/>
              </p:cNvSpPr>
              <p:nvPr/>
            </p:nvSpPr>
            <p:spPr bwMode="auto">
              <a:xfrm flipH="1">
                <a:off x="3334" y="2725"/>
                <a:ext cx="15" cy="13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01" name="Rectangle 138"/>
              <p:cNvSpPr>
                <a:spLocks noChangeArrowheads="1"/>
              </p:cNvSpPr>
              <p:nvPr/>
            </p:nvSpPr>
            <p:spPr bwMode="auto">
              <a:xfrm flipH="1">
                <a:off x="3333" y="2560"/>
                <a:ext cx="15" cy="13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" name="Group 139"/>
            <p:cNvGrpSpPr>
              <a:grpSpLocks/>
            </p:cNvGrpSpPr>
            <p:nvPr/>
          </p:nvGrpSpPr>
          <p:grpSpPr bwMode="auto">
            <a:xfrm flipH="1">
              <a:off x="3190" y="2702"/>
              <a:ext cx="302" cy="19"/>
              <a:chOff x="2304" y="2684"/>
              <a:chExt cx="302" cy="19"/>
            </a:xfrm>
          </p:grpSpPr>
          <p:sp>
            <p:nvSpPr>
              <p:cNvPr id="63498" name="Rectangle 140"/>
              <p:cNvSpPr>
                <a:spLocks noChangeArrowheads="1"/>
              </p:cNvSpPr>
              <p:nvPr/>
            </p:nvSpPr>
            <p:spPr bwMode="auto">
              <a:xfrm rot="-5400000">
                <a:off x="2529" y="2625"/>
                <a:ext cx="18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99" name="Rectangle 141"/>
              <p:cNvSpPr>
                <a:spLocks noChangeArrowheads="1"/>
              </p:cNvSpPr>
              <p:nvPr/>
            </p:nvSpPr>
            <p:spPr bwMode="auto">
              <a:xfrm rot="-5400000">
                <a:off x="2363" y="2626"/>
                <a:ext cx="18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Zeigertest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401050" cy="1920875"/>
          </a:xfrm>
        </p:spPr>
        <p:txBody>
          <a:bodyPr/>
          <a:lstStyle/>
          <a:p>
            <a:r>
              <a:rPr lang="de-DE" smtClean="0"/>
              <a:t>Der Zeigertest wird in Fehlstellung wahrgenommen, wenn sein Zentrum auf eine Netzhautstelle abgebildet wird, an der die FD nicht älter ist als FD II/1. </a:t>
            </a:r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381000" y="3565525"/>
            <a:ext cx="8401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Das Nullstellungsprisma liefert die Horizontal-Komponente für die Abbildung auf das nächst ältere Korrespondenzzentrum (FD II/2 bzw. ursprüngliches Korrespondenzzentrum).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 build="p" bldLvl="2" autoUpdateAnimBg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  <a:noFill/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 </a:t>
            </a:r>
          </a:p>
          <a:p>
            <a:pPr lvl="1"/>
            <a:r>
              <a:rPr lang="de-DE" smtClean="0"/>
              <a:t>Zeigertest ...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Differenzierter 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  <p:sp>
        <p:nvSpPr>
          <p:cNvPr id="674820" name="Rectangle 4"/>
          <p:cNvSpPr>
            <a:spLocks noChangeArrowheads="1"/>
          </p:cNvSpPr>
          <p:nvPr/>
        </p:nvSpPr>
        <p:spPr bwMode="auto">
          <a:xfrm>
            <a:off x="5562600" y="58515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0" grpId="0" autoUpdateAnimBg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/>
              <a:t>Doppelzeigertest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Differenzierter 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/>
              <a:t>Aufbau </a:t>
            </a:r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Vergenz-Arbeitsstellung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555750"/>
          </a:xfrm>
        </p:spPr>
        <p:txBody>
          <a:bodyPr/>
          <a:lstStyle/>
          <a:p>
            <a:r>
              <a:rPr lang="de-DE" smtClean="0"/>
              <a:t>Vergenz-Arbeitsstellung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Vergenzstellung, die zum normalen binokularen Einfachsehen führt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81000" y="3257550"/>
            <a:ext cx="8178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Die ideale Arbeitsstellung ist die Orthostellung.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Die Arbeitsstellung beim Sehen mit Fixationsdisparation ist eine kleine </a:t>
            </a:r>
            <a:br>
              <a:rPr kumimoji="1" lang="de-DE" sz="3000"/>
            </a:br>
            <a:r>
              <a:rPr kumimoji="1" lang="de-DE" sz="3000"/>
              <a:t>Vergenz-Fehlstellung.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Seheindruck ohne Analysatoren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74963" y="3000375"/>
            <a:ext cx="3386137" cy="2959100"/>
            <a:chOff x="1811" y="1759"/>
            <a:chExt cx="2133" cy="2127"/>
          </a:xfrm>
        </p:grpSpPr>
        <p:sp>
          <p:nvSpPr>
            <p:cNvPr id="68659" name="Freeform 5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660" name="Freeform 6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661" name="Freeform 7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662" name="Freeform 8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613" name="Oval 9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49788" y="3275013"/>
            <a:ext cx="176212" cy="166687"/>
            <a:chOff x="1457" y="2053"/>
            <a:chExt cx="68" cy="65"/>
          </a:xfrm>
        </p:grpSpPr>
        <p:sp>
          <p:nvSpPr>
            <p:cNvPr id="68656" name="Line 11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657" name="Line 12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658" name="Line 13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02125" y="3224213"/>
            <a:ext cx="523875" cy="2517775"/>
            <a:chOff x="2710" y="2031"/>
            <a:chExt cx="330" cy="1586"/>
          </a:xfrm>
        </p:grpSpPr>
        <p:sp>
          <p:nvSpPr>
            <p:cNvPr id="68640" name="Line 15"/>
            <p:cNvSpPr>
              <a:spLocks noChangeShapeType="1"/>
            </p:cNvSpPr>
            <p:nvPr/>
          </p:nvSpPr>
          <p:spPr bwMode="auto">
            <a:xfrm>
              <a:off x="2876" y="2031"/>
              <a:ext cx="0" cy="11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flipH="1">
              <a:off x="2710" y="2065"/>
              <a:ext cx="111" cy="105"/>
              <a:chOff x="1457" y="2053"/>
              <a:chExt cx="68" cy="65"/>
            </a:xfrm>
          </p:grpSpPr>
          <p:sp>
            <p:nvSpPr>
              <p:cNvPr id="68653" name="Line 17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654" name="Line 18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655" name="Line 19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8642" name="Line 20"/>
            <p:cNvSpPr>
              <a:spLocks noChangeShapeType="1"/>
            </p:cNvSpPr>
            <p:nvPr/>
          </p:nvSpPr>
          <p:spPr bwMode="auto">
            <a:xfrm flipV="1">
              <a:off x="2876" y="3504"/>
              <a:ext cx="0" cy="113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flipV="1">
              <a:off x="2929" y="3475"/>
              <a:ext cx="111" cy="105"/>
              <a:chOff x="1457" y="2053"/>
              <a:chExt cx="68" cy="65"/>
            </a:xfrm>
          </p:grpSpPr>
          <p:sp>
            <p:nvSpPr>
              <p:cNvPr id="68650" name="Line 22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651" name="Line 23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652" name="Line 24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 flipH="1" flipV="1">
              <a:off x="2710" y="3476"/>
              <a:ext cx="111" cy="105"/>
              <a:chOff x="1457" y="2053"/>
              <a:chExt cx="68" cy="65"/>
            </a:xfrm>
          </p:grpSpPr>
          <p:sp>
            <p:nvSpPr>
              <p:cNvPr id="68647" name="Line 26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648" name="Line 27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649" name="Line 28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8645" name="AutoShape 29"/>
            <p:cNvSpPr>
              <a:spLocks noChangeArrowheads="1"/>
            </p:cNvSpPr>
            <p:nvPr/>
          </p:nvSpPr>
          <p:spPr bwMode="auto">
            <a:xfrm flipV="1">
              <a:off x="2845" y="2161"/>
              <a:ext cx="60" cy="566"/>
            </a:xfrm>
            <a:custGeom>
              <a:avLst/>
              <a:gdLst>
                <a:gd name="T0" fmla="*/ 51 w 21600"/>
                <a:gd name="T1" fmla="*/ 283 h 21600"/>
                <a:gd name="T2" fmla="*/ 30 w 21600"/>
                <a:gd name="T3" fmla="*/ 566 h 21600"/>
                <a:gd name="T4" fmla="*/ 9 w 21600"/>
                <a:gd name="T5" fmla="*/ 283 h 21600"/>
                <a:gd name="T6" fmla="*/ 3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228 h 21600"/>
                <a:gd name="T14" fmla="*/ 16200 w 21600"/>
                <a:gd name="T15" fmla="*/ 163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839" y="21600"/>
                  </a:lnTo>
                  <a:lnTo>
                    <a:pt x="1476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646" name="AutoShape 30"/>
            <p:cNvSpPr>
              <a:spLocks noChangeArrowheads="1"/>
            </p:cNvSpPr>
            <p:nvPr/>
          </p:nvSpPr>
          <p:spPr bwMode="auto">
            <a:xfrm>
              <a:off x="2847" y="2923"/>
              <a:ext cx="60" cy="560"/>
            </a:xfrm>
            <a:custGeom>
              <a:avLst/>
              <a:gdLst>
                <a:gd name="T0" fmla="*/ 51 w 21600"/>
                <a:gd name="T1" fmla="*/ 280 h 21600"/>
                <a:gd name="T2" fmla="*/ 30 w 21600"/>
                <a:gd name="T3" fmla="*/ 560 h 21600"/>
                <a:gd name="T4" fmla="*/ 9 w 21600"/>
                <a:gd name="T5" fmla="*/ 280 h 21600"/>
                <a:gd name="T6" fmla="*/ 3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40 w 21600"/>
                <a:gd name="T13" fmla="*/ 5053 h 21600"/>
                <a:gd name="T14" fmla="*/ 16560 w 21600"/>
                <a:gd name="T15" fmla="*/ 165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80" y="21600"/>
                  </a:lnTo>
                  <a:lnTo>
                    <a:pt x="151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309938" y="4230688"/>
            <a:ext cx="2517775" cy="523875"/>
            <a:chOff x="2085" y="2665"/>
            <a:chExt cx="1586" cy="330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 rot="5400000">
              <a:off x="2713" y="2037"/>
              <a:ext cx="330" cy="1586"/>
              <a:chOff x="2710" y="2031"/>
              <a:chExt cx="330" cy="1586"/>
            </a:xfrm>
          </p:grpSpPr>
          <p:sp>
            <p:nvSpPr>
              <p:cNvPr id="68624" name="Line 33"/>
              <p:cNvSpPr>
                <a:spLocks noChangeShapeType="1"/>
              </p:cNvSpPr>
              <p:nvPr/>
            </p:nvSpPr>
            <p:spPr bwMode="auto">
              <a:xfrm>
                <a:off x="2876" y="2031"/>
                <a:ext cx="0" cy="11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 flipH="1">
                <a:off x="2710" y="2065"/>
                <a:ext cx="111" cy="105"/>
                <a:chOff x="1457" y="2053"/>
                <a:chExt cx="68" cy="65"/>
              </a:xfrm>
            </p:grpSpPr>
            <p:sp>
              <p:nvSpPr>
                <p:cNvPr id="68637" name="Line 35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8638" name="Line 36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8639" name="Line 37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68626" name="Line 38"/>
              <p:cNvSpPr>
                <a:spLocks noChangeShapeType="1"/>
              </p:cNvSpPr>
              <p:nvPr/>
            </p:nvSpPr>
            <p:spPr bwMode="auto">
              <a:xfrm flipV="1">
                <a:off x="2876" y="3504"/>
                <a:ext cx="0" cy="11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 flipV="1">
                <a:off x="2929" y="3475"/>
                <a:ext cx="111" cy="105"/>
                <a:chOff x="1457" y="2053"/>
                <a:chExt cx="68" cy="65"/>
              </a:xfrm>
            </p:grpSpPr>
            <p:sp>
              <p:nvSpPr>
                <p:cNvPr id="68634" name="Line 40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8635" name="Line 41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8636" name="Line 42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 flipH="1" flipV="1">
                <a:off x="2710" y="3476"/>
                <a:ext cx="111" cy="105"/>
                <a:chOff x="1457" y="2053"/>
                <a:chExt cx="68" cy="65"/>
              </a:xfrm>
            </p:grpSpPr>
            <p:sp>
              <p:nvSpPr>
                <p:cNvPr id="68631" name="Line 4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8632" name="Line 4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8633" name="Line 4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68629" name="AutoShape 47"/>
              <p:cNvSpPr>
                <a:spLocks noChangeArrowheads="1"/>
              </p:cNvSpPr>
              <p:nvPr/>
            </p:nvSpPr>
            <p:spPr bwMode="auto">
              <a:xfrm flipV="1">
                <a:off x="2845" y="2161"/>
                <a:ext cx="60" cy="566"/>
              </a:xfrm>
              <a:custGeom>
                <a:avLst/>
                <a:gdLst>
                  <a:gd name="T0" fmla="*/ 51 w 21600"/>
                  <a:gd name="T1" fmla="*/ 283 h 21600"/>
                  <a:gd name="T2" fmla="*/ 30 w 21600"/>
                  <a:gd name="T3" fmla="*/ 566 h 21600"/>
                  <a:gd name="T4" fmla="*/ 9 w 21600"/>
                  <a:gd name="T5" fmla="*/ 283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28 h 21600"/>
                  <a:gd name="T14" fmla="*/ 16200 w 21600"/>
                  <a:gd name="T15" fmla="*/ 16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630" name="AutoShape 48"/>
              <p:cNvSpPr>
                <a:spLocks noChangeArrowheads="1"/>
              </p:cNvSpPr>
              <p:nvPr/>
            </p:nvSpPr>
            <p:spPr bwMode="auto">
              <a:xfrm>
                <a:off x="2847" y="2923"/>
                <a:ext cx="60" cy="560"/>
              </a:xfrm>
              <a:custGeom>
                <a:avLst/>
                <a:gdLst>
                  <a:gd name="T0" fmla="*/ 51 w 21600"/>
                  <a:gd name="T1" fmla="*/ 280 h 21600"/>
                  <a:gd name="T2" fmla="*/ 30 w 21600"/>
                  <a:gd name="T3" fmla="*/ 560 h 21600"/>
                  <a:gd name="T4" fmla="*/ 9 w 21600"/>
                  <a:gd name="T5" fmla="*/ 280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40 w 21600"/>
                  <a:gd name="T13" fmla="*/ 5053 h 21600"/>
                  <a:gd name="T14" fmla="*/ 16560 w 21600"/>
                  <a:gd name="T15" fmla="*/ 165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 rot="5400000">
              <a:off x="3529" y="2885"/>
              <a:ext cx="111" cy="105"/>
              <a:chOff x="1457" y="2053"/>
              <a:chExt cx="68" cy="65"/>
            </a:xfrm>
          </p:grpSpPr>
          <p:sp>
            <p:nvSpPr>
              <p:cNvPr id="68621" name="Line 50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622" name="Line 51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623" name="Line 52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68617" name="Oval 53"/>
          <p:cNvSpPr>
            <a:spLocks noChangeArrowheads="1"/>
          </p:cNvSpPr>
          <p:nvPr/>
        </p:nvSpPr>
        <p:spPr bwMode="auto">
          <a:xfrm>
            <a:off x="4445000" y="4365625"/>
            <a:ext cx="234950" cy="238125"/>
          </a:xfrm>
          <a:prstGeom prst="ellips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18" name="Rectangle 5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rechten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74963" y="3019425"/>
            <a:ext cx="3386137" cy="2921000"/>
            <a:chOff x="1811" y="1759"/>
            <a:chExt cx="2133" cy="2127"/>
          </a:xfrm>
        </p:grpSpPr>
        <p:sp>
          <p:nvSpPr>
            <p:cNvPr id="69645" name="Freeform 5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646" name="Freeform 6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647" name="Freeform 7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648" name="Freeform 8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637" name="Oval 9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638" name="AutoShape 10"/>
          <p:cNvSpPr>
            <a:spLocks noChangeArrowheads="1"/>
          </p:cNvSpPr>
          <p:nvPr/>
        </p:nvSpPr>
        <p:spPr bwMode="auto">
          <a:xfrm flipV="1">
            <a:off x="4516438" y="3430588"/>
            <a:ext cx="95250" cy="898525"/>
          </a:xfrm>
          <a:custGeom>
            <a:avLst/>
            <a:gdLst>
              <a:gd name="T0" fmla="*/ 80169 w 21600"/>
              <a:gd name="T1" fmla="*/ 449263 h 21600"/>
              <a:gd name="T2" fmla="*/ 47625 w 21600"/>
              <a:gd name="T3" fmla="*/ 898525 h 21600"/>
              <a:gd name="T4" fmla="*/ 15081 w 21600"/>
              <a:gd name="T5" fmla="*/ 449263 h 21600"/>
              <a:gd name="T6" fmla="*/ 476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20 w 21600"/>
              <a:gd name="T13" fmla="*/ 5220 h 21600"/>
              <a:gd name="T14" fmla="*/ 16380 w 21600"/>
              <a:gd name="T15" fmla="*/ 163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839" y="21600"/>
                </a:lnTo>
                <a:lnTo>
                  <a:pt x="1476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639" name="AutoShape 11"/>
          <p:cNvSpPr>
            <a:spLocks noChangeArrowheads="1"/>
          </p:cNvSpPr>
          <p:nvPr/>
        </p:nvSpPr>
        <p:spPr bwMode="auto">
          <a:xfrm>
            <a:off x="4519613" y="4640263"/>
            <a:ext cx="95250" cy="889000"/>
          </a:xfrm>
          <a:custGeom>
            <a:avLst/>
            <a:gdLst>
              <a:gd name="T0" fmla="*/ 80963 w 21600"/>
              <a:gd name="T1" fmla="*/ 444500 h 21600"/>
              <a:gd name="T2" fmla="*/ 47625 w 21600"/>
              <a:gd name="T3" fmla="*/ 889000 h 21600"/>
              <a:gd name="T4" fmla="*/ 14287 w 21600"/>
              <a:gd name="T5" fmla="*/ 444500 h 21600"/>
              <a:gd name="T6" fmla="*/ 476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40 w 21600"/>
              <a:gd name="T13" fmla="*/ 5040 h 21600"/>
              <a:gd name="T14" fmla="*/ 16560 w 21600"/>
              <a:gd name="T15" fmla="*/ 165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80" y="21600"/>
                </a:lnTo>
                <a:lnTo>
                  <a:pt x="151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640" name="Oval 12"/>
          <p:cNvSpPr>
            <a:spLocks noChangeArrowheads="1"/>
          </p:cNvSpPr>
          <p:nvPr/>
        </p:nvSpPr>
        <p:spPr bwMode="auto">
          <a:xfrm>
            <a:off x="4445000" y="4365625"/>
            <a:ext cx="234950" cy="238125"/>
          </a:xfrm>
          <a:prstGeom prst="ellips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641" name="Rectangle 13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642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69643" name="AutoShape 15"/>
          <p:cNvSpPr>
            <a:spLocks noChangeArrowheads="1"/>
          </p:cNvSpPr>
          <p:nvPr/>
        </p:nvSpPr>
        <p:spPr bwMode="auto">
          <a:xfrm rot="5400000" flipV="1">
            <a:off x="5122863" y="4041775"/>
            <a:ext cx="95250" cy="898525"/>
          </a:xfrm>
          <a:custGeom>
            <a:avLst/>
            <a:gdLst>
              <a:gd name="T0" fmla="*/ 80169 w 21600"/>
              <a:gd name="T1" fmla="*/ 449263 h 21600"/>
              <a:gd name="T2" fmla="*/ 47625 w 21600"/>
              <a:gd name="T3" fmla="*/ 898525 h 21600"/>
              <a:gd name="T4" fmla="*/ 15081 w 21600"/>
              <a:gd name="T5" fmla="*/ 449263 h 21600"/>
              <a:gd name="T6" fmla="*/ 476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20 w 21600"/>
              <a:gd name="T13" fmla="*/ 5220 h 21600"/>
              <a:gd name="T14" fmla="*/ 16380 w 21600"/>
              <a:gd name="T15" fmla="*/ 163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839" y="21600"/>
                </a:lnTo>
                <a:lnTo>
                  <a:pt x="1476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644" name="AutoShape 16"/>
          <p:cNvSpPr>
            <a:spLocks noChangeArrowheads="1"/>
          </p:cNvSpPr>
          <p:nvPr/>
        </p:nvSpPr>
        <p:spPr bwMode="auto">
          <a:xfrm rot="5400000">
            <a:off x="3917950" y="4049713"/>
            <a:ext cx="95250" cy="889000"/>
          </a:xfrm>
          <a:custGeom>
            <a:avLst/>
            <a:gdLst>
              <a:gd name="T0" fmla="*/ 80963 w 21600"/>
              <a:gd name="T1" fmla="*/ 444500 h 21600"/>
              <a:gd name="T2" fmla="*/ 47625 w 21600"/>
              <a:gd name="T3" fmla="*/ 889000 h 21600"/>
              <a:gd name="T4" fmla="*/ 14287 w 21600"/>
              <a:gd name="T5" fmla="*/ 444500 h 21600"/>
              <a:gd name="T6" fmla="*/ 476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40 w 21600"/>
              <a:gd name="T13" fmla="*/ 5040 h 21600"/>
              <a:gd name="T14" fmla="*/ 16560 w 21600"/>
              <a:gd name="T15" fmla="*/ 165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80" y="21600"/>
                </a:lnTo>
                <a:lnTo>
                  <a:pt x="151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74963" y="3019425"/>
            <a:ext cx="3386137" cy="2921000"/>
            <a:chOff x="1811" y="1759"/>
            <a:chExt cx="2133" cy="2127"/>
          </a:xfrm>
        </p:grpSpPr>
        <p:sp>
          <p:nvSpPr>
            <p:cNvPr id="70699" name="Freeform 3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700" name="Freeform 4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701" name="Freeform 5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702" name="Freeform 6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0659" name="Oval 7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6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linken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70661" name="Oval 9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662" name="Line 10"/>
          <p:cNvSpPr>
            <a:spLocks noChangeShapeType="1"/>
          </p:cNvSpPr>
          <p:nvPr/>
        </p:nvSpPr>
        <p:spPr bwMode="auto">
          <a:xfrm>
            <a:off x="4565650" y="3224213"/>
            <a:ext cx="0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9788" y="3275013"/>
            <a:ext cx="176212" cy="166687"/>
            <a:chOff x="1457" y="2053"/>
            <a:chExt cx="68" cy="65"/>
          </a:xfrm>
        </p:grpSpPr>
        <p:sp>
          <p:nvSpPr>
            <p:cNvPr id="70696" name="Line 12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97" name="Line 13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98" name="Line 14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flipH="1">
            <a:off x="4302125" y="3278188"/>
            <a:ext cx="176213" cy="166687"/>
            <a:chOff x="1457" y="2053"/>
            <a:chExt cx="68" cy="65"/>
          </a:xfrm>
        </p:grpSpPr>
        <p:sp>
          <p:nvSpPr>
            <p:cNvPr id="70693" name="Line 16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94" name="Line 17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95" name="Line 18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0665" name="Line 19"/>
          <p:cNvSpPr>
            <a:spLocks noChangeShapeType="1"/>
          </p:cNvSpPr>
          <p:nvPr/>
        </p:nvSpPr>
        <p:spPr bwMode="auto">
          <a:xfrm flipV="1">
            <a:off x="4565650" y="55626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 flipV="1">
            <a:off x="4649788" y="5516563"/>
            <a:ext cx="176212" cy="166687"/>
            <a:chOff x="1457" y="2053"/>
            <a:chExt cx="68" cy="65"/>
          </a:xfrm>
        </p:grpSpPr>
        <p:sp>
          <p:nvSpPr>
            <p:cNvPr id="70690" name="Line 21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91" name="Line 22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92" name="Line 23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flipH="1" flipV="1">
            <a:off x="4302125" y="5518150"/>
            <a:ext cx="176213" cy="166688"/>
            <a:chOff x="1457" y="2053"/>
            <a:chExt cx="68" cy="65"/>
          </a:xfrm>
        </p:grpSpPr>
        <p:sp>
          <p:nvSpPr>
            <p:cNvPr id="70687" name="Line 25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88" name="Line 26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89" name="Line 27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0668" name="Oval 28"/>
          <p:cNvSpPr>
            <a:spLocks noChangeArrowheads="1"/>
          </p:cNvSpPr>
          <p:nvPr/>
        </p:nvSpPr>
        <p:spPr bwMode="auto">
          <a:xfrm>
            <a:off x="4445000" y="4365625"/>
            <a:ext cx="234950" cy="238125"/>
          </a:xfrm>
          <a:prstGeom prst="ellips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669" name="Rectangle 2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70670" name="Line 30"/>
          <p:cNvSpPr>
            <a:spLocks noChangeShapeType="1"/>
          </p:cNvSpPr>
          <p:nvPr/>
        </p:nvSpPr>
        <p:spPr bwMode="auto">
          <a:xfrm rot="5400000">
            <a:off x="5734844" y="4402931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 rot="5400000" flipH="1">
            <a:off x="5599112" y="4233863"/>
            <a:ext cx="176213" cy="166688"/>
            <a:chOff x="1457" y="2053"/>
            <a:chExt cx="68" cy="65"/>
          </a:xfrm>
        </p:grpSpPr>
        <p:sp>
          <p:nvSpPr>
            <p:cNvPr id="70684" name="Line 32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85" name="Line 33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86" name="Line 34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0672" name="Line 35"/>
          <p:cNvSpPr>
            <a:spLocks noChangeShapeType="1"/>
          </p:cNvSpPr>
          <p:nvPr/>
        </p:nvSpPr>
        <p:spPr bwMode="auto">
          <a:xfrm rot="5400000" flipV="1">
            <a:off x="3396457" y="4402931"/>
            <a:ext cx="0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 rot="5400000" flipV="1">
            <a:off x="3360738" y="4581525"/>
            <a:ext cx="176212" cy="166688"/>
            <a:chOff x="1457" y="2053"/>
            <a:chExt cx="68" cy="65"/>
          </a:xfrm>
        </p:grpSpPr>
        <p:sp>
          <p:nvSpPr>
            <p:cNvPr id="70681" name="Line 37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82" name="Line 38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83" name="Line 39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 rot="5400000" flipH="1" flipV="1">
            <a:off x="3359150" y="4233863"/>
            <a:ext cx="176213" cy="166687"/>
            <a:chOff x="1457" y="2053"/>
            <a:chExt cx="68" cy="65"/>
          </a:xfrm>
        </p:grpSpPr>
        <p:sp>
          <p:nvSpPr>
            <p:cNvPr id="70678" name="Line 41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79" name="Line 42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80" name="Line 43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0675" name="Line 44"/>
          <p:cNvSpPr>
            <a:spLocks noChangeShapeType="1"/>
          </p:cNvSpPr>
          <p:nvPr/>
        </p:nvSpPr>
        <p:spPr bwMode="auto">
          <a:xfrm rot="5750064">
            <a:off x="5695156" y="4520407"/>
            <a:ext cx="3175" cy="10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676" name="Line 45"/>
          <p:cNvSpPr>
            <a:spLocks noChangeShapeType="1"/>
          </p:cNvSpPr>
          <p:nvPr/>
        </p:nvSpPr>
        <p:spPr bwMode="auto">
          <a:xfrm rot="5865558">
            <a:off x="5697538" y="4591050"/>
            <a:ext cx="3175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6036433">
            <a:off x="5658644" y="4693444"/>
            <a:ext cx="3175" cy="109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74963" y="3019425"/>
            <a:ext cx="3386137" cy="2921000"/>
            <a:chOff x="1811" y="1759"/>
            <a:chExt cx="2133" cy="2127"/>
          </a:xfrm>
        </p:grpSpPr>
        <p:sp>
          <p:nvSpPr>
            <p:cNvPr id="71730" name="Freeform 3"/>
            <p:cNvSpPr>
              <a:spLocks/>
            </p:cNvSpPr>
            <p:nvPr/>
          </p:nvSpPr>
          <p:spPr bwMode="auto">
            <a:xfrm>
              <a:off x="1811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31" name="Freeform 4"/>
            <p:cNvSpPr>
              <a:spLocks/>
            </p:cNvSpPr>
            <p:nvPr/>
          </p:nvSpPr>
          <p:spPr bwMode="auto">
            <a:xfrm flipH="1">
              <a:off x="2879" y="1759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32" name="Freeform 5"/>
            <p:cNvSpPr>
              <a:spLocks/>
            </p:cNvSpPr>
            <p:nvPr/>
          </p:nvSpPr>
          <p:spPr bwMode="auto">
            <a:xfrm flipV="1">
              <a:off x="1811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33" name="Freeform 6"/>
            <p:cNvSpPr>
              <a:spLocks/>
            </p:cNvSpPr>
            <p:nvPr/>
          </p:nvSpPr>
          <p:spPr bwMode="auto">
            <a:xfrm flipH="1" flipV="1">
              <a:off x="2879" y="2815"/>
              <a:ext cx="1065" cy="1071"/>
            </a:xfrm>
            <a:custGeom>
              <a:avLst/>
              <a:gdLst>
                <a:gd name="T0" fmla="*/ 0 w 1065"/>
                <a:gd name="T1" fmla="*/ 1071 h 1071"/>
                <a:gd name="T2" fmla="*/ 0 w 1065"/>
                <a:gd name="T3" fmla="*/ 0 h 1071"/>
                <a:gd name="T4" fmla="*/ 1065 w 1065"/>
                <a:gd name="T5" fmla="*/ 0 h 1071"/>
                <a:gd name="T6" fmla="*/ 1065 w 1065"/>
                <a:gd name="T7" fmla="*/ 265 h 1071"/>
                <a:gd name="T8" fmla="*/ 988 w 1065"/>
                <a:gd name="T9" fmla="*/ 271 h 1071"/>
                <a:gd name="T10" fmla="*/ 917 w 1065"/>
                <a:gd name="T11" fmla="*/ 284 h 1071"/>
                <a:gd name="T12" fmla="*/ 862 w 1065"/>
                <a:gd name="T13" fmla="*/ 296 h 1071"/>
                <a:gd name="T14" fmla="*/ 807 w 1065"/>
                <a:gd name="T15" fmla="*/ 310 h 1071"/>
                <a:gd name="T16" fmla="*/ 733 w 1065"/>
                <a:gd name="T17" fmla="*/ 341 h 1071"/>
                <a:gd name="T18" fmla="*/ 658 w 1065"/>
                <a:gd name="T19" fmla="*/ 381 h 1071"/>
                <a:gd name="T20" fmla="*/ 562 w 1065"/>
                <a:gd name="T21" fmla="*/ 452 h 1071"/>
                <a:gd name="T22" fmla="*/ 491 w 1065"/>
                <a:gd name="T23" fmla="*/ 523 h 1071"/>
                <a:gd name="T24" fmla="*/ 420 w 1065"/>
                <a:gd name="T25" fmla="*/ 600 h 1071"/>
                <a:gd name="T26" fmla="*/ 374 w 1065"/>
                <a:gd name="T27" fmla="*/ 677 h 1071"/>
                <a:gd name="T28" fmla="*/ 316 w 1065"/>
                <a:gd name="T29" fmla="*/ 794 h 1071"/>
                <a:gd name="T30" fmla="*/ 278 w 1065"/>
                <a:gd name="T31" fmla="*/ 923 h 1071"/>
                <a:gd name="T32" fmla="*/ 265 w 1065"/>
                <a:gd name="T33" fmla="*/ 1007 h 1071"/>
                <a:gd name="T34" fmla="*/ 265 w 1065"/>
                <a:gd name="T35" fmla="*/ 1070 h 1071"/>
                <a:gd name="T36" fmla="*/ 0 w 1065"/>
                <a:gd name="T37" fmla="*/ 1071 h 10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5"/>
                <a:gd name="T58" fmla="*/ 0 h 1071"/>
                <a:gd name="T59" fmla="*/ 1065 w 1065"/>
                <a:gd name="T60" fmla="*/ 1071 h 10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5" h="1071">
                  <a:moveTo>
                    <a:pt x="0" y="1071"/>
                  </a:moveTo>
                  <a:lnTo>
                    <a:pt x="0" y="0"/>
                  </a:lnTo>
                  <a:lnTo>
                    <a:pt x="1065" y="0"/>
                  </a:lnTo>
                  <a:lnTo>
                    <a:pt x="1065" y="265"/>
                  </a:lnTo>
                  <a:lnTo>
                    <a:pt x="988" y="271"/>
                  </a:lnTo>
                  <a:lnTo>
                    <a:pt x="917" y="284"/>
                  </a:lnTo>
                  <a:lnTo>
                    <a:pt x="862" y="296"/>
                  </a:lnTo>
                  <a:lnTo>
                    <a:pt x="807" y="310"/>
                  </a:lnTo>
                  <a:lnTo>
                    <a:pt x="733" y="341"/>
                  </a:lnTo>
                  <a:lnTo>
                    <a:pt x="658" y="381"/>
                  </a:lnTo>
                  <a:lnTo>
                    <a:pt x="562" y="452"/>
                  </a:lnTo>
                  <a:lnTo>
                    <a:pt x="491" y="523"/>
                  </a:lnTo>
                  <a:lnTo>
                    <a:pt x="420" y="600"/>
                  </a:lnTo>
                  <a:lnTo>
                    <a:pt x="374" y="677"/>
                  </a:lnTo>
                  <a:lnTo>
                    <a:pt x="316" y="794"/>
                  </a:lnTo>
                  <a:lnTo>
                    <a:pt x="278" y="923"/>
                  </a:lnTo>
                  <a:lnTo>
                    <a:pt x="265" y="1007"/>
                  </a:lnTo>
                  <a:lnTo>
                    <a:pt x="265" y="1070"/>
                  </a:lnTo>
                  <a:lnTo>
                    <a:pt x="0" y="107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1683" name="Oval 7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684" name="Oval 8"/>
          <p:cNvSpPr>
            <a:spLocks noChangeArrowheads="1"/>
          </p:cNvSpPr>
          <p:nvPr/>
        </p:nvSpPr>
        <p:spPr bwMode="auto">
          <a:xfrm>
            <a:off x="3289300" y="3213100"/>
            <a:ext cx="2565400" cy="2527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685" name="Line 9"/>
          <p:cNvSpPr>
            <a:spLocks noChangeShapeType="1"/>
          </p:cNvSpPr>
          <p:nvPr/>
        </p:nvSpPr>
        <p:spPr bwMode="auto">
          <a:xfrm>
            <a:off x="4565650" y="3224213"/>
            <a:ext cx="0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49788" y="3275013"/>
            <a:ext cx="176212" cy="166687"/>
            <a:chOff x="1457" y="2053"/>
            <a:chExt cx="68" cy="65"/>
          </a:xfrm>
        </p:grpSpPr>
        <p:sp>
          <p:nvSpPr>
            <p:cNvPr id="71727" name="Line 11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28" name="Line 12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29" name="Line 13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flipH="1">
            <a:off x="4302125" y="3278188"/>
            <a:ext cx="176213" cy="166687"/>
            <a:chOff x="1457" y="2053"/>
            <a:chExt cx="68" cy="65"/>
          </a:xfrm>
        </p:grpSpPr>
        <p:sp>
          <p:nvSpPr>
            <p:cNvPr id="71724" name="Line 15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25" name="Line 16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26" name="Line 17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1688" name="Line 18"/>
          <p:cNvSpPr>
            <a:spLocks noChangeShapeType="1"/>
          </p:cNvSpPr>
          <p:nvPr/>
        </p:nvSpPr>
        <p:spPr bwMode="auto">
          <a:xfrm flipV="1">
            <a:off x="4565650" y="55626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649788" y="5516563"/>
            <a:ext cx="176212" cy="166687"/>
            <a:chOff x="1457" y="2053"/>
            <a:chExt cx="68" cy="65"/>
          </a:xfrm>
        </p:grpSpPr>
        <p:sp>
          <p:nvSpPr>
            <p:cNvPr id="71721" name="Line 20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22" name="Line 21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23" name="Line 22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 flipH="1" flipV="1">
            <a:off x="4302125" y="5518150"/>
            <a:ext cx="176213" cy="166688"/>
            <a:chOff x="1457" y="2053"/>
            <a:chExt cx="68" cy="65"/>
          </a:xfrm>
        </p:grpSpPr>
        <p:sp>
          <p:nvSpPr>
            <p:cNvPr id="71718" name="Line 24"/>
            <p:cNvSpPr>
              <a:spLocks noChangeShapeType="1"/>
            </p:cNvSpPr>
            <p:nvPr/>
          </p:nvSpPr>
          <p:spPr bwMode="auto">
            <a:xfrm rot="350064">
              <a:off x="1457" y="2061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19" name="Line 25"/>
            <p:cNvSpPr>
              <a:spLocks noChangeShapeType="1"/>
            </p:cNvSpPr>
            <p:nvPr/>
          </p:nvSpPr>
          <p:spPr bwMode="auto">
            <a:xfrm rot="465558">
              <a:off x="1492" y="2053"/>
              <a:ext cx="1" cy="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20" name="Line 26"/>
            <p:cNvSpPr>
              <a:spLocks noChangeShapeType="1"/>
            </p:cNvSpPr>
            <p:nvPr/>
          </p:nvSpPr>
          <p:spPr bwMode="auto">
            <a:xfrm rot="636433">
              <a:off x="1524" y="2075"/>
              <a:ext cx="1" cy="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1691" name="AutoShape 27"/>
          <p:cNvSpPr>
            <a:spLocks noChangeArrowheads="1"/>
          </p:cNvSpPr>
          <p:nvPr/>
        </p:nvSpPr>
        <p:spPr bwMode="auto">
          <a:xfrm flipV="1">
            <a:off x="4516438" y="3430588"/>
            <a:ext cx="95250" cy="898525"/>
          </a:xfrm>
          <a:custGeom>
            <a:avLst/>
            <a:gdLst>
              <a:gd name="T0" fmla="*/ 80169 w 21600"/>
              <a:gd name="T1" fmla="*/ 449263 h 21600"/>
              <a:gd name="T2" fmla="*/ 47625 w 21600"/>
              <a:gd name="T3" fmla="*/ 898525 h 21600"/>
              <a:gd name="T4" fmla="*/ 15081 w 21600"/>
              <a:gd name="T5" fmla="*/ 449263 h 21600"/>
              <a:gd name="T6" fmla="*/ 476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20 w 21600"/>
              <a:gd name="T13" fmla="*/ 5220 h 21600"/>
              <a:gd name="T14" fmla="*/ 16380 w 21600"/>
              <a:gd name="T15" fmla="*/ 163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839" y="21600"/>
                </a:lnTo>
                <a:lnTo>
                  <a:pt x="1476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692" name="AutoShape 28"/>
          <p:cNvSpPr>
            <a:spLocks noChangeArrowheads="1"/>
          </p:cNvSpPr>
          <p:nvPr/>
        </p:nvSpPr>
        <p:spPr bwMode="auto">
          <a:xfrm>
            <a:off x="4519613" y="4640263"/>
            <a:ext cx="95250" cy="889000"/>
          </a:xfrm>
          <a:custGeom>
            <a:avLst/>
            <a:gdLst>
              <a:gd name="T0" fmla="*/ 80963 w 21600"/>
              <a:gd name="T1" fmla="*/ 444500 h 21600"/>
              <a:gd name="T2" fmla="*/ 47625 w 21600"/>
              <a:gd name="T3" fmla="*/ 889000 h 21600"/>
              <a:gd name="T4" fmla="*/ 14287 w 21600"/>
              <a:gd name="T5" fmla="*/ 444500 h 21600"/>
              <a:gd name="T6" fmla="*/ 476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40 w 21600"/>
              <a:gd name="T13" fmla="*/ 5040 h 21600"/>
              <a:gd name="T14" fmla="*/ 16560 w 21600"/>
              <a:gd name="T15" fmla="*/ 165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80" y="21600"/>
                </a:lnTo>
                <a:lnTo>
                  <a:pt x="1512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693" name="Oval 29"/>
          <p:cNvSpPr>
            <a:spLocks noChangeArrowheads="1"/>
          </p:cNvSpPr>
          <p:nvPr/>
        </p:nvSpPr>
        <p:spPr bwMode="auto">
          <a:xfrm>
            <a:off x="4445000" y="4365625"/>
            <a:ext cx="234950" cy="238125"/>
          </a:xfrm>
          <a:prstGeom prst="ellips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694" name="Rectangle 3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309938" y="4230688"/>
            <a:ext cx="2517775" cy="523875"/>
            <a:chOff x="2085" y="2665"/>
            <a:chExt cx="1586" cy="330"/>
          </a:xfrm>
        </p:grpSpPr>
        <p:grpSp>
          <p:nvGrpSpPr>
            <p:cNvPr id="8" name="Group 32"/>
            <p:cNvGrpSpPr>
              <a:grpSpLocks/>
            </p:cNvGrpSpPr>
            <p:nvPr/>
          </p:nvGrpSpPr>
          <p:grpSpPr bwMode="auto">
            <a:xfrm rot="5400000">
              <a:off x="2713" y="2037"/>
              <a:ext cx="330" cy="1586"/>
              <a:chOff x="2710" y="2031"/>
              <a:chExt cx="330" cy="1586"/>
            </a:xfrm>
          </p:grpSpPr>
          <p:sp>
            <p:nvSpPr>
              <p:cNvPr id="71702" name="Line 33"/>
              <p:cNvSpPr>
                <a:spLocks noChangeShapeType="1"/>
              </p:cNvSpPr>
              <p:nvPr/>
            </p:nvSpPr>
            <p:spPr bwMode="auto">
              <a:xfrm>
                <a:off x="2876" y="2031"/>
                <a:ext cx="0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flipH="1">
                <a:off x="2710" y="2065"/>
                <a:ext cx="111" cy="105"/>
                <a:chOff x="1457" y="2053"/>
                <a:chExt cx="68" cy="65"/>
              </a:xfrm>
            </p:grpSpPr>
            <p:sp>
              <p:nvSpPr>
                <p:cNvPr id="71715" name="Line 35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1716" name="Line 36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1717" name="Line 37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1704" name="Line 38"/>
              <p:cNvSpPr>
                <a:spLocks noChangeShapeType="1"/>
              </p:cNvSpPr>
              <p:nvPr/>
            </p:nvSpPr>
            <p:spPr bwMode="auto">
              <a:xfrm flipV="1">
                <a:off x="2876" y="3504"/>
                <a:ext cx="0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 flipV="1">
                <a:off x="2929" y="3475"/>
                <a:ext cx="111" cy="105"/>
                <a:chOff x="1457" y="2053"/>
                <a:chExt cx="68" cy="65"/>
              </a:xfrm>
            </p:grpSpPr>
            <p:sp>
              <p:nvSpPr>
                <p:cNvPr id="71712" name="Line 40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1713" name="Line 41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1714" name="Line 42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 flipH="1" flipV="1">
                <a:off x="2710" y="3476"/>
                <a:ext cx="111" cy="105"/>
                <a:chOff x="1457" y="2053"/>
                <a:chExt cx="68" cy="65"/>
              </a:xfrm>
            </p:grpSpPr>
            <p:sp>
              <p:nvSpPr>
                <p:cNvPr id="71709" name="Line 4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1710" name="Line 4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1711" name="Line 4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1707" name="AutoShape 47"/>
              <p:cNvSpPr>
                <a:spLocks noChangeArrowheads="1"/>
              </p:cNvSpPr>
              <p:nvPr/>
            </p:nvSpPr>
            <p:spPr bwMode="auto">
              <a:xfrm flipV="1">
                <a:off x="2845" y="2161"/>
                <a:ext cx="60" cy="566"/>
              </a:xfrm>
              <a:custGeom>
                <a:avLst/>
                <a:gdLst>
                  <a:gd name="T0" fmla="*/ 51 w 21600"/>
                  <a:gd name="T1" fmla="*/ 283 h 21600"/>
                  <a:gd name="T2" fmla="*/ 30 w 21600"/>
                  <a:gd name="T3" fmla="*/ 566 h 21600"/>
                  <a:gd name="T4" fmla="*/ 9 w 21600"/>
                  <a:gd name="T5" fmla="*/ 283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28 h 21600"/>
                  <a:gd name="T14" fmla="*/ 16200 w 21600"/>
                  <a:gd name="T15" fmla="*/ 16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708" name="AutoShape 48"/>
              <p:cNvSpPr>
                <a:spLocks noChangeArrowheads="1"/>
              </p:cNvSpPr>
              <p:nvPr/>
            </p:nvSpPr>
            <p:spPr bwMode="auto">
              <a:xfrm>
                <a:off x="2847" y="2923"/>
                <a:ext cx="60" cy="560"/>
              </a:xfrm>
              <a:custGeom>
                <a:avLst/>
                <a:gdLst>
                  <a:gd name="T0" fmla="*/ 51 w 21600"/>
                  <a:gd name="T1" fmla="*/ 280 h 21600"/>
                  <a:gd name="T2" fmla="*/ 30 w 21600"/>
                  <a:gd name="T3" fmla="*/ 560 h 21600"/>
                  <a:gd name="T4" fmla="*/ 9 w 21600"/>
                  <a:gd name="T5" fmla="*/ 280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40 w 21600"/>
                  <a:gd name="T13" fmla="*/ 5053 h 21600"/>
                  <a:gd name="T14" fmla="*/ 16560 w 21600"/>
                  <a:gd name="T15" fmla="*/ 165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 rot="5400000">
              <a:off x="3529" y="2885"/>
              <a:ext cx="111" cy="105"/>
              <a:chOff x="1457" y="2053"/>
              <a:chExt cx="68" cy="65"/>
            </a:xfrm>
          </p:grpSpPr>
          <p:sp>
            <p:nvSpPr>
              <p:cNvPr id="71699" name="Line 50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700" name="Line 51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701" name="Line 52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1696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  <a:noFill/>
        </p:spPr>
        <p:txBody>
          <a:bodyPr/>
          <a:lstStyle/>
          <a:p>
            <a:r>
              <a:rPr lang="de-DE" smtClean="0"/>
              <a:t>Binokularer Seheindruck mit Analysatoren </a:t>
            </a:r>
            <a:br>
              <a:rPr lang="de-DE" smtClean="0"/>
            </a:br>
            <a:r>
              <a:rPr lang="de-DE" smtClean="0"/>
              <a:t>bei Nullstellungs-Wahrnehmung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/>
              <a:t>Funktionsweise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549275"/>
          </a:xfrm>
        </p:spPr>
        <p:txBody>
          <a:bodyPr/>
          <a:lstStyle/>
          <a:p>
            <a:r>
              <a:rPr lang="de-DE" smtClean="0"/>
              <a:t>Funktionsweise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81000" y="2209800"/>
            <a:ext cx="817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Prinzipiell wie beim Zeigertest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2857500" cy="549275"/>
          </a:xfrm>
        </p:spPr>
        <p:txBody>
          <a:bodyPr/>
          <a:lstStyle/>
          <a:p>
            <a:r>
              <a:rPr lang="de-DE" smtClean="0"/>
              <a:t>Fusionsreize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552700"/>
            <a:ext cx="4749800" cy="3733800"/>
            <a:chOff x="2448" y="1608"/>
            <a:chExt cx="2992" cy="23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48" y="1681"/>
              <a:ext cx="2992" cy="2279"/>
              <a:chOff x="2448" y="1693"/>
              <a:chExt cx="2992" cy="2279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568" y="3545"/>
                <a:ext cx="2872" cy="187"/>
                <a:chOff x="2568" y="3545"/>
                <a:chExt cx="2872" cy="18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339" y="3545"/>
                  <a:ext cx="2101" cy="47"/>
                  <a:chOff x="1477" y="3606"/>
                  <a:chExt cx="2805" cy="63"/>
                </a:xfrm>
              </p:grpSpPr>
              <p:sp>
                <p:nvSpPr>
                  <p:cNvPr id="74910" name="Line 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3637"/>
                    <a:ext cx="2805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911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912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4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913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01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914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8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915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57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3459" y="3615"/>
                  <a:ext cx="1847" cy="117"/>
                  <a:chOff x="1047" y="3603"/>
                  <a:chExt cx="1847" cy="117"/>
                </a:xfrm>
              </p:grpSpPr>
              <p:sp>
                <p:nvSpPr>
                  <p:cNvPr id="74905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74906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74907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74908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74909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  <p:sp>
              <p:nvSpPr>
                <p:cNvPr id="7490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8" y="3600"/>
                  <a:ext cx="677" cy="129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Netzhautort</a:t>
                  </a:r>
                  <a:endParaRPr lang="de-DE" sz="1400"/>
                </a:p>
              </p:txBody>
            </p:sp>
          </p:grpSp>
          <p:sp>
            <p:nvSpPr>
              <p:cNvPr id="7487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545" y="1693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74" name="Oval 21"/>
              <p:cNvSpPr>
                <a:spLocks noChangeAspect="1" noChangeArrowheads="1"/>
              </p:cNvSpPr>
              <p:nvPr/>
            </p:nvSpPr>
            <p:spPr bwMode="auto">
              <a:xfrm>
                <a:off x="3897" y="2044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75" name="Oval 22"/>
              <p:cNvSpPr>
                <a:spLocks noChangeAspect="1" noChangeArrowheads="1"/>
              </p:cNvSpPr>
              <p:nvPr/>
            </p:nvSpPr>
            <p:spPr bwMode="auto">
              <a:xfrm>
                <a:off x="4318" y="2466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2448" y="2537"/>
                <a:ext cx="2991" cy="1435"/>
                <a:chOff x="2448" y="2537"/>
                <a:chExt cx="2991" cy="1435"/>
              </a:xfrm>
            </p:grpSpPr>
            <p:grpSp>
              <p:nvGrpSpPr>
                <p:cNvPr id="8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4313" y="3786"/>
                  <a:ext cx="149" cy="59"/>
                  <a:chOff x="0" y="0"/>
                  <a:chExt cx="20000" cy="20000"/>
                </a:xfrm>
              </p:grpSpPr>
              <p:sp>
                <p:nvSpPr>
                  <p:cNvPr id="74898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0"/>
                    <a:ext cx="18661" cy="20000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9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489"/>
                    <a:ext cx="20000" cy="16097"/>
                    <a:chOff x="0" y="0"/>
                    <a:chExt cx="20000" cy="20000"/>
                  </a:xfrm>
                </p:grpSpPr>
                <p:sp>
                  <p:nvSpPr>
                    <p:cNvPr id="74900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901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7487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3850"/>
                  <a:ext cx="895" cy="122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rel. Sehschärfe</a:t>
                  </a:r>
                  <a:endParaRPr lang="de-DE" sz="1000"/>
                </a:p>
              </p:txBody>
            </p:sp>
            <p:grpSp>
              <p:nvGrpSpPr>
                <p:cNvPr id="10" name="Group 30"/>
                <p:cNvGrpSpPr>
                  <a:grpSpLocks/>
                </p:cNvGrpSpPr>
                <p:nvPr/>
              </p:nvGrpSpPr>
              <p:grpSpPr bwMode="auto">
                <a:xfrm>
                  <a:off x="3338" y="3792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1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7489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7489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7489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7489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7489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1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74887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3" name="Group 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74889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90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91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92" name="Line 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4" name="Group 44"/>
                <p:cNvGrpSpPr>
                  <a:grpSpLocks/>
                </p:cNvGrpSpPr>
                <p:nvPr/>
              </p:nvGrpSpPr>
              <p:grpSpPr bwMode="auto">
                <a:xfrm>
                  <a:off x="3897" y="2537"/>
                  <a:ext cx="982" cy="1308"/>
                  <a:chOff x="2223" y="2260"/>
                  <a:chExt cx="1310" cy="1746"/>
                </a:xfrm>
              </p:grpSpPr>
              <p:sp>
                <p:nvSpPr>
                  <p:cNvPr id="74881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3" y="2260"/>
                    <a:ext cx="0" cy="1689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82" name="Line 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3" y="2260"/>
                    <a:ext cx="1" cy="169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8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1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8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84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5" name="Group 49"/>
            <p:cNvGrpSpPr>
              <a:grpSpLocks noChangeAspect="1"/>
            </p:cNvGrpSpPr>
            <p:nvPr/>
          </p:nvGrpSpPr>
          <p:grpSpPr bwMode="auto">
            <a:xfrm>
              <a:off x="3475" y="1608"/>
              <a:ext cx="1824" cy="1832"/>
              <a:chOff x="0" y="0"/>
              <a:chExt cx="20000" cy="20000"/>
            </a:xfrm>
          </p:grpSpPr>
          <p:sp>
            <p:nvSpPr>
              <p:cNvPr id="74870" name="Line 50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71" name="Line 51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4869" name="Text Box 52"/>
            <p:cNvSpPr txBox="1">
              <a:spLocks noChangeArrowheads="1"/>
            </p:cNvSpPr>
            <p:nvPr/>
          </p:nvSpPr>
          <p:spPr bwMode="auto">
            <a:xfrm>
              <a:off x="3528" y="165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R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593725" y="2552700"/>
            <a:ext cx="3336925" cy="3732213"/>
            <a:chOff x="374" y="1608"/>
            <a:chExt cx="2102" cy="2351"/>
          </a:xfrm>
        </p:grpSpPr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374" y="1681"/>
              <a:ext cx="2102" cy="2278"/>
              <a:chOff x="374" y="1681"/>
              <a:chExt cx="2102" cy="2278"/>
            </a:xfrm>
          </p:grpSpPr>
          <p:grpSp>
            <p:nvGrpSpPr>
              <p:cNvPr id="18" name="Group 55"/>
              <p:cNvGrpSpPr>
                <a:grpSpLocks/>
              </p:cNvGrpSpPr>
              <p:nvPr/>
            </p:nvGrpSpPr>
            <p:grpSpPr bwMode="auto">
              <a:xfrm>
                <a:off x="375" y="3533"/>
                <a:ext cx="2101" cy="187"/>
                <a:chOff x="375" y="3533"/>
                <a:chExt cx="2101" cy="187"/>
              </a:xfrm>
            </p:grpSpPr>
            <p:grpSp>
              <p:nvGrpSpPr>
                <p:cNvPr id="19" name="Group 56"/>
                <p:cNvGrpSpPr>
                  <a:grpSpLocks/>
                </p:cNvGrpSpPr>
                <p:nvPr/>
              </p:nvGrpSpPr>
              <p:grpSpPr bwMode="auto">
                <a:xfrm>
                  <a:off x="375" y="3533"/>
                  <a:ext cx="2101" cy="47"/>
                  <a:chOff x="375" y="3533"/>
                  <a:chExt cx="2101" cy="47"/>
                </a:xfrm>
              </p:grpSpPr>
              <p:sp>
                <p:nvSpPr>
                  <p:cNvPr id="74861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5" y="3556"/>
                    <a:ext cx="2101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62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26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63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45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64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66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65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05" y="3533"/>
                    <a:ext cx="1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66" name="Line 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85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" name="Group 63"/>
                <p:cNvGrpSpPr>
                  <a:grpSpLocks/>
                </p:cNvGrpSpPr>
                <p:nvPr/>
              </p:nvGrpSpPr>
              <p:grpSpPr bwMode="auto">
                <a:xfrm>
                  <a:off x="495" y="3603"/>
                  <a:ext cx="1847" cy="117"/>
                  <a:chOff x="495" y="3603"/>
                  <a:chExt cx="1847" cy="117"/>
                </a:xfrm>
              </p:grpSpPr>
              <p:sp>
                <p:nvSpPr>
                  <p:cNvPr id="74856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68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74857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7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74858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2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74859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5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74860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1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</p:grpSp>
          <p:sp>
            <p:nvSpPr>
              <p:cNvPr id="74826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581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27" name="Oval 70"/>
              <p:cNvSpPr>
                <a:spLocks noChangeAspect="1" noChangeArrowheads="1"/>
              </p:cNvSpPr>
              <p:nvPr/>
            </p:nvSpPr>
            <p:spPr bwMode="auto">
              <a:xfrm>
                <a:off x="933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28" name="Oval 71"/>
              <p:cNvSpPr>
                <a:spLocks noChangeAspect="1" noChangeArrowheads="1"/>
              </p:cNvSpPr>
              <p:nvPr/>
            </p:nvSpPr>
            <p:spPr bwMode="auto">
              <a:xfrm>
                <a:off x="1354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1" name="Group 72"/>
              <p:cNvGrpSpPr>
                <a:grpSpLocks/>
              </p:cNvGrpSpPr>
              <p:nvPr/>
            </p:nvGrpSpPr>
            <p:grpSpPr bwMode="auto">
              <a:xfrm>
                <a:off x="374" y="2525"/>
                <a:ext cx="2101" cy="1434"/>
                <a:chOff x="374" y="2525"/>
                <a:chExt cx="2101" cy="1434"/>
              </a:xfrm>
            </p:grpSpPr>
            <p:grpSp>
              <p:nvGrpSpPr>
                <p:cNvPr id="22" name="Group 73"/>
                <p:cNvGrpSpPr>
                  <a:grpSpLocks/>
                </p:cNvGrpSpPr>
                <p:nvPr/>
              </p:nvGrpSpPr>
              <p:grpSpPr bwMode="auto">
                <a:xfrm>
                  <a:off x="1349" y="3774"/>
                  <a:ext cx="149" cy="59"/>
                  <a:chOff x="1349" y="3774"/>
                  <a:chExt cx="149" cy="59"/>
                </a:xfrm>
              </p:grpSpPr>
              <p:sp>
                <p:nvSpPr>
                  <p:cNvPr id="74850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54" y="3774"/>
                    <a:ext cx="139" cy="59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49" y="3778"/>
                    <a:ext cx="149" cy="48"/>
                    <a:chOff x="0" y="0"/>
                    <a:chExt cx="20000" cy="20000"/>
                  </a:xfrm>
                </p:grpSpPr>
                <p:sp>
                  <p:nvSpPr>
                    <p:cNvPr id="74852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853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4" name="Group 78"/>
                <p:cNvGrpSpPr>
                  <a:grpSpLocks/>
                </p:cNvGrpSpPr>
                <p:nvPr/>
              </p:nvGrpSpPr>
              <p:grpSpPr bwMode="auto">
                <a:xfrm>
                  <a:off x="374" y="3780"/>
                  <a:ext cx="2101" cy="179"/>
                  <a:chOff x="374" y="3780"/>
                  <a:chExt cx="2101" cy="179"/>
                </a:xfrm>
              </p:grpSpPr>
              <p:grpSp>
                <p:nvGrpSpPr>
                  <p:cNvPr id="25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468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74845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74846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74847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74848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74849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26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74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74839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7" name="Group 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74841" name="Line 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42" name="Line 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43" name="Line 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44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8" name="Group 92"/>
                <p:cNvGrpSpPr>
                  <a:grpSpLocks/>
                </p:cNvGrpSpPr>
                <p:nvPr/>
              </p:nvGrpSpPr>
              <p:grpSpPr bwMode="auto">
                <a:xfrm>
                  <a:off x="933" y="2525"/>
                  <a:ext cx="982" cy="1308"/>
                  <a:chOff x="933" y="2525"/>
                  <a:chExt cx="982" cy="1308"/>
                </a:xfrm>
              </p:grpSpPr>
              <p:sp>
                <p:nvSpPr>
                  <p:cNvPr id="74833" name="Line 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15" y="2525"/>
                    <a:ext cx="0" cy="126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34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3" y="2525"/>
                    <a:ext cx="1" cy="126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35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94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36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4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29" name="Group 97"/>
            <p:cNvGrpSpPr>
              <a:grpSpLocks/>
            </p:cNvGrpSpPr>
            <p:nvPr/>
          </p:nvGrpSpPr>
          <p:grpSpPr bwMode="auto">
            <a:xfrm>
              <a:off x="511" y="1608"/>
              <a:ext cx="1824" cy="1832"/>
              <a:chOff x="511" y="1608"/>
              <a:chExt cx="1824" cy="1832"/>
            </a:xfrm>
          </p:grpSpPr>
          <p:sp>
            <p:nvSpPr>
              <p:cNvPr id="74823" name="Line 98"/>
              <p:cNvSpPr>
                <a:spLocks noChangeAspect="1" noChangeShapeType="1"/>
              </p:cNvSpPr>
              <p:nvPr/>
            </p:nvSpPr>
            <p:spPr bwMode="auto">
              <a:xfrm>
                <a:off x="511" y="2524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24" name="Line 99"/>
              <p:cNvSpPr>
                <a:spLocks noChangeAspect="1" noChangeShapeType="1"/>
              </p:cNvSpPr>
              <p:nvPr/>
            </p:nvSpPr>
            <p:spPr bwMode="auto">
              <a:xfrm>
                <a:off x="1423" y="1608"/>
                <a:ext cx="0" cy="18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4822" name="Text Box 100"/>
            <p:cNvSpPr txBox="1">
              <a:spLocks noChangeArrowheads="1"/>
            </p:cNvSpPr>
            <p:nvPr/>
          </p:nvSpPr>
          <p:spPr bwMode="auto">
            <a:xfrm>
              <a:off x="2052" y="1668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L</a:t>
              </a:r>
              <a:endParaRPr lang="de-DE" sz="2400">
                <a:latin typeface="Times New Roman" pitchFamily="18" charset="0"/>
              </a:endParaRPr>
            </a:p>
          </p:txBody>
        </p:sp>
      </p:grpSp>
      <p:sp>
        <p:nvSpPr>
          <p:cNvPr id="74757" name="Rectangle 10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grpSp>
        <p:nvGrpSpPr>
          <p:cNvPr id="30" name="Group 102"/>
          <p:cNvGrpSpPr>
            <a:grpSpLocks/>
          </p:cNvGrpSpPr>
          <p:nvPr/>
        </p:nvGrpSpPr>
        <p:grpSpPr bwMode="auto">
          <a:xfrm>
            <a:off x="1219200" y="3111500"/>
            <a:ext cx="6788150" cy="1784350"/>
            <a:chOff x="768" y="1960"/>
            <a:chExt cx="4276" cy="1124"/>
          </a:xfrm>
        </p:grpSpPr>
        <p:grpSp>
          <p:nvGrpSpPr>
            <p:cNvPr id="31" name="Group 103"/>
            <p:cNvGrpSpPr>
              <a:grpSpLocks/>
            </p:cNvGrpSpPr>
            <p:nvPr/>
          </p:nvGrpSpPr>
          <p:grpSpPr bwMode="auto">
            <a:xfrm>
              <a:off x="4362" y="2094"/>
              <a:ext cx="49" cy="864"/>
              <a:chOff x="4362" y="2094"/>
              <a:chExt cx="49" cy="864"/>
            </a:xfrm>
          </p:grpSpPr>
          <p:sp>
            <p:nvSpPr>
              <p:cNvPr id="74818" name="AutoShape 104"/>
              <p:cNvSpPr>
                <a:spLocks noChangeArrowheads="1"/>
              </p:cNvSpPr>
              <p:nvPr/>
            </p:nvSpPr>
            <p:spPr bwMode="auto">
              <a:xfrm flipV="1">
                <a:off x="4362" y="2094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819" name="AutoShape 105"/>
              <p:cNvSpPr>
                <a:spLocks noChangeArrowheads="1"/>
              </p:cNvSpPr>
              <p:nvPr/>
            </p:nvSpPr>
            <p:spPr bwMode="auto">
              <a:xfrm>
                <a:off x="4364" y="2596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4820" name="Group 106"/>
            <p:cNvGrpSpPr>
              <a:grpSpLocks/>
            </p:cNvGrpSpPr>
            <p:nvPr/>
          </p:nvGrpSpPr>
          <p:grpSpPr bwMode="auto">
            <a:xfrm>
              <a:off x="768" y="1960"/>
              <a:ext cx="4276" cy="1124"/>
              <a:chOff x="768" y="1960"/>
              <a:chExt cx="4276" cy="1124"/>
            </a:xfrm>
          </p:grpSpPr>
          <p:grpSp>
            <p:nvGrpSpPr>
              <p:cNvPr id="74821" name="Group 107"/>
              <p:cNvGrpSpPr>
                <a:grpSpLocks/>
              </p:cNvGrpSpPr>
              <p:nvPr/>
            </p:nvGrpSpPr>
            <p:grpSpPr bwMode="auto">
              <a:xfrm>
                <a:off x="768" y="1960"/>
                <a:ext cx="4276" cy="1124"/>
                <a:chOff x="768" y="1960"/>
                <a:chExt cx="4276" cy="1124"/>
              </a:xfrm>
            </p:grpSpPr>
            <p:sp>
              <p:nvSpPr>
                <p:cNvPr id="74786" name="Oval 108"/>
                <p:cNvSpPr>
                  <a:spLocks noChangeArrowheads="1"/>
                </p:cNvSpPr>
                <p:nvPr/>
              </p:nvSpPr>
              <p:spPr bwMode="auto">
                <a:xfrm>
                  <a:off x="4334" y="2469"/>
                  <a:ext cx="106" cy="108"/>
                </a:xfrm>
                <a:prstGeom prst="ellipse">
                  <a:avLst/>
                </a:prstGeom>
                <a:noFill/>
                <a:ln w="698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74825" name="Group 109"/>
                <p:cNvGrpSpPr>
                  <a:grpSpLocks/>
                </p:cNvGrpSpPr>
                <p:nvPr/>
              </p:nvGrpSpPr>
              <p:grpSpPr bwMode="auto">
                <a:xfrm>
                  <a:off x="1322" y="2033"/>
                  <a:ext cx="203" cy="982"/>
                  <a:chOff x="1322" y="2033"/>
                  <a:chExt cx="203" cy="982"/>
                </a:xfrm>
              </p:grpSpPr>
              <p:grpSp>
                <p:nvGrpSpPr>
                  <p:cNvPr id="74829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1322" y="2033"/>
                    <a:ext cx="203" cy="982"/>
                    <a:chOff x="1322" y="2033"/>
                    <a:chExt cx="203" cy="982"/>
                  </a:xfrm>
                </p:grpSpPr>
                <p:sp>
                  <p:nvSpPr>
                    <p:cNvPr id="74800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4" y="2033"/>
                      <a:ext cx="0" cy="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74830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57" y="2053"/>
                      <a:ext cx="68" cy="65"/>
                      <a:chOff x="1457" y="2053"/>
                      <a:chExt cx="68" cy="65"/>
                    </a:xfrm>
                  </p:grpSpPr>
                  <p:sp>
                    <p:nvSpPr>
                      <p:cNvPr id="74815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 rot="350064">
                        <a:off x="1457" y="2061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16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 rot="465558">
                        <a:off x="1492" y="2053"/>
                        <a:ext cx="1" cy="5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17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 rot="636433">
                        <a:off x="1524" y="2075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4831" name="Group 11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322" y="2054"/>
                      <a:ext cx="68" cy="65"/>
                      <a:chOff x="1457" y="2053"/>
                      <a:chExt cx="68" cy="65"/>
                    </a:xfrm>
                  </p:grpSpPr>
                  <p:sp>
                    <p:nvSpPr>
                      <p:cNvPr id="74812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 rot="350064">
                        <a:off x="1457" y="2061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13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 rot="465558">
                        <a:off x="1492" y="2053"/>
                        <a:ext cx="1" cy="5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14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rot="636433">
                        <a:off x="1524" y="2075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74803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4" y="2945"/>
                      <a:ext cx="0" cy="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74832" name="Group 121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457" y="2927"/>
                      <a:ext cx="68" cy="65"/>
                      <a:chOff x="1457" y="2053"/>
                      <a:chExt cx="68" cy="65"/>
                    </a:xfrm>
                  </p:grpSpPr>
                  <p:sp>
                    <p:nvSpPr>
                      <p:cNvPr id="74809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 rot="350064">
                        <a:off x="1457" y="2061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10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 rot="465558">
                        <a:off x="1492" y="2053"/>
                        <a:ext cx="1" cy="5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11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 rot="636433">
                        <a:off x="1524" y="2075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4837" name="Group 125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322" y="2928"/>
                      <a:ext cx="68" cy="65"/>
                      <a:chOff x="1457" y="2053"/>
                      <a:chExt cx="68" cy="65"/>
                    </a:xfrm>
                  </p:grpSpPr>
                  <p:sp>
                    <p:nvSpPr>
                      <p:cNvPr id="74806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rot="350064">
                        <a:off x="1457" y="2061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07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rot="465558">
                        <a:off x="1492" y="2053"/>
                        <a:ext cx="1" cy="5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4808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rot="636433">
                        <a:off x="1524" y="2075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74799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370" y="2471"/>
                    <a:ext cx="106" cy="108"/>
                  </a:xfrm>
                  <a:prstGeom prst="ellipse">
                    <a:avLst/>
                  </a:prstGeom>
                  <a:noFill/>
                  <a:ln w="698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4838" name="Group 130"/>
                <p:cNvGrpSpPr>
                  <a:grpSpLocks/>
                </p:cNvGrpSpPr>
                <p:nvPr/>
              </p:nvGrpSpPr>
              <p:grpSpPr bwMode="auto">
                <a:xfrm>
                  <a:off x="768" y="1960"/>
                  <a:ext cx="1312" cy="1120"/>
                  <a:chOff x="768" y="1964"/>
                  <a:chExt cx="1312" cy="1120"/>
                </a:xfrm>
              </p:grpSpPr>
              <p:sp>
                <p:nvSpPr>
                  <p:cNvPr id="74794" name="Freeform 131"/>
                  <p:cNvSpPr>
                    <a:spLocks/>
                  </p:cNvSpPr>
                  <p:nvPr/>
                </p:nvSpPr>
                <p:spPr bwMode="auto">
                  <a:xfrm>
                    <a:off x="768" y="196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4795" name="Freeform 132"/>
                  <p:cNvSpPr>
                    <a:spLocks/>
                  </p:cNvSpPr>
                  <p:nvPr/>
                </p:nvSpPr>
                <p:spPr bwMode="auto">
                  <a:xfrm flipV="1">
                    <a:off x="768" y="252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4796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1424" y="196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4797" name="Freeform 134"/>
                  <p:cNvSpPr>
                    <a:spLocks/>
                  </p:cNvSpPr>
                  <p:nvPr/>
                </p:nvSpPr>
                <p:spPr bwMode="auto">
                  <a:xfrm flipH="1" flipV="1">
                    <a:off x="1424" y="252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4840" name="Group 135"/>
                <p:cNvGrpSpPr>
                  <a:grpSpLocks/>
                </p:cNvGrpSpPr>
                <p:nvPr/>
              </p:nvGrpSpPr>
              <p:grpSpPr bwMode="auto">
                <a:xfrm>
                  <a:off x="3732" y="1964"/>
                  <a:ext cx="1312" cy="1120"/>
                  <a:chOff x="768" y="1964"/>
                  <a:chExt cx="1312" cy="1120"/>
                </a:xfrm>
              </p:grpSpPr>
              <p:sp>
                <p:nvSpPr>
                  <p:cNvPr id="74790" name="Freeform 136"/>
                  <p:cNvSpPr>
                    <a:spLocks/>
                  </p:cNvSpPr>
                  <p:nvPr/>
                </p:nvSpPr>
                <p:spPr bwMode="auto">
                  <a:xfrm>
                    <a:off x="768" y="196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4791" name="Freeform 137"/>
                  <p:cNvSpPr>
                    <a:spLocks/>
                  </p:cNvSpPr>
                  <p:nvPr/>
                </p:nvSpPr>
                <p:spPr bwMode="auto">
                  <a:xfrm flipV="1">
                    <a:off x="768" y="252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4792" name="Freeform 138"/>
                  <p:cNvSpPr>
                    <a:spLocks/>
                  </p:cNvSpPr>
                  <p:nvPr/>
                </p:nvSpPr>
                <p:spPr bwMode="auto">
                  <a:xfrm flipH="1">
                    <a:off x="1424" y="196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4793" name="Freeform 139"/>
                  <p:cNvSpPr>
                    <a:spLocks/>
                  </p:cNvSpPr>
                  <p:nvPr/>
                </p:nvSpPr>
                <p:spPr bwMode="auto">
                  <a:xfrm flipH="1" flipV="1">
                    <a:off x="1424" y="2524"/>
                    <a:ext cx="656" cy="560"/>
                  </a:xfrm>
                  <a:custGeom>
                    <a:avLst/>
                    <a:gdLst>
                      <a:gd name="T0" fmla="*/ 0 w 656"/>
                      <a:gd name="T1" fmla="*/ 560 h 560"/>
                      <a:gd name="T2" fmla="*/ 0 w 656"/>
                      <a:gd name="T3" fmla="*/ 0 h 560"/>
                      <a:gd name="T4" fmla="*/ 656 w 656"/>
                      <a:gd name="T5" fmla="*/ 0 h 560"/>
                      <a:gd name="T6" fmla="*/ 656 w 656"/>
                      <a:gd name="T7" fmla="*/ 72 h 560"/>
                      <a:gd name="T8" fmla="*/ 600 w 656"/>
                      <a:gd name="T9" fmla="*/ 76 h 560"/>
                      <a:gd name="T10" fmla="*/ 532 w 656"/>
                      <a:gd name="T11" fmla="*/ 88 h 560"/>
                      <a:gd name="T12" fmla="*/ 472 w 656"/>
                      <a:gd name="T13" fmla="*/ 112 h 560"/>
                      <a:gd name="T14" fmla="*/ 404 w 656"/>
                      <a:gd name="T15" fmla="*/ 144 h 560"/>
                      <a:gd name="T16" fmla="*/ 360 w 656"/>
                      <a:gd name="T17" fmla="*/ 180 h 560"/>
                      <a:gd name="T18" fmla="*/ 312 w 656"/>
                      <a:gd name="T19" fmla="*/ 220 h 560"/>
                      <a:gd name="T20" fmla="*/ 252 w 656"/>
                      <a:gd name="T21" fmla="*/ 288 h 560"/>
                      <a:gd name="T22" fmla="*/ 212 w 656"/>
                      <a:gd name="T23" fmla="*/ 360 h 560"/>
                      <a:gd name="T24" fmla="*/ 184 w 656"/>
                      <a:gd name="T25" fmla="*/ 436 h 560"/>
                      <a:gd name="T26" fmla="*/ 172 w 656"/>
                      <a:gd name="T27" fmla="*/ 508 h 560"/>
                      <a:gd name="T28" fmla="*/ 164 w 656"/>
                      <a:gd name="T29" fmla="*/ 560 h 560"/>
                      <a:gd name="T30" fmla="*/ 0 w 656"/>
                      <a:gd name="T31" fmla="*/ 560 h 56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656"/>
                      <a:gd name="T49" fmla="*/ 0 h 560"/>
                      <a:gd name="T50" fmla="*/ 656 w 656"/>
                      <a:gd name="T51" fmla="*/ 560 h 56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656" h="560">
                        <a:moveTo>
                          <a:pt x="0" y="560"/>
                        </a:moveTo>
                        <a:lnTo>
                          <a:pt x="0" y="0"/>
                        </a:lnTo>
                        <a:lnTo>
                          <a:pt x="656" y="0"/>
                        </a:lnTo>
                        <a:lnTo>
                          <a:pt x="656" y="72"/>
                        </a:lnTo>
                        <a:lnTo>
                          <a:pt x="600" y="76"/>
                        </a:lnTo>
                        <a:lnTo>
                          <a:pt x="532" y="88"/>
                        </a:lnTo>
                        <a:lnTo>
                          <a:pt x="472" y="112"/>
                        </a:lnTo>
                        <a:lnTo>
                          <a:pt x="404" y="144"/>
                        </a:lnTo>
                        <a:lnTo>
                          <a:pt x="360" y="180"/>
                        </a:lnTo>
                        <a:lnTo>
                          <a:pt x="312" y="220"/>
                        </a:lnTo>
                        <a:lnTo>
                          <a:pt x="252" y="288"/>
                        </a:lnTo>
                        <a:lnTo>
                          <a:pt x="212" y="360"/>
                        </a:lnTo>
                        <a:lnTo>
                          <a:pt x="184" y="436"/>
                        </a:lnTo>
                        <a:lnTo>
                          <a:pt x="172" y="508"/>
                        </a:lnTo>
                        <a:lnTo>
                          <a:pt x="164" y="560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4851" name="Group 140"/>
              <p:cNvGrpSpPr>
                <a:grpSpLocks/>
              </p:cNvGrpSpPr>
              <p:nvPr/>
            </p:nvGrpSpPr>
            <p:grpSpPr bwMode="auto">
              <a:xfrm rot="5400000">
                <a:off x="1324" y="2035"/>
                <a:ext cx="203" cy="982"/>
                <a:chOff x="1322" y="2033"/>
                <a:chExt cx="203" cy="982"/>
              </a:xfrm>
            </p:grpSpPr>
            <p:grpSp>
              <p:nvGrpSpPr>
                <p:cNvPr id="74854" name="Group 141"/>
                <p:cNvGrpSpPr>
                  <a:grpSpLocks/>
                </p:cNvGrpSpPr>
                <p:nvPr/>
              </p:nvGrpSpPr>
              <p:grpSpPr bwMode="auto">
                <a:xfrm>
                  <a:off x="1322" y="2033"/>
                  <a:ext cx="203" cy="982"/>
                  <a:chOff x="1322" y="2033"/>
                  <a:chExt cx="203" cy="982"/>
                </a:xfrm>
              </p:grpSpPr>
              <p:sp>
                <p:nvSpPr>
                  <p:cNvPr id="7476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424" y="2033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7485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1457" y="2053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4783" name="Line 144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784" name="Line 145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785" name="Line 146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867" name="Group 147"/>
                  <p:cNvGrpSpPr>
                    <a:grpSpLocks/>
                  </p:cNvGrpSpPr>
                  <p:nvPr/>
                </p:nvGrpSpPr>
                <p:grpSpPr bwMode="auto">
                  <a:xfrm flipH="1">
                    <a:off x="1322" y="2054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4780" name="Line 148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781" name="Line 149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782" name="Line 150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4771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4" y="2945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74868" name="Group 152"/>
                  <p:cNvGrpSpPr>
                    <a:grpSpLocks/>
                  </p:cNvGrpSpPr>
                  <p:nvPr/>
                </p:nvGrpSpPr>
                <p:grpSpPr bwMode="auto">
                  <a:xfrm flipV="1">
                    <a:off x="1457" y="2927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4777" name="Line 153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778" name="Line 154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779" name="Line 155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4872" name="Group 15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322" y="2928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4774" name="Line 157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775" name="Line 158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776" name="Line 159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74767" name="Oval 160"/>
                <p:cNvSpPr>
                  <a:spLocks noChangeArrowheads="1"/>
                </p:cNvSpPr>
                <p:nvPr/>
              </p:nvSpPr>
              <p:spPr bwMode="auto">
                <a:xfrm>
                  <a:off x="1370" y="2471"/>
                  <a:ext cx="106" cy="108"/>
                </a:xfrm>
                <a:prstGeom prst="ellipse">
                  <a:avLst/>
                </a:prstGeom>
                <a:noFill/>
                <a:ln w="698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4876" name="Group 161"/>
              <p:cNvGrpSpPr>
                <a:grpSpLocks/>
              </p:cNvGrpSpPr>
              <p:nvPr/>
            </p:nvGrpSpPr>
            <p:grpSpPr bwMode="auto">
              <a:xfrm rot="5400000">
                <a:off x="4360" y="2092"/>
                <a:ext cx="49" cy="864"/>
                <a:chOff x="4362" y="2094"/>
                <a:chExt cx="49" cy="864"/>
              </a:xfrm>
            </p:grpSpPr>
            <p:sp>
              <p:nvSpPr>
                <p:cNvPr id="74764" name="AutoShape 162"/>
                <p:cNvSpPr>
                  <a:spLocks noChangeArrowheads="1"/>
                </p:cNvSpPr>
                <p:nvPr/>
              </p:nvSpPr>
              <p:spPr bwMode="auto">
                <a:xfrm flipV="1">
                  <a:off x="4362" y="2094"/>
                  <a:ext cx="47" cy="362"/>
                </a:xfrm>
                <a:custGeom>
                  <a:avLst/>
                  <a:gdLst>
                    <a:gd name="T0" fmla="*/ 41 w 21600"/>
                    <a:gd name="T1" fmla="*/ 181 h 21600"/>
                    <a:gd name="T2" fmla="*/ 23 w 21600"/>
                    <a:gd name="T3" fmla="*/ 362 h 21600"/>
                    <a:gd name="T4" fmla="*/ 6 w 21600"/>
                    <a:gd name="T5" fmla="*/ 181 h 21600"/>
                    <a:gd name="T6" fmla="*/ 2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96 w 21600"/>
                    <a:gd name="T13" fmla="*/ 4475 h 21600"/>
                    <a:gd name="T14" fmla="*/ 17004 w 21600"/>
                    <a:gd name="T15" fmla="*/ 1712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4765" name="AutoShape 163"/>
                <p:cNvSpPr>
                  <a:spLocks noChangeArrowheads="1"/>
                </p:cNvSpPr>
                <p:nvPr/>
              </p:nvSpPr>
              <p:spPr bwMode="auto">
                <a:xfrm>
                  <a:off x="4364" y="2596"/>
                  <a:ext cx="47" cy="362"/>
                </a:xfrm>
                <a:custGeom>
                  <a:avLst/>
                  <a:gdLst>
                    <a:gd name="T0" fmla="*/ 41 w 21600"/>
                    <a:gd name="T1" fmla="*/ 181 h 21600"/>
                    <a:gd name="T2" fmla="*/ 23 w 21600"/>
                    <a:gd name="T3" fmla="*/ 362 h 21600"/>
                    <a:gd name="T4" fmla="*/ 6 w 21600"/>
                    <a:gd name="T5" fmla="*/ 181 h 21600"/>
                    <a:gd name="T6" fmla="*/ 2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96 w 21600"/>
                    <a:gd name="T13" fmla="*/ 4475 h 21600"/>
                    <a:gd name="T14" fmla="*/ 17004 w 21600"/>
                    <a:gd name="T15" fmla="*/ 1712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 </a:t>
            </a:r>
            <a:r>
              <a:rPr lang="de-DE" sz="2400" smtClean="0">
                <a:latin typeface="Tahoma" pitchFamily="34" charset="0"/>
              </a:rPr>
              <a:t>Funktionsweise</a:t>
            </a:r>
            <a:r>
              <a:rPr lang="de-DE" sz="2400" smtClean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</p:spPr>
        <p:txBody>
          <a:bodyPr/>
          <a:lstStyle/>
          <a:p>
            <a:r>
              <a:rPr lang="de-DE" sz="2400" smtClean="0"/>
              <a:t>Beispiel: Hyper-WF rechts mit FD II/1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840038"/>
            <a:ext cx="8458200" cy="2805112"/>
            <a:chOff x="384" y="1789"/>
            <a:chExt cx="5328" cy="176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789"/>
              <a:ext cx="5232" cy="1767"/>
              <a:chOff x="384" y="1789"/>
              <a:chExt cx="5232" cy="176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4" y="2081"/>
                <a:ext cx="5232" cy="1475"/>
                <a:chOff x="384" y="2081"/>
                <a:chExt cx="5232" cy="1475"/>
              </a:xfrm>
            </p:grpSpPr>
            <p:sp>
              <p:nvSpPr>
                <p:cNvPr id="758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68" y="2112"/>
                  <a:ext cx="1248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b="1">
                      <a:solidFill>
                        <a:schemeClr val="accent2"/>
                      </a:solidFill>
                    </a:rPr>
                    <a:t>Noch Original-</a:t>
                  </a:r>
                  <a:br>
                    <a:rPr lang="de-DE" b="1">
                      <a:solidFill>
                        <a:schemeClr val="accent2"/>
                      </a:solidFill>
                    </a:rPr>
                  </a:br>
                  <a:r>
                    <a:rPr lang="de-DE" b="1">
                      <a:solidFill>
                        <a:schemeClr val="accent2"/>
                      </a:solidFill>
                    </a:rPr>
                    <a:t>Richtungswerte</a:t>
                  </a:r>
                  <a:endParaRPr lang="de-DE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5863" name="Oval 8"/>
                <p:cNvSpPr>
                  <a:spLocks noChangeArrowheads="1"/>
                </p:cNvSpPr>
                <p:nvPr/>
              </p:nvSpPr>
              <p:spPr bwMode="auto">
                <a:xfrm>
                  <a:off x="2734" y="2296"/>
                  <a:ext cx="1182" cy="118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5864" name="Oval 9"/>
                <p:cNvSpPr>
                  <a:spLocks noChangeArrowheads="1"/>
                </p:cNvSpPr>
                <p:nvPr/>
              </p:nvSpPr>
              <p:spPr bwMode="auto">
                <a:xfrm>
                  <a:off x="456" y="2153"/>
                  <a:ext cx="1182" cy="118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5865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2656" y="2889"/>
                  <a:ext cx="132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66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3321" y="2222"/>
                  <a:ext cx="0" cy="13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384" y="2081"/>
                  <a:ext cx="1328" cy="1335"/>
                  <a:chOff x="511" y="1608"/>
                  <a:chExt cx="1824" cy="1832"/>
                </a:xfrm>
              </p:grpSpPr>
              <p:sp>
                <p:nvSpPr>
                  <p:cNvPr id="75868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11" y="2524"/>
                    <a:ext cx="182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869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23" y="1608"/>
                    <a:ext cx="0" cy="18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75860" name="Text Box 15"/>
              <p:cNvSpPr txBox="1">
                <a:spLocks noChangeArrowheads="1"/>
              </p:cNvSpPr>
              <p:nvPr/>
            </p:nvSpPr>
            <p:spPr bwMode="auto">
              <a:xfrm>
                <a:off x="2572" y="1789"/>
                <a:ext cx="2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2400" b="1"/>
                  <a:t>R</a:t>
                </a: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75861" name="Text Box 16"/>
              <p:cNvSpPr txBox="1">
                <a:spLocks noChangeArrowheads="1"/>
              </p:cNvSpPr>
              <p:nvPr/>
            </p:nvSpPr>
            <p:spPr bwMode="auto">
              <a:xfrm>
                <a:off x="1551" y="1790"/>
                <a:ext cx="22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2400" b="1"/>
                  <a:t>L</a:t>
                </a:r>
                <a:endParaRPr lang="de-DE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94" y="2208"/>
              <a:ext cx="2718" cy="1104"/>
              <a:chOff x="2994" y="2208"/>
              <a:chExt cx="2718" cy="1104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94" y="2415"/>
                <a:ext cx="2718" cy="745"/>
                <a:chOff x="2994" y="2415"/>
                <a:chExt cx="2718" cy="745"/>
              </a:xfrm>
            </p:grpSpPr>
            <p:sp>
              <p:nvSpPr>
                <p:cNvPr id="7585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368" y="2640"/>
                  <a:ext cx="1344" cy="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b="1">
                      <a:solidFill>
                        <a:schemeClr val="accent1"/>
                      </a:solidFill>
                    </a:rPr>
                    <a:t>Infolge von FD II bereits veränderte Richtungswerte</a:t>
                  </a:r>
                  <a:endParaRPr lang="de-DE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5858" name="Oval 20"/>
                <p:cNvSpPr>
                  <a:spLocks noChangeArrowheads="1"/>
                </p:cNvSpPr>
                <p:nvPr/>
              </p:nvSpPr>
              <p:spPr bwMode="auto">
                <a:xfrm rot="5400000">
                  <a:off x="2994" y="2415"/>
                  <a:ext cx="645" cy="645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5855" name="Line 21"/>
              <p:cNvSpPr>
                <a:spLocks noChangeShapeType="1"/>
              </p:cNvSpPr>
              <p:nvPr/>
            </p:nvSpPr>
            <p:spPr bwMode="auto">
              <a:xfrm>
                <a:off x="3027" y="2889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856" name="Line 22"/>
              <p:cNvSpPr>
                <a:spLocks noChangeShapeType="1"/>
              </p:cNvSpPr>
              <p:nvPr/>
            </p:nvSpPr>
            <p:spPr bwMode="auto">
              <a:xfrm>
                <a:off x="3321" y="2208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622800" y="2219325"/>
            <a:ext cx="2625725" cy="2143125"/>
            <a:chOff x="2912" y="1398"/>
            <a:chExt cx="1654" cy="1350"/>
          </a:xfrm>
        </p:grpSpPr>
        <p:sp>
          <p:nvSpPr>
            <p:cNvPr id="75847" name="Text Box 24"/>
            <p:cNvSpPr txBox="1">
              <a:spLocks noChangeArrowheads="1"/>
            </p:cNvSpPr>
            <p:nvPr/>
          </p:nvSpPr>
          <p:spPr bwMode="auto">
            <a:xfrm>
              <a:off x="3168" y="1398"/>
              <a:ext cx="1398" cy="3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Wahrnehmung: Unterhalb der Mitte</a:t>
              </a:r>
            </a:p>
          </p:txBody>
        </p:sp>
        <p:sp>
          <p:nvSpPr>
            <p:cNvPr id="75848" name="Line 25"/>
            <p:cNvSpPr>
              <a:spLocks noChangeShapeType="1"/>
            </p:cNvSpPr>
            <p:nvPr/>
          </p:nvSpPr>
          <p:spPr bwMode="auto">
            <a:xfrm flipH="1">
              <a:off x="2912" y="1776"/>
              <a:ext cx="448" cy="9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49" name="Line 26"/>
            <p:cNvSpPr>
              <a:spLocks noChangeShapeType="1"/>
            </p:cNvSpPr>
            <p:nvPr/>
          </p:nvSpPr>
          <p:spPr bwMode="auto">
            <a:xfrm flipV="1">
              <a:off x="3106" y="1773"/>
              <a:ext cx="254" cy="5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50" name="Line 27"/>
            <p:cNvSpPr>
              <a:spLocks noChangeShapeType="1"/>
            </p:cNvSpPr>
            <p:nvPr/>
          </p:nvSpPr>
          <p:spPr bwMode="auto">
            <a:xfrm>
              <a:off x="3367" y="1772"/>
              <a:ext cx="362" cy="97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51" name="Line 28"/>
            <p:cNvSpPr>
              <a:spLocks noChangeShapeType="1"/>
            </p:cNvSpPr>
            <p:nvPr/>
          </p:nvSpPr>
          <p:spPr bwMode="auto">
            <a:xfrm flipH="1" flipV="1">
              <a:off x="3370" y="1777"/>
              <a:ext cx="209" cy="5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806450" y="3503613"/>
            <a:ext cx="5226050" cy="1733550"/>
            <a:chOff x="508" y="2207"/>
            <a:chExt cx="3292" cy="1092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508" y="2207"/>
              <a:ext cx="3292" cy="1092"/>
              <a:chOff x="508" y="2207"/>
              <a:chExt cx="3292" cy="1092"/>
            </a:xfrm>
          </p:grpSpPr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2833" y="2265"/>
                <a:ext cx="967" cy="967"/>
                <a:chOff x="2583" y="2275"/>
                <a:chExt cx="967" cy="967"/>
              </a:xfrm>
            </p:grpSpPr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3009" y="2275"/>
                  <a:ext cx="119" cy="967"/>
                  <a:chOff x="4110" y="2094"/>
                  <a:chExt cx="106" cy="864"/>
                </a:xfrm>
              </p:grpSpPr>
              <p:sp>
                <p:nvSpPr>
                  <p:cNvPr id="75844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110" y="2469"/>
                    <a:ext cx="106" cy="108"/>
                  </a:xfrm>
                  <a:prstGeom prst="ellipse">
                    <a:avLst/>
                  </a:prstGeom>
                  <a:noFill/>
                  <a:ln w="698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45" name="AutoShape 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38" y="2094"/>
                    <a:ext cx="47" cy="362"/>
                  </a:xfrm>
                  <a:custGeom>
                    <a:avLst/>
                    <a:gdLst>
                      <a:gd name="T0" fmla="*/ 41 w 21600"/>
                      <a:gd name="T1" fmla="*/ 181 h 21600"/>
                      <a:gd name="T2" fmla="*/ 23 w 21600"/>
                      <a:gd name="T3" fmla="*/ 362 h 21600"/>
                      <a:gd name="T4" fmla="*/ 6 w 21600"/>
                      <a:gd name="T5" fmla="*/ 181 h 21600"/>
                      <a:gd name="T6" fmla="*/ 23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96 w 21600"/>
                      <a:gd name="T13" fmla="*/ 4475 h 21600"/>
                      <a:gd name="T14" fmla="*/ 17004 w 21600"/>
                      <a:gd name="T15" fmla="*/ 1712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46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596"/>
                    <a:ext cx="47" cy="362"/>
                  </a:xfrm>
                  <a:custGeom>
                    <a:avLst/>
                    <a:gdLst>
                      <a:gd name="T0" fmla="*/ 41 w 21600"/>
                      <a:gd name="T1" fmla="*/ 181 h 21600"/>
                      <a:gd name="T2" fmla="*/ 23 w 21600"/>
                      <a:gd name="T3" fmla="*/ 362 h 21600"/>
                      <a:gd name="T4" fmla="*/ 6 w 21600"/>
                      <a:gd name="T5" fmla="*/ 181 h 21600"/>
                      <a:gd name="T6" fmla="*/ 23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96 w 21600"/>
                      <a:gd name="T13" fmla="*/ 4475 h 21600"/>
                      <a:gd name="T14" fmla="*/ 17004 w 21600"/>
                      <a:gd name="T15" fmla="*/ 1712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" name="Group 36"/>
                <p:cNvGrpSpPr>
                  <a:grpSpLocks/>
                </p:cNvGrpSpPr>
                <p:nvPr/>
              </p:nvGrpSpPr>
              <p:grpSpPr bwMode="auto">
                <a:xfrm rot="5400000">
                  <a:off x="3007" y="2273"/>
                  <a:ext cx="119" cy="967"/>
                  <a:chOff x="4110" y="2094"/>
                  <a:chExt cx="106" cy="864"/>
                </a:xfrm>
              </p:grpSpPr>
              <p:sp>
                <p:nvSpPr>
                  <p:cNvPr id="7584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4110" y="2469"/>
                    <a:ext cx="106" cy="108"/>
                  </a:xfrm>
                  <a:prstGeom prst="ellipse">
                    <a:avLst/>
                  </a:prstGeom>
                  <a:noFill/>
                  <a:ln w="698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42" name="AutoShape 3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38" y="2094"/>
                    <a:ext cx="47" cy="362"/>
                  </a:xfrm>
                  <a:custGeom>
                    <a:avLst/>
                    <a:gdLst>
                      <a:gd name="T0" fmla="*/ 41 w 21600"/>
                      <a:gd name="T1" fmla="*/ 181 h 21600"/>
                      <a:gd name="T2" fmla="*/ 23 w 21600"/>
                      <a:gd name="T3" fmla="*/ 362 h 21600"/>
                      <a:gd name="T4" fmla="*/ 6 w 21600"/>
                      <a:gd name="T5" fmla="*/ 181 h 21600"/>
                      <a:gd name="T6" fmla="*/ 23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96 w 21600"/>
                      <a:gd name="T13" fmla="*/ 4475 h 21600"/>
                      <a:gd name="T14" fmla="*/ 17004 w 21600"/>
                      <a:gd name="T15" fmla="*/ 1712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43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596"/>
                    <a:ext cx="47" cy="362"/>
                  </a:xfrm>
                  <a:custGeom>
                    <a:avLst/>
                    <a:gdLst>
                      <a:gd name="T0" fmla="*/ 41 w 21600"/>
                      <a:gd name="T1" fmla="*/ 181 h 21600"/>
                      <a:gd name="T2" fmla="*/ 23 w 21600"/>
                      <a:gd name="T3" fmla="*/ 362 h 21600"/>
                      <a:gd name="T4" fmla="*/ 6 w 21600"/>
                      <a:gd name="T5" fmla="*/ 181 h 21600"/>
                      <a:gd name="T6" fmla="*/ 23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96 w 21600"/>
                      <a:gd name="T13" fmla="*/ 4475 h 21600"/>
                      <a:gd name="T14" fmla="*/ 17004 w 21600"/>
                      <a:gd name="T15" fmla="*/ 1712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934" y="2207"/>
                <a:ext cx="227" cy="1092"/>
                <a:chOff x="934" y="2207"/>
                <a:chExt cx="227" cy="1092"/>
              </a:xfrm>
            </p:grpSpPr>
            <p:grpSp>
              <p:nvGrpSpPr>
                <p:cNvPr id="15" name="Group 41"/>
                <p:cNvGrpSpPr>
                  <a:grpSpLocks/>
                </p:cNvGrpSpPr>
                <p:nvPr/>
              </p:nvGrpSpPr>
              <p:grpSpPr bwMode="auto">
                <a:xfrm>
                  <a:off x="934" y="2207"/>
                  <a:ext cx="227" cy="1092"/>
                  <a:chOff x="1321" y="2033"/>
                  <a:chExt cx="203" cy="976"/>
                </a:xfrm>
              </p:grpSpPr>
              <p:sp>
                <p:nvSpPr>
                  <p:cNvPr id="7582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423" y="2033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1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456" y="2053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5836" name="Line 44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837" name="Line 45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838" name="Line 46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7" name="Group 47"/>
                  <p:cNvGrpSpPr>
                    <a:grpSpLocks/>
                  </p:cNvGrpSpPr>
                  <p:nvPr/>
                </p:nvGrpSpPr>
                <p:grpSpPr bwMode="auto">
                  <a:xfrm flipH="1">
                    <a:off x="1321" y="2054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5833" name="Line 48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834" name="Line 49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835" name="Line 50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5824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3" y="2939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18" name="Group 52"/>
                  <p:cNvGrpSpPr>
                    <a:grpSpLocks/>
                  </p:cNvGrpSpPr>
                  <p:nvPr/>
                </p:nvGrpSpPr>
                <p:grpSpPr bwMode="auto">
                  <a:xfrm flipV="1">
                    <a:off x="1456" y="2921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5830" name="Line 53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831" name="Line 54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832" name="Line 55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9" name="Group 56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321" y="2922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5827" name="Line 57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828" name="Line 58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5829" name="Line 59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75820" name="Oval 60"/>
                <p:cNvSpPr>
                  <a:spLocks noChangeArrowheads="1"/>
                </p:cNvSpPr>
                <p:nvPr/>
              </p:nvSpPr>
              <p:spPr bwMode="auto">
                <a:xfrm>
                  <a:off x="988" y="2690"/>
                  <a:ext cx="118" cy="121"/>
                </a:xfrm>
                <a:prstGeom prst="ellipse">
                  <a:avLst/>
                </a:prstGeom>
                <a:noFill/>
                <a:ln w="698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0" name="Group 61"/>
              <p:cNvGrpSpPr>
                <a:grpSpLocks/>
              </p:cNvGrpSpPr>
              <p:nvPr/>
            </p:nvGrpSpPr>
            <p:grpSpPr bwMode="auto">
              <a:xfrm rot="5400000">
                <a:off x="940" y="2212"/>
                <a:ext cx="227" cy="1092"/>
                <a:chOff x="1321" y="2033"/>
                <a:chExt cx="203" cy="976"/>
              </a:xfrm>
            </p:grpSpPr>
            <p:sp>
              <p:nvSpPr>
                <p:cNvPr id="75801" name="Line 62"/>
                <p:cNvSpPr>
                  <a:spLocks noChangeShapeType="1"/>
                </p:cNvSpPr>
                <p:nvPr/>
              </p:nvSpPr>
              <p:spPr bwMode="auto">
                <a:xfrm>
                  <a:off x="1423" y="203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1" name="Group 63"/>
                <p:cNvGrpSpPr>
                  <a:grpSpLocks/>
                </p:cNvGrpSpPr>
                <p:nvPr/>
              </p:nvGrpSpPr>
              <p:grpSpPr bwMode="auto">
                <a:xfrm>
                  <a:off x="1456" y="2053"/>
                  <a:ext cx="68" cy="65"/>
                  <a:chOff x="1457" y="2053"/>
                  <a:chExt cx="68" cy="65"/>
                </a:xfrm>
              </p:grpSpPr>
              <p:sp>
                <p:nvSpPr>
                  <p:cNvPr id="75816" name="Line 64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17" name="Line 65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18" name="Line 66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" name="Group 67"/>
                <p:cNvGrpSpPr>
                  <a:grpSpLocks/>
                </p:cNvGrpSpPr>
                <p:nvPr/>
              </p:nvGrpSpPr>
              <p:grpSpPr bwMode="auto">
                <a:xfrm flipH="1">
                  <a:off x="1321" y="2054"/>
                  <a:ext cx="68" cy="65"/>
                  <a:chOff x="1457" y="2053"/>
                  <a:chExt cx="68" cy="65"/>
                </a:xfrm>
              </p:grpSpPr>
              <p:sp>
                <p:nvSpPr>
                  <p:cNvPr id="75813" name="Line 68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14" name="Line 69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15" name="Line 70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580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23" y="2939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3" name="Group 72"/>
                <p:cNvGrpSpPr>
                  <a:grpSpLocks/>
                </p:cNvGrpSpPr>
                <p:nvPr/>
              </p:nvGrpSpPr>
              <p:grpSpPr bwMode="auto">
                <a:xfrm flipV="1">
                  <a:off x="1456" y="2921"/>
                  <a:ext cx="68" cy="65"/>
                  <a:chOff x="1457" y="2053"/>
                  <a:chExt cx="68" cy="65"/>
                </a:xfrm>
              </p:grpSpPr>
              <p:sp>
                <p:nvSpPr>
                  <p:cNvPr id="75810" name="Line 73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11" name="Line 74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12" name="Line 75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4" name="Group 76"/>
                <p:cNvGrpSpPr>
                  <a:grpSpLocks/>
                </p:cNvGrpSpPr>
                <p:nvPr/>
              </p:nvGrpSpPr>
              <p:grpSpPr bwMode="auto">
                <a:xfrm flipH="1" flipV="1">
                  <a:off x="1321" y="2922"/>
                  <a:ext cx="68" cy="65"/>
                  <a:chOff x="1457" y="2053"/>
                  <a:chExt cx="68" cy="65"/>
                </a:xfrm>
              </p:grpSpPr>
              <p:sp>
                <p:nvSpPr>
                  <p:cNvPr id="75807" name="Line 77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08" name="Line 78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5809" name="Line 79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75797" name="Line 80"/>
            <p:cNvSpPr>
              <a:spLocks noChangeShapeType="1"/>
            </p:cNvSpPr>
            <p:nvPr/>
          </p:nvSpPr>
          <p:spPr bwMode="auto">
            <a:xfrm>
              <a:off x="1728" y="2750"/>
              <a:ext cx="110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5" name="Group 81"/>
          <p:cNvGrpSpPr>
            <a:grpSpLocks/>
          </p:cNvGrpSpPr>
          <p:nvPr/>
        </p:nvGrpSpPr>
        <p:grpSpPr bwMode="auto">
          <a:xfrm>
            <a:off x="877888" y="4351338"/>
            <a:ext cx="4791075" cy="1401762"/>
            <a:chOff x="553" y="2741"/>
            <a:chExt cx="3018" cy="883"/>
          </a:xfrm>
        </p:grpSpPr>
        <p:grpSp>
          <p:nvGrpSpPr>
            <p:cNvPr id="26" name="Group 82"/>
            <p:cNvGrpSpPr>
              <a:grpSpLocks/>
            </p:cNvGrpSpPr>
            <p:nvPr/>
          </p:nvGrpSpPr>
          <p:grpSpPr bwMode="auto">
            <a:xfrm>
              <a:off x="553" y="2753"/>
              <a:ext cx="1022" cy="503"/>
              <a:chOff x="553" y="2753"/>
              <a:chExt cx="1022" cy="503"/>
            </a:xfrm>
          </p:grpSpPr>
          <p:sp>
            <p:nvSpPr>
              <p:cNvPr id="75794" name="Line 83"/>
              <p:cNvSpPr>
                <a:spLocks noChangeShapeType="1"/>
              </p:cNvSpPr>
              <p:nvPr/>
            </p:nvSpPr>
            <p:spPr bwMode="auto">
              <a:xfrm flipH="1" flipV="1">
                <a:off x="553" y="2753"/>
                <a:ext cx="1014" cy="49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795" name="Line 84"/>
              <p:cNvSpPr>
                <a:spLocks noChangeShapeType="1"/>
              </p:cNvSpPr>
              <p:nvPr/>
            </p:nvSpPr>
            <p:spPr bwMode="auto">
              <a:xfrm flipH="1" flipV="1">
                <a:off x="1449" y="3188"/>
                <a:ext cx="126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553" y="2741"/>
              <a:ext cx="2018" cy="883"/>
              <a:chOff x="1553" y="2741"/>
              <a:chExt cx="2018" cy="883"/>
            </a:xfrm>
          </p:grpSpPr>
          <p:grpSp>
            <p:nvGrpSpPr>
              <p:cNvPr id="28" name="Group 86"/>
              <p:cNvGrpSpPr>
                <a:grpSpLocks/>
              </p:cNvGrpSpPr>
              <p:nvPr/>
            </p:nvGrpSpPr>
            <p:grpSpPr bwMode="auto">
              <a:xfrm>
                <a:off x="1567" y="2741"/>
                <a:ext cx="2004" cy="883"/>
                <a:chOff x="1567" y="2741"/>
                <a:chExt cx="2004" cy="883"/>
              </a:xfrm>
            </p:grpSpPr>
            <p:sp>
              <p:nvSpPr>
                <p:cNvPr id="7578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749" y="2741"/>
                  <a:ext cx="301" cy="503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5790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1567" y="3246"/>
                  <a:ext cx="1182" cy="37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/>
                    <a:t>Wahrnehmung: Geradeaus</a:t>
                  </a:r>
                </a:p>
              </p:txBody>
            </p:sp>
            <p:sp>
              <p:nvSpPr>
                <p:cNvPr id="7579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749" y="3155"/>
                  <a:ext cx="52" cy="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579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749" y="2749"/>
                  <a:ext cx="822" cy="492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5793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749" y="3194"/>
                  <a:ext cx="78" cy="4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5787" name="Line 92"/>
              <p:cNvSpPr>
                <a:spLocks noChangeShapeType="1"/>
              </p:cNvSpPr>
              <p:nvPr/>
            </p:nvSpPr>
            <p:spPr bwMode="auto">
              <a:xfrm flipH="1" flipV="1">
                <a:off x="1553" y="2757"/>
                <a:ext cx="13" cy="4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788" name="Line 93"/>
              <p:cNvSpPr>
                <a:spLocks noChangeShapeType="1"/>
              </p:cNvSpPr>
              <p:nvPr/>
            </p:nvSpPr>
            <p:spPr bwMode="auto">
              <a:xfrm>
                <a:off x="1560" y="3060"/>
                <a:ext cx="4" cy="1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85900" y="4724400"/>
            <a:ext cx="2082800" cy="1778000"/>
            <a:chOff x="936" y="2976"/>
            <a:chExt cx="1312" cy="1120"/>
          </a:xfrm>
        </p:grpSpPr>
        <p:sp>
          <p:nvSpPr>
            <p:cNvPr id="76949" name="AutoShape 3"/>
            <p:cNvSpPr>
              <a:spLocks noChangeArrowheads="1"/>
            </p:cNvSpPr>
            <p:nvPr/>
          </p:nvSpPr>
          <p:spPr bwMode="auto">
            <a:xfrm flipV="1">
              <a:off x="1569" y="3128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950" name="AutoShape 4"/>
            <p:cNvSpPr>
              <a:spLocks noChangeArrowheads="1"/>
            </p:cNvSpPr>
            <p:nvPr/>
          </p:nvSpPr>
          <p:spPr bwMode="auto">
            <a:xfrm>
              <a:off x="1567" y="3573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6" y="2976"/>
              <a:ext cx="1312" cy="1120"/>
              <a:chOff x="768" y="1964"/>
              <a:chExt cx="1312" cy="1120"/>
            </a:xfrm>
          </p:grpSpPr>
          <p:sp>
            <p:nvSpPr>
              <p:cNvPr id="77002" name="Freeform 6"/>
              <p:cNvSpPr>
                <a:spLocks/>
              </p:cNvSpPr>
              <p:nvPr/>
            </p:nvSpPr>
            <p:spPr bwMode="auto">
              <a:xfrm>
                <a:off x="768" y="196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003" name="Freeform 7"/>
              <p:cNvSpPr>
                <a:spLocks/>
              </p:cNvSpPr>
              <p:nvPr/>
            </p:nvSpPr>
            <p:spPr bwMode="auto">
              <a:xfrm flipV="1">
                <a:off x="768" y="252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004" name="Freeform 8"/>
              <p:cNvSpPr>
                <a:spLocks/>
              </p:cNvSpPr>
              <p:nvPr/>
            </p:nvSpPr>
            <p:spPr bwMode="auto">
              <a:xfrm flipH="1">
                <a:off x="1424" y="196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005" name="Freeform 9"/>
              <p:cNvSpPr>
                <a:spLocks/>
              </p:cNvSpPr>
              <p:nvPr/>
            </p:nvSpPr>
            <p:spPr bwMode="auto">
              <a:xfrm flipH="1" flipV="1">
                <a:off x="1424" y="2524"/>
                <a:ext cx="656" cy="560"/>
              </a:xfrm>
              <a:custGeom>
                <a:avLst/>
                <a:gdLst>
                  <a:gd name="T0" fmla="*/ 0 w 656"/>
                  <a:gd name="T1" fmla="*/ 560 h 560"/>
                  <a:gd name="T2" fmla="*/ 0 w 656"/>
                  <a:gd name="T3" fmla="*/ 0 h 560"/>
                  <a:gd name="T4" fmla="*/ 656 w 656"/>
                  <a:gd name="T5" fmla="*/ 0 h 560"/>
                  <a:gd name="T6" fmla="*/ 656 w 656"/>
                  <a:gd name="T7" fmla="*/ 72 h 560"/>
                  <a:gd name="T8" fmla="*/ 600 w 656"/>
                  <a:gd name="T9" fmla="*/ 76 h 560"/>
                  <a:gd name="T10" fmla="*/ 532 w 656"/>
                  <a:gd name="T11" fmla="*/ 88 h 560"/>
                  <a:gd name="T12" fmla="*/ 472 w 656"/>
                  <a:gd name="T13" fmla="*/ 112 h 560"/>
                  <a:gd name="T14" fmla="*/ 404 w 656"/>
                  <a:gd name="T15" fmla="*/ 144 h 560"/>
                  <a:gd name="T16" fmla="*/ 360 w 656"/>
                  <a:gd name="T17" fmla="*/ 180 h 560"/>
                  <a:gd name="T18" fmla="*/ 312 w 656"/>
                  <a:gd name="T19" fmla="*/ 220 h 560"/>
                  <a:gd name="T20" fmla="*/ 252 w 656"/>
                  <a:gd name="T21" fmla="*/ 288 h 560"/>
                  <a:gd name="T22" fmla="*/ 212 w 656"/>
                  <a:gd name="T23" fmla="*/ 360 h 560"/>
                  <a:gd name="T24" fmla="*/ 184 w 656"/>
                  <a:gd name="T25" fmla="*/ 436 h 560"/>
                  <a:gd name="T26" fmla="*/ 172 w 656"/>
                  <a:gd name="T27" fmla="*/ 508 h 560"/>
                  <a:gd name="T28" fmla="*/ 164 w 656"/>
                  <a:gd name="T29" fmla="*/ 560 h 560"/>
                  <a:gd name="T30" fmla="*/ 0 w 656"/>
                  <a:gd name="T31" fmla="*/ 560 h 5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6"/>
                  <a:gd name="T49" fmla="*/ 0 h 560"/>
                  <a:gd name="T50" fmla="*/ 656 w 656"/>
                  <a:gd name="T51" fmla="*/ 560 h 5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6" h="560">
                    <a:moveTo>
                      <a:pt x="0" y="560"/>
                    </a:moveTo>
                    <a:lnTo>
                      <a:pt x="0" y="0"/>
                    </a:lnTo>
                    <a:lnTo>
                      <a:pt x="656" y="0"/>
                    </a:lnTo>
                    <a:lnTo>
                      <a:pt x="656" y="72"/>
                    </a:lnTo>
                    <a:lnTo>
                      <a:pt x="600" y="76"/>
                    </a:lnTo>
                    <a:lnTo>
                      <a:pt x="532" y="88"/>
                    </a:lnTo>
                    <a:lnTo>
                      <a:pt x="472" y="112"/>
                    </a:lnTo>
                    <a:lnTo>
                      <a:pt x="404" y="144"/>
                    </a:lnTo>
                    <a:lnTo>
                      <a:pt x="360" y="180"/>
                    </a:lnTo>
                    <a:lnTo>
                      <a:pt x="312" y="220"/>
                    </a:lnTo>
                    <a:lnTo>
                      <a:pt x="252" y="288"/>
                    </a:lnTo>
                    <a:lnTo>
                      <a:pt x="212" y="360"/>
                    </a:lnTo>
                    <a:lnTo>
                      <a:pt x="184" y="436"/>
                    </a:lnTo>
                    <a:lnTo>
                      <a:pt x="172" y="508"/>
                    </a:lnTo>
                    <a:lnTo>
                      <a:pt x="164" y="560"/>
                    </a:lnTo>
                    <a:lnTo>
                      <a:pt x="0" y="5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6952" name="Oval 10"/>
            <p:cNvSpPr>
              <a:spLocks noChangeArrowheads="1"/>
            </p:cNvSpPr>
            <p:nvPr/>
          </p:nvSpPr>
          <p:spPr bwMode="auto">
            <a:xfrm>
              <a:off x="1112" y="3056"/>
              <a:ext cx="960" cy="96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489" y="3043"/>
              <a:ext cx="203" cy="982"/>
              <a:chOff x="1513" y="3043"/>
              <a:chExt cx="203" cy="982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648" y="3063"/>
                <a:ext cx="68" cy="65"/>
                <a:chOff x="1457" y="2053"/>
                <a:chExt cx="68" cy="65"/>
              </a:xfrm>
            </p:grpSpPr>
            <p:sp>
              <p:nvSpPr>
                <p:cNvPr id="76999" name="Line 13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7000" name="Line 14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7001" name="Line 15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flipH="1">
                <a:off x="1513" y="3064"/>
                <a:ext cx="68" cy="65"/>
                <a:chOff x="1457" y="2053"/>
                <a:chExt cx="68" cy="65"/>
              </a:xfrm>
            </p:grpSpPr>
            <p:sp>
              <p:nvSpPr>
                <p:cNvPr id="76996" name="Line 17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97" name="Line 18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98" name="Line 19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 flipV="1">
                <a:off x="1648" y="3937"/>
                <a:ext cx="68" cy="65"/>
                <a:chOff x="1457" y="2053"/>
                <a:chExt cx="68" cy="65"/>
              </a:xfrm>
            </p:grpSpPr>
            <p:sp>
              <p:nvSpPr>
                <p:cNvPr id="76993" name="Line 21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94" name="Line 22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95" name="Line 23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 flipH="1" flipV="1">
                <a:off x="1513" y="3938"/>
                <a:ext cx="68" cy="65"/>
                <a:chOff x="1457" y="2053"/>
                <a:chExt cx="68" cy="65"/>
              </a:xfrm>
            </p:grpSpPr>
            <p:sp>
              <p:nvSpPr>
                <p:cNvPr id="76990" name="Line 25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91" name="Line 26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92" name="Line 27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6988" name="Line 28"/>
              <p:cNvSpPr>
                <a:spLocks noChangeShapeType="1"/>
              </p:cNvSpPr>
              <p:nvPr/>
            </p:nvSpPr>
            <p:spPr bwMode="auto">
              <a:xfrm>
                <a:off x="1615" y="3043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989" name="Line 29"/>
              <p:cNvSpPr>
                <a:spLocks noChangeShapeType="1"/>
              </p:cNvSpPr>
              <p:nvPr/>
            </p:nvSpPr>
            <p:spPr bwMode="auto">
              <a:xfrm flipV="1">
                <a:off x="1615" y="3955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rot="5400000">
              <a:off x="1489" y="3043"/>
              <a:ext cx="203" cy="982"/>
              <a:chOff x="1513" y="3043"/>
              <a:chExt cx="203" cy="982"/>
            </a:xfrm>
          </p:grpSpPr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1648" y="3063"/>
                <a:ext cx="68" cy="65"/>
                <a:chOff x="1457" y="2053"/>
                <a:chExt cx="68" cy="65"/>
              </a:xfrm>
            </p:grpSpPr>
            <p:sp>
              <p:nvSpPr>
                <p:cNvPr id="76981" name="Line 32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82" name="Line 33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83" name="Line 34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 flipH="1">
                <a:off x="1513" y="3064"/>
                <a:ext cx="68" cy="65"/>
                <a:chOff x="1457" y="2053"/>
                <a:chExt cx="68" cy="65"/>
              </a:xfrm>
            </p:grpSpPr>
            <p:sp>
              <p:nvSpPr>
                <p:cNvPr id="76978" name="Line 36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79" name="Line 37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80" name="Line 38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39"/>
              <p:cNvGrpSpPr>
                <a:grpSpLocks/>
              </p:cNvGrpSpPr>
              <p:nvPr/>
            </p:nvGrpSpPr>
            <p:grpSpPr bwMode="auto">
              <a:xfrm flipV="1">
                <a:off x="1648" y="3937"/>
                <a:ext cx="68" cy="65"/>
                <a:chOff x="1457" y="2053"/>
                <a:chExt cx="68" cy="65"/>
              </a:xfrm>
            </p:grpSpPr>
            <p:sp>
              <p:nvSpPr>
                <p:cNvPr id="76975" name="Line 40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76" name="Line 41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77" name="Line 42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 flipH="1" flipV="1">
                <a:off x="1513" y="3938"/>
                <a:ext cx="68" cy="65"/>
                <a:chOff x="1457" y="2053"/>
                <a:chExt cx="68" cy="65"/>
              </a:xfrm>
            </p:grpSpPr>
            <p:sp>
              <p:nvSpPr>
                <p:cNvPr id="76972" name="Line 4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73" name="Line 4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74" name="Line 4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6970" name="Line 47"/>
              <p:cNvSpPr>
                <a:spLocks noChangeShapeType="1"/>
              </p:cNvSpPr>
              <p:nvPr/>
            </p:nvSpPr>
            <p:spPr bwMode="auto">
              <a:xfrm>
                <a:off x="1615" y="3043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971" name="Line 48"/>
              <p:cNvSpPr>
                <a:spLocks noChangeShapeType="1"/>
              </p:cNvSpPr>
              <p:nvPr/>
            </p:nvSpPr>
            <p:spPr bwMode="auto">
              <a:xfrm flipV="1">
                <a:off x="1615" y="3955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 rot="5400000">
              <a:off x="1567" y="3209"/>
              <a:ext cx="49" cy="807"/>
              <a:chOff x="1663" y="3224"/>
              <a:chExt cx="49" cy="807"/>
            </a:xfrm>
          </p:grpSpPr>
          <p:sp>
            <p:nvSpPr>
              <p:cNvPr id="76964" name="AutoShape 50"/>
              <p:cNvSpPr>
                <a:spLocks noChangeArrowheads="1"/>
              </p:cNvSpPr>
              <p:nvPr/>
            </p:nvSpPr>
            <p:spPr bwMode="auto">
              <a:xfrm flipV="1">
                <a:off x="1665" y="3224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965" name="AutoShape 51"/>
              <p:cNvSpPr>
                <a:spLocks noChangeArrowheads="1"/>
              </p:cNvSpPr>
              <p:nvPr/>
            </p:nvSpPr>
            <p:spPr bwMode="auto">
              <a:xfrm>
                <a:off x="1663" y="3669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6956" name="Rectangle 52"/>
            <p:cNvSpPr>
              <a:spLocks noChangeArrowheads="1"/>
            </p:cNvSpPr>
            <p:nvPr/>
          </p:nvSpPr>
          <p:spPr bwMode="auto">
            <a:xfrm>
              <a:off x="1632" y="3584"/>
              <a:ext cx="240" cy="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957" name="Rectangle 53"/>
            <p:cNvSpPr>
              <a:spLocks noChangeArrowheads="1"/>
            </p:cNvSpPr>
            <p:nvPr/>
          </p:nvSpPr>
          <p:spPr bwMode="auto">
            <a:xfrm>
              <a:off x="1316" y="3580"/>
              <a:ext cx="244" cy="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 rot="5400000">
              <a:off x="1567" y="3129"/>
              <a:ext cx="49" cy="807"/>
              <a:chOff x="1663" y="3224"/>
              <a:chExt cx="49" cy="807"/>
            </a:xfrm>
          </p:grpSpPr>
          <p:sp>
            <p:nvSpPr>
              <p:cNvPr id="76962" name="AutoShape 55"/>
              <p:cNvSpPr>
                <a:spLocks noChangeArrowheads="1"/>
              </p:cNvSpPr>
              <p:nvPr/>
            </p:nvSpPr>
            <p:spPr bwMode="auto">
              <a:xfrm flipV="1">
                <a:off x="1665" y="3224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963" name="AutoShape 56"/>
              <p:cNvSpPr>
                <a:spLocks noChangeArrowheads="1"/>
              </p:cNvSpPr>
              <p:nvPr/>
            </p:nvSpPr>
            <p:spPr bwMode="auto">
              <a:xfrm>
                <a:off x="1663" y="3669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6959" name="Oval 57"/>
            <p:cNvSpPr>
              <a:spLocks noChangeArrowheads="1"/>
            </p:cNvSpPr>
            <p:nvPr/>
          </p:nvSpPr>
          <p:spPr bwMode="auto">
            <a:xfrm>
              <a:off x="1539" y="3477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960" name="Rectangle 58"/>
            <p:cNvSpPr>
              <a:spLocks noChangeArrowheads="1"/>
            </p:cNvSpPr>
            <p:nvPr/>
          </p:nvSpPr>
          <p:spPr bwMode="auto">
            <a:xfrm>
              <a:off x="1176" y="3496"/>
              <a:ext cx="132" cy="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961" name="Rectangle 59"/>
            <p:cNvSpPr>
              <a:spLocks noChangeArrowheads="1"/>
            </p:cNvSpPr>
            <p:nvPr/>
          </p:nvSpPr>
          <p:spPr bwMode="auto">
            <a:xfrm>
              <a:off x="1872" y="3504"/>
              <a:ext cx="132" cy="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5724" name="AutoShape 60"/>
          <p:cNvSpPr>
            <a:spLocks noChangeArrowheads="1"/>
          </p:cNvSpPr>
          <p:nvPr/>
        </p:nvSpPr>
        <p:spPr bwMode="auto">
          <a:xfrm>
            <a:off x="4191000" y="5257800"/>
            <a:ext cx="990600" cy="762000"/>
          </a:xfrm>
          <a:prstGeom prst="rightArrow">
            <a:avLst>
              <a:gd name="adj1" fmla="val 50000"/>
              <a:gd name="adj2" fmla="val 325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5689600" y="4724400"/>
            <a:ext cx="2082800" cy="1778000"/>
            <a:chOff x="3584" y="2976"/>
            <a:chExt cx="1312" cy="1120"/>
          </a:xfrm>
        </p:grpSpPr>
        <p:sp>
          <p:nvSpPr>
            <p:cNvPr id="76898" name="AutoShape 62"/>
            <p:cNvSpPr>
              <a:spLocks noChangeArrowheads="1"/>
            </p:cNvSpPr>
            <p:nvPr/>
          </p:nvSpPr>
          <p:spPr bwMode="auto">
            <a:xfrm flipV="1">
              <a:off x="4217" y="3128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99" name="AutoShape 63"/>
            <p:cNvSpPr>
              <a:spLocks noChangeArrowheads="1"/>
            </p:cNvSpPr>
            <p:nvPr/>
          </p:nvSpPr>
          <p:spPr bwMode="auto">
            <a:xfrm>
              <a:off x="4215" y="3573"/>
              <a:ext cx="47" cy="362"/>
            </a:xfrm>
            <a:custGeom>
              <a:avLst/>
              <a:gdLst>
                <a:gd name="T0" fmla="*/ 41 w 21600"/>
                <a:gd name="T1" fmla="*/ 181 h 21600"/>
                <a:gd name="T2" fmla="*/ 23 w 21600"/>
                <a:gd name="T3" fmla="*/ 362 h 21600"/>
                <a:gd name="T4" fmla="*/ 6 w 21600"/>
                <a:gd name="T5" fmla="*/ 181 h 21600"/>
                <a:gd name="T6" fmla="*/ 2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96 w 21600"/>
                <a:gd name="T13" fmla="*/ 4475 h 21600"/>
                <a:gd name="T14" fmla="*/ 17004 w 21600"/>
                <a:gd name="T15" fmla="*/ 171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900" name="Oval 64"/>
            <p:cNvSpPr>
              <a:spLocks noChangeArrowheads="1"/>
            </p:cNvSpPr>
            <p:nvPr/>
          </p:nvSpPr>
          <p:spPr bwMode="auto">
            <a:xfrm>
              <a:off x="4187" y="3477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3584" y="2976"/>
              <a:ext cx="1312" cy="1120"/>
              <a:chOff x="960" y="2976"/>
              <a:chExt cx="1312" cy="1120"/>
            </a:xfrm>
          </p:grpSpPr>
          <p:grpSp>
            <p:nvGrpSpPr>
              <p:cNvPr id="18" name="Group 66"/>
              <p:cNvGrpSpPr>
                <a:grpSpLocks/>
              </p:cNvGrpSpPr>
              <p:nvPr/>
            </p:nvGrpSpPr>
            <p:grpSpPr bwMode="auto">
              <a:xfrm>
                <a:off x="960" y="2976"/>
                <a:ext cx="1312" cy="1120"/>
                <a:chOff x="768" y="1964"/>
                <a:chExt cx="1312" cy="1120"/>
              </a:xfrm>
            </p:grpSpPr>
            <p:sp>
              <p:nvSpPr>
                <p:cNvPr id="76945" name="Freeform 67"/>
                <p:cNvSpPr>
                  <a:spLocks/>
                </p:cNvSpPr>
                <p:nvPr/>
              </p:nvSpPr>
              <p:spPr bwMode="auto">
                <a:xfrm>
                  <a:off x="768" y="196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46" name="Freeform 68"/>
                <p:cNvSpPr>
                  <a:spLocks/>
                </p:cNvSpPr>
                <p:nvPr/>
              </p:nvSpPr>
              <p:spPr bwMode="auto">
                <a:xfrm flipV="1">
                  <a:off x="768" y="252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47" name="Freeform 69"/>
                <p:cNvSpPr>
                  <a:spLocks/>
                </p:cNvSpPr>
                <p:nvPr/>
              </p:nvSpPr>
              <p:spPr bwMode="auto">
                <a:xfrm flipH="1">
                  <a:off x="1424" y="196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48" name="Freeform 70"/>
                <p:cNvSpPr>
                  <a:spLocks/>
                </p:cNvSpPr>
                <p:nvPr/>
              </p:nvSpPr>
              <p:spPr bwMode="auto">
                <a:xfrm flipH="1" flipV="1">
                  <a:off x="1424" y="2524"/>
                  <a:ext cx="656" cy="560"/>
                </a:xfrm>
                <a:custGeom>
                  <a:avLst/>
                  <a:gdLst>
                    <a:gd name="T0" fmla="*/ 0 w 656"/>
                    <a:gd name="T1" fmla="*/ 560 h 560"/>
                    <a:gd name="T2" fmla="*/ 0 w 656"/>
                    <a:gd name="T3" fmla="*/ 0 h 560"/>
                    <a:gd name="T4" fmla="*/ 656 w 656"/>
                    <a:gd name="T5" fmla="*/ 0 h 560"/>
                    <a:gd name="T6" fmla="*/ 656 w 656"/>
                    <a:gd name="T7" fmla="*/ 72 h 560"/>
                    <a:gd name="T8" fmla="*/ 600 w 656"/>
                    <a:gd name="T9" fmla="*/ 76 h 560"/>
                    <a:gd name="T10" fmla="*/ 532 w 656"/>
                    <a:gd name="T11" fmla="*/ 88 h 560"/>
                    <a:gd name="T12" fmla="*/ 472 w 656"/>
                    <a:gd name="T13" fmla="*/ 112 h 560"/>
                    <a:gd name="T14" fmla="*/ 404 w 656"/>
                    <a:gd name="T15" fmla="*/ 144 h 560"/>
                    <a:gd name="T16" fmla="*/ 360 w 656"/>
                    <a:gd name="T17" fmla="*/ 180 h 560"/>
                    <a:gd name="T18" fmla="*/ 312 w 656"/>
                    <a:gd name="T19" fmla="*/ 220 h 560"/>
                    <a:gd name="T20" fmla="*/ 252 w 656"/>
                    <a:gd name="T21" fmla="*/ 288 h 560"/>
                    <a:gd name="T22" fmla="*/ 212 w 656"/>
                    <a:gd name="T23" fmla="*/ 360 h 560"/>
                    <a:gd name="T24" fmla="*/ 184 w 656"/>
                    <a:gd name="T25" fmla="*/ 436 h 560"/>
                    <a:gd name="T26" fmla="*/ 172 w 656"/>
                    <a:gd name="T27" fmla="*/ 508 h 560"/>
                    <a:gd name="T28" fmla="*/ 164 w 656"/>
                    <a:gd name="T29" fmla="*/ 560 h 560"/>
                    <a:gd name="T30" fmla="*/ 0 w 656"/>
                    <a:gd name="T31" fmla="*/ 560 h 5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6"/>
                    <a:gd name="T49" fmla="*/ 0 h 560"/>
                    <a:gd name="T50" fmla="*/ 656 w 656"/>
                    <a:gd name="T51" fmla="*/ 560 h 5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6" h="560">
                      <a:moveTo>
                        <a:pt x="0" y="560"/>
                      </a:moveTo>
                      <a:lnTo>
                        <a:pt x="0" y="0"/>
                      </a:lnTo>
                      <a:lnTo>
                        <a:pt x="656" y="0"/>
                      </a:lnTo>
                      <a:lnTo>
                        <a:pt x="656" y="72"/>
                      </a:lnTo>
                      <a:lnTo>
                        <a:pt x="600" y="76"/>
                      </a:lnTo>
                      <a:lnTo>
                        <a:pt x="532" y="88"/>
                      </a:lnTo>
                      <a:lnTo>
                        <a:pt x="472" y="112"/>
                      </a:lnTo>
                      <a:lnTo>
                        <a:pt x="404" y="144"/>
                      </a:lnTo>
                      <a:lnTo>
                        <a:pt x="360" y="180"/>
                      </a:lnTo>
                      <a:lnTo>
                        <a:pt x="312" y="220"/>
                      </a:lnTo>
                      <a:lnTo>
                        <a:pt x="252" y="288"/>
                      </a:lnTo>
                      <a:lnTo>
                        <a:pt x="212" y="360"/>
                      </a:lnTo>
                      <a:lnTo>
                        <a:pt x="184" y="436"/>
                      </a:lnTo>
                      <a:lnTo>
                        <a:pt x="172" y="508"/>
                      </a:lnTo>
                      <a:lnTo>
                        <a:pt x="164" y="56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6925" name="Oval 71"/>
              <p:cNvSpPr>
                <a:spLocks noChangeArrowheads="1"/>
              </p:cNvSpPr>
              <p:nvPr/>
            </p:nvSpPr>
            <p:spPr bwMode="auto">
              <a:xfrm>
                <a:off x="1136" y="3056"/>
                <a:ext cx="960" cy="96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" name="Group 72"/>
              <p:cNvGrpSpPr>
                <a:grpSpLocks/>
              </p:cNvGrpSpPr>
              <p:nvPr/>
            </p:nvGrpSpPr>
            <p:grpSpPr bwMode="auto">
              <a:xfrm>
                <a:off x="1513" y="3043"/>
                <a:ext cx="203" cy="982"/>
                <a:chOff x="1513" y="3043"/>
                <a:chExt cx="203" cy="982"/>
              </a:xfrm>
            </p:grpSpPr>
            <p:grpSp>
              <p:nvGrpSpPr>
                <p:cNvPr id="20" name="Group 73"/>
                <p:cNvGrpSpPr>
                  <a:grpSpLocks/>
                </p:cNvGrpSpPr>
                <p:nvPr/>
              </p:nvGrpSpPr>
              <p:grpSpPr bwMode="auto">
                <a:xfrm>
                  <a:off x="1648" y="3063"/>
                  <a:ext cx="68" cy="65"/>
                  <a:chOff x="1457" y="2053"/>
                  <a:chExt cx="68" cy="65"/>
                </a:xfrm>
              </p:grpSpPr>
              <p:sp>
                <p:nvSpPr>
                  <p:cNvPr id="76942" name="Line 74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943" name="Line 75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944" name="Line 76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" name="Group 77"/>
                <p:cNvGrpSpPr>
                  <a:grpSpLocks/>
                </p:cNvGrpSpPr>
                <p:nvPr/>
              </p:nvGrpSpPr>
              <p:grpSpPr bwMode="auto">
                <a:xfrm flipH="1">
                  <a:off x="1513" y="3064"/>
                  <a:ext cx="68" cy="65"/>
                  <a:chOff x="1457" y="2053"/>
                  <a:chExt cx="68" cy="65"/>
                </a:xfrm>
              </p:grpSpPr>
              <p:sp>
                <p:nvSpPr>
                  <p:cNvPr id="76939" name="Line 78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940" name="Line 79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941" name="Line 80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 flipV="1">
                  <a:off x="1648" y="3937"/>
                  <a:ext cx="68" cy="65"/>
                  <a:chOff x="1457" y="2053"/>
                  <a:chExt cx="68" cy="65"/>
                </a:xfrm>
              </p:grpSpPr>
              <p:sp>
                <p:nvSpPr>
                  <p:cNvPr id="76936" name="Line 82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937" name="Line 83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938" name="Line 84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" name="Group 85"/>
                <p:cNvGrpSpPr>
                  <a:grpSpLocks/>
                </p:cNvGrpSpPr>
                <p:nvPr/>
              </p:nvGrpSpPr>
              <p:grpSpPr bwMode="auto">
                <a:xfrm flipH="1" flipV="1">
                  <a:off x="1513" y="3938"/>
                  <a:ext cx="68" cy="65"/>
                  <a:chOff x="1457" y="2053"/>
                  <a:chExt cx="68" cy="65"/>
                </a:xfrm>
              </p:grpSpPr>
              <p:sp>
                <p:nvSpPr>
                  <p:cNvPr id="76933" name="Line 86"/>
                  <p:cNvSpPr>
                    <a:spLocks noChangeShapeType="1"/>
                  </p:cNvSpPr>
                  <p:nvPr/>
                </p:nvSpPr>
                <p:spPr bwMode="auto">
                  <a:xfrm rot="350064">
                    <a:off x="1457" y="2061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934" name="Line 87"/>
                  <p:cNvSpPr>
                    <a:spLocks noChangeShapeType="1"/>
                  </p:cNvSpPr>
                  <p:nvPr/>
                </p:nvSpPr>
                <p:spPr bwMode="auto">
                  <a:xfrm rot="465558">
                    <a:off x="1492" y="2053"/>
                    <a:ext cx="1" cy="5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935" name="Line 88"/>
                  <p:cNvSpPr>
                    <a:spLocks noChangeShapeType="1"/>
                  </p:cNvSpPr>
                  <p:nvPr/>
                </p:nvSpPr>
                <p:spPr bwMode="auto">
                  <a:xfrm rot="636433">
                    <a:off x="1524" y="2075"/>
                    <a:ext cx="1" cy="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931" name="Line 89"/>
                <p:cNvSpPr>
                  <a:spLocks noChangeShapeType="1"/>
                </p:cNvSpPr>
                <p:nvPr/>
              </p:nvSpPr>
              <p:spPr bwMode="auto">
                <a:xfrm>
                  <a:off x="1615" y="30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3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615" y="3955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4" name="Group 91"/>
            <p:cNvGrpSpPr>
              <a:grpSpLocks/>
            </p:cNvGrpSpPr>
            <p:nvPr/>
          </p:nvGrpSpPr>
          <p:grpSpPr bwMode="auto">
            <a:xfrm rot="5400000">
              <a:off x="4214" y="3158"/>
              <a:ext cx="47" cy="821"/>
              <a:chOff x="4249" y="3115"/>
              <a:chExt cx="47" cy="821"/>
            </a:xfrm>
          </p:grpSpPr>
          <p:sp>
            <p:nvSpPr>
              <p:cNvPr id="76922" name="AutoShape 92"/>
              <p:cNvSpPr>
                <a:spLocks noChangeArrowheads="1"/>
              </p:cNvSpPr>
              <p:nvPr/>
            </p:nvSpPr>
            <p:spPr bwMode="auto">
              <a:xfrm rot="694466" flipH="1" flipV="1">
                <a:off x="4249" y="3115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923" name="AutoShape 93"/>
              <p:cNvSpPr>
                <a:spLocks noChangeArrowheads="1"/>
              </p:cNvSpPr>
              <p:nvPr/>
            </p:nvSpPr>
            <p:spPr bwMode="auto">
              <a:xfrm rot="20905534" flipH="1">
                <a:off x="4249" y="3574"/>
                <a:ext cx="47" cy="362"/>
              </a:xfrm>
              <a:custGeom>
                <a:avLst/>
                <a:gdLst>
                  <a:gd name="T0" fmla="*/ 41 w 21600"/>
                  <a:gd name="T1" fmla="*/ 181 h 21600"/>
                  <a:gd name="T2" fmla="*/ 23 w 21600"/>
                  <a:gd name="T3" fmla="*/ 362 h 21600"/>
                  <a:gd name="T4" fmla="*/ 6 w 21600"/>
                  <a:gd name="T5" fmla="*/ 181 h 21600"/>
                  <a:gd name="T6" fmla="*/ 2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96 w 21600"/>
                  <a:gd name="T13" fmla="*/ 4475 h 21600"/>
                  <a:gd name="T14" fmla="*/ 17004 w 21600"/>
                  <a:gd name="T15" fmla="*/ 171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5" name="Group 94"/>
            <p:cNvGrpSpPr>
              <a:grpSpLocks/>
            </p:cNvGrpSpPr>
            <p:nvPr/>
          </p:nvGrpSpPr>
          <p:grpSpPr bwMode="auto">
            <a:xfrm rot="5400000">
              <a:off x="4137" y="3043"/>
              <a:ext cx="203" cy="982"/>
              <a:chOff x="1513" y="3043"/>
              <a:chExt cx="203" cy="982"/>
            </a:xfrm>
          </p:grpSpPr>
          <p:grpSp>
            <p:nvGrpSpPr>
              <p:cNvPr id="26" name="Group 95"/>
              <p:cNvGrpSpPr>
                <a:grpSpLocks/>
              </p:cNvGrpSpPr>
              <p:nvPr/>
            </p:nvGrpSpPr>
            <p:grpSpPr bwMode="auto">
              <a:xfrm>
                <a:off x="1648" y="3063"/>
                <a:ext cx="68" cy="65"/>
                <a:chOff x="1457" y="2053"/>
                <a:chExt cx="68" cy="65"/>
              </a:xfrm>
            </p:grpSpPr>
            <p:sp>
              <p:nvSpPr>
                <p:cNvPr id="76919" name="Line 96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20" name="Line 97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21" name="Line 98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7" name="Group 99"/>
              <p:cNvGrpSpPr>
                <a:grpSpLocks/>
              </p:cNvGrpSpPr>
              <p:nvPr/>
            </p:nvGrpSpPr>
            <p:grpSpPr bwMode="auto">
              <a:xfrm flipH="1">
                <a:off x="1513" y="3064"/>
                <a:ext cx="68" cy="65"/>
                <a:chOff x="1457" y="2053"/>
                <a:chExt cx="68" cy="65"/>
              </a:xfrm>
            </p:grpSpPr>
            <p:sp>
              <p:nvSpPr>
                <p:cNvPr id="76916" name="Line 100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17" name="Line 101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18" name="Line 102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8" name="Group 103"/>
              <p:cNvGrpSpPr>
                <a:grpSpLocks/>
              </p:cNvGrpSpPr>
              <p:nvPr/>
            </p:nvGrpSpPr>
            <p:grpSpPr bwMode="auto">
              <a:xfrm flipV="1">
                <a:off x="1648" y="3937"/>
                <a:ext cx="68" cy="65"/>
                <a:chOff x="1457" y="2053"/>
                <a:chExt cx="68" cy="65"/>
              </a:xfrm>
            </p:grpSpPr>
            <p:sp>
              <p:nvSpPr>
                <p:cNvPr id="76913" name="Line 10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14" name="Line 10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15" name="Line 10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9" name="Group 107"/>
              <p:cNvGrpSpPr>
                <a:grpSpLocks/>
              </p:cNvGrpSpPr>
              <p:nvPr/>
            </p:nvGrpSpPr>
            <p:grpSpPr bwMode="auto">
              <a:xfrm flipH="1" flipV="1">
                <a:off x="1513" y="3938"/>
                <a:ext cx="68" cy="65"/>
                <a:chOff x="1457" y="2053"/>
                <a:chExt cx="68" cy="65"/>
              </a:xfrm>
            </p:grpSpPr>
            <p:sp>
              <p:nvSpPr>
                <p:cNvPr id="76910" name="Line 108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11" name="Line 109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912" name="Line 110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6908" name="Line 111"/>
              <p:cNvSpPr>
                <a:spLocks noChangeShapeType="1"/>
              </p:cNvSpPr>
              <p:nvPr/>
            </p:nvSpPr>
            <p:spPr bwMode="auto">
              <a:xfrm>
                <a:off x="1615" y="3043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909" name="Line 112"/>
              <p:cNvSpPr>
                <a:spLocks noChangeShapeType="1"/>
              </p:cNvSpPr>
              <p:nvPr/>
            </p:nvSpPr>
            <p:spPr bwMode="auto">
              <a:xfrm flipV="1">
                <a:off x="1615" y="3955"/>
                <a:ext cx="0" cy="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30" name="Group 113"/>
          <p:cNvGrpSpPr>
            <a:grpSpLocks/>
          </p:cNvGrpSpPr>
          <p:nvPr/>
        </p:nvGrpSpPr>
        <p:grpSpPr bwMode="auto">
          <a:xfrm>
            <a:off x="1752600" y="2197100"/>
            <a:ext cx="6324600" cy="2362200"/>
            <a:chOff x="1104" y="1384"/>
            <a:chExt cx="3984" cy="1488"/>
          </a:xfrm>
        </p:grpSpPr>
        <p:grpSp>
          <p:nvGrpSpPr>
            <p:cNvPr id="31" name="Group 114"/>
            <p:cNvGrpSpPr>
              <a:grpSpLocks/>
            </p:cNvGrpSpPr>
            <p:nvPr/>
          </p:nvGrpSpPr>
          <p:grpSpPr bwMode="auto">
            <a:xfrm>
              <a:off x="1104" y="1503"/>
              <a:ext cx="3984" cy="1302"/>
              <a:chOff x="1104" y="1503"/>
              <a:chExt cx="3984" cy="1302"/>
            </a:xfrm>
          </p:grpSpPr>
          <p:grpSp>
            <p:nvGrpSpPr>
              <p:cNvPr id="76832" name="Group 115"/>
              <p:cNvGrpSpPr>
                <a:grpSpLocks/>
              </p:cNvGrpSpPr>
              <p:nvPr/>
            </p:nvGrpSpPr>
            <p:grpSpPr bwMode="auto">
              <a:xfrm>
                <a:off x="1104" y="1503"/>
                <a:ext cx="3865" cy="1302"/>
                <a:chOff x="384" y="1789"/>
                <a:chExt cx="5232" cy="1767"/>
              </a:xfrm>
            </p:grpSpPr>
            <p:grpSp>
              <p:nvGrpSpPr>
                <p:cNvPr id="76833" name="Group 116"/>
                <p:cNvGrpSpPr>
                  <a:grpSpLocks/>
                </p:cNvGrpSpPr>
                <p:nvPr/>
              </p:nvGrpSpPr>
              <p:grpSpPr bwMode="auto">
                <a:xfrm>
                  <a:off x="384" y="2081"/>
                  <a:ext cx="5232" cy="1475"/>
                  <a:chOff x="384" y="2081"/>
                  <a:chExt cx="5232" cy="1475"/>
                </a:xfrm>
              </p:grpSpPr>
              <p:sp>
                <p:nvSpPr>
                  <p:cNvPr id="76890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112"/>
                    <a:ext cx="1248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1200" b="1">
                        <a:solidFill>
                          <a:schemeClr val="accent2"/>
                        </a:solidFill>
                      </a:rPr>
                      <a:t>Noch Original-</a:t>
                    </a:r>
                    <a:br>
                      <a:rPr lang="de-DE" sz="1200" b="1">
                        <a:solidFill>
                          <a:schemeClr val="accent2"/>
                        </a:solidFill>
                      </a:rPr>
                    </a:br>
                    <a:r>
                      <a:rPr lang="de-DE" sz="1200" b="1">
                        <a:solidFill>
                          <a:schemeClr val="accent2"/>
                        </a:solidFill>
                      </a:rPr>
                      <a:t>Richtungswerte</a:t>
                    </a:r>
                    <a:endParaRPr lang="de-DE" sz="12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76891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2734" y="2296"/>
                    <a:ext cx="1182" cy="118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892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456" y="2153"/>
                    <a:ext cx="1182" cy="118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893" name="Line 1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56" y="2889"/>
                    <a:ext cx="132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6894" name="Line 1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21" y="2222"/>
                    <a:ext cx="0" cy="13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76835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84" y="2081"/>
                    <a:ext cx="1328" cy="1335"/>
                    <a:chOff x="511" y="1608"/>
                    <a:chExt cx="1824" cy="1832"/>
                  </a:xfrm>
                </p:grpSpPr>
                <p:sp>
                  <p:nvSpPr>
                    <p:cNvPr id="76896" name="Line 1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11" y="2524"/>
                      <a:ext cx="182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97" name="Line 1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23" y="1608"/>
                      <a:ext cx="0" cy="18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76888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572" y="1789"/>
                  <a:ext cx="22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2400" b="1"/>
                    <a:t>R</a:t>
                  </a:r>
                  <a:endParaRPr lang="de-DE" sz="2400">
                    <a:latin typeface="Times New Roman" pitchFamily="18" charset="0"/>
                  </a:endParaRPr>
                </a:p>
              </p:txBody>
            </p:sp>
            <p:sp>
              <p:nvSpPr>
                <p:cNvPr id="7688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551" y="1790"/>
                  <a:ext cx="229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2400" b="1"/>
                    <a:t>L</a:t>
                  </a:r>
                  <a:endParaRPr lang="de-DE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6836" name="Group 127"/>
              <p:cNvGrpSpPr>
                <a:grpSpLocks/>
              </p:cNvGrpSpPr>
              <p:nvPr/>
            </p:nvGrpSpPr>
            <p:grpSpPr bwMode="auto">
              <a:xfrm>
                <a:off x="3032" y="1812"/>
                <a:ext cx="2056" cy="813"/>
                <a:chOff x="3032" y="1812"/>
                <a:chExt cx="2056" cy="813"/>
              </a:xfrm>
            </p:grpSpPr>
            <p:grpSp>
              <p:nvGrpSpPr>
                <p:cNvPr id="76838" name="Group 128"/>
                <p:cNvGrpSpPr>
                  <a:grpSpLocks/>
                </p:cNvGrpSpPr>
                <p:nvPr/>
              </p:nvGrpSpPr>
              <p:grpSpPr bwMode="auto">
                <a:xfrm>
                  <a:off x="3032" y="1965"/>
                  <a:ext cx="2056" cy="569"/>
                  <a:chOff x="3032" y="1965"/>
                  <a:chExt cx="2056" cy="569"/>
                </a:xfrm>
              </p:grpSpPr>
              <p:sp>
                <p:nvSpPr>
                  <p:cNvPr id="76885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7" y="2131"/>
                    <a:ext cx="1041" cy="4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1200" b="1">
                        <a:solidFill>
                          <a:schemeClr val="accent1"/>
                        </a:solidFill>
                      </a:rPr>
                      <a:t>Infolge von FD II bereits veränderte Richtungswerte</a:t>
                    </a:r>
                    <a:endParaRPr lang="de-DE" sz="120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76886" name="Oval 13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33" y="1964"/>
                    <a:ext cx="475" cy="47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883" name="Line 131"/>
                <p:cNvSpPr>
                  <a:spLocks noChangeShapeType="1"/>
                </p:cNvSpPr>
                <p:nvPr/>
              </p:nvSpPr>
              <p:spPr bwMode="auto">
                <a:xfrm>
                  <a:off x="3056" y="2314"/>
                  <a:ext cx="42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84" name="Line 132"/>
                <p:cNvSpPr>
                  <a:spLocks noChangeShapeType="1"/>
                </p:cNvSpPr>
                <p:nvPr/>
              </p:nvSpPr>
              <p:spPr bwMode="auto">
                <a:xfrm>
                  <a:off x="3274" y="1812"/>
                  <a:ext cx="0" cy="8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76839" name="Group 133"/>
            <p:cNvGrpSpPr>
              <a:grpSpLocks/>
            </p:cNvGrpSpPr>
            <p:nvPr/>
          </p:nvGrpSpPr>
          <p:grpSpPr bwMode="auto">
            <a:xfrm>
              <a:off x="1196" y="1811"/>
              <a:ext cx="2432" cy="805"/>
              <a:chOff x="1196" y="1811"/>
              <a:chExt cx="2432" cy="805"/>
            </a:xfrm>
          </p:grpSpPr>
          <p:grpSp>
            <p:nvGrpSpPr>
              <p:cNvPr id="76852" name="Group 134"/>
              <p:cNvGrpSpPr>
                <a:grpSpLocks/>
              </p:cNvGrpSpPr>
              <p:nvPr/>
            </p:nvGrpSpPr>
            <p:grpSpPr bwMode="auto">
              <a:xfrm>
                <a:off x="1196" y="1811"/>
                <a:ext cx="2432" cy="805"/>
                <a:chOff x="508" y="2207"/>
                <a:chExt cx="3292" cy="1092"/>
              </a:xfrm>
            </p:grpSpPr>
            <p:grpSp>
              <p:nvGrpSpPr>
                <p:cNvPr id="76855" name="Group 135"/>
                <p:cNvGrpSpPr>
                  <a:grpSpLocks/>
                </p:cNvGrpSpPr>
                <p:nvPr/>
              </p:nvGrpSpPr>
              <p:grpSpPr bwMode="auto">
                <a:xfrm>
                  <a:off x="2833" y="2265"/>
                  <a:ext cx="967" cy="967"/>
                  <a:chOff x="2583" y="2275"/>
                  <a:chExt cx="967" cy="967"/>
                </a:xfrm>
              </p:grpSpPr>
              <p:grpSp>
                <p:nvGrpSpPr>
                  <p:cNvPr id="76856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009" y="2275"/>
                    <a:ext cx="119" cy="967"/>
                    <a:chOff x="4110" y="2094"/>
                    <a:chExt cx="106" cy="864"/>
                  </a:xfrm>
                </p:grpSpPr>
                <p:sp>
                  <p:nvSpPr>
                    <p:cNvPr id="76877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0" y="2469"/>
                      <a:ext cx="106" cy="108"/>
                    </a:xfrm>
                    <a:prstGeom prst="ellipse">
                      <a:avLst/>
                    </a:prstGeom>
                    <a:noFill/>
                    <a:ln w="698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78" name="AutoShape 13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38" y="2094"/>
                      <a:ext cx="47" cy="362"/>
                    </a:xfrm>
                    <a:custGeom>
                      <a:avLst/>
                      <a:gdLst>
                        <a:gd name="T0" fmla="*/ 41 w 21600"/>
                        <a:gd name="T1" fmla="*/ 181 h 21600"/>
                        <a:gd name="T2" fmla="*/ 23 w 21600"/>
                        <a:gd name="T3" fmla="*/ 362 h 21600"/>
                        <a:gd name="T4" fmla="*/ 6 w 21600"/>
                        <a:gd name="T5" fmla="*/ 181 h 21600"/>
                        <a:gd name="T6" fmla="*/ 23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96 w 21600"/>
                        <a:gd name="T13" fmla="*/ 4475 h 21600"/>
                        <a:gd name="T14" fmla="*/ 17004 w 21600"/>
                        <a:gd name="T15" fmla="*/ 17125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79" name="AutoShap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0" y="2596"/>
                      <a:ext cx="47" cy="362"/>
                    </a:xfrm>
                    <a:custGeom>
                      <a:avLst/>
                      <a:gdLst>
                        <a:gd name="T0" fmla="*/ 41 w 21600"/>
                        <a:gd name="T1" fmla="*/ 181 h 21600"/>
                        <a:gd name="T2" fmla="*/ 23 w 21600"/>
                        <a:gd name="T3" fmla="*/ 362 h 21600"/>
                        <a:gd name="T4" fmla="*/ 6 w 21600"/>
                        <a:gd name="T5" fmla="*/ 181 h 21600"/>
                        <a:gd name="T6" fmla="*/ 23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96 w 21600"/>
                        <a:gd name="T13" fmla="*/ 4475 h 21600"/>
                        <a:gd name="T14" fmla="*/ 17004 w 21600"/>
                        <a:gd name="T15" fmla="*/ 17125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6858" name="Group 14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007" y="2273"/>
                    <a:ext cx="119" cy="967"/>
                    <a:chOff x="4110" y="2094"/>
                    <a:chExt cx="106" cy="864"/>
                  </a:xfrm>
                </p:grpSpPr>
                <p:sp>
                  <p:nvSpPr>
                    <p:cNvPr id="76874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0" y="2469"/>
                      <a:ext cx="106" cy="108"/>
                    </a:xfrm>
                    <a:prstGeom prst="ellipse">
                      <a:avLst/>
                    </a:prstGeom>
                    <a:noFill/>
                    <a:ln w="698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75" name="AutoShape 14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38" y="2094"/>
                      <a:ext cx="47" cy="362"/>
                    </a:xfrm>
                    <a:custGeom>
                      <a:avLst/>
                      <a:gdLst>
                        <a:gd name="T0" fmla="*/ 41 w 21600"/>
                        <a:gd name="T1" fmla="*/ 181 h 21600"/>
                        <a:gd name="T2" fmla="*/ 23 w 21600"/>
                        <a:gd name="T3" fmla="*/ 362 h 21600"/>
                        <a:gd name="T4" fmla="*/ 6 w 21600"/>
                        <a:gd name="T5" fmla="*/ 181 h 21600"/>
                        <a:gd name="T6" fmla="*/ 23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96 w 21600"/>
                        <a:gd name="T13" fmla="*/ 4475 h 21600"/>
                        <a:gd name="T14" fmla="*/ 17004 w 21600"/>
                        <a:gd name="T15" fmla="*/ 17125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76" name="AutoShap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0" y="2596"/>
                      <a:ext cx="47" cy="362"/>
                    </a:xfrm>
                    <a:custGeom>
                      <a:avLst/>
                      <a:gdLst>
                        <a:gd name="T0" fmla="*/ 41 w 21600"/>
                        <a:gd name="T1" fmla="*/ 181 h 21600"/>
                        <a:gd name="T2" fmla="*/ 23 w 21600"/>
                        <a:gd name="T3" fmla="*/ 362 h 21600"/>
                        <a:gd name="T4" fmla="*/ 6 w 21600"/>
                        <a:gd name="T5" fmla="*/ 181 h 21600"/>
                        <a:gd name="T6" fmla="*/ 23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96 w 21600"/>
                        <a:gd name="T13" fmla="*/ 4475 h 21600"/>
                        <a:gd name="T14" fmla="*/ 17004 w 21600"/>
                        <a:gd name="T15" fmla="*/ 17125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76859" name="Group 144"/>
                <p:cNvGrpSpPr>
                  <a:grpSpLocks/>
                </p:cNvGrpSpPr>
                <p:nvPr/>
              </p:nvGrpSpPr>
              <p:grpSpPr bwMode="auto">
                <a:xfrm>
                  <a:off x="934" y="2207"/>
                  <a:ext cx="227" cy="1092"/>
                  <a:chOff x="934" y="2207"/>
                  <a:chExt cx="227" cy="1092"/>
                </a:xfrm>
              </p:grpSpPr>
              <p:grpSp>
                <p:nvGrpSpPr>
                  <p:cNvPr id="76872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934" y="2207"/>
                    <a:ext cx="227" cy="1092"/>
                    <a:chOff x="1321" y="2033"/>
                    <a:chExt cx="203" cy="976"/>
                  </a:xfrm>
                </p:grpSpPr>
                <p:sp>
                  <p:nvSpPr>
                    <p:cNvPr id="76854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3" y="2033"/>
                      <a:ext cx="0" cy="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76873" name="Group 1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56" y="2053"/>
                      <a:ext cx="68" cy="65"/>
                      <a:chOff x="1457" y="2053"/>
                      <a:chExt cx="68" cy="65"/>
                    </a:xfrm>
                  </p:grpSpPr>
                  <p:sp>
                    <p:nvSpPr>
                      <p:cNvPr id="76869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rot="350064">
                        <a:off x="1457" y="2061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6870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 rot="465558">
                        <a:off x="1492" y="2053"/>
                        <a:ext cx="1" cy="5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6871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 rot="636433">
                        <a:off x="1524" y="2075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6880" name="Group 151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321" y="2054"/>
                      <a:ext cx="68" cy="65"/>
                      <a:chOff x="1457" y="2053"/>
                      <a:chExt cx="68" cy="65"/>
                    </a:xfrm>
                  </p:grpSpPr>
                  <p:sp>
                    <p:nvSpPr>
                      <p:cNvPr id="76866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 rot="350064">
                        <a:off x="1457" y="2061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6867" name="Line 153"/>
                      <p:cNvSpPr>
                        <a:spLocks noChangeShapeType="1"/>
                      </p:cNvSpPr>
                      <p:nvPr/>
                    </p:nvSpPr>
                    <p:spPr bwMode="auto">
                      <a:xfrm rot="465558">
                        <a:off x="1492" y="2053"/>
                        <a:ext cx="1" cy="5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6868" name="Line 154"/>
                      <p:cNvSpPr>
                        <a:spLocks noChangeShapeType="1"/>
                      </p:cNvSpPr>
                      <p:nvPr/>
                    </p:nvSpPr>
                    <p:spPr bwMode="auto">
                      <a:xfrm rot="636433">
                        <a:off x="1524" y="2075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76857" name="Line 1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3" y="2939"/>
                      <a:ext cx="0" cy="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76881" name="Group 15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456" y="2921"/>
                      <a:ext cx="68" cy="65"/>
                      <a:chOff x="1457" y="2053"/>
                      <a:chExt cx="68" cy="65"/>
                    </a:xfrm>
                  </p:grpSpPr>
                  <p:sp>
                    <p:nvSpPr>
                      <p:cNvPr id="76863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 rot="350064">
                        <a:off x="1457" y="2061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6864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 rot="465558">
                        <a:off x="1492" y="2053"/>
                        <a:ext cx="1" cy="5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6865" name="Line 159"/>
                      <p:cNvSpPr>
                        <a:spLocks noChangeShapeType="1"/>
                      </p:cNvSpPr>
                      <p:nvPr/>
                    </p:nvSpPr>
                    <p:spPr bwMode="auto">
                      <a:xfrm rot="636433">
                        <a:off x="1524" y="2075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6882" name="Group 160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321" y="2922"/>
                      <a:ext cx="68" cy="65"/>
                      <a:chOff x="1457" y="2053"/>
                      <a:chExt cx="68" cy="65"/>
                    </a:xfrm>
                  </p:grpSpPr>
                  <p:sp>
                    <p:nvSpPr>
                      <p:cNvPr id="76860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350064">
                        <a:off x="1457" y="2061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6861" name="Line 162"/>
                      <p:cNvSpPr>
                        <a:spLocks noChangeShapeType="1"/>
                      </p:cNvSpPr>
                      <p:nvPr/>
                    </p:nvSpPr>
                    <p:spPr bwMode="auto">
                      <a:xfrm rot="465558">
                        <a:off x="1492" y="2053"/>
                        <a:ext cx="1" cy="5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6862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 rot="636433">
                        <a:off x="1524" y="2075"/>
                        <a:ext cx="1" cy="43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76853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988" y="2690"/>
                    <a:ext cx="118" cy="121"/>
                  </a:xfrm>
                  <a:prstGeom prst="ellipse">
                    <a:avLst/>
                  </a:prstGeom>
                  <a:noFill/>
                  <a:ln w="698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6887" name="Group 165"/>
                <p:cNvGrpSpPr>
                  <a:grpSpLocks/>
                </p:cNvGrpSpPr>
                <p:nvPr/>
              </p:nvGrpSpPr>
              <p:grpSpPr bwMode="auto">
                <a:xfrm rot="5400000">
                  <a:off x="940" y="2212"/>
                  <a:ext cx="227" cy="1092"/>
                  <a:chOff x="1321" y="2033"/>
                  <a:chExt cx="203" cy="976"/>
                </a:xfrm>
              </p:grpSpPr>
              <p:sp>
                <p:nvSpPr>
                  <p:cNvPr id="76834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423" y="2033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76895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456" y="2053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6849" name="Line 168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50" name="Line 169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51" name="Line 170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25696" name="Group 171"/>
                  <p:cNvGrpSpPr>
                    <a:grpSpLocks/>
                  </p:cNvGrpSpPr>
                  <p:nvPr/>
                </p:nvGrpSpPr>
                <p:grpSpPr bwMode="auto">
                  <a:xfrm flipH="1">
                    <a:off x="1321" y="2054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6846" name="Line 172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47" name="Line 173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48" name="Line 174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6837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3" y="2939"/>
                    <a:ext cx="0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625697" name="Group 176"/>
                  <p:cNvGrpSpPr>
                    <a:grpSpLocks/>
                  </p:cNvGrpSpPr>
                  <p:nvPr/>
                </p:nvGrpSpPr>
                <p:grpSpPr bwMode="auto">
                  <a:xfrm flipV="1">
                    <a:off x="1456" y="2921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6843" name="Line 177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44" name="Line 178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45" name="Line 179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625698" name="Group 18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321" y="2922"/>
                    <a:ext cx="68" cy="65"/>
                    <a:chOff x="1457" y="2053"/>
                    <a:chExt cx="68" cy="65"/>
                  </a:xfrm>
                </p:grpSpPr>
                <p:sp>
                  <p:nvSpPr>
                    <p:cNvPr id="76840" name="Line 181"/>
                    <p:cNvSpPr>
                      <a:spLocks noChangeShapeType="1"/>
                    </p:cNvSpPr>
                    <p:nvPr/>
                  </p:nvSpPr>
                  <p:spPr bwMode="auto">
                    <a:xfrm rot="350064">
                      <a:off x="1457" y="2061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41" name="Line 182"/>
                    <p:cNvSpPr>
                      <a:spLocks noChangeShapeType="1"/>
                    </p:cNvSpPr>
                    <p:nvPr/>
                  </p:nvSpPr>
                  <p:spPr bwMode="auto">
                    <a:xfrm rot="465558">
                      <a:off x="1492" y="2053"/>
                      <a:ext cx="1" cy="5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6842" name="Line 183"/>
                    <p:cNvSpPr>
                      <a:spLocks noChangeShapeType="1"/>
                    </p:cNvSpPr>
                    <p:nvPr/>
                  </p:nvSpPr>
                  <p:spPr bwMode="auto">
                    <a:xfrm rot="636433">
                      <a:off x="1524" y="2075"/>
                      <a:ext cx="1" cy="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76830" name="Line 184"/>
              <p:cNvSpPr>
                <a:spLocks noChangeShapeType="1"/>
              </p:cNvSpPr>
              <p:nvPr/>
            </p:nvSpPr>
            <p:spPr bwMode="auto">
              <a:xfrm>
                <a:off x="2097" y="2211"/>
                <a:ext cx="81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25699" name="Group 185"/>
            <p:cNvGrpSpPr>
              <a:grpSpLocks/>
            </p:cNvGrpSpPr>
            <p:nvPr/>
          </p:nvGrpSpPr>
          <p:grpSpPr bwMode="auto">
            <a:xfrm>
              <a:off x="1229" y="2205"/>
              <a:ext cx="2229" cy="667"/>
              <a:chOff x="1229" y="2205"/>
              <a:chExt cx="2229" cy="667"/>
            </a:xfrm>
          </p:grpSpPr>
          <p:grpSp>
            <p:nvGrpSpPr>
              <p:cNvPr id="625700" name="Group 186"/>
              <p:cNvGrpSpPr>
                <a:grpSpLocks/>
              </p:cNvGrpSpPr>
              <p:nvPr/>
            </p:nvGrpSpPr>
            <p:grpSpPr bwMode="auto">
              <a:xfrm>
                <a:off x="1229" y="2214"/>
                <a:ext cx="755" cy="370"/>
                <a:chOff x="553" y="2753"/>
                <a:chExt cx="1022" cy="503"/>
              </a:xfrm>
            </p:grpSpPr>
            <p:sp>
              <p:nvSpPr>
                <p:cNvPr id="76827" name="Line 187"/>
                <p:cNvSpPr>
                  <a:spLocks noChangeShapeType="1"/>
                </p:cNvSpPr>
                <p:nvPr/>
              </p:nvSpPr>
              <p:spPr bwMode="auto">
                <a:xfrm flipH="1" flipV="1">
                  <a:off x="553" y="2753"/>
                  <a:ext cx="1014" cy="495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28" name="Line 188"/>
                <p:cNvSpPr>
                  <a:spLocks noChangeShapeType="1"/>
                </p:cNvSpPr>
                <p:nvPr/>
              </p:nvSpPr>
              <p:spPr bwMode="auto">
                <a:xfrm flipH="1" flipV="1">
                  <a:off x="1449" y="3188"/>
                  <a:ext cx="126" cy="6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25701" name="Group 189"/>
              <p:cNvGrpSpPr>
                <a:grpSpLocks/>
              </p:cNvGrpSpPr>
              <p:nvPr/>
            </p:nvGrpSpPr>
            <p:grpSpPr bwMode="auto">
              <a:xfrm>
                <a:off x="1968" y="2205"/>
                <a:ext cx="1490" cy="667"/>
                <a:chOff x="1553" y="2741"/>
                <a:chExt cx="2018" cy="906"/>
              </a:xfrm>
            </p:grpSpPr>
            <p:grpSp>
              <p:nvGrpSpPr>
                <p:cNvPr id="625702" name="Group 190"/>
                <p:cNvGrpSpPr>
                  <a:grpSpLocks/>
                </p:cNvGrpSpPr>
                <p:nvPr/>
              </p:nvGrpSpPr>
              <p:grpSpPr bwMode="auto">
                <a:xfrm>
                  <a:off x="1567" y="2741"/>
                  <a:ext cx="2004" cy="906"/>
                  <a:chOff x="1567" y="2741"/>
                  <a:chExt cx="2004" cy="906"/>
                </a:xfrm>
              </p:grpSpPr>
              <p:sp>
                <p:nvSpPr>
                  <p:cNvPr id="76822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9" y="2741"/>
                    <a:ext cx="301" cy="503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 type="triangle" w="lg" len="lg"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823" name="Text Box 1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7" y="3245"/>
                    <a:ext cx="1182" cy="40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de-DE" sz="1200"/>
                      <a:t>Wahrnehmung: Geradeaus</a:t>
                    </a:r>
                    <a:endParaRPr lang="de-DE"/>
                  </a:p>
                </p:txBody>
              </p:sp>
              <p:sp>
                <p:nvSpPr>
                  <p:cNvPr id="76824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9" y="3155"/>
                    <a:ext cx="52" cy="9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825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9" y="2749"/>
                    <a:ext cx="822" cy="492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 type="triangle" w="lg" len="lg"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6826" name="Line 1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9" y="3194"/>
                    <a:ext cx="78" cy="4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820" name="Line 196"/>
                <p:cNvSpPr>
                  <a:spLocks noChangeShapeType="1"/>
                </p:cNvSpPr>
                <p:nvPr/>
              </p:nvSpPr>
              <p:spPr bwMode="auto">
                <a:xfrm flipH="1" flipV="1">
                  <a:off x="1553" y="2757"/>
                  <a:ext cx="13" cy="48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21" name="Line 197"/>
                <p:cNvSpPr>
                  <a:spLocks noChangeShapeType="1"/>
                </p:cNvSpPr>
                <p:nvPr/>
              </p:nvSpPr>
              <p:spPr bwMode="auto">
                <a:xfrm>
                  <a:off x="1560" y="3060"/>
                  <a:ext cx="4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25703" name="Group 198"/>
            <p:cNvGrpSpPr>
              <a:grpSpLocks/>
            </p:cNvGrpSpPr>
            <p:nvPr/>
          </p:nvGrpSpPr>
          <p:grpSpPr bwMode="auto">
            <a:xfrm>
              <a:off x="2972" y="1384"/>
              <a:ext cx="1221" cy="826"/>
              <a:chOff x="2972" y="1384"/>
              <a:chExt cx="1221" cy="826"/>
            </a:xfrm>
          </p:grpSpPr>
          <p:sp>
            <p:nvSpPr>
              <p:cNvPr id="76812" name="Text Box 199"/>
              <p:cNvSpPr txBox="1">
                <a:spLocks noChangeArrowheads="1"/>
              </p:cNvSpPr>
              <p:nvPr/>
            </p:nvSpPr>
            <p:spPr bwMode="auto">
              <a:xfrm>
                <a:off x="3161" y="1384"/>
                <a:ext cx="1032" cy="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200"/>
                  <a:t>Wahrnehmung: Unterhalb der Mitte</a:t>
                </a:r>
                <a:endParaRPr lang="de-DE"/>
              </a:p>
            </p:txBody>
          </p:sp>
          <p:sp>
            <p:nvSpPr>
              <p:cNvPr id="76813" name="Line 200"/>
              <p:cNvSpPr>
                <a:spLocks noChangeShapeType="1"/>
              </p:cNvSpPr>
              <p:nvPr/>
            </p:nvSpPr>
            <p:spPr bwMode="auto">
              <a:xfrm flipH="1">
                <a:off x="2972" y="1686"/>
                <a:ext cx="295" cy="524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14" name="Line 201"/>
              <p:cNvSpPr>
                <a:spLocks noChangeShapeType="1"/>
              </p:cNvSpPr>
              <p:nvPr/>
            </p:nvSpPr>
            <p:spPr bwMode="auto">
              <a:xfrm flipV="1">
                <a:off x="3157" y="1674"/>
                <a:ext cx="113" cy="2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15" name="Line 202"/>
              <p:cNvSpPr>
                <a:spLocks noChangeShapeType="1"/>
              </p:cNvSpPr>
              <p:nvPr/>
            </p:nvSpPr>
            <p:spPr bwMode="auto">
              <a:xfrm>
                <a:off x="3269" y="1683"/>
                <a:ext cx="306" cy="526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16" name="Line 203"/>
              <p:cNvSpPr>
                <a:spLocks noChangeShapeType="1"/>
              </p:cNvSpPr>
              <p:nvPr/>
            </p:nvSpPr>
            <p:spPr bwMode="auto">
              <a:xfrm flipH="1" flipV="1">
                <a:off x="3268" y="1683"/>
                <a:ext cx="116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6806" name="Rectangle 20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 </a:t>
            </a:r>
            <a:r>
              <a:rPr lang="de-DE" sz="2400" smtClean="0">
                <a:latin typeface="Tahoma" pitchFamily="34" charset="0"/>
              </a:rPr>
              <a:t>Funktionsweise</a:t>
            </a:r>
            <a:r>
              <a:rPr lang="de-DE" sz="2400" smtClean="0"/>
              <a:t> </a:t>
            </a:r>
          </a:p>
        </p:txBody>
      </p:sp>
      <p:sp>
        <p:nvSpPr>
          <p:cNvPr id="76807" name="Rectangle 205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  <a:noFill/>
        </p:spPr>
        <p:txBody>
          <a:bodyPr/>
          <a:lstStyle/>
          <a:p>
            <a:r>
              <a:rPr lang="de-DE" sz="2400" smtClean="0"/>
              <a:t>Beispiel: Hyper-WF rechts mit FD II/1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724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/>
              <a:t>Hinweise zur Anwendung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pPr>
              <a:tabLst>
                <a:tab pos="7813675" algn="l"/>
              </a:tabLst>
            </a:pPr>
            <a:r>
              <a:rPr lang="de-DE" smtClean="0">
                <a:solidFill>
                  <a:srgbClr val="969696"/>
                </a:solidFill>
              </a:rPr>
              <a:t>Vergenzstellung</a:t>
            </a:r>
            <a:endParaRPr lang="de-DE" smtClean="0"/>
          </a:p>
          <a:p>
            <a:pPr lvl="1">
              <a:tabLst>
                <a:tab pos="7813675" algn="l"/>
              </a:tabLst>
            </a:pPr>
            <a:r>
              <a:rPr lang="de-DE" smtClean="0">
                <a:solidFill>
                  <a:srgbClr val="969696"/>
                </a:solidFill>
              </a:rPr>
              <a:t>Vergenz-Ruhestellung</a:t>
            </a:r>
          </a:p>
          <a:p>
            <a:pPr lvl="1">
              <a:tabLst>
                <a:tab pos="7813675" algn="l"/>
              </a:tabLst>
            </a:pPr>
            <a:r>
              <a:rPr lang="de-DE" smtClean="0">
                <a:solidFill>
                  <a:srgbClr val="969696"/>
                </a:solidFill>
              </a:rPr>
              <a:t>Vergenz-Orthostellung </a:t>
            </a:r>
          </a:p>
          <a:p>
            <a:pPr lvl="1">
              <a:tabLst>
                <a:tab pos="7813675" algn="l"/>
              </a:tabLst>
            </a:pPr>
            <a:r>
              <a:rPr lang="de-DE" smtClean="0">
                <a:solidFill>
                  <a:srgbClr val="969696"/>
                </a:solidFill>
              </a:rPr>
              <a:t>Vergenz-Fehlstellung</a:t>
            </a:r>
          </a:p>
          <a:p>
            <a:pPr lvl="1">
              <a:tabLst>
                <a:tab pos="7813675" algn="l"/>
              </a:tabLst>
            </a:pPr>
            <a:r>
              <a:rPr lang="de-DE" smtClean="0">
                <a:solidFill>
                  <a:srgbClr val="969696"/>
                </a:solidFill>
              </a:rPr>
              <a:t>Vergenz-Arbeitsstellung </a:t>
            </a:r>
          </a:p>
          <a:p>
            <a:pPr>
              <a:spcBef>
                <a:spcPct val="30000"/>
              </a:spcBef>
              <a:tabLst>
                <a:tab pos="7813675" algn="l"/>
              </a:tabLst>
            </a:pPr>
            <a:r>
              <a:rPr lang="de-DE" smtClean="0"/>
              <a:t>Ruhestellungsfehler</a:t>
            </a:r>
            <a:endParaRPr lang="de-DE" smtClean="0">
              <a:solidFill>
                <a:srgbClr val="969696"/>
              </a:solidFill>
            </a:endParaRPr>
          </a:p>
          <a:p>
            <a:pPr lvl="1">
              <a:tabLst>
                <a:tab pos="7813675" algn="l"/>
              </a:tabLst>
            </a:pPr>
            <a:r>
              <a:rPr lang="de-DE" smtClean="0">
                <a:solidFill>
                  <a:srgbClr val="969696"/>
                </a:solidFill>
              </a:rPr>
              <a:t>Strabismus</a:t>
            </a:r>
            <a:endParaRPr lang="de-DE" smtClean="0"/>
          </a:p>
          <a:p>
            <a:pPr lvl="1">
              <a:tabLst>
                <a:tab pos="7813675" algn="l"/>
              </a:tabLst>
            </a:pPr>
            <a:r>
              <a:rPr lang="de-DE" smtClean="0">
                <a:solidFill>
                  <a:srgbClr val="969696"/>
                </a:solidFill>
              </a:rPr>
              <a:t>Heterophorie</a:t>
            </a:r>
          </a:p>
          <a:p>
            <a:pPr lvl="1">
              <a:tabLst>
                <a:tab pos="7813675" algn="l"/>
              </a:tabLst>
            </a:pPr>
            <a:r>
              <a:rPr lang="de-DE" smtClean="0">
                <a:solidFill>
                  <a:srgbClr val="969696"/>
                </a:solidFill>
              </a:rPr>
              <a:t>Winkelfehlsichtigkeit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87563"/>
          </a:xfrm>
        </p:spPr>
        <p:txBody>
          <a:bodyPr/>
          <a:lstStyle/>
          <a:p>
            <a:r>
              <a:rPr lang="de-DE" smtClean="0"/>
              <a:t>Fragekriterien:</a:t>
            </a:r>
          </a:p>
          <a:p>
            <a:pPr lvl="1"/>
            <a:r>
              <a:rPr lang="de-DE" smtClean="0"/>
              <a:t>Gleichzeitigkeit</a:t>
            </a:r>
          </a:p>
          <a:p>
            <a:pPr lvl="1"/>
            <a:r>
              <a:rPr lang="de-DE" smtClean="0"/>
              <a:t>Kontrast</a:t>
            </a:r>
          </a:p>
          <a:p>
            <a:pPr lvl="1"/>
            <a:r>
              <a:rPr lang="de-DE" smtClean="0"/>
              <a:t>Position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87563"/>
          </a:xfrm>
        </p:spPr>
        <p:txBody>
          <a:bodyPr/>
          <a:lstStyle/>
          <a:p>
            <a:r>
              <a:rPr lang="de-DE" smtClean="0"/>
              <a:t>Fragekriterien:</a:t>
            </a:r>
          </a:p>
          <a:p>
            <a:pPr lvl="1"/>
            <a:r>
              <a:rPr lang="de-DE" smtClean="0">
                <a:solidFill>
                  <a:srgbClr val="808080"/>
                </a:solidFill>
              </a:rPr>
              <a:t>Gleichzeitigkeit</a:t>
            </a:r>
          </a:p>
          <a:p>
            <a:pPr lvl="1"/>
            <a:r>
              <a:rPr lang="de-DE" smtClean="0">
                <a:solidFill>
                  <a:srgbClr val="808080"/>
                </a:solidFill>
              </a:rPr>
              <a:t>Kontrast</a:t>
            </a:r>
            <a:endParaRPr lang="de-DE" smtClean="0"/>
          </a:p>
          <a:p>
            <a:pPr lvl="1"/>
            <a:r>
              <a:rPr lang="de-DE" smtClean="0"/>
              <a:t>Position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58200" cy="2751138"/>
          </a:xfrm>
        </p:spPr>
        <p:txBody>
          <a:bodyPr/>
          <a:lstStyle/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Formulierungsbeispiel: "Zeigt der rechte Zeiger genau auf die Mitte seiner Skala?"</a:t>
            </a:r>
          </a:p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Die Antwort gibt den Hinweis auf die Basislage des einzusetzenden Prismas, und zwar ...</a:t>
            </a:r>
          </a:p>
          <a:p>
            <a:pPr lvl="1" defTabSz="1428750"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lang="de-DE" sz="2400" smtClean="0"/>
              <a:t>	... bei Wahrnehmung des horizontalen Zeigers bei nor-maler Darbietung nach </a:t>
            </a:r>
            <a:r>
              <a:rPr lang="de-DE" smtClean="0"/>
              <a:t>	</a:t>
            </a:r>
            <a:endParaRPr lang="de-DE" sz="2400" smtClean="0">
              <a:solidFill>
                <a:srgbClr val="FF5050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Position</a:t>
            </a:r>
          </a:p>
        </p:txBody>
      </p:sp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190500" y="4365625"/>
            <a:ext cx="89535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4000500" algn="l"/>
                <a:tab pos="5429250" algn="l"/>
              </a:tabLst>
            </a:pPr>
            <a:r>
              <a:rPr kumimoji="1" lang="de-DE" sz="2800"/>
              <a:t>		</a:t>
            </a:r>
            <a:r>
              <a:rPr kumimoji="1" lang="de-DE" sz="2400"/>
              <a:t>... oben:	Basis oben rechts oder 		Basis unten links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4000500" algn="l"/>
                <a:tab pos="5429250" algn="l"/>
              </a:tabLst>
            </a:pPr>
            <a:r>
              <a:rPr kumimoji="1" lang="de-DE" sz="2400"/>
              <a:t>		... unten:	Basis unten rechts oder 		Basis oben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9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 bldLvl="5" autoUpdateAnimBg="0"/>
      <p:bldP spid="629765" grpId="0" build="p" bldLvl="4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58200" cy="2751138"/>
          </a:xfrm>
        </p:spPr>
        <p:txBody>
          <a:bodyPr/>
          <a:lstStyle/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Formulierungsbeispiel: "Zeigt der rechte Zeiger genau auf die Mitte seiner Skala?"</a:t>
            </a:r>
          </a:p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Die Antwort gibt den Hinweis auf die Basislage des einzusetzenden Prismas, und zwar ...</a:t>
            </a:r>
          </a:p>
          <a:p>
            <a:pPr lvl="1" defTabSz="1428750"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lang="de-DE" sz="2400" smtClean="0"/>
              <a:t>	... bei Wahrnehmung des horizontalen Zeigers bei nor-maler Darbietung nach </a:t>
            </a:r>
            <a:r>
              <a:rPr lang="de-DE" smtClean="0"/>
              <a:t>	</a:t>
            </a:r>
            <a:endParaRPr lang="de-DE" sz="2400" smtClean="0">
              <a:solidFill>
                <a:srgbClr val="FF5050"/>
              </a:solidFill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Position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90500" y="4365625"/>
            <a:ext cx="89535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4000500" algn="l"/>
                <a:tab pos="5429250" algn="l"/>
              </a:tabLst>
            </a:pPr>
            <a:r>
              <a:rPr kumimoji="1" lang="de-DE" sz="2800"/>
              <a:t>		</a:t>
            </a:r>
            <a:r>
              <a:rPr kumimoji="1" lang="de-DE" sz="2400"/>
              <a:t>... oben:	Basis oben rechts oder 		Basis unten links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4000500" algn="l"/>
                <a:tab pos="5429250" algn="l"/>
              </a:tabLst>
            </a:pPr>
            <a:r>
              <a:rPr kumimoji="1" lang="de-DE" sz="2400"/>
              <a:t>		... unten:	Basis unten rechts oder 		Basis oben links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463675"/>
          </a:xfrm>
        </p:spPr>
        <p:txBody>
          <a:bodyPr/>
          <a:lstStyle/>
          <a:p>
            <a:r>
              <a:rPr lang="de-DE" smtClean="0"/>
              <a:t>Wenn </a:t>
            </a:r>
            <a:r>
              <a:rPr lang="de-DE" u="sng" smtClean="0"/>
              <a:t>keine</a:t>
            </a:r>
            <a:r>
              <a:rPr lang="de-DE" smtClean="0"/>
              <a:t> Fehlstellung wahrgenommen wird, sollte der Test zusätzlich invers dargeboten werden.</a:t>
            </a:r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381000" y="2971800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Begründung: </a:t>
            </a:r>
            <a:br>
              <a:rPr kumimoji="1" lang="de-DE" sz="3000"/>
            </a:br>
            <a:r>
              <a:rPr kumimoji="1" lang="de-DE" sz="3000"/>
              <a:t>Analog zum einfachen Zeigertest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2" grpId="0" autoUpdateAnimBg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Mit Hilfe des Doppelzeigertests kann unterschieden werden zwischen</a:t>
            </a:r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381000" y="2590800"/>
            <a:ext cx="838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lvl="1" indent="-304800">
              <a:buClr>
                <a:schemeClr val="accent2"/>
              </a:buClr>
              <a:buFont typeface="Monotype Sorts" pitchFamily="2" charset="2"/>
              <a:buChar char="y"/>
            </a:pPr>
            <a:r>
              <a:rPr lang="de-DE" sz="2800"/>
              <a:t>Zyklo-WF </a:t>
            </a:r>
          </a:p>
          <a:p>
            <a:pPr marL="762000" lvl="1" indent="-304800"/>
            <a:r>
              <a:rPr lang="de-DE" sz="2800"/>
              <a:t>	und </a:t>
            </a:r>
          </a:p>
          <a:p>
            <a:pPr marL="762000" lvl="1" indent="-304800">
              <a:buClr>
                <a:schemeClr val="accent2"/>
              </a:buClr>
              <a:buFont typeface="Monotype Sorts" pitchFamily="2" charset="2"/>
              <a:buChar char="y"/>
            </a:pPr>
            <a:r>
              <a:rPr lang="de-DE" sz="2800"/>
              <a:t>anamorphotischer Bildverzeichnung</a:t>
            </a: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6" grpId="0" build="p" bldLvl="2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920875"/>
          </a:xfrm>
        </p:spPr>
        <p:txBody>
          <a:bodyPr/>
          <a:lstStyle/>
          <a:p>
            <a:r>
              <a:rPr lang="de-DE" smtClean="0"/>
              <a:t>Zyklo-WF </a:t>
            </a:r>
            <a:br>
              <a:rPr lang="de-DE" smtClean="0"/>
            </a:br>
            <a:r>
              <a:rPr lang="de-DE" smtClean="0"/>
              <a:t>Gegenläufige Verrollung der Vertikalmeridiane beider Augen um Achsen, die annähernd mit den Fixierlinien zusammenfallen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657600"/>
            <a:ext cx="7848600" cy="2914650"/>
            <a:chOff x="432" y="2304"/>
            <a:chExt cx="4944" cy="18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95" y="2948"/>
              <a:ext cx="1008" cy="534"/>
              <a:chOff x="2495" y="2948"/>
              <a:chExt cx="1008" cy="534"/>
            </a:xfrm>
          </p:grpSpPr>
          <p:sp>
            <p:nvSpPr>
              <p:cNvPr id="85005" name="Oval 6"/>
              <p:cNvSpPr>
                <a:spLocks noChangeArrowheads="1"/>
              </p:cNvSpPr>
              <p:nvPr/>
            </p:nvSpPr>
            <p:spPr bwMode="auto">
              <a:xfrm rot="15214">
                <a:off x="2806" y="3025"/>
                <a:ext cx="384" cy="384"/>
              </a:xfrm>
              <a:prstGeom prst="ellipse">
                <a:avLst/>
              </a:prstGeom>
              <a:noFill/>
              <a:ln w="25400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006" name="Oval 7"/>
              <p:cNvSpPr>
                <a:spLocks noChangeArrowheads="1"/>
              </p:cNvSpPr>
              <p:nvPr/>
            </p:nvSpPr>
            <p:spPr bwMode="auto">
              <a:xfrm rot="15214">
                <a:off x="2495" y="2948"/>
                <a:ext cx="1008" cy="53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104" y="2956"/>
              <a:ext cx="1008" cy="534"/>
              <a:chOff x="4104" y="2956"/>
              <a:chExt cx="1008" cy="534"/>
            </a:xfrm>
          </p:grpSpPr>
          <p:sp>
            <p:nvSpPr>
              <p:cNvPr id="85003" name="Oval 9"/>
              <p:cNvSpPr>
                <a:spLocks noChangeArrowheads="1"/>
              </p:cNvSpPr>
              <p:nvPr/>
            </p:nvSpPr>
            <p:spPr bwMode="auto">
              <a:xfrm rot="21576388" flipH="1">
                <a:off x="4415" y="3032"/>
                <a:ext cx="384" cy="384"/>
              </a:xfrm>
              <a:prstGeom prst="ellipse">
                <a:avLst/>
              </a:prstGeom>
              <a:noFill/>
              <a:ln w="25400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004" name="Oval 10"/>
              <p:cNvSpPr>
                <a:spLocks noChangeArrowheads="1"/>
              </p:cNvSpPr>
              <p:nvPr/>
            </p:nvSpPr>
            <p:spPr bwMode="auto">
              <a:xfrm rot="21576388" flipH="1">
                <a:off x="4104" y="2956"/>
                <a:ext cx="1008" cy="53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4999" name="Rectangle 11"/>
            <p:cNvSpPr>
              <a:spLocks noChangeArrowheads="1"/>
            </p:cNvSpPr>
            <p:nvPr/>
          </p:nvSpPr>
          <p:spPr bwMode="auto">
            <a:xfrm>
              <a:off x="2160" y="2304"/>
              <a:ext cx="3216" cy="18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0" name="Text Box 12"/>
            <p:cNvSpPr txBox="1">
              <a:spLocks noChangeArrowheads="1"/>
            </p:cNvSpPr>
            <p:nvPr/>
          </p:nvSpPr>
          <p:spPr bwMode="auto">
            <a:xfrm>
              <a:off x="432" y="2304"/>
              <a:ext cx="153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/>
                <a:t>Augenpaar </a:t>
              </a:r>
              <a:br>
                <a:rPr lang="de-DE" sz="2400"/>
              </a:br>
              <a:r>
                <a:rPr lang="de-DE" sz="2400"/>
                <a:t>ohne Zyklo-WF</a:t>
              </a:r>
              <a:endParaRPr lang="de-DE"/>
            </a:p>
          </p:txBody>
        </p:sp>
        <p:sp>
          <p:nvSpPr>
            <p:cNvPr id="85001" name="Line 13"/>
            <p:cNvSpPr>
              <a:spLocks noChangeShapeType="1"/>
            </p:cNvSpPr>
            <p:nvPr/>
          </p:nvSpPr>
          <p:spPr bwMode="auto">
            <a:xfrm>
              <a:off x="3000" y="2498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2" name="Line 14"/>
            <p:cNvSpPr>
              <a:spLocks noChangeShapeType="1"/>
            </p:cNvSpPr>
            <p:nvPr/>
          </p:nvSpPr>
          <p:spPr bwMode="auto">
            <a:xfrm flipH="1">
              <a:off x="4608" y="2506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920875"/>
          </a:xfrm>
        </p:spPr>
        <p:txBody>
          <a:bodyPr/>
          <a:lstStyle/>
          <a:p>
            <a:r>
              <a:rPr lang="de-DE" smtClean="0"/>
              <a:t>Zyklo-WF </a:t>
            </a:r>
            <a:br>
              <a:rPr lang="de-DE" smtClean="0"/>
            </a:br>
            <a:r>
              <a:rPr lang="de-DE" smtClean="0"/>
              <a:t>Gegenläufige Verrollung der Vertikalmeridiane beider Augen um Achsen, die annähernd mit den Fixierlinien zusammenfallen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657600"/>
            <a:ext cx="7848600" cy="2914650"/>
            <a:chOff x="432" y="2304"/>
            <a:chExt cx="4944" cy="1836"/>
          </a:xfrm>
        </p:grpSpPr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2160" y="2304"/>
              <a:ext cx="3216" cy="18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022" name="Text Box 6"/>
            <p:cNvSpPr txBox="1">
              <a:spLocks noChangeArrowheads="1"/>
            </p:cNvSpPr>
            <p:nvPr/>
          </p:nvSpPr>
          <p:spPr bwMode="auto">
            <a:xfrm>
              <a:off x="432" y="2304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/>
                <a:t>Inzyklo-WF</a:t>
              </a:r>
              <a:endParaRPr lang="de-D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95" y="2948"/>
              <a:ext cx="1008" cy="534"/>
              <a:chOff x="2495" y="2948"/>
              <a:chExt cx="1008" cy="534"/>
            </a:xfrm>
          </p:grpSpPr>
          <p:sp>
            <p:nvSpPr>
              <p:cNvPr id="86031" name="Oval 8"/>
              <p:cNvSpPr>
                <a:spLocks noChangeArrowheads="1"/>
              </p:cNvSpPr>
              <p:nvPr/>
            </p:nvSpPr>
            <p:spPr bwMode="auto">
              <a:xfrm rot="15214">
                <a:off x="2806" y="3025"/>
                <a:ext cx="384" cy="384"/>
              </a:xfrm>
              <a:prstGeom prst="ellipse">
                <a:avLst/>
              </a:prstGeom>
              <a:noFill/>
              <a:ln w="25400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032" name="Oval 9"/>
              <p:cNvSpPr>
                <a:spLocks noChangeArrowheads="1"/>
              </p:cNvSpPr>
              <p:nvPr/>
            </p:nvSpPr>
            <p:spPr bwMode="auto">
              <a:xfrm rot="15214">
                <a:off x="2495" y="2948"/>
                <a:ext cx="1008" cy="53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104" y="2956"/>
              <a:ext cx="1008" cy="534"/>
              <a:chOff x="4104" y="2956"/>
              <a:chExt cx="1008" cy="534"/>
            </a:xfrm>
          </p:grpSpPr>
          <p:sp>
            <p:nvSpPr>
              <p:cNvPr id="86029" name="Oval 11"/>
              <p:cNvSpPr>
                <a:spLocks noChangeArrowheads="1"/>
              </p:cNvSpPr>
              <p:nvPr/>
            </p:nvSpPr>
            <p:spPr bwMode="auto">
              <a:xfrm rot="21576388" flipH="1">
                <a:off x="4415" y="3032"/>
                <a:ext cx="384" cy="384"/>
              </a:xfrm>
              <a:prstGeom prst="ellipse">
                <a:avLst/>
              </a:prstGeom>
              <a:noFill/>
              <a:ln w="25400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030" name="Oval 12"/>
              <p:cNvSpPr>
                <a:spLocks noChangeArrowheads="1"/>
              </p:cNvSpPr>
              <p:nvPr/>
            </p:nvSpPr>
            <p:spPr bwMode="auto">
              <a:xfrm rot="21576388" flipH="1">
                <a:off x="4104" y="2956"/>
                <a:ext cx="1008" cy="53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6025" name="Line 13"/>
            <p:cNvSpPr>
              <a:spLocks noChangeShapeType="1"/>
            </p:cNvSpPr>
            <p:nvPr/>
          </p:nvSpPr>
          <p:spPr bwMode="auto">
            <a:xfrm>
              <a:off x="3000" y="2498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026" name="Line 14"/>
            <p:cNvSpPr>
              <a:spLocks noChangeShapeType="1"/>
            </p:cNvSpPr>
            <p:nvPr/>
          </p:nvSpPr>
          <p:spPr bwMode="auto">
            <a:xfrm rot="229484">
              <a:off x="2999" y="2496"/>
              <a:ext cx="1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027" name="Line 15"/>
            <p:cNvSpPr>
              <a:spLocks noChangeShapeType="1"/>
            </p:cNvSpPr>
            <p:nvPr/>
          </p:nvSpPr>
          <p:spPr bwMode="auto">
            <a:xfrm flipH="1">
              <a:off x="4608" y="2506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028" name="Line 16"/>
            <p:cNvSpPr>
              <a:spLocks noChangeShapeType="1"/>
            </p:cNvSpPr>
            <p:nvPr/>
          </p:nvSpPr>
          <p:spPr bwMode="auto">
            <a:xfrm rot="21370516" flipH="1">
              <a:off x="4608" y="2504"/>
              <a:ext cx="1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920875"/>
          </a:xfrm>
        </p:spPr>
        <p:txBody>
          <a:bodyPr/>
          <a:lstStyle/>
          <a:p>
            <a:r>
              <a:rPr lang="de-DE" smtClean="0"/>
              <a:t>Zyklo-WF </a:t>
            </a:r>
            <a:br>
              <a:rPr lang="de-DE" smtClean="0"/>
            </a:br>
            <a:r>
              <a:rPr lang="de-DE" smtClean="0"/>
              <a:t>Gegenläufige Verrollung der Vertikalmeridiane beider Augen um Achsen, die annähernd mit den Fixierlinien zusammenfallen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657600"/>
            <a:ext cx="7848600" cy="2914650"/>
            <a:chOff x="432" y="2304"/>
            <a:chExt cx="4944" cy="1836"/>
          </a:xfrm>
        </p:grpSpPr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2160" y="2304"/>
              <a:ext cx="3216" cy="18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432" y="2304"/>
              <a:ext cx="1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/>
                <a:t>Exzyklo-WF</a:t>
              </a:r>
              <a:endParaRPr lang="de-D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95" y="2948"/>
              <a:ext cx="1008" cy="534"/>
              <a:chOff x="2495" y="2948"/>
              <a:chExt cx="1008" cy="534"/>
            </a:xfrm>
          </p:grpSpPr>
          <p:sp>
            <p:nvSpPr>
              <p:cNvPr id="87055" name="Oval 8"/>
              <p:cNvSpPr>
                <a:spLocks noChangeArrowheads="1"/>
              </p:cNvSpPr>
              <p:nvPr/>
            </p:nvSpPr>
            <p:spPr bwMode="auto">
              <a:xfrm rot="15214">
                <a:off x="2806" y="3025"/>
                <a:ext cx="384" cy="384"/>
              </a:xfrm>
              <a:prstGeom prst="ellipse">
                <a:avLst/>
              </a:prstGeom>
              <a:noFill/>
              <a:ln w="25400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56" name="Oval 9"/>
              <p:cNvSpPr>
                <a:spLocks noChangeArrowheads="1"/>
              </p:cNvSpPr>
              <p:nvPr/>
            </p:nvSpPr>
            <p:spPr bwMode="auto">
              <a:xfrm rot="15214">
                <a:off x="2495" y="2948"/>
                <a:ext cx="1008" cy="53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104" y="2956"/>
              <a:ext cx="1008" cy="534"/>
              <a:chOff x="4104" y="2956"/>
              <a:chExt cx="1008" cy="534"/>
            </a:xfrm>
          </p:grpSpPr>
          <p:sp>
            <p:nvSpPr>
              <p:cNvPr id="87053" name="Oval 11"/>
              <p:cNvSpPr>
                <a:spLocks noChangeArrowheads="1"/>
              </p:cNvSpPr>
              <p:nvPr/>
            </p:nvSpPr>
            <p:spPr bwMode="auto">
              <a:xfrm rot="21576388" flipH="1">
                <a:off x="4415" y="3032"/>
                <a:ext cx="384" cy="384"/>
              </a:xfrm>
              <a:prstGeom prst="ellipse">
                <a:avLst/>
              </a:prstGeom>
              <a:noFill/>
              <a:ln w="25400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54" name="Oval 12"/>
              <p:cNvSpPr>
                <a:spLocks noChangeArrowheads="1"/>
              </p:cNvSpPr>
              <p:nvPr/>
            </p:nvSpPr>
            <p:spPr bwMode="auto">
              <a:xfrm rot="21576388" flipH="1">
                <a:off x="4104" y="2956"/>
                <a:ext cx="1008" cy="53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7049" name="Line 13"/>
            <p:cNvSpPr>
              <a:spLocks noChangeShapeType="1"/>
            </p:cNvSpPr>
            <p:nvPr/>
          </p:nvSpPr>
          <p:spPr bwMode="auto">
            <a:xfrm flipH="1">
              <a:off x="3000" y="2498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50" name="Line 14"/>
            <p:cNvSpPr>
              <a:spLocks noChangeShapeType="1"/>
            </p:cNvSpPr>
            <p:nvPr/>
          </p:nvSpPr>
          <p:spPr bwMode="auto">
            <a:xfrm rot="21370516" flipH="1">
              <a:off x="3000" y="2496"/>
              <a:ext cx="1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51" name="Line 15"/>
            <p:cNvSpPr>
              <a:spLocks noChangeShapeType="1"/>
            </p:cNvSpPr>
            <p:nvPr/>
          </p:nvSpPr>
          <p:spPr bwMode="auto">
            <a:xfrm>
              <a:off x="4608" y="2506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52" name="Line 16"/>
            <p:cNvSpPr>
              <a:spLocks noChangeShapeType="1"/>
            </p:cNvSpPr>
            <p:nvPr/>
          </p:nvSpPr>
          <p:spPr bwMode="auto">
            <a:xfrm rot="229484">
              <a:off x="4607" y="2504"/>
              <a:ext cx="1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Binokularer Seheindruck mit Analysatoren bei Normaldarbietung und </a:t>
            </a:r>
            <a:r>
              <a:rPr lang="de-DE" u="sng" smtClean="0"/>
              <a:t>In</a:t>
            </a:r>
            <a:r>
              <a:rPr lang="de-DE" smtClean="0"/>
              <a:t>zyklo-WF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3019425"/>
            <a:ext cx="3386138" cy="2921000"/>
            <a:chOff x="1811" y="1902"/>
            <a:chExt cx="2133" cy="18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11" y="1902"/>
              <a:ext cx="2133" cy="1840"/>
              <a:chOff x="1811" y="1759"/>
              <a:chExt cx="2133" cy="2127"/>
            </a:xfrm>
          </p:grpSpPr>
          <p:sp>
            <p:nvSpPr>
              <p:cNvPr id="88114" name="Freeform 6"/>
              <p:cNvSpPr>
                <a:spLocks/>
              </p:cNvSpPr>
              <p:nvPr/>
            </p:nvSpPr>
            <p:spPr bwMode="auto">
              <a:xfrm>
                <a:off x="1811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15" name="Freeform 7"/>
              <p:cNvSpPr>
                <a:spLocks/>
              </p:cNvSpPr>
              <p:nvPr/>
            </p:nvSpPr>
            <p:spPr bwMode="auto">
              <a:xfrm flipH="1">
                <a:off x="2879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16" name="Freeform 8"/>
              <p:cNvSpPr>
                <a:spLocks/>
              </p:cNvSpPr>
              <p:nvPr/>
            </p:nvSpPr>
            <p:spPr bwMode="auto">
              <a:xfrm flipV="1">
                <a:off x="1811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17" name="Freeform 9"/>
              <p:cNvSpPr>
                <a:spLocks/>
              </p:cNvSpPr>
              <p:nvPr/>
            </p:nvSpPr>
            <p:spPr bwMode="auto">
              <a:xfrm flipH="1" flipV="1">
                <a:off x="2879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8071" name="Oval 10"/>
            <p:cNvSpPr>
              <a:spLocks noChangeArrowheads="1"/>
            </p:cNvSpPr>
            <p:nvPr/>
          </p:nvSpPr>
          <p:spPr bwMode="auto">
            <a:xfrm>
              <a:off x="2072" y="2024"/>
              <a:ext cx="1616" cy="15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072" name="Oval 11"/>
            <p:cNvSpPr>
              <a:spLocks noChangeArrowheads="1"/>
            </p:cNvSpPr>
            <p:nvPr/>
          </p:nvSpPr>
          <p:spPr bwMode="auto">
            <a:xfrm>
              <a:off x="2068" y="2024"/>
              <a:ext cx="1616" cy="15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073" name="Line 12"/>
            <p:cNvSpPr>
              <a:spLocks noChangeShapeType="1"/>
            </p:cNvSpPr>
            <p:nvPr/>
          </p:nvSpPr>
          <p:spPr bwMode="auto">
            <a:xfrm>
              <a:off x="2876" y="2031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929" y="2063"/>
              <a:ext cx="111" cy="105"/>
              <a:chOff x="1457" y="2053"/>
              <a:chExt cx="68" cy="65"/>
            </a:xfrm>
          </p:grpSpPr>
          <p:sp>
            <p:nvSpPr>
              <p:cNvPr id="88111" name="Line 14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12" name="Line 15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13" name="Line 16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flipH="1">
              <a:off x="2710" y="2065"/>
              <a:ext cx="111" cy="105"/>
              <a:chOff x="1457" y="2053"/>
              <a:chExt cx="68" cy="65"/>
            </a:xfrm>
          </p:grpSpPr>
          <p:sp>
            <p:nvSpPr>
              <p:cNvPr id="88108" name="Line 18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09" name="Line 19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10" name="Line 20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8076" name="Line 21"/>
            <p:cNvSpPr>
              <a:spLocks noChangeShapeType="1"/>
            </p:cNvSpPr>
            <p:nvPr/>
          </p:nvSpPr>
          <p:spPr bwMode="auto">
            <a:xfrm flipV="1">
              <a:off x="2876" y="3504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 flipV="1">
              <a:off x="2929" y="3475"/>
              <a:ext cx="111" cy="105"/>
              <a:chOff x="1457" y="2053"/>
              <a:chExt cx="68" cy="65"/>
            </a:xfrm>
          </p:grpSpPr>
          <p:sp>
            <p:nvSpPr>
              <p:cNvPr id="88105" name="Line 23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06" name="Line 24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07" name="Line 25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 flipH="1" flipV="1">
              <a:off x="2710" y="3476"/>
              <a:ext cx="111" cy="105"/>
              <a:chOff x="1457" y="2053"/>
              <a:chExt cx="68" cy="65"/>
            </a:xfrm>
          </p:grpSpPr>
          <p:sp>
            <p:nvSpPr>
              <p:cNvPr id="88102" name="Line 27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03" name="Line 28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04" name="Line 29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8079" name="Oval 30"/>
            <p:cNvSpPr>
              <a:spLocks noChangeArrowheads="1"/>
            </p:cNvSpPr>
            <p:nvPr/>
          </p:nvSpPr>
          <p:spPr bwMode="auto">
            <a:xfrm>
              <a:off x="2800" y="2750"/>
              <a:ext cx="148" cy="150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080" name="Line 31"/>
            <p:cNvSpPr>
              <a:spLocks noChangeShapeType="1"/>
            </p:cNvSpPr>
            <p:nvPr/>
          </p:nvSpPr>
          <p:spPr bwMode="auto">
            <a:xfrm rot="5400000">
              <a:off x="3613" y="2773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 rot="5400000" flipH="1">
              <a:off x="3527" y="2667"/>
              <a:ext cx="111" cy="105"/>
              <a:chOff x="1457" y="2053"/>
              <a:chExt cx="68" cy="65"/>
            </a:xfrm>
          </p:grpSpPr>
          <p:sp>
            <p:nvSpPr>
              <p:cNvPr id="88099" name="Line 33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00" name="Line 34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101" name="Line 35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8082" name="Line 36"/>
            <p:cNvSpPr>
              <a:spLocks noChangeShapeType="1"/>
            </p:cNvSpPr>
            <p:nvPr/>
          </p:nvSpPr>
          <p:spPr bwMode="auto">
            <a:xfrm rot="5400000" flipV="1">
              <a:off x="2140" y="2773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 rot="5400000" flipV="1">
              <a:off x="2117" y="2886"/>
              <a:ext cx="111" cy="105"/>
              <a:chOff x="1457" y="2053"/>
              <a:chExt cx="68" cy="65"/>
            </a:xfrm>
          </p:grpSpPr>
          <p:sp>
            <p:nvSpPr>
              <p:cNvPr id="88096" name="Line 38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097" name="Line 39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098" name="Line 40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 rot="5400000" flipH="1" flipV="1">
              <a:off x="2116" y="2667"/>
              <a:ext cx="111" cy="105"/>
              <a:chOff x="1457" y="2053"/>
              <a:chExt cx="68" cy="65"/>
            </a:xfrm>
          </p:grpSpPr>
          <p:sp>
            <p:nvSpPr>
              <p:cNvPr id="88093" name="Line 42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094" name="Line 43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095" name="Line 44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 rot="236803">
              <a:off x="2218" y="2161"/>
              <a:ext cx="1322" cy="1322"/>
              <a:chOff x="2218" y="2161"/>
              <a:chExt cx="1322" cy="1322"/>
            </a:xfrm>
          </p:grpSpPr>
          <p:sp>
            <p:nvSpPr>
              <p:cNvPr id="88089" name="AutoShape 46"/>
              <p:cNvSpPr>
                <a:spLocks noChangeArrowheads="1"/>
              </p:cNvSpPr>
              <p:nvPr/>
            </p:nvSpPr>
            <p:spPr bwMode="auto">
              <a:xfrm flipV="1">
                <a:off x="2845" y="2161"/>
                <a:ext cx="60" cy="566"/>
              </a:xfrm>
              <a:custGeom>
                <a:avLst/>
                <a:gdLst>
                  <a:gd name="T0" fmla="*/ 51 w 21600"/>
                  <a:gd name="T1" fmla="*/ 283 h 21600"/>
                  <a:gd name="T2" fmla="*/ 30 w 21600"/>
                  <a:gd name="T3" fmla="*/ 566 h 21600"/>
                  <a:gd name="T4" fmla="*/ 9 w 21600"/>
                  <a:gd name="T5" fmla="*/ 283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28 h 21600"/>
                  <a:gd name="T14" fmla="*/ 16200 w 21600"/>
                  <a:gd name="T15" fmla="*/ 16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090" name="AutoShape 47"/>
              <p:cNvSpPr>
                <a:spLocks noChangeArrowheads="1"/>
              </p:cNvSpPr>
              <p:nvPr/>
            </p:nvSpPr>
            <p:spPr bwMode="auto">
              <a:xfrm>
                <a:off x="2847" y="2923"/>
                <a:ext cx="60" cy="560"/>
              </a:xfrm>
              <a:custGeom>
                <a:avLst/>
                <a:gdLst>
                  <a:gd name="T0" fmla="*/ 51 w 21600"/>
                  <a:gd name="T1" fmla="*/ 280 h 21600"/>
                  <a:gd name="T2" fmla="*/ 30 w 21600"/>
                  <a:gd name="T3" fmla="*/ 560 h 21600"/>
                  <a:gd name="T4" fmla="*/ 9 w 21600"/>
                  <a:gd name="T5" fmla="*/ 280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40 w 21600"/>
                  <a:gd name="T13" fmla="*/ 5053 h 21600"/>
                  <a:gd name="T14" fmla="*/ 16560 w 21600"/>
                  <a:gd name="T15" fmla="*/ 165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091" name="AutoShape 48"/>
              <p:cNvSpPr>
                <a:spLocks noChangeArrowheads="1"/>
              </p:cNvSpPr>
              <p:nvPr/>
            </p:nvSpPr>
            <p:spPr bwMode="auto">
              <a:xfrm rot="5400000" flipV="1">
                <a:off x="3227" y="2546"/>
                <a:ext cx="60" cy="566"/>
              </a:xfrm>
              <a:custGeom>
                <a:avLst/>
                <a:gdLst>
                  <a:gd name="T0" fmla="*/ 51 w 21600"/>
                  <a:gd name="T1" fmla="*/ 283 h 21600"/>
                  <a:gd name="T2" fmla="*/ 30 w 21600"/>
                  <a:gd name="T3" fmla="*/ 566 h 21600"/>
                  <a:gd name="T4" fmla="*/ 9 w 21600"/>
                  <a:gd name="T5" fmla="*/ 283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28 h 21600"/>
                  <a:gd name="T14" fmla="*/ 16200 w 21600"/>
                  <a:gd name="T15" fmla="*/ 16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092" name="AutoShape 49"/>
              <p:cNvSpPr>
                <a:spLocks noChangeArrowheads="1"/>
              </p:cNvSpPr>
              <p:nvPr/>
            </p:nvSpPr>
            <p:spPr bwMode="auto">
              <a:xfrm rot="5400000">
                <a:off x="2468" y="2551"/>
                <a:ext cx="60" cy="560"/>
              </a:xfrm>
              <a:custGeom>
                <a:avLst/>
                <a:gdLst>
                  <a:gd name="T0" fmla="*/ 51 w 21600"/>
                  <a:gd name="T1" fmla="*/ 280 h 21600"/>
                  <a:gd name="T2" fmla="*/ 30 w 21600"/>
                  <a:gd name="T3" fmla="*/ 560 h 21600"/>
                  <a:gd name="T4" fmla="*/ 9 w 21600"/>
                  <a:gd name="T5" fmla="*/ 280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40 w 21600"/>
                  <a:gd name="T13" fmla="*/ 5053 h 21600"/>
                  <a:gd name="T14" fmla="*/ 16560 w 21600"/>
                  <a:gd name="T15" fmla="*/ 165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8086" name="Line 50"/>
            <p:cNvSpPr>
              <a:spLocks noChangeShapeType="1"/>
            </p:cNvSpPr>
            <p:nvPr/>
          </p:nvSpPr>
          <p:spPr bwMode="auto">
            <a:xfrm rot="5750064">
              <a:off x="3588" y="2847"/>
              <a:ext cx="2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087" name="Line 51"/>
            <p:cNvSpPr>
              <a:spLocks noChangeShapeType="1"/>
            </p:cNvSpPr>
            <p:nvPr/>
          </p:nvSpPr>
          <p:spPr bwMode="auto">
            <a:xfrm rot="5865558">
              <a:off x="3589" y="2892"/>
              <a:ext cx="2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088" name="Line 52"/>
            <p:cNvSpPr>
              <a:spLocks noChangeShapeType="1"/>
            </p:cNvSpPr>
            <p:nvPr/>
          </p:nvSpPr>
          <p:spPr bwMode="auto">
            <a:xfrm rot="6036433">
              <a:off x="3565" y="2956"/>
              <a:ext cx="2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36981" name="Text Box 53"/>
          <p:cNvSpPr txBox="1">
            <a:spLocks noChangeArrowheads="1"/>
          </p:cNvSpPr>
          <p:nvPr/>
        </p:nvSpPr>
        <p:spPr bwMode="auto">
          <a:xfrm>
            <a:off x="742950" y="2971800"/>
            <a:ext cx="2762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FF0000"/>
                </a:solidFill>
              </a:rPr>
              <a:t>Rechte Winkel zwischen den Zeigern bleiben erhalten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8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smtClean="0"/>
              <a:t>Liebe Freunde der </a:t>
            </a:r>
            <a:br>
              <a:rPr lang="de-DE" sz="3200" smtClean="0"/>
            </a:br>
            <a:r>
              <a:rPr lang="de-DE" sz="3200" smtClean="0"/>
              <a:t>Binokularen Vollkorrektion</a:t>
            </a:r>
            <a:r>
              <a:rPr lang="de-DE" sz="1400" smtClean="0"/>
              <a:t> </a:t>
            </a:r>
            <a:r>
              <a:rPr lang="de-DE" sz="3200" smtClean="0"/>
              <a:t>!</a:t>
            </a:r>
            <a:endParaRPr lang="de-DE" sz="4800" b="1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44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2509838"/>
            <a:ext cx="7078663" cy="1006475"/>
          </a:xfrm>
        </p:spPr>
        <p:txBody>
          <a:bodyPr/>
          <a:lstStyle/>
          <a:p>
            <a:r>
              <a:rPr lang="de-DE" smtClean="0"/>
              <a:t>Wir begrüßen Sie </a:t>
            </a:r>
            <a:br>
              <a:rPr lang="de-DE" smtClean="0"/>
            </a:br>
            <a:r>
              <a:rPr lang="de-DE" smtClean="0"/>
              <a:t>zu unserem heutigen Seminar</a:t>
            </a:r>
            <a:endParaRPr lang="de-DE" b="1" smtClean="0"/>
          </a:p>
        </p:txBody>
      </p:sp>
      <p:pic>
        <p:nvPicPr>
          <p:cNvPr id="104452" name="Picture 1028" descr="E:\OFFICE97\CLIPART\SCRBEANS\PARAD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43350"/>
            <a:ext cx="48545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ext Box 1029"/>
          <p:cNvSpPr txBox="1">
            <a:spLocks noChangeArrowheads="1"/>
          </p:cNvSpPr>
          <p:nvPr/>
        </p:nvSpPr>
        <p:spPr bwMode="auto">
          <a:xfrm>
            <a:off x="7239000" y="4429125"/>
            <a:ext cx="457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gh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gh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gh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gh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gh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  <p:bldP spid="104453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Ruhestellungsfehler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555750"/>
          </a:xfrm>
        </p:spPr>
        <p:txBody>
          <a:bodyPr/>
          <a:lstStyle/>
          <a:p>
            <a:r>
              <a:rPr lang="de-DE" smtClean="0"/>
              <a:t>Ruhestellungsfehler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Unterschied zwischen Vergenz-Ruhestellung und Orthostellung </a:t>
            </a:r>
          </a:p>
        </p:txBody>
      </p:sp>
      <p:sp>
        <p:nvSpPr>
          <p:cNvPr id="40964" name="Rectangle 1028"/>
          <p:cNvSpPr>
            <a:spLocks noChangeArrowheads="1"/>
          </p:cNvSpPr>
          <p:nvPr/>
        </p:nvSpPr>
        <p:spPr bwMode="auto">
          <a:xfrm>
            <a:off x="381000" y="3257550"/>
            <a:ext cx="8178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Es gibt manifeste und latente Ruhestellungsfehler.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Binokularer Seheindruck mit Analysatoren bei Normaldarbietung und </a:t>
            </a:r>
            <a:r>
              <a:rPr lang="de-DE" u="sng" smtClean="0"/>
              <a:t>Ex</a:t>
            </a:r>
            <a:r>
              <a:rPr lang="de-DE" smtClean="0"/>
              <a:t>zyklo-WF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3019425"/>
            <a:ext cx="3386138" cy="2921000"/>
            <a:chOff x="2928" y="1902"/>
            <a:chExt cx="2133" cy="18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28" y="1902"/>
              <a:ext cx="2133" cy="1840"/>
              <a:chOff x="1811" y="1759"/>
              <a:chExt cx="2133" cy="2127"/>
            </a:xfrm>
          </p:grpSpPr>
          <p:sp>
            <p:nvSpPr>
              <p:cNvPr id="89138" name="Freeform 6"/>
              <p:cNvSpPr>
                <a:spLocks/>
              </p:cNvSpPr>
              <p:nvPr/>
            </p:nvSpPr>
            <p:spPr bwMode="auto">
              <a:xfrm>
                <a:off x="1811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39" name="Freeform 7"/>
              <p:cNvSpPr>
                <a:spLocks/>
              </p:cNvSpPr>
              <p:nvPr/>
            </p:nvSpPr>
            <p:spPr bwMode="auto">
              <a:xfrm flipH="1">
                <a:off x="2879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40" name="Freeform 8"/>
              <p:cNvSpPr>
                <a:spLocks/>
              </p:cNvSpPr>
              <p:nvPr/>
            </p:nvSpPr>
            <p:spPr bwMode="auto">
              <a:xfrm flipV="1">
                <a:off x="1811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41" name="Freeform 9"/>
              <p:cNvSpPr>
                <a:spLocks/>
              </p:cNvSpPr>
              <p:nvPr/>
            </p:nvSpPr>
            <p:spPr bwMode="auto">
              <a:xfrm flipH="1" flipV="1">
                <a:off x="2879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9095" name="Oval 10"/>
            <p:cNvSpPr>
              <a:spLocks noChangeArrowheads="1"/>
            </p:cNvSpPr>
            <p:nvPr/>
          </p:nvSpPr>
          <p:spPr bwMode="auto">
            <a:xfrm>
              <a:off x="3189" y="2024"/>
              <a:ext cx="1616" cy="15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096" name="Oval 11"/>
            <p:cNvSpPr>
              <a:spLocks noChangeArrowheads="1"/>
            </p:cNvSpPr>
            <p:nvPr/>
          </p:nvSpPr>
          <p:spPr bwMode="auto">
            <a:xfrm>
              <a:off x="3185" y="2024"/>
              <a:ext cx="1616" cy="15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097" name="Line 12"/>
            <p:cNvSpPr>
              <a:spLocks noChangeShapeType="1"/>
            </p:cNvSpPr>
            <p:nvPr/>
          </p:nvSpPr>
          <p:spPr bwMode="auto">
            <a:xfrm>
              <a:off x="3993" y="2031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046" y="2063"/>
              <a:ext cx="111" cy="105"/>
              <a:chOff x="1457" y="2053"/>
              <a:chExt cx="68" cy="65"/>
            </a:xfrm>
          </p:grpSpPr>
          <p:sp>
            <p:nvSpPr>
              <p:cNvPr id="89135" name="Line 14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36" name="Line 15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37" name="Line 16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flipH="1">
              <a:off x="3827" y="2065"/>
              <a:ext cx="111" cy="105"/>
              <a:chOff x="1457" y="2053"/>
              <a:chExt cx="68" cy="65"/>
            </a:xfrm>
          </p:grpSpPr>
          <p:sp>
            <p:nvSpPr>
              <p:cNvPr id="89132" name="Line 18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33" name="Line 19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34" name="Line 20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9100" name="Line 21"/>
            <p:cNvSpPr>
              <a:spLocks noChangeShapeType="1"/>
            </p:cNvSpPr>
            <p:nvPr/>
          </p:nvSpPr>
          <p:spPr bwMode="auto">
            <a:xfrm flipV="1">
              <a:off x="3993" y="3504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 flipV="1">
              <a:off x="4046" y="3475"/>
              <a:ext cx="111" cy="105"/>
              <a:chOff x="1457" y="2053"/>
              <a:chExt cx="68" cy="65"/>
            </a:xfrm>
          </p:grpSpPr>
          <p:sp>
            <p:nvSpPr>
              <p:cNvPr id="89129" name="Line 23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30" name="Line 24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31" name="Line 25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 flipH="1" flipV="1">
              <a:off x="3827" y="3476"/>
              <a:ext cx="111" cy="105"/>
              <a:chOff x="1457" y="2053"/>
              <a:chExt cx="68" cy="65"/>
            </a:xfrm>
          </p:grpSpPr>
          <p:sp>
            <p:nvSpPr>
              <p:cNvPr id="89126" name="Line 27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27" name="Line 28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28" name="Line 29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9103" name="Oval 30"/>
            <p:cNvSpPr>
              <a:spLocks noChangeArrowheads="1"/>
            </p:cNvSpPr>
            <p:nvPr/>
          </p:nvSpPr>
          <p:spPr bwMode="auto">
            <a:xfrm>
              <a:off x="3917" y="2750"/>
              <a:ext cx="148" cy="150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104" name="Line 31"/>
            <p:cNvSpPr>
              <a:spLocks noChangeShapeType="1"/>
            </p:cNvSpPr>
            <p:nvPr/>
          </p:nvSpPr>
          <p:spPr bwMode="auto">
            <a:xfrm rot="5400000">
              <a:off x="4730" y="2773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 rot="5400000" flipH="1">
              <a:off x="4644" y="2667"/>
              <a:ext cx="111" cy="105"/>
              <a:chOff x="1457" y="2053"/>
              <a:chExt cx="68" cy="65"/>
            </a:xfrm>
          </p:grpSpPr>
          <p:sp>
            <p:nvSpPr>
              <p:cNvPr id="89123" name="Line 33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24" name="Line 34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25" name="Line 35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9106" name="Line 36"/>
            <p:cNvSpPr>
              <a:spLocks noChangeShapeType="1"/>
            </p:cNvSpPr>
            <p:nvPr/>
          </p:nvSpPr>
          <p:spPr bwMode="auto">
            <a:xfrm rot="5400000" flipV="1">
              <a:off x="3257" y="2773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 rot="5400000" flipV="1">
              <a:off x="3234" y="2886"/>
              <a:ext cx="111" cy="105"/>
              <a:chOff x="1457" y="2053"/>
              <a:chExt cx="68" cy="65"/>
            </a:xfrm>
          </p:grpSpPr>
          <p:sp>
            <p:nvSpPr>
              <p:cNvPr id="89120" name="Line 38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21" name="Line 39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22" name="Line 40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 rot="5400000" flipH="1" flipV="1">
              <a:off x="3233" y="2667"/>
              <a:ext cx="111" cy="105"/>
              <a:chOff x="1457" y="2053"/>
              <a:chExt cx="68" cy="65"/>
            </a:xfrm>
          </p:grpSpPr>
          <p:sp>
            <p:nvSpPr>
              <p:cNvPr id="89117" name="Line 42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18" name="Line 43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19" name="Line 44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 rot="-227467">
              <a:off x="3335" y="2161"/>
              <a:ext cx="1322" cy="1322"/>
              <a:chOff x="2218" y="2161"/>
              <a:chExt cx="1322" cy="1322"/>
            </a:xfrm>
          </p:grpSpPr>
          <p:sp>
            <p:nvSpPr>
              <p:cNvPr id="89113" name="AutoShape 46"/>
              <p:cNvSpPr>
                <a:spLocks noChangeArrowheads="1"/>
              </p:cNvSpPr>
              <p:nvPr/>
            </p:nvSpPr>
            <p:spPr bwMode="auto">
              <a:xfrm flipV="1">
                <a:off x="2845" y="2161"/>
                <a:ext cx="60" cy="566"/>
              </a:xfrm>
              <a:custGeom>
                <a:avLst/>
                <a:gdLst>
                  <a:gd name="T0" fmla="*/ 51 w 21600"/>
                  <a:gd name="T1" fmla="*/ 283 h 21600"/>
                  <a:gd name="T2" fmla="*/ 30 w 21600"/>
                  <a:gd name="T3" fmla="*/ 566 h 21600"/>
                  <a:gd name="T4" fmla="*/ 9 w 21600"/>
                  <a:gd name="T5" fmla="*/ 283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28 h 21600"/>
                  <a:gd name="T14" fmla="*/ 16200 w 21600"/>
                  <a:gd name="T15" fmla="*/ 16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14" name="AutoShape 47"/>
              <p:cNvSpPr>
                <a:spLocks noChangeArrowheads="1"/>
              </p:cNvSpPr>
              <p:nvPr/>
            </p:nvSpPr>
            <p:spPr bwMode="auto">
              <a:xfrm>
                <a:off x="2847" y="2923"/>
                <a:ext cx="60" cy="560"/>
              </a:xfrm>
              <a:custGeom>
                <a:avLst/>
                <a:gdLst>
                  <a:gd name="T0" fmla="*/ 51 w 21600"/>
                  <a:gd name="T1" fmla="*/ 280 h 21600"/>
                  <a:gd name="T2" fmla="*/ 30 w 21600"/>
                  <a:gd name="T3" fmla="*/ 560 h 21600"/>
                  <a:gd name="T4" fmla="*/ 9 w 21600"/>
                  <a:gd name="T5" fmla="*/ 280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40 w 21600"/>
                  <a:gd name="T13" fmla="*/ 5053 h 21600"/>
                  <a:gd name="T14" fmla="*/ 16560 w 21600"/>
                  <a:gd name="T15" fmla="*/ 165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15" name="AutoShape 48"/>
              <p:cNvSpPr>
                <a:spLocks noChangeArrowheads="1"/>
              </p:cNvSpPr>
              <p:nvPr/>
            </p:nvSpPr>
            <p:spPr bwMode="auto">
              <a:xfrm rot="5400000" flipV="1">
                <a:off x="3227" y="2546"/>
                <a:ext cx="60" cy="566"/>
              </a:xfrm>
              <a:custGeom>
                <a:avLst/>
                <a:gdLst>
                  <a:gd name="T0" fmla="*/ 51 w 21600"/>
                  <a:gd name="T1" fmla="*/ 283 h 21600"/>
                  <a:gd name="T2" fmla="*/ 30 w 21600"/>
                  <a:gd name="T3" fmla="*/ 566 h 21600"/>
                  <a:gd name="T4" fmla="*/ 9 w 21600"/>
                  <a:gd name="T5" fmla="*/ 283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28 h 21600"/>
                  <a:gd name="T14" fmla="*/ 16200 w 21600"/>
                  <a:gd name="T15" fmla="*/ 16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16" name="AutoShape 49"/>
              <p:cNvSpPr>
                <a:spLocks noChangeArrowheads="1"/>
              </p:cNvSpPr>
              <p:nvPr/>
            </p:nvSpPr>
            <p:spPr bwMode="auto">
              <a:xfrm rot="5400000">
                <a:off x="2468" y="2551"/>
                <a:ext cx="60" cy="560"/>
              </a:xfrm>
              <a:custGeom>
                <a:avLst/>
                <a:gdLst>
                  <a:gd name="T0" fmla="*/ 51 w 21600"/>
                  <a:gd name="T1" fmla="*/ 280 h 21600"/>
                  <a:gd name="T2" fmla="*/ 30 w 21600"/>
                  <a:gd name="T3" fmla="*/ 560 h 21600"/>
                  <a:gd name="T4" fmla="*/ 9 w 21600"/>
                  <a:gd name="T5" fmla="*/ 280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40 w 21600"/>
                  <a:gd name="T13" fmla="*/ 5053 h 21600"/>
                  <a:gd name="T14" fmla="*/ 16560 w 21600"/>
                  <a:gd name="T15" fmla="*/ 165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9110" name="Line 50"/>
            <p:cNvSpPr>
              <a:spLocks noChangeShapeType="1"/>
            </p:cNvSpPr>
            <p:nvPr/>
          </p:nvSpPr>
          <p:spPr bwMode="auto">
            <a:xfrm rot="5750064">
              <a:off x="4705" y="2847"/>
              <a:ext cx="2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111" name="Line 51"/>
            <p:cNvSpPr>
              <a:spLocks noChangeShapeType="1"/>
            </p:cNvSpPr>
            <p:nvPr/>
          </p:nvSpPr>
          <p:spPr bwMode="auto">
            <a:xfrm rot="5865558">
              <a:off x="4706" y="2892"/>
              <a:ext cx="2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112" name="Line 52"/>
            <p:cNvSpPr>
              <a:spLocks noChangeShapeType="1"/>
            </p:cNvSpPr>
            <p:nvPr/>
          </p:nvSpPr>
          <p:spPr bwMode="auto">
            <a:xfrm rot="6036433">
              <a:off x="4682" y="2956"/>
              <a:ext cx="2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9093" name="Text Box 53"/>
          <p:cNvSpPr txBox="1">
            <a:spLocks noChangeArrowheads="1"/>
          </p:cNvSpPr>
          <p:nvPr/>
        </p:nvSpPr>
        <p:spPr bwMode="auto">
          <a:xfrm>
            <a:off x="742950" y="2971800"/>
            <a:ext cx="2762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FF0000"/>
                </a:solidFill>
              </a:rPr>
              <a:t>Rechte Winkel zwischen den Zeigern bleiben erhalten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920875"/>
          </a:xfrm>
        </p:spPr>
        <p:txBody>
          <a:bodyPr/>
          <a:lstStyle/>
          <a:p>
            <a:r>
              <a:rPr lang="de-DE" smtClean="0"/>
              <a:t>Anamorphotische Bildverzeichnung</a:t>
            </a:r>
            <a:br>
              <a:rPr lang="de-DE" smtClean="0"/>
            </a:br>
            <a:r>
              <a:rPr lang="de-DE" smtClean="0"/>
              <a:t>Verzerrung, die durch die unterschiedlichen Abbildungsmaßstäbe in den Hauptschnitten eines astigmatischen Systems entsteht</a:t>
            </a:r>
            <a:endParaRPr lang="de-DE" sz="280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381000" y="3581400"/>
            <a:ext cx="8382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4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Die gelernte Kompensation der unterschiedlichen Abbildungsmaßstäbe bei Astigmatismus wird durch Korrektion überflüssig, wird aber in einer Übergangsphase aufrechterhalten.</a:t>
            </a:r>
          </a:p>
          <a:p>
            <a:pPr marL="314325" indent="-314325">
              <a:spcBef>
                <a:spcPct val="3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Dies ist ein </a:t>
            </a:r>
            <a:r>
              <a:rPr kumimoji="1" lang="de-DE" sz="2800" u="sng"/>
              <a:t>mon</a:t>
            </a:r>
            <a:r>
              <a:rPr kumimoji="1" lang="de-DE" sz="2800"/>
              <a:t>okulares Phänomen, das an diesem Binokulartest in Erscheinung tritt.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8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8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0" grpId="0" build="p" autoUpdateAnimBg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463675"/>
          </a:xfrm>
        </p:spPr>
        <p:txBody>
          <a:bodyPr/>
          <a:lstStyle/>
          <a:p>
            <a:r>
              <a:rPr lang="de-DE" smtClean="0"/>
              <a:t>Anamorphotische Bildverzeichnung</a:t>
            </a:r>
            <a:br>
              <a:rPr lang="de-DE" smtClean="0"/>
            </a:br>
            <a:r>
              <a:rPr lang="de-DE" smtClean="0"/>
              <a:t>Wahrnehmung bei Astigmatismus obliquus </a:t>
            </a:r>
            <a:br>
              <a:rPr lang="de-DE" smtClean="0"/>
            </a:br>
            <a:endParaRPr lang="de-DE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3048000"/>
            <a:ext cx="3386138" cy="2922588"/>
            <a:chOff x="1812" y="1908"/>
            <a:chExt cx="2133" cy="184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12" y="1908"/>
              <a:ext cx="2133" cy="1841"/>
              <a:chOff x="2448" y="2468"/>
              <a:chExt cx="1920" cy="165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448" y="2468"/>
                <a:ext cx="1920" cy="1657"/>
                <a:chOff x="1811" y="1759"/>
                <a:chExt cx="2133" cy="2127"/>
              </a:xfrm>
            </p:grpSpPr>
            <p:sp>
              <p:nvSpPr>
                <p:cNvPr id="91188" name="Freeform 7"/>
                <p:cNvSpPr>
                  <a:spLocks/>
                </p:cNvSpPr>
                <p:nvPr/>
              </p:nvSpPr>
              <p:spPr bwMode="auto">
                <a:xfrm>
                  <a:off x="1811" y="1759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89" name="Freeform 8"/>
                <p:cNvSpPr>
                  <a:spLocks/>
                </p:cNvSpPr>
                <p:nvPr/>
              </p:nvSpPr>
              <p:spPr bwMode="auto">
                <a:xfrm flipH="1">
                  <a:off x="2879" y="1759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90" name="Freeform 9"/>
                <p:cNvSpPr>
                  <a:spLocks/>
                </p:cNvSpPr>
                <p:nvPr/>
              </p:nvSpPr>
              <p:spPr bwMode="auto">
                <a:xfrm flipV="1">
                  <a:off x="1811" y="2815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91" name="Freeform 10"/>
                <p:cNvSpPr>
                  <a:spLocks/>
                </p:cNvSpPr>
                <p:nvPr/>
              </p:nvSpPr>
              <p:spPr bwMode="auto">
                <a:xfrm flipH="1" flipV="1">
                  <a:off x="2879" y="2815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1147" name="Oval 11"/>
              <p:cNvSpPr>
                <a:spLocks noChangeArrowheads="1"/>
              </p:cNvSpPr>
              <p:nvPr/>
            </p:nvSpPr>
            <p:spPr bwMode="auto">
              <a:xfrm>
                <a:off x="2683" y="2578"/>
                <a:ext cx="1455" cy="14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148" name="Oval 12"/>
              <p:cNvSpPr>
                <a:spLocks noChangeArrowheads="1"/>
              </p:cNvSpPr>
              <p:nvPr/>
            </p:nvSpPr>
            <p:spPr bwMode="auto">
              <a:xfrm>
                <a:off x="2679" y="2578"/>
                <a:ext cx="1455" cy="14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149" name="Line 13"/>
              <p:cNvSpPr>
                <a:spLocks noChangeShapeType="1"/>
              </p:cNvSpPr>
              <p:nvPr/>
            </p:nvSpPr>
            <p:spPr bwMode="auto">
              <a:xfrm>
                <a:off x="3407" y="2584"/>
                <a:ext cx="0" cy="1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3454" y="2613"/>
                <a:ext cx="100" cy="95"/>
                <a:chOff x="1457" y="2053"/>
                <a:chExt cx="68" cy="65"/>
              </a:xfrm>
            </p:grpSpPr>
            <p:sp>
              <p:nvSpPr>
                <p:cNvPr id="91185" name="Line 15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86" name="Line 16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87" name="Line 17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 flipH="1">
                <a:off x="3257" y="2615"/>
                <a:ext cx="100" cy="94"/>
                <a:chOff x="1457" y="2053"/>
                <a:chExt cx="68" cy="65"/>
              </a:xfrm>
            </p:grpSpPr>
            <p:sp>
              <p:nvSpPr>
                <p:cNvPr id="91182" name="Line 19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83" name="Line 20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84" name="Line 21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1152" name="Line 22"/>
              <p:cNvSpPr>
                <a:spLocks noChangeShapeType="1"/>
              </p:cNvSpPr>
              <p:nvPr/>
            </p:nvSpPr>
            <p:spPr bwMode="auto">
              <a:xfrm flipV="1">
                <a:off x="3407" y="3911"/>
                <a:ext cx="0" cy="1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 flipV="1">
                <a:off x="3454" y="3885"/>
                <a:ext cx="100" cy="94"/>
                <a:chOff x="1457" y="2053"/>
                <a:chExt cx="68" cy="65"/>
              </a:xfrm>
            </p:grpSpPr>
            <p:sp>
              <p:nvSpPr>
                <p:cNvPr id="91179" name="Line 2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80" name="Line 2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81" name="Line 2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 flipH="1" flipV="1">
                <a:off x="3257" y="3885"/>
                <a:ext cx="100" cy="95"/>
                <a:chOff x="1457" y="2053"/>
                <a:chExt cx="68" cy="65"/>
              </a:xfrm>
            </p:grpSpPr>
            <p:sp>
              <p:nvSpPr>
                <p:cNvPr id="91176" name="Line 28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77" name="Line 29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78" name="Line 30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1155" name="Oval 31"/>
              <p:cNvSpPr>
                <a:spLocks noChangeArrowheads="1"/>
              </p:cNvSpPr>
              <p:nvPr/>
            </p:nvSpPr>
            <p:spPr bwMode="auto">
              <a:xfrm>
                <a:off x="3338" y="3232"/>
                <a:ext cx="133" cy="135"/>
              </a:xfrm>
              <a:prstGeom prst="ellips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156" name="Line 32"/>
              <p:cNvSpPr>
                <a:spLocks noChangeShapeType="1"/>
              </p:cNvSpPr>
              <p:nvPr/>
            </p:nvSpPr>
            <p:spPr bwMode="auto">
              <a:xfrm rot="5400000">
                <a:off x="4070" y="3253"/>
                <a:ext cx="0" cy="1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 rot="5400000" flipH="1">
                <a:off x="3993" y="3156"/>
                <a:ext cx="100" cy="95"/>
                <a:chOff x="1457" y="2053"/>
                <a:chExt cx="68" cy="65"/>
              </a:xfrm>
            </p:grpSpPr>
            <p:sp>
              <p:nvSpPr>
                <p:cNvPr id="91173" name="Line 3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74" name="Line 3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75" name="Line 3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1158" name="Line 37"/>
              <p:cNvSpPr>
                <a:spLocks noChangeShapeType="1"/>
              </p:cNvSpPr>
              <p:nvPr/>
            </p:nvSpPr>
            <p:spPr bwMode="auto">
              <a:xfrm rot="5400000" flipV="1">
                <a:off x="2744" y="3253"/>
                <a:ext cx="0" cy="1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0" name="Group 38"/>
              <p:cNvGrpSpPr>
                <a:grpSpLocks/>
              </p:cNvGrpSpPr>
              <p:nvPr/>
            </p:nvGrpSpPr>
            <p:grpSpPr bwMode="auto">
              <a:xfrm rot="5400000" flipV="1">
                <a:off x="2724" y="3353"/>
                <a:ext cx="100" cy="95"/>
                <a:chOff x="1457" y="2053"/>
                <a:chExt cx="68" cy="65"/>
              </a:xfrm>
            </p:grpSpPr>
            <p:sp>
              <p:nvSpPr>
                <p:cNvPr id="91170" name="Line 39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71" name="Line 40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72" name="Line 41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 rot="5400000" flipH="1" flipV="1">
                <a:off x="2723" y="3156"/>
                <a:ext cx="100" cy="95"/>
                <a:chOff x="1457" y="2053"/>
                <a:chExt cx="68" cy="65"/>
              </a:xfrm>
            </p:grpSpPr>
            <p:sp>
              <p:nvSpPr>
                <p:cNvPr id="91167" name="Line 43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68" name="Line 44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69" name="Line 45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3362" y="2701"/>
                <a:ext cx="99" cy="1190"/>
                <a:chOff x="3362" y="2701"/>
                <a:chExt cx="99" cy="1190"/>
              </a:xfrm>
            </p:grpSpPr>
            <p:sp>
              <p:nvSpPr>
                <p:cNvPr id="91165" name="AutoShape 47"/>
                <p:cNvSpPr>
                  <a:spLocks noChangeArrowheads="1"/>
                </p:cNvSpPr>
                <p:nvPr/>
              </p:nvSpPr>
              <p:spPr bwMode="auto">
                <a:xfrm rot="-236803" flipH="1" flipV="1">
                  <a:off x="3362" y="2701"/>
                  <a:ext cx="54" cy="510"/>
                </a:xfrm>
                <a:custGeom>
                  <a:avLst/>
                  <a:gdLst>
                    <a:gd name="T0" fmla="*/ 45 w 21600"/>
                    <a:gd name="T1" fmla="*/ 255 h 21600"/>
                    <a:gd name="T2" fmla="*/ 27 w 21600"/>
                    <a:gd name="T3" fmla="*/ 510 h 21600"/>
                    <a:gd name="T4" fmla="*/ 9 w 21600"/>
                    <a:gd name="T5" fmla="*/ 255 h 21600"/>
                    <a:gd name="T6" fmla="*/ 2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200 w 21600"/>
                    <a:gd name="T13" fmla="*/ 5209 h 21600"/>
                    <a:gd name="T14" fmla="*/ 16400 w 21600"/>
                    <a:gd name="T15" fmla="*/ 1639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839" y="21600"/>
                      </a:lnTo>
                      <a:lnTo>
                        <a:pt x="1476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1166" name="AutoShape 48"/>
                <p:cNvSpPr>
                  <a:spLocks noChangeArrowheads="1"/>
                </p:cNvSpPr>
                <p:nvPr/>
              </p:nvSpPr>
              <p:spPr bwMode="auto">
                <a:xfrm rot="21363197" flipH="1">
                  <a:off x="3407" y="3386"/>
                  <a:ext cx="54" cy="505"/>
                </a:xfrm>
                <a:custGeom>
                  <a:avLst/>
                  <a:gdLst>
                    <a:gd name="T0" fmla="*/ 46 w 21600"/>
                    <a:gd name="T1" fmla="*/ 253 h 21600"/>
                    <a:gd name="T2" fmla="*/ 27 w 21600"/>
                    <a:gd name="T3" fmla="*/ 505 h 21600"/>
                    <a:gd name="T4" fmla="*/ 8 w 21600"/>
                    <a:gd name="T5" fmla="*/ 253 h 21600"/>
                    <a:gd name="T6" fmla="*/ 2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200 w 21600"/>
                    <a:gd name="T13" fmla="*/ 5047 h 21600"/>
                    <a:gd name="T14" fmla="*/ 16400 w 21600"/>
                    <a:gd name="T15" fmla="*/ 165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480" y="21600"/>
                      </a:lnTo>
                      <a:lnTo>
                        <a:pt x="1512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1162" name="Line 49"/>
              <p:cNvSpPr>
                <a:spLocks noChangeShapeType="1"/>
              </p:cNvSpPr>
              <p:nvPr/>
            </p:nvSpPr>
            <p:spPr bwMode="auto">
              <a:xfrm rot="5750064">
                <a:off x="4047" y="3320"/>
                <a:ext cx="1" cy="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163" name="Line 50"/>
              <p:cNvSpPr>
                <a:spLocks noChangeShapeType="1"/>
              </p:cNvSpPr>
              <p:nvPr/>
            </p:nvSpPr>
            <p:spPr bwMode="auto">
              <a:xfrm rot="5865558">
                <a:off x="4049" y="3359"/>
                <a:ext cx="2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164" name="Line 51"/>
              <p:cNvSpPr>
                <a:spLocks noChangeShapeType="1"/>
              </p:cNvSpPr>
              <p:nvPr/>
            </p:nvSpPr>
            <p:spPr bwMode="auto">
              <a:xfrm rot="6036433">
                <a:off x="4026" y="3418"/>
                <a:ext cx="2" cy="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52"/>
            <p:cNvGrpSpPr>
              <a:grpSpLocks/>
            </p:cNvGrpSpPr>
            <p:nvPr/>
          </p:nvGrpSpPr>
          <p:grpSpPr bwMode="auto">
            <a:xfrm rot="342035">
              <a:off x="2216" y="2781"/>
              <a:ext cx="1320" cy="110"/>
              <a:chOff x="2815" y="3254"/>
              <a:chExt cx="1188" cy="99"/>
            </a:xfrm>
          </p:grpSpPr>
          <p:sp>
            <p:nvSpPr>
              <p:cNvPr id="91144" name="AutoShape 53"/>
              <p:cNvSpPr>
                <a:spLocks noChangeArrowheads="1"/>
              </p:cNvSpPr>
              <p:nvPr/>
            </p:nvSpPr>
            <p:spPr bwMode="auto">
              <a:xfrm rot="-5636803" flipH="1" flipV="1">
                <a:off x="3043" y="3071"/>
                <a:ext cx="54" cy="509"/>
              </a:xfrm>
              <a:custGeom>
                <a:avLst/>
                <a:gdLst>
                  <a:gd name="T0" fmla="*/ 45 w 21600"/>
                  <a:gd name="T1" fmla="*/ 255 h 21600"/>
                  <a:gd name="T2" fmla="*/ 27 w 21600"/>
                  <a:gd name="T3" fmla="*/ 509 h 21600"/>
                  <a:gd name="T4" fmla="*/ 9 w 21600"/>
                  <a:gd name="T5" fmla="*/ 255 h 21600"/>
                  <a:gd name="T6" fmla="*/ 2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00 w 21600"/>
                  <a:gd name="T13" fmla="*/ 5220 h 21600"/>
                  <a:gd name="T14" fmla="*/ 16400 w 21600"/>
                  <a:gd name="T15" fmla="*/ 163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145" name="AutoShape 54"/>
              <p:cNvSpPr>
                <a:spLocks noChangeArrowheads="1"/>
              </p:cNvSpPr>
              <p:nvPr/>
            </p:nvSpPr>
            <p:spPr bwMode="auto">
              <a:xfrm rot="15963197" flipH="1">
                <a:off x="3724" y="3029"/>
                <a:ext cx="54" cy="504"/>
              </a:xfrm>
              <a:custGeom>
                <a:avLst/>
                <a:gdLst>
                  <a:gd name="T0" fmla="*/ 46 w 21600"/>
                  <a:gd name="T1" fmla="*/ 252 h 21600"/>
                  <a:gd name="T2" fmla="*/ 27 w 21600"/>
                  <a:gd name="T3" fmla="*/ 504 h 21600"/>
                  <a:gd name="T4" fmla="*/ 8 w 21600"/>
                  <a:gd name="T5" fmla="*/ 252 h 21600"/>
                  <a:gd name="T6" fmla="*/ 2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00 w 21600"/>
                  <a:gd name="T13" fmla="*/ 5057 h 21600"/>
                  <a:gd name="T14" fmla="*/ 16400 w 21600"/>
                  <a:gd name="T15" fmla="*/ 165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640055" name="Text Box 55"/>
          <p:cNvSpPr txBox="1">
            <a:spLocks noChangeArrowheads="1"/>
          </p:cNvSpPr>
          <p:nvPr/>
        </p:nvSpPr>
        <p:spPr bwMode="auto">
          <a:xfrm>
            <a:off x="742950" y="29718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olidFill>
                  <a:srgbClr val="FF0000"/>
                </a:solidFill>
              </a:rPr>
              <a:t>Zeiger bilden </a:t>
            </a:r>
            <a:r>
              <a:rPr lang="de-DE" sz="2400" u="sng">
                <a:solidFill>
                  <a:srgbClr val="FF0000"/>
                </a:solidFill>
              </a:rPr>
              <a:t>keine</a:t>
            </a:r>
            <a:r>
              <a:rPr lang="de-DE" sz="2400">
                <a:solidFill>
                  <a:srgbClr val="FF0000"/>
                </a:solidFill>
              </a:rPr>
              <a:t> rechten Winkel mehr miteinander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55" grpId="0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463675"/>
          </a:xfrm>
        </p:spPr>
        <p:txBody>
          <a:bodyPr/>
          <a:lstStyle/>
          <a:p>
            <a:r>
              <a:rPr lang="de-DE" smtClean="0"/>
              <a:t>Zyklo-WF und anamorphotische Bildverzeichnung am einfachen Zeigertest </a:t>
            </a:r>
            <a:br>
              <a:rPr lang="de-DE" smtClean="0"/>
            </a:br>
            <a:endParaRPr lang="de-DE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3048000"/>
            <a:ext cx="3386138" cy="3260725"/>
            <a:chOff x="2928" y="1920"/>
            <a:chExt cx="2133" cy="205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28" y="1920"/>
              <a:ext cx="2133" cy="1841"/>
              <a:chOff x="1811" y="1759"/>
              <a:chExt cx="2133" cy="2127"/>
            </a:xfrm>
          </p:grpSpPr>
          <p:sp>
            <p:nvSpPr>
              <p:cNvPr id="92223" name="Freeform 6"/>
              <p:cNvSpPr>
                <a:spLocks/>
              </p:cNvSpPr>
              <p:nvPr/>
            </p:nvSpPr>
            <p:spPr bwMode="auto">
              <a:xfrm>
                <a:off x="1811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24" name="Freeform 7"/>
              <p:cNvSpPr>
                <a:spLocks/>
              </p:cNvSpPr>
              <p:nvPr/>
            </p:nvSpPr>
            <p:spPr bwMode="auto">
              <a:xfrm flipH="1">
                <a:off x="2879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25" name="Freeform 8"/>
              <p:cNvSpPr>
                <a:spLocks/>
              </p:cNvSpPr>
              <p:nvPr/>
            </p:nvSpPr>
            <p:spPr bwMode="auto">
              <a:xfrm flipV="1">
                <a:off x="1811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26" name="Freeform 9"/>
              <p:cNvSpPr>
                <a:spLocks/>
              </p:cNvSpPr>
              <p:nvPr/>
            </p:nvSpPr>
            <p:spPr bwMode="auto">
              <a:xfrm flipH="1" flipV="1">
                <a:off x="2879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2198" name="Oval 10"/>
            <p:cNvSpPr>
              <a:spLocks noChangeArrowheads="1"/>
            </p:cNvSpPr>
            <p:nvPr/>
          </p:nvSpPr>
          <p:spPr bwMode="auto">
            <a:xfrm>
              <a:off x="3189" y="2042"/>
              <a:ext cx="1616" cy="15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99" name="Oval 11"/>
            <p:cNvSpPr>
              <a:spLocks noChangeArrowheads="1"/>
            </p:cNvSpPr>
            <p:nvPr/>
          </p:nvSpPr>
          <p:spPr bwMode="auto">
            <a:xfrm>
              <a:off x="3185" y="2042"/>
              <a:ext cx="1616" cy="15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00" name="Line 12"/>
            <p:cNvSpPr>
              <a:spLocks noChangeShapeType="1"/>
            </p:cNvSpPr>
            <p:nvPr/>
          </p:nvSpPr>
          <p:spPr bwMode="auto">
            <a:xfrm>
              <a:off x="3993" y="2049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046" y="2081"/>
              <a:ext cx="111" cy="106"/>
              <a:chOff x="1457" y="2053"/>
              <a:chExt cx="68" cy="65"/>
            </a:xfrm>
          </p:grpSpPr>
          <p:sp>
            <p:nvSpPr>
              <p:cNvPr id="92220" name="Line 14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21" name="Line 15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22" name="Line 16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flipH="1">
              <a:off x="3827" y="2083"/>
              <a:ext cx="111" cy="105"/>
              <a:chOff x="1457" y="2053"/>
              <a:chExt cx="68" cy="65"/>
            </a:xfrm>
          </p:grpSpPr>
          <p:sp>
            <p:nvSpPr>
              <p:cNvPr id="92217" name="Line 18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18" name="Line 19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19" name="Line 20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2203" name="Line 21"/>
            <p:cNvSpPr>
              <a:spLocks noChangeShapeType="1"/>
            </p:cNvSpPr>
            <p:nvPr/>
          </p:nvSpPr>
          <p:spPr bwMode="auto">
            <a:xfrm flipV="1">
              <a:off x="3993" y="3523"/>
              <a:ext cx="0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 flipV="1">
              <a:off x="4046" y="3494"/>
              <a:ext cx="111" cy="105"/>
              <a:chOff x="1457" y="2053"/>
              <a:chExt cx="68" cy="65"/>
            </a:xfrm>
          </p:grpSpPr>
          <p:sp>
            <p:nvSpPr>
              <p:cNvPr id="92214" name="Line 23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15" name="Line 24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16" name="Line 25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 flipH="1" flipV="1">
              <a:off x="3827" y="3494"/>
              <a:ext cx="111" cy="106"/>
              <a:chOff x="1457" y="2053"/>
              <a:chExt cx="68" cy="65"/>
            </a:xfrm>
          </p:grpSpPr>
          <p:sp>
            <p:nvSpPr>
              <p:cNvPr id="92211" name="Line 27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12" name="Line 28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13" name="Line 29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2206" name="Oval 30"/>
            <p:cNvSpPr>
              <a:spLocks noChangeArrowheads="1"/>
            </p:cNvSpPr>
            <p:nvPr/>
          </p:nvSpPr>
          <p:spPr bwMode="auto">
            <a:xfrm>
              <a:off x="3917" y="2769"/>
              <a:ext cx="147" cy="150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3943" y="2179"/>
              <a:ext cx="110" cy="1322"/>
              <a:chOff x="3362" y="2701"/>
              <a:chExt cx="99" cy="1190"/>
            </a:xfrm>
          </p:grpSpPr>
          <p:sp>
            <p:nvSpPr>
              <p:cNvPr id="92209" name="AutoShape 32"/>
              <p:cNvSpPr>
                <a:spLocks noChangeArrowheads="1"/>
              </p:cNvSpPr>
              <p:nvPr/>
            </p:nvSpPr>
            <p:spPr bwMode="auto">
              <a:xfrm rot="-236803" flipH="1" flipV="1">
                <a:off x="3362" y="2701"/>
                <a:ext cx="54" cy="510"/>
              </a:xfrm>
              <a:custGeom>
                <a:avLst/>
                <a:gdLst>
                  <a:gd name="T0" fmla="*/ 45 w 21600"/>
                  <a:gd name="T1" fmla="*/ 255 h 21600"/>
                  <a:gd name="T2" fmla="*/ 27 w 21600"/>
                  <a:gd name="T3" fmla="*/ 510 h 21600"/>
                  <a:gd name="T4" fmla="*/ 9 w 21600"/>
                  <a:gd name="T5" fmla="*/ 255 h 21600"/>
                  <a:gd name="T6" fmla="*/ 2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00 w 21600"/>
                  <a:gd name="T13" fmla="*/ 5209 h 21600"/>
                  <a:gd name="T14" fmla="*/ 16400 w 21600"/>
                  <a:gd name="T15" fmla="*/ 163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210" name="AutoShape 33"/>
              <p:cNvSpPr>
                <a:spLocks noChangeArrowheads="1"/>
              </p:cNvSpPr>
              <p:nvPr/>
            </p:nvSpPr>
            <p:spPr bwMode="auto">
              <a:xfrm rot="21363197" flipH="1">
                <a:off x="3407" y="3386"/>
                <a:ext cx="54" cy="505"/>
              </a:xfrm>
              <a:custGeom>
                <a:avLst/>
                <a:gdLst>
                  <a:gd name="T0" fmla="*/ 46 w 21600"/>
                  <a:gd name="T1" fmla="*/ 253 h 21600"/>
                  <a:gd name="T2" fmla="*/ 27 w 21600"/>
                  <a:gd name="T3" fmla="*/ 505 h 21600"/>
                  <a:gd name="T4" fmla="*/ 8 w 21600"/>
                  <a:gd name="T5" fmla="*/ 253 h 21600"/>
                  <a:gd name="T6" fmla="*/ 2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00 w 21600"/>
                  <a:gd name="T13" fmla="*/ 5047 h 21600"/>
                  <a:gd name="T14" fmla="*/ 16400 w 21600"/>
                  <a:gd name="T15" fmla="*/ 165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2208" name="Text Box 34"/>
            <p:cNvSpPr txBox="1">
              <a:spLocks noChangeArrowheads="1"/>
            </p:cNvSpPr>
            <p:nvPr/>
          </p:nvSpPr>
          <p:spPr bwMode="auto">
            <a:xfrm>
              <a:off x="2928" y="3756"/>
              <a:ext cx="2132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Anamorphotische Bildverzeichnung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762000" y="3048000"/>
            <a:ext cx="3386138" cy="3260725"/>
            <a:chOff x="480" y="1920"/>
            <a:chExt cx="2133" cy="2054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480" y="1920"/>
              <a:ext cx="2133" cy="1840"/>
              <a:chOff x="480" y="1920"/>
              <a:chExt cx="2133" cy="1840"/>
            </a:xfrm>
          </p:grpSpPr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480" y="1920"/>
                <a:ext cx="2133" cy="1840"/>
                <a:chOff x="1811" y="1759"/>
                <a:chExt cx="2133" cy="2127"/>
              </a:xfrm>
            </p:grpSpPr>
            <p:sp>
              <p:nvSpPr>
                <p:cNvPr id="92193" name="Freeform 38"/>
                <p:cNvSpPr>
                  <a:spLocks/>
                </p:cNvSpPr>
                <p:nvPr/>
              </p:nvSpPr>
              <p:spPr bwMode="auto">
                <a:xfrm>
                  <a:off x="1811" y="1759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94" name="Freeform 39"/>
                <p:cNvSpPr>
                  <a:spLocks/>
                </p:cNvSpPr>
                <p:nvPr/>
              </p:nvSpPr>
              <p:spPr bwMode="auto">
                <a:xfrm flipH="1">
                  <a:off x="2879" y="1759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95" name="Freeform 40"/>
                <p:cNvSpPr>
                  <a:spLocks/>
                </p:cNvSpPr>
                <p:nvPr/>
              </p:nvSpPr>
              <p:spPr bwMode="auto">
                <a:xfrm flipV="1">
                  <a:off x="1811" y="2815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96" name="Freeform 41"/>
                <p:cNvSpPr>
                  <a:spLocks/>
                </p:cNvSpPr>
                <p:nvPr/>
              </p:nvSpPr>
              <p:spPr bwMode="auto">
                <a:xfrm flipH="1" flipV="1">
                  <a:off x="2879" y="2815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2169" name="Oval 42"/>
              <p:cNvSpPr>
                <a:spLocks noChangeArrowheads="1"/>
              </p:cNvSpPr>
              <p:nvPr/>
            </p:nvSpPr>
            <p:spPr bwMode="auto">
              <a:xfrm>
                <a:off x="741" y="2042"/>
                <a:ext cx="1616" cy="15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170" name="Oval 43"/>
              <p:cNvSpPr>
                <a:spLocks noChangeArrowheads="1"/>
              </p:cNvSpPr>
              <p:nvPr/>
            </p:nvSpPr>
            <p:spPr bwMode="auto">
              <a:xfrm>
                <a:off x="737" y="2042"/>
                <a:ext cx="1616" cy="15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171" name="Line 44"/>
              <p:cNvSpPr>
                <a:spLocks noChangeShapeType="1"/>
              </p:cNvSpPr>
              <p:nvPr/>
            </p:nvSpPr>
            <p:spPr bwMode="auto">
              <a:xfrm>
                <a:off x="1545" y="2049"/>
                <a:ext cx="0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1598" y="2081"/>
                <a:ext cx="111" cy="105"/>
                <a:chOff x="1457" y="2053"/>
                <a:chExt cx="68" cy="65"/>
              </a:xfrm>
            </p:grpSpPr>
            <p:sp>
              <p:nvSpPr>
                <p:cNvPr id="92190" name="Line 46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91" name="Line 47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92" name="Line 48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49"/>
              <p:cNvGrpSpPr>
                <a:grpSpLocks/>
              </p:cNvGrpSpPr>
              <p:nvPr/>
            </p:nvGrpSpPr>
            <p:grpSpPr bwMode="auto">
              <a:xfrm flipH="1">
                <a:off x="1379" y="2083"/>
                <a:ext cx="111" cy="105"/>
                <a:chOff x="1457" y="2053"/>
                <a:chExt cx="68" cy="65"/>
              </a:xfrm>
            </p:grpSpPr>
            <p:sp>
              <p:nvSpPr>
                <p:cNvPr id="92187" name="Line 50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88" name="Line 51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89" name="Line 52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2174" name="Line 53"/>
              <p:cNvSpPr>
                <a:spLocks noChangeShapeType="1"/>
              </p:cNvSpPr>
              <p:nvPr/>
            </p:nvSpPr>
            <p:spPr bwMode="auto">
              <a:xfrm flipV="1">
                <a:off x="1545" y="3522"/>
                <a:ext cx="0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 flipV="1">
                <a:off x="1598" y="3493"/>
                <a:ext cx="111" cy="105"/>
                <a:chOff x="1457" y="2053"/>
                <a:chExt cx="68" cy="65"/>
              </a:xfrm>
            </p:grpSpPr>
            <p:sp>
              <p:nvSpPr>
                <p:cNvPr id="92184" name="Line 55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85" name="Line 56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86" name="Line 57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" name="Group 58"/>
              <p:cNvGrpSpPr>
                <a:grpSpLocks/>
              </p:cNvGrpSpPr>
              <p:nvPr/>
            </p:nvGrpSpPr>
            <p:grpSpPr bwMode="auto">
              <a:xfrm flipH="1" flipV="1">
                <a:off x="1379" y="3494"/>
                <a:ext cx="111" cy="105"/>
                <a:chOff x="1457" y="2053"/>
                <a:chExt cx="68" cy="65"/>
              </a:xfrm>
            </p:grpSpPr>
            <p:sp>
              <p:nvSpPr>
                <p:cNvPr id="92181" name="Line 59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82" name="Line 60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83" name="Line 61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2177" name="Oval 62"/>
              <p:cNvSpPr>
                <a:spLocks noChangeArrowheads="1"/>
              </p:cNvSpPr>
              <p:nvPr/>
            </p:nvSpPr>
            <p:spPr bwMode="auto">
              <a:xfrm>
                <a:off x="1469" y="2768"/>
                <a:ext cx="148" cy="150"/>
              </a:xfrm>
              <a:prstGeom prst="ellips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" name="Group 63"/>
              <p:cNvGrpSpPr>
                <a:grpSpLocks/>
              </p:cNvGrpSpPr>
              <p:nvPr/>
            </p:nvGrpSpPr>
            <p:grpSpPr bwMode="auto">
              <a:xfrm>
                <a:off x="1495" y="2179"/>
                <a:ext cx="111" cy="1320"/>
                <a:chOff x="1495" y="2179"/>
                <a:chExt cx="111" cy="1320"/>
              </a:xfrm>
            </p:grpSpPr>
            <p:sp>
              <p:nvSpPr>
                <p:cNvPr id="92179" name="AutoShape 64"/>
                <p:cNvSpPr>
                  <a:spLocks noChangeArrowheads="1"/>
                </p:cNvSpPr>
                <p:nvPr/>
              </p:nvSpPr>
              <p:spPr bwMode="auto">
                <a:xfrm rot="-236803" flipH="1" flipV="1">
                  <a:off x="1495" y="2179"/>
                  <a:ext cx="60" cy="566"/>
                </a:xfrm>
                <a:custGeom>
                  <a:avLst/>
                  <a:gdLst>
                    <a:gd name="T0" fmla="*/ 51 w 21600"/>
                    <a:gd name="T1" fmla="*/ 283 h 21600"/>
                    <a:gd name="T2" fmla="*/ 30 w 21600"/>
                    <a:gd name="T3" fmla="*/ 566 h 21600"/>
                    <a:gd name="T4" fmla="*/ 9 w 21600"/>
                    <a:gd name="T5" fmla="*/ 283 h 21600"/>
                    <a:gd name="T6" fmla="*/ 3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400 w 21600"/>
                    <a:gd name="T13" fmla="*/ 5228 h 21600"/>
                    <a:gd name="T14" fmla="*/ 16200 w 21600"/>
                    <a:gd name="T15" fmla="*/ 1637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839" y="21600"/>
                      </a:lnTo>
                      <a:lnTo>
                        <a:pt x="1476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2180" name="AutoShape 65"/>
                <p:cNvSpPr>
                  <a:spLocks noChangeArrowheads="1"/>
                </p:cNvSpPr>
                <p:nvPr/>
              </p:nvSpPr>
              <p:spPr bwMode="auto">
                <a:xfrm rot="21363197" flipH="1">
                  <a:off x="1546" y="2939"/>
                  <a:ext cx="60" cy="560"/>
                </a:xfrm>
                <a:custGeom>
                  <a:avLst/>
                  <a:gdLst>
                    <a:gd name="T0" fmla="*/ 51 w 21600"/>
                    <a:gd name="T1" fmla="*/ 280 h 21600"/>
                    <a:gd name="T2" fmla="*/ 30 w 21600"/>
                    <a:gd name="T3" fmla="*/ 560 h 21600"/>
                    <a:gd name="T4" fmla="*/ 9 w 21600"/>
                    <a:gd name="T5" fmla="*/ 280 h 21600"/>
                    <a:gd name="T6" fmla="*/ 3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040 w 21600"/>
                    <a:gd name="T13" fmla="*/ 5053 h 21600"/>
                    <a:gd name="T14" fmla="*/ 16560 w 21600"/>
                    <a:gd name="T15" fmla="*/ 1654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480" y="21600"/>
                      </a:lnTo>
                      <a:lnTo>
                        <a:pt x="1512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92167" name="Text Box 66"/>
            <p:cNvSpPr txBox="1">
              <a:spLocks noChangeArrowheads="1"/>
            </p:cNvSpPr>
            <p:nvPr/>
          </p:nvSpPr>
          <p:spPr bwMode="auto">
            <a:xfrm>
              <a:off x="480" y="3756"/>
              <a:ext cx="2132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Exzyklo-Winkelfehlsichtigkeit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463675"/>
          </a:xfrm>
        </p:spPr>
        <p:txBody>
          <a:bodyPr/>
          <a:lstStyle/>
          <a:p>
            <a:r>
              <a:rPr lang="de-DE" smtClean="0"/>
              <a:t>Zyklo-WF und anamorphotische Bildverzeichnung am Doppelzeigertest </a:t>
            </a:r>
            <a:br>
              <a:rPr lang="de-DE" smtClean="0"/>
            </a:br>
            <a:endParaRPr lang="de-DE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Doppelzeigertest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3048000"/>
            <a:ext cx="3386138" cy="2922588"/>
            <a:chOff x="1812" y="1908"/>
            <a:chExt cx="2133" cy="184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12" y="1908"/>
              <a:ext cx="2133" cy="1841"/>
              <a:chOff x="2448" y="2468"/>
              <a:chExt cx="1920" cy="165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448" y="2468"/>
                <a:ext cx="1920" cy="1657"/>
                <a:chOff x="1811" y="1759"/>
                <a:chExt cx="2133" cy="2127"/>
              </a:xfrm>
            </p:grpSpPr>
            <p:sp>
              <p:nvSpPr>
                <p:cNvPr id="93286" name="Freeform 7"/>
                <p:cNvSpPr>
                  <a:spLocks/>
                </p:cNvSpPr>
                <p:nvPr/>
              </p:nvSpPr>
              <p:spPr bwMode="auto">
                <a:xfrm>
                  <a:off x="1811" y="1759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87" name="Freeform 8"/>
                <p:cNvSpPr>
                  <a:spLocks/>
                </p:cNvSpPr>
                <p:nvPr/>
              </p:nvSpPr>
              <p:spPr bwMode="auto">
                <a:xfrm flipH="1">
                  <a:off x="2879" y="1759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88" name="Freeform 9"/>
                <p:cNvSpPr>
                  <a:spLocks/>
                </p:cNvSpPr>
                <p:nvPr/>
              </p:nvSpPr>
              <p:spPr bwMode="auto">
                <a:xfrm flipV="1">
                  <a:off x="1811" y="2815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89" name="Freeform 10"/>
                <p:cNvSpPr>
                  <a:spLocks/>
                </p:cNvSpPr>
                <p:nvPr/>
              </p:nvSpPr>
              <p:spPr bwMode="auto">
                <a:xfrm flipH="1" flipV="1">
                  <a:off x="2879" y="2815"/>
                  <a:ext cx="1065" cy="1071"/>
                </a:xfrm>
                <a:custGeom>
                  <a:avLst/>
                  <a:gdLst>
                    <a:gd name="T0" fmla="*/ 0 w 1065"/>
                    <a:gd name="T1" fmla="*/ 1071 h 1071"/>
                    <a:gd name="T2" fmla="*/ 0 w 1065"/>
                    <a:gd name="T3" fmla="*/ 0 h 1071"/>
                    <a:gd name="T4" fmla="*/ 1065 w 1065"/>
                    <a:gd name="T5" fmla="*/ 0 h 1071"/>
                    <a:gd name="T6" fmla="*/ 1065 w 1065"/>
                    <a:gd name="T7" fmla="*/ 265 h 1071"/>
                    <a:gd name="T8" fmla="*/ 988 w 1065"/>
                    <a:gd name="T9" fmla="*/ 271 h 1071"/>
                    <a:gd name="T10" fmla="*/ 917 w 1065"/>
                    <a:gd name="T11" fmla="*/ 284 h 1071"/>
                    <a:gd name="T12" fmla="*/ 862 w 1065"/>
                    <a:gd name="T13" fmla="*/ 296 h 1071"/>
                    <a:gd name="T14" fmla="*/ 807 w 1065"/>
                    <a:gd name="T15" fmla="*/ 310 h 1071"/>
                    <a:gd name="T16" fmla="*/ 733 w 1065"/>
                    <a:gd name="T17" fmla="*/ 341 h 1071"/>
                    <a:gd name="T18" fmla="*/ 658 w 1065"/>
                    <a:gd name="T19" fmla="*/ 381 h 1071"/>
                    <a:gd name="T20" fmla="*/ 562 w 1065"/>
                    <a:gd name="T21" fmla="*/ 452 h 1071"/>
                    <a:gd name="T22" fmla="*/ 491 w 1065"/>
                    <a:gd name="T23" fmla="*/ 523 h 1071"/>
                    <a:gd name="T24" fmla="*/ 420 w 1065"/>
                    <a:gd name="T25" fmla="*/ 600 h 1071"/>
                    <a:gd name="T26" fmla="*/ 374 w 1065"/>
                    <a:gd name="T27" fmla="*/ 677 h 1071"/>
                    <a:gd name="T28" fmla="*/ 316 w 1065"/>
                    <a:gd name="T29" fmla="*/ 794 h 1071"/>
                    <a:gd name="T30" fmla="*/ 278 w 1065"/>
                    <a:gd name="T31" fmla="*/ 923 h 1071"/>
                    <a:gd name="T32" fmla="*/ 265 w 1065"/>
                    <a:gd name="T33" fmla="*/ 1007 h 1071"/>
                    <a:gd name="T34" fmla="*/ 265 w 1065"/>
                    <a:gd name="T35" fmla="*/ 1070 h 1071"/>
                    <a:gd name="T36" fmla="*/ 0 w 1065"/>
                    <a:gd name="T37" fmla="*/ 1071 h 10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5"/>
                    <a:gd name="T58" fmla="*/ 0 h 1071"/>
                    <a:gd name="T59" fmla="*/ 1065 w 1065"/>
                    <a:gd name="T60" fmla="*/ 1071 h 10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5" h="1071">
                      <a:moveTo>
                        <a:pt x="0" y="1071"/>
                      </a:moveTo>
                      <a:lnTo>
                        <a:pt x="0" y="0"/>
                      </a:lnTo>
                      <a:lnTo>
                        <a:pt x="1065" y="0"/>
                      </a:lnTo>
                      <a:lnTo>
                        <a:pt x="1065" y="265"/>
                      </a:lnTo>
                      <a:lnTo>
                        <a:pt x="988" y="271"/>
                      </a:lnTo>
                      <a:lnTo>
                        <a:pt x="917" y="284"/>
                      </a:lnTo>
                      <a:lnTo>
                        <a:pt x="862" y="296"/>
                      </a:lnTo>
                      <a:lnTo>
                        <a:pt x="807" y="310"/>
                      </a:lnTo>
                      <a:lnTo>
                        <a:pt x="733" y="341"/>
                      </a:lnTo>
                      <a:lnTo>
                        <a:pt x="658" y="381"/>
                      </a:lnTo>
                      <a:lnTo>
                        <a:pt x="562" y="452"/>
                      </a:lnTo>
                      <a:lnTo>
                        <a:pt x="491" y="523"/>
                      </a:lnTo>
                      <a:lnTo>
                        <a:pt x="420" y="600"/>
                      </a:lnTo>
                      <a:lnTo>
                        <a:pt x="374" y="677"/>
                      </a:lnTo>
                      <a:lnTo>
                        <a:pt x="316" y="794"/>
                      </a:lnTo>
                      <a:lnTo>
                        <a:pt x="278" y="923"/>
                      </a:lnTo>
                      <a:lnTo>
                        <a:pt x="265" y="1007"/>
                      </a:lnTo>
                      <a:lnTo>
                        <a:pt x="265" y="1070"/>
                      </a:lnTo>
                      <a:lnTo>
                        <a:pt x="0" y="107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3245" name="Oval 11"/>
              <p:cNvSpPr>
                <a:spLocks noChangeArrowheads="1"/>
              </p:cNvSpPr>
              <p:nvPr/>
            </p:nvSpPr>
            <p:spPr bwMode="auto">
              <a:xfrm>
                <a:off x="2683" y="2578"/>
                <a:ext cx="1455" cy="14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46" name="Oval 12"/>
              <p:cNvSpPr>
                <a:spLocks noChangeArrowheads="1"/>
              </p:cNvSpPr>
              <p:nvPr/>
            </p:nvSpPr>
            <p:spPr bwMode="auto">
              <a:xfrm>
                <a:off x="2679" y="2578"/>
                <a:ext cx="1455" cy="14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47" name="Line 13"/>
              <p:cNvSpPr>
                <a:spLocks noChangeShapeType="1"/>
              </p:cNvSpPr>
              <p:nvPr/>
            </p:nvSpPr>
            <p:spPr bwMode="auto">
              <a:xfrm>
                <a:off x="3407" y="2584"/>
                <a:ext cx="0" cy="1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3454" y="2613"/>
                <a:ext cx="100" cy="95"/>
                <a:chOff x="1457" y="2053"/>
                <a:chExt cx="68" cy="65"/>
              </a:xfrm>
            </p:grpSpPr>
            <p:sp>
              <p:nvSpPr>
                <p:cNvPr id="93283" name="Line 15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84" name="Line 16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85" name="Line 17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 flipH="1">
                <a:off x="3257" y="2615"/>
                <a:ext cx="100" cy="94"/>
                <a:chOff x="1457" y="2053"/>
                <a:chExt cx="68" cy="65"/>
              </a:xfrm>
            </p:grpSpPr>
            <p:sp>
              <p:nvSpPr>
                <p:cNvPr id="93280" name="Line 19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81" name="Line 20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82" name="Line 21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3250" name="Line 22"/>
              <p:cNvSpPr>
                <a:spLocks noChangeShapeType="1"/>
              </p:cNvSpPr>
              <p:nvPr/>
            </p:nvSpPr>
            <p:spPr bwMode="auto">
              <a:xfrm flipV="1">
                <a:off x="3407" y="3911"/>
                <a:ext cx="0" cy="1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 flipV="1">
                <a:off x="3454" y="3885"/>
                <a:ext cx="100" cy="94"/>
                <a:chOff x="1457" y="2053"/>
                <a:chExt cx="68" cy="65"/>
              </a:xfrm>
            </p:grpSpPr>
            <p:sp>
              <p:nvSpPr>
                <p:cNvPr id="93277" name="Line 2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78" name="Line 2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79" name="Line 2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 flipH="1" flipV="1">
                <a:off x="3257" y="3885"/>
                <a:ext cx="100" cy="95"/>
                <a:chOff x="1457" y="2053"/>
                <a:chExt cx="68" cy="65"/>
              </a:xfrm>
            </p:grpSpPr>
            <p:sp>
              <p:nvSpPr>
                <p:cNvPr id="93274" name="Line 28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75" name="Line 29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76" name="Line 30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3253" name="Oval 31"/>
              <p:cNvSpPr>
                <a:spLocks noChangeArrowheads="1"/>
              </p:cNvSpPr>
              <p:nvPr/>
            </p:nvSpPr>
            <p:spPr bwMode="auto">
              <a:xfrm>
                <a:off x="3338" y="3232"/>
                <a:ext cx="133" cy="135"/>
              </a:xfrm>
              <a:prstGeom prst="ellips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54" name="Line 32"/>
              <p:cNvSpPr>
                <a:spLocks noChangeShapeType="1"/>
              </p:cNvSpPr>
              <p:nvPr/>
            </p:nvSpPr>
            <p:spPr bwMode="auto">
              <a:xfrm rot="5400000">
                <a:off x="4070" y="3253"/>
                <a:ext cx="0" cy="1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 rot="5400000" flipH="1">
                <a:off x="3993" y="3156"/>
                <a:ext cx="100" cy="95"/>
                <a:chOff x="1457" y="2053"/>
                <a:chExt cx="68" cy="65"/>
              </a:xfrm>
            </p:grpSpPr>
            <p:sp>
              <p:nvSpPr>
                <p:cNvPr id="93271" name="Line 34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72" name="Line 35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73" name="Line 36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3256" name="Line 37"/>
              <p:cNvSpPr>
                <a:spLocks noChangeShapeType="1"/>
              </p:cNvSpPr>
              <p:nvPr/>
            </p:nvSpPr>
            <p:spPr bwMode="auto">
              <a:xfrm rot="5400000" flipV="1">
                <a:off x="2744" y="3253"/>
                <a:ext cx="0" cy="1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0" name="Group 38"/>
              <p:cNvGrpSpPr>
                <a:grpSpLocks/>
              </p:cNvGrpSpPr>
              <p:nvPr/>
            </p:nvGrpSpPr>
            <p:grpSpPr bwMode="auto">
              <a:xfrm rot="5400000" flipV="1">
                <a:off x="2724" y="3353"/>
                <a:ext cx="100" cy="95"/>
                <a:chOff x="1457" y="2053"/>
                <a:chExt cx="68" cy="65"/>
              </a:xfrm>
            </p:grpSpPr>
            <p:sp>
              <p:nvSpPr>
                <p:cNvPr id="93268" name="Line 39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69" name="Line 40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70" name="Line 41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 rot="5400000" flipH="1" flipV="1">
                <a:off x="2723" y="3156"/>
                <a:ext cx="100" cy="95"/>
                <a:chOff x="1457" y="2053"/>
                <a:chExt cx="68" cy="65"/>
              </a:xfrm>
            </p:grpSpPr>
            <p:sp>
              <p:nvSpPr>
                <p:cNvPr id="93265" name="Line 43"/>
                <p:cNvSpPr>
                  <a:spLocks noChangeShapeType="1"/>
                </p:cNvSpPr>
                <p:nvPr/>
              </p:nvSpPr>
              <p:spPr bwMode="auto">
                <a:xfrm rot="350064">
                  <a:off x="1457" y="2061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66" name="Line 44"/>
                <p:cNvSpPr>
                  <a:spLocks noChangeShapeType="1"/>
                </p:cNvSpPr>
                <p:nvPr/>
              </p:nvSpPr>
              <p:spPr bwMode="auto">
                <a:xfrm rot="465558">
                  <a:off x="1492" y="2053"/>
                  <a:ext cx="1" cy="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67" name="Line 45"/>
                <p:cNvSpPr>
                  <a:spLocks noChangeShapeType="1"/>
                </p:cNvSpPr>
                <p:nvPr/>
              </p:nvSpPr>
              <p:spPr bwMode="auto">
                <a:xfrm rot="636433">
                  <a:off x="1524" y="2075"/>
                  <a:ext cx="1" cy="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3362" y="2701"/>
                <a:ext cx="99" cy="1190"/>
                <a:chOff x="3362" y="2701"/>
                <a:chExt cx="99" cy="1190"/>
              </a:xfrm>
            </p:grpSpPr>
            <p:sp>
              <p:nvSpPr>
                <p:cNvPr id="93263" name="AutoShape 47"/>
                <p:cNvSpPr>
                  <a:spLocks noChangeArrowheads="1"/>
                </p:cNvSpPr>
                <p:nvPr/>
              </p:nvSpPr>
              <p:spPr bwMode="auto">
                <a:xfrm rot="-236803" flipH="1" flipV="1">
                  <a:off x="3362" y="2701"/>
                  <a:ext cx="54" cy="510"/>
                </a:xfrm>
                <a:custGeom>
                  <a:avLst/>
                  <a:gdLst>
                    <a:gd name="T0" fmla="*/ 45 w 21600"/>
                    <a:gd name="T1" fmla="*/ 255 h 21600"/>
                    <a:gd name="T2" fmla="*/ 27 w 21600"/>
                    <a:gd name="T3" fmla="*/ 510 h 21600"/>
                    <a:gd name="T4" fmla="*/ 9 w 21600"/>
                    <a:gd name="T5" fmla="*/ 255 h 21600"/>
                    <a:gd name="T6" fmla="*/ 2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200 w 21600"/>
                    <a:gd name="T13" fmla="*/ 5209 h 21600"/>
                    <a:gd name="T14" fmla="*/ 16400 w 21600"/>
                    <a:gd name="T15" fmla="*/ 1639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839" y="21600"/>
                      </a:lnTo>
                      <a:lnTo>
                        <a:pt x="1476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264" name="AutoShape 48"/>
                <p:cNvSpPr>
                  <a:spLocks noChangeArrowheads="1"/>
                </p:cNvSpPr>
                <p:nvPr/>
              </p:nvSpPr>
              <p:spPr bwMode="auto">
                <a:xfrm rot="21363197" flipH="1">
                  <a:off x="3407" y="3386"/>
                  <a:ext cx="54" cy="505"/>
                </a:xfrm>
                <a:custGeom>
                  <a:avLst/>
                  <a:gdLst>
                    <a:gd name="T0" fmla="*/ 46 w 21600"/>
                    <a:gd name="T1" fmla="*/ 253 h 21600"/>
                    <a:gd name="T2" fmla="*/ 27 w 21600"/>
                    <a:gd name="T3" fmla="*/ 505 h 21600"/>
                    <a:gd name="T4" fmla="*/ 8 w 21600"/>
                    <a:gd name="T5" fmla="*/ 253 h 21600"/>
                    <a:gd name="T6" fmla="*/ 2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200 w 21600"/>
                    <a:gd name="T13" fmla="*/ 5047 h 21600"/>
                    <a:gd name="T14" fmla="*/ 16400 w 21600"/>
                    <a:gd name="T15" fmla="*/ 165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6480" y="21600"/>
                      </a:lnTo>
                      <a:lnTo>
                        <a:pt x="1512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3260" name="Line 49"/>
              <p:cNvSpPr>
                <a:spLocks noChangeShapeType="1"/>
              </p:cNvSpPr>
              <p:nvPr/>
            </p:nvSpPr>
            <p:spPr bwMode="auto">
              <a:xfrm rot="5750064">
                <a:off x="4047" y="3320"/>
                <a:ext cx="1" cy="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61" name="Line 50"/>
              <p:cNvSpPr>
                <a:spLocks noChangeShapeType="1"/>
              </p:cNvSpPr>
              <p:nvPr/>
            </p:nvSpPr>
            <p:spPr bwMode="auto">
              <a:xfrm rot="5865558">
                <a:off x="4049" y="3359"/>
                <a:ext cx="2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62" name="Line 51"/>
              <p:cNvSpPr>
                <a:spLocks noChangeShapeType="1"/>
              </p:cNvSpPr>
              <p:nvPr/>
            </p:nvSpPr>
            <p:spPr bwMode="auto">
              <a:xfrm rot="6036433">
                <a:off x="4026" y="3418"/>
                <a:ext cx="2" cy="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52"/>
            <p:cNvGrpSpPr>
              <a:grpSpLocks/>
            </p:cNvGrpSpPr>
            <p:nvPr/>
          </p:nvGrpSpPr>
          <p:grpSpPr bwMode="auto">
            <a:xfrm rot="342035">
              <a:off x="2216" y="2781"/>
              <a:ext cx="1320" cy="110"/>
              <a:chOff x="2815" y="3254"/>
              <a:chExt cx="1188" cy="99"/>
            </a:xfrm>
          </p:grpSpPr>
          <p:sp>
            <p:nvSpPr>
              <p:cNvPr id="93242" name="AutoShape 53"/>
              <p:cNvSpPr>
                <a:spLocks noChangeArrowheads="1"/>
              </p:cNvSpPr>
              <p:nvPr/>
            </p:nvSpPr>
            <p:spPr bwMode="auto">
              <a:xfrm rot="-5636803" flipH="1" flipV="1">
                <a:off x="3043" y="3071"/>
                <a:ext cx="54" cy="509"/>
              </a:xfrm>
              <a:custGeom>
                <a:avLst/>
                <a:gdLst>
                  <a:gd name="T0" fmla="*/ 45 w 21600"/>
                  <a:gd name="T1" fmla="*/ 255 h 21600"/>
                  <a:gd name="T2" fmla="*/ 27 w 21600"/>
                  <a:gd name="T3" fmla="*/ 509 h 21600"/>
                  <a:gd name="T4" fmla="*/ 9 w 21600"/>
                  <a:gd name="T5" fmla="*/ 255 h 21600"/>
                  <a:gd name="T6" fmla="*/ 2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00 w 21600"/>
                  <a:gd name="T13" fmla="*/ 5220 h 21600"/>
                  <a:gd name="T14" fmla="*/ 16400 w 21600"/>
                  <a:gd name="T15" fmla="*/ 163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43" name="AutoShape 54"/>
              <p:cNvSpPr>
                <a:spLocks noChangeArrowheads="1"/>
              </p:cNvSpPr>
              <p:nvPr/>
            </p:nvSpPr>
            <p:spPr bwMode="auto">
              <a:xfrm rot="15963197" flipH="1">
                <a:off x="3724" y="3029"/>
                <a:ext cx="54" cy="504"/>
              </a:xfrm>
              <a:custGeom>
                <a:avLst/>
                <a:gdLst>
                  <a:gd name="T0" fmla="*/ 46 w 21600"/>
                  <a:gd name="T1" fmla="*/ 252 h 21600"/>
                  <a:gd name="T2" fmla="*/ 27 w 21600"/>
                  <a:gd name="T3" fmla="*/ 504 h 21600"/>
                  <a:gd name="T4" fmla="*/ 8 w 21600"/>
                  <a:gd name="T5" fmla="*/ 252 h 21600"/>
                  <a:gd name="T6" fmla="*/ 2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00 w 21600"/>
                  <a:gd name="T13" fmla="*/ 5057 h 21600"/>
                  <a:gd name="T14" fmla="*/ 16400 w 21600"/>
                  <a:gd name="T15" fmla="*/ 165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93189" name="Text Box 55"/>
          <p:cNvSpPr txBox="1">
            <a:spLocks noChangeArrowheads="1"/>
          </p:cNvSpPr>
          <p:nvPr/>
        </p:nvSpPr>
        <p:spPr bwMode="auto">
          <a:xfrm>
            <a:off x="4648200" y="5962650"/>
            <a:ext cx="33845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Anamorphotische Bildverzeichnung</a:t>
            </a:r>
          </a:p>
        </p:txBody>
      </p: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762000" y="3048000"/>
            <a:ext cx="3386138" cy="2921000"/>
            <a:chOff x="1811" y="1902"/>
            <a:chExt cx="2133" cy="1840"/>
          </a:xfrm>
        </p:grpSpPr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1811" y="1902"/>
              <a:ext cx="2133" cy="1840"/>
              <a:chOff x="1811" y="1759"/>
              <a:chExt cx="2133" cy="2127"/>
            </a:xfrm>
          </p:grpSpPr>
          <p:sp>
            <p:nvSpPr>
              <p:cNvPr id="93236" name="Freeform 58"/>
              <p:cNvSpPr>
                <a:spLocks/>
              </p:cNvSpPr>
              <p:nvPr/>
            </p:nvSpPr>
            <p:spPr bwMode="auto">
              <a:xfrm>
                <a:off x="1811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37" name="Freeform 59"/>
              <p:cNvSpPr>
                <a:spLocks/>
              </p:cNvSpPr>
              <p:nvPr/>
            </p:nvSpPr>
            <p:spPr bwMode="auto">
              <a:xfrm flipH="1">
                <a:off x="2879" y="1759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38" name="Freeform 60"/>
              <p:cNvSpPr>
                <a:spLocks/>
              </p:cNvSpPr>
              <p:nvPr/>
            </p:nvSpPr>
            <p:spPr bwMode="auto">
              <a:xfrm flipV="1">
                <a:off x="1811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39" name="Freeform 61"/>
              <p:cNvSpPr>
                <a:spLocks/>
              </p:cNvSpPr>
              <p:nvPr/>
            </p:nvSpPr>
            <p:spPr bwMode="auto">
              <a:xfrm flipH="1" flipV="1">
                <a:off x="2879" y="2815"/>
                <a:ext cx="1065" cy="1071"/>
              </a:xfrm>
              <a:custGeom>
                <a:avLst/>
                <a:gdLst>
                  <a:gd name="T0" fmla="*/ 0 w 1065"/>
                  <a:gd name="T1" fmla="*/ 1071 h 1071"/>
                  <a:gd name="T2" fmla="*/ 0 w 1065"/>
                  <a:gd name="T3" fmla="*/ 0 h 1071"/>
                  <a:gd name="T4" fmla="*/ 1065 w 1065"/>
                  <a:gd name="T5" fmla="*/ 0 h 1071"/>
                  <a:gd name="T6" fmla="*/ 1065 w 1065"/>
                  <a:gd name="T7" fmla="*/ 265 h 1071"/>
                  <a:gd name="T8" fmla="*/ 988 w 1065"/>
                  <a:gd name="T9" fmla="*/ 271 h 1071"/>
                  <a:gd name="T10" fmla="*/ 917 w 1065"/>
                  <a:gd name="T11" fmla="*/ 284 h 1071"/>
                  <a:gd name="T12" fmla="*/ 862 w 1065"/>
                  <a:gd name="T13" fmla="*/ 296 h 1071"/>
                  <a:gd name="T14" fmla="*/ 807 w 1065"/>
                  <a:gd name="T15" fmla="*/ 310 h 1071"/>
                  <a:gd name="T16" fmla="*/ 733 w 1065"/>
                  <a:gd name="T17" fmla="*/ 341 h 1071"/>
                  <a:gd name="T18" fmla="*/ 658 w 1065"/>
                  <a:gd name="T19" fmla="*/ 381 h 1071"/>
                  <a:gd name="T20" fmla="*/ 562 w 1065"/>
                  <a:gd name="T21" fmla="*/ 452 h 1071"/>
                  <a:gd name="T22" fmla="*/ 491 w 1065"/>
                  <a:gd name="T23" fmla="*/ 523 h 1071"/>
                  <a:gd name="T24" fmla="*/ 420 w 1065"/>
                  <a:gd name="T25" fmla="*/ 600 h 1071"/>
                  <a:gd name="T26" fmla="*/ 374 w 1065"/>
                  <a:gd name="T27" fmla="*/ 677 h 1071"/>
                  <a:gd name="T28" fmla="*/ 316 w 1065"/>
                  <a:gd name="T29" fmla="*/ 794 h 1071"/>
                  <a:gd name="T30" fmla="*/ 278 w 1065"/>
                  <a:gd name="T31" fmla="*/ 923 h 1071"/>
                  <a:gd name="T32" fmla="*/ 265 w 1065"/>
                  <a:gd name="T33" fmla="*/ 1007 h 1071"/>
                  <a:gd name="T34" fmla="*/ 265 w 1065"/>
                  <a:gd name="T35" fmla="*/ 1070 h 1071"/>
                  <a:gd name="T36" fmla="*/ 0 w 1065"/>
                  <a:gd name="T37" fmla="*/ 1071 h 10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65"/>
                  <a:gd name="T58" fmla="*/ 0 h 1071"/>
                  <a:gd name="T59" fmla="*/ 1065 w 1065"/>
                  <a:gd name="T60" fmla="*/ 1071 h 10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65" h="1071">
                    <a:moveTo>
                      <a:pt x="0" y="1071"/>
                    </a:moveTo>
                    <a:lnTo>
                      <a:pt x="0" y="0"/>
                    </a:lnTo>
                    <a:lnTo>
                      <a:pt x="1065" y="0"/>
                    </a:lnTo>
                    <a:lnTo>
                      <a:pt x="1065" y="265"/>
                    </a:lnTo>
                    <a:lnTo>
                      <a:pt x="988" y="271"/>
                    </a:lnTo>
                    <a:lnTo>
                      <a:pt x="917" y="284"/>
                    </a:lnTo>
                    <a:lnTo>
                      <a:pt x="862" y="296"/>
                    </a:lnTo>
                    <a:lnTo>
                      <a:pt x="807" y="310"/>
                    </a:lnTo>
                    <a:lnTo>
                      <a:pt x="733" y="341"/>
                    </a:lnTo>
                    <a:lnTo>
                      <a:pt x="658" y="381"/>
                    </a:lnTo>
                    <a:lnTo>
                      <a:pt x="562" y="452"/>
                    </a:lnTo>
                    <a:lnTo>
                      <a:pt x="491" y="523"/>
                    </a:lnTo>
                    <a:lnTo>
                      <a:pt x="420" y="600"/>
                    </a:lnTo>
                    <a:lnTo>
                      <a:pt x="374" y="677"/>
                    </a:lnTo>
                    <a:lnTo>
                      <a:pt x="316" y="794"/>
                    </a:lnTo>
                    <a:lnTo>
                      <a:pt x="278" y="923"/>
                    </a:lnTo>
                    <a:lnTo>
                      <a:pt x="265" y="1007"/>
                    </a:lnTo>
                    <a:lnTo>
                      <a:pt x="265" y="1070"/>
                    </a:lnTo>
                    <a:lnTo>
                      <a:pt x="0" y="107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3193" name="Oval 62"/>
            <p:cNvSpPr>
              <a:spLocks noChangeArrowheads="1"/>
            </p:cNvSpPr>
            <p:nvPr/>
          </p:nvSpPr>
          <p:spPr bwMode="auto">
            <a:xfrm>
              <a:off x="2072" y="2024"/>
              <a:ext cx="1616" cy="15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194" name="Oval 63"/>
            <p:cNvSpPr>
              <a:spLocks noChangeArrowheads="1"/>
            </p:cNvSpPr>
            <p:nvPr/>
          </p:nvSpPr>
          <p:spPr bwMode="auto">
            <a:xfrm>
              <a:off x="2068" y="2024"/>
              <a:ext cx="1616" cy="15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195" name="Line 64"/>
            <p:cNvSpPr>
              <a:spLocks noChangeShapeType="1"/>
            </p:cNvSpPr>
            <p:nvPr/>
          </p:nvSpPr>
          <p:spPr bwMode="auto">
            <a:xfrm>
              <a:off x="2876" y="2031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" name="Group 65"/>
            <p:cNvGrpSpPr>
              <a:grpSpLocks/>
            </p:cNvGrpSpPr>
            <p:nvPr/>
          </p:nvGrpSpPr>
          <p:grpSpPr bwMode="auto">
            <a:xfrm>
              <a:off x="2929" y="2063"/>
              <a:ext cx="111" cy="105"/>
              <a:chOff x="1457" y="2053"/>
              <a:chExt cx="68" cy="65"/>
            </a:xfrm>
          </p:grpSpPr>
          <p:sp>
            <p:nvSpPr>
              <p:cNvPr id="93233" name="Line 66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34" name="Line 67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35" name="Line 68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 flipH="1">
              <a:off x="2710" y="2065"/>
              <a:ext cx="111" cy="105"/>
              <a:chOff x="1457" y="2053"/>
              <a:chExt cx="68" cy="65"/>
            </a:xfrm>
          </p:grpSpPr>
          <p:sp>
            <p:nvSpPr>
              <p:cNvPr id="93230" name="Line 70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31" name="Line 71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32" name="Line 72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3198" name="Line 73"/>
            <p:cNvSpPr>
              <a:spLocks noChangeShapeType="1"/>
            </p:cNvSpPr>
            <p:nvPr/>
          </p:nvSpPr>
          <p:spPr bwMode="auto">
            <a:xfrm flipV="1">
              <a:off x="2876" y="3504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" name="Group 74"/>
            <p:cNvGrpSpPr>
              <a:grpSpLocks/>
            </p:cNvGrpSpPr>
            <p:nvPr/>
          </p:nvGrpSpPr>
          <p:grpSpPr bwMode="auto">
            <a:xfrm flipV="1">
              <a:off x="2929" y="3475"/>
              <a:ext cx="111" cy="105"/>
              <a:chOff x="1457" y="2053"/>
              <a:chExt cx="68" cy="65"/>
            </a:xfrm>
          </p:grpSpPr>
          <p:sp>
            <p:nvSpPr>
              <p:cNvPr id="93227" name="Line 75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28" name="Line 76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29" name="Line 77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 flipH="1" flipV="1">
              <a:off x="2710" y="3476"/>
              <a:ext cx="111" cy="105"/>
              <a:chOff x="1457" y="2053"/>
              <a:chExt cx="68" cy="65"/>
            </a:xfrm>
          </p:grpSpPr>
          <p:sp>
            <p:nvSpPr>
              <p:cNvPr id="93224" name="Line 79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25" name="Line 80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26" name="Line 81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3201" name="Oval 82"/>
            <p:cNvSpPr>
              <a:spLocks noChangeArrowheads="1"/>
            </p:cNvSpPr>
            <p:nvPr/>
          </p:nvSpPr>
          <p:spPr bwMode="auto">
            <a:xfrm>
              <a:off x="2800" y="2750"/>
              <a:ext cx="148" cy="150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202" name="Line 83"/>
            <p:cNvSpPr>
              <a:spLocks noChangeShapeType="1"/>
            </p:cNvSpPr>
            <p:nvPr/>
          </p:nvSpPr>
          <p:spPr bwMode="auto">
            <a:xfrm rot="5400000">
              <a:off x="3613" y="2773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" name="Group 84"/>
            <p:cNvGrpSpPr>
              <a:grpSpLocks/>
            </p:cNvGrpSpPr>
            <p:nvPr/>
          </p:nvGrpSpPr>
          <p:grpSpPr bwMode="auto">
            <a:xfrm rot="5400000" flipH="1">
              <a:off x="3527" y="2667"/>
              <a:ext cx="111" cy="105"/>
              <a:chOff x="1457" y="2053"/>
              <a:chExt cx="68" cy="65"/>
            </a:xfrm>
          </p:grpSpPr>
          <p:sp>
            <p:nvSpPr>
              <p:cNvPr id="93221" name="Line 85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22" name="Line 86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23" name="Line 87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3204" name="Line 88"/>
            <p:cNvSpPr>
              <a:spLocks noChangeShapeType="1"/>
            </p:cNvSpPr>
            <p:nvPr/>
          </p:nvSpPr>
          <p:spPr bwMode="auto">
            <a:xfrm rot="5400000" flipV="1">
              <a:off x="2140" y="2773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1" name="Group 89"/>
            <p:cNvGrpSpPr>
              <a:grpSpLocks/>
            </p:cNvGrpSpPr>
            <p:nvPr/>
          </p:nvGrpSpPr>
          <p:grpSpPr bwMode="auto">
            <a:xfrm rot="5400000" flipV="1">
              <a:off x="2117" y="2886"/>
              <a:ext cx="111" cy="105"/>
              <a:chOff x="1457" y="2053"/>
              <a:chExt cx="68" cy="65"/>
            </a:xfrm>
          </p:grpSpPr>
          <p:sp>
            <p:nvSpPr>
              <p:cNvPr id="93218" name="Line 90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19" name="Line 91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20" name="Line 92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 rot="5400000" flipH="1" flipV="1">
              <a:off x="2116" y="2667"/>
              <a:ext cx="111" cy="105"/>
              <a:chOff x="1457" y="2053"/>
              <a:chExt cx="68" cy="65"/>
            </a:xfrm>
          </p:grpSpPr>
          <p:sp>
            <p:nvSpPr>
              <p:cNvPr id="93215" name="Line 94"/>
              <p:cNvSpPr>
                <a:spLocks noChangeShapeType="1"/>
              </p:cNvSpPr>
              <p:nvPr/>
            </p:nvSpPr>
            <p:spPr bwMode="auto">
              <a:xfrm rot="350064">
                <a:off x="1457" y="2061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16" name="Line 95"/>
              <p:cNvSpPr>
                <a:spLocks noChangeShapeType="1"/>
              </p:cNvSpPr>
              <p:nvPr/>
            </p:nvSpPr>
            <p:spPr bwMode="auto">
              <a:xfrm rot="465558">
                <a:off x="1492" y="2053"/>
                <a:ext cx="1" cy="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17" name="Line 96"/>
              <p:cNvSpPr>
                <a:spLocks noChangeShapeType="1"/>
              </p:cNvSpPr>
              <p:nvPr/>
            </p:nvSpPr>
            <p:spPr bwMode="auto">
              <a:xfrm rot="636433">
                <a:off x="1524" y="2075"/>
                <a:ext cx="1" cy="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97"/>
            <p:cNvGrpSpPr>
              <a:grpSpLocks/>
            </p:cNvGrpSpPr>
            <p:nvPr/>
          </p:nvGrpSpPr>
          <p:grpSpPr bwMode="auto">
            <a:xfrm rot="21363197" flipH="1">
              <a:off x="2218" y="2161"/>
              <a:ext cx="1322" cy="1322"/>
              <a:chOff x="2218" y="2161"/>
              <a:chExt cx="1322" cy="1322"/>
            </a:xfrm>
          </p:grpSpPr>
          <p:sp>
            <p:nvSpPr>
              <p:cNvPr id="93211" name="AutoShape 98"/>
              <p:cNvSpPr>
                <a:spLocks noChangeArrowheads="1"/>
              </p:cNvSpPr>
              <p:nvPr/>
            </p:nvSpPr>
            <p:spPr bwMode="auto">
              <a:xfrm flipV="1">
                <a:off x="2845" y="2161"/>
                <a:ext cx="60" cy="566"/>
              </a:xfrm>
              <a:custGeom>
                <a:avLst/>
                <a:gdLst>
                  <a:gd name="T0" fmla="*/ 51 w 21600"/>
                  <a:gd name="T1" fmla="*/ 283 h 21600"/>
                  <a:gd name="T2" fmla="*/ 30 w 21600"/>
                  <a:gd name="T3" fmla="*/ 566 h 21600"/>
                  <a:gd name="T4" fmla="*/ 9 w 21600"/>
                  <a:gd name="T5" fmla="*/ 283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28 h 21600"/>
                  <a:gd name="T14" fmla="*/ 16200 w 21600"/>
                  <a:gd name="T15" fmla="*/ 16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12" name="AutoShape 99"/>
              <p:cNvSpPr>
                <a:spLocks noChangeArrowheads="1"/>
              </p:cNvSpPr>
              <p:nvPr/>
            </p:nvSpPr>
            <p:spPr bwMode="auto">
              <a:xfrm>
                <a:off x="2847" y="2923"/>
                <a:ext cx="60" cy="560"/>
              </a:xfrm>
              <a:custGeom>
                <a:avLst/>
                <a:gdLst>
                  <a:gd name="T0" fmla="*/ 51 w 21600"/>
                  <a:gd name="T1" fmla="*/ 280 h 21600"/>
                  <a:gd name="T2" fmla="*/ 30 w 21600"/>
                  <a:gd name="T3" fmla="*/ 560 h 21600"/>
                  <a:gd name="T4" fmla="*/ 9 w 21600"/>
                  <a:gd name="T5" fmla="*/ 280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40 w 21600"/>
                  <a:gd name="T13" fmla="*/ 5053 h 21600"/>
                  <a:gd name="T14" fmla="*/ 16560 w 21600"/>
                  <a:gd name="T15" fmla="*/ 165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13" name="AutoShape 100"/>
              <p:cNvSpPr>
                <a:spLocks noChangeArrowheads="1"/>
              </p:cNvSpPr>
              <p:nvPr/>
            </p:nvSpPr>
            <p:spPr bwMode="auto">
              <a:xfrm rot="5400000" flipV="1">
                <a:off x="3227" y="2546"/>
                <a:ext cx="60" cy="566"/>
              </a:xfrm>
              <a:custGeom>
                <a:avLst/>
                <a:gdLst>
                  <a:gd name="T0" fmla="*/ 51 w 21600"/>
                  <a:gd name="T1" fmla="*/ 283 h 21600"/>
                  <a:gd name="T2" fmla="*/ 30 w 21600"/>
                  <a:gd name="T3" fmla="*/ 566 h 21600"/>
                  <a:gd name="T4" fmla="*/ 9 w 21600"/>
                  <a:gd name="T5" fmla="*/ 283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400 w 21600"/>
                  <a:gd name="T13" fmla="*/ 5228 h 21600"/>
                  <a:gd name="T14" fmla="*/ 16200 w 21600"/>
                  <a:gd name="T15" fmla="*/ 1637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839" y="21600"/>
                    </a:lnTo>
                    <a:lnTo>
                      <a:pt x="147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14" name="AutoShape 101"/>
              <p:cNvSpPr>
                <a:spLocks noChangeArrowheads="1"/>
              </p:cNvSpPr>
              <p:nvPr/>
            </p:nvSpPr>
            <p:spPr bwMode="auto">
              <a:xfrm rot="5400000">
                <a:off x="2468" y="2551"/>
                <a:ext cx="60" cy="560"/>
              </a:xfrm>
              <a:custGeom>
                <a:avLst/>
                <a:gdLst>
                  <a:gd name="T0" fmla="*/ 51 w 21600"/>
                  <a:gd name="T1" fmla="*/ 280 h 21600"/>
                  <a:gd name="T2" fmla="*/ 30 w 21600"/>
                  <a:gd name="T3" fmla="*/ 560 h 21600"/>
                  <a:gd name="T4" fmla="*/ 9 w 21600"/>
                  <a:gd name="T5" fmla="*/ 280 h 21600"/>
                  <a:gd name="T6" fmla="*/ 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040 w 21600"/>
                  <a:gd name="T13" fmla="*/ 5053 h 21600"/>
                  <a:gd name="T14" fmla="*/ 16560 w 21600"/>
                  <a:gd name="T15" fmla="*/ 165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480" y="21600"/>
                    </a:lnTo>
                    <a:lnTo>
                      <a:pt x="151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3208" name="Line 102"/>
            <p:cNvSpPr>
              <a:spLocks noChangeShapeType="1"/>
            </p:cNvSpPr>
            <p:nvPr/>
          </p:nvSpPr>
          <p:spPr bwMode="auto">
            <a:xfrm rot="5750064">
              <a:off x="3588" y="2847"/>
              <a:ext cx="2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209" name="Line 103"/>
            <p:cNvSpPr>
              <a:spLocks noChangeShapeType="1"/>
            </p:cNvSpPr>
            <p:nvPr/>
          </p:nvSpPr>
          <p:spPr bwMode="auto">
            <a:xfrm rot="5865558">
              <a:off x="3589" y="2892"/>
              <a:ext cx="2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210" name="Line 104"/>
            <p:cNvSpPr>
              <a:spLocks noChangeShapeType="1"/>
            </p:cNvSpPr>
            <p:nvPr/>
          </p:nvSpPr>
          <p:spPr bwMode="auto">
            <a:xfrm rot="6036433">
              <a:off x="3565" y="2956"/>
              <a:ext cx="2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3191" name="Text Box 105"/>
          <p:cNvSpPr txBox="1">
            <a:spLocks noChangeArrowheads="1"/>
          </p:cNvSpPr>
          <p:nvPr/>
        </p:nvSpPr>
        <p:spPr bwMode="auto">
          <a:xfrm>
            <a:off x="762000" y="5962650"/>
            <a:ext cx="33845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Exzyklo-Winkelfehlsichtigkeit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/>
              <a:t>Ergebnis</a:t>
            </a:r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Doppelzeigertest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401050" cy="1920875"/>
          </a:xfrm>
        </p:spPr>
        <p:txBody>
          <a:bodyPr/>
          <a:lstStyle/>
          <a:p>
            <a:r>
              <a:rPr lang="de-DE" smtClean="0"/>
              <a:t>Der Doppelzeigertest wird in Fehlstellung wahrgenommen, wenn sein Zentrum auf eine Netzhautstelle abgebildet wird, an der die FD nicht älter ist als FD II/1. </a:t>
            </a: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381000" y="3489325"/>
            <a:ext cx="84010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Das Nullstellungsprisma liefert die Horizontal-</a:t>
            </a:r>
            <a:r>
              <a:rPr kumimoji="1" lang="de-DE" sz="3000" u="sng"/>
              <a:t>und</a:t>
            </a:r>
            <a:r>
              <a:rPr kumimoji="1" lang="de-DE" sz="3000"/>
              <a:t> die Vertikal-Komponente für die Abbildung auf das nächst ältere Korrespondenzzentrum (FD II/2 bzw. ursprüngliches Korrespondenz-zentrum).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0" grpId="0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  <a:noFill/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 </a:t>
            </a:r>
          </a:p>
          <a:p>
            <a:pPr lvl="1"/>
            <a:r>
              <a:rPr lang="de-DE" smtClean="0"/>
              <a:t>Doppelzeigertest ...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Differenzierter 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  <p:sp>
        <p:nvSpPr>
          <p:cNvPr id="676868" name="Rectangle 4"/>
          <p:cNvSpPr>
            <a:spLocks noChangeArrowheads="1"/>
          </p:cNvSpPr>
          <p:nvPr/>
        </p:nvSpPr>
        <p:spPr bwMode="auto">
          <a:xfrm>
            <a:off x="5562600" y="58515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/>
              <a:t>Hakentest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Differenzierter 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/>
              <a:t>Aufbau </a:t>
            </a:r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2355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Vergenzstellung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Vergenz-Ruhestellung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Vergenz-Orthostellung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Vergenz-Fehlstellung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Vergenz-Arbeitsstellung </a:t>
            </a:r>
          </a:p>
          <a:p>
            <a:pPr>
              <a:spcBef>
                <a:spcPct val="30000"/>
              </a:spcBef>
            </a:pPr>
            <a:r>
              <a:rPr lang="de-DE" smtClean="0">
                <a:solidFill>
                  <a:srgbClr val="969696"/>
                </a:solidFill>
              </a:rPr>
              <a:t>Ruhestellungsfehler</a:t>
            </a:r>
          </a:p>
          <a:p>
            <a:pPr lvl="1"/>
            <a:r>
              <a:rPr lang="de-DE" smtClean="0"/>
              <a:t>Strabismus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Heterophorie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Winkelfehlsichtigkeit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Seheindruck ohne Analysatoren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5975" y="3286125"/>
            <a:ext cx="1187450" cy="2333625"/>
            <a:chOff x="2114" y="2070"/>
            <a:chExt cx="748" cy="1470"/>
          </a:xfrm>
        </p:grpSpPr>
        <p:sp>
          <p:nvSpPr>
            <p:cNvPr id="99339" name="Line 6"/>
            <p:cNvSpPr>
              <a:spLocks noChangeShapeType="1"/>
            </p:cNvSpPr>
            <p:nvPr/>
          </p:nvSpPr>
          <p:spPr bwMode="auto">
            <a:xfrm>
              <a:off x="2138" y="2070"/>
              <a:ext cx="0" cy="147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0" name="Line 7"/>
            <p:cNvSpPr>
              <a:spLocks noChangeShapeType="1"/>
            </p:cNvSpPr>
            <p:nvPr/>
          </p:nvSpPr>
          <p:spPr bwMode="auto">
            <a:xfrm>
              <a:off x="2114" y="3523"/>
              <a:ext cx="748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1" name="Line 8"/>
            <p:cNvSpPr>
              <a:spLocks noChangeShapeType="1"/>
            </p:cNvSpPr>
            <p:nvPr/>
          </p:nvSpPr>
          <p:spPr bwMode="auto">
            <a:xfrm>
              <a:off x="2114" y="2093"/>
              <a:ext cx="748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9334" name="Oval 9"/>
          <p:cNvSpPr>
            <a:spLocks noChangeArrowheads="1"/>
          </p:cNvSpPr>
          <p:nvPr/>
        </p:nvSpPr>
        <p:spPr bwMode="auto">
          <a:xfrm>
            <a:off x="4489450" y="4391025"/>
            <a:ext cx="168275" cy="171450"/>
          </a:xfrm>
          <a:prstGeom prst="ellips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05338" y="3287713"/>
            <a:ext cx="1187450" cy="2332037"/>
            <a:chOff x="2901" y="2071"/>
            <a:chExt cx="748" cy="1469"/>
          </a:xfrm>
        </p:grpSpPr>
        <p:sp>
          <p:nvSpPr>
            <p:cNvPr id="99336" name="Line 11"/>
            <p:cNvSpPr>
              <a:spLocks noChangeShapeType="1"/>
            </p:cNvSpPr>
            <p:nvPr/>
          </p:nvSpPr>
          <p:spPr bwMode="auto">
            <a:xfrm flipH="1">
              <a:off x="3625" y="2071"/>
              <a:ext cx="0" cy="1469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7" name="Line 12"/>
            <p:cNvSpPr>
              <a:spLocks noChangeShapeType="1"/>
            </p:cNvSpPr>
            <p:nvPr/>
          </p:nvSpPr>
          <p:spPr bwMode="auto">
            <a:xfrm flipH="1">
              <a:off x="2901" y="3523"/>
              <a:ext cx="748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8" name="Line 13"/>
            <p:cNvSpPr>
              <a:spLocks noChangeShapeType="1"/>
            </p:cNvSpPr>
            <p:nvPr/>
          </p:nvSpPr>
          <p:spPr bwMode="auto">
            <a:xfrm flipH="1">
              <a:off x="2901" y="2093"/>
              <a:ext cx="748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rechten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0357" name="Oval 5"/>
          <p:cNvSpPr>
            <a:spLocks noChangeArrowheads="1"/>
          </p:cNvSpPr>
          <p:nvPr/>
        </p:nvSpPr>
        <p:spPr bwMode="auto">
          <a:xfrm>
            <a:off x="4489450" y="4391025"/>
            <a:ext cx="168275" cy="171450"/>
          </a:xfrm>
          <a:prstGeom prst="ellips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05338" y="3287713"/>
            <a:ext cx="1187450" cy="2332037"/>
            <a:chOff x="2901" y="2071"/>
            <a:chExt cx="748" cy="1469"/>
          </a:xfrm>
        </p:grpSpPr>
        <p:sp>
          <p:nvSpPr>
            <p:cNvPr id="100359" name="Line 7"/>
            <p:cNvSpPr>
              <a:spLocks noChangeShapeType="1"/>
            </p:cNvSpPr>
            <p:nvPr/>
          </p:nvSpPr>
          <p:spPr bwMode="auto">
            <a:xfrm flipH="1">
              <a:off x="3625" y="2071"/>
              <a:ext cx="0" cy="146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360" name="Line 8"/>
            <p:cNvSpPr>
              <a:spLocks noChangeShapeType="1"/>
            </p:cNvSpPr>
            <p:nvPr/>
          </p:nvSpPr>
          <p:spPr bwMode="auto">
            <a:xfrm flipH="1">
              <a:off x="2901" y="3523"/>
              <a:ext cx="7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361" name="Line 9"/>
            <p:cNvSpPr>
              <a:spLocks noChangeShapeType="1"/>
            </p:cNvSpPr>
            <p:nvPr/>
          </p:nvSpPr>
          <p:spPr bwMode="auto">
            <a:xfrm flipH="1">
              <a:off x="2901" y="2093"/>
              <a:ext cx="7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linken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5975" y="3286125"/>
            <a:ext cx="1187450" cy="2333625"/>
            <a:chOff x="2114" y="2070"/>
            <a:chExt cx="748" cy="1470"/>
          </a:xfrm>
        </p:grpSpPr>
        <p:sp>
          <p:nvSpPr>
            <p:cNvPr id="101383" name="Line 6"/>
            <p:cNvSpPr>
              <a:spLocks noChangeShapeType="1"/>
            </p:cNvSpPr>
            <p:nvPr/>
          </p:nvSpPr>
          <p:spPr bwMode="auto">
            <a:xfrm>
              <a:off x="2138" y="2070"/>
              <a:ext cx="0" cy="14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384" name="Line 7"/>
            <p:cNvSpPr>
              <a:spLocks noChangeShapeType="1"/>
            </p:cNvSpPr>
            <p:nvPr/>
          </p:nvSpPr>
          <p:spPr bwMode="auto">
            <a:xfrm>
              <a:off x="2114" y="3523"/>
              <a:ext cx="7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385" name="Line 8"/>
            <p:cNvSpPr>
              <a:spLocks noChangeShapeType="1"/>
            </p:cNvSpPr>
            <p:nvPr/>
          </p:nvSpPr>
          <p:spPr bwMode="auto">
            <a:xfrm>
              <a:off x="2114" y="2093"/>
              <a:ext cx="7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1382" name="Oval 9"/>
          <p:cNvSpPr>
            <a:spLocks noChangeArrowheads="1"/>
          </p:cNvSpPr>
          <p:nvPr/>
        </p:nvSpPr>
        <p:spPr bwMode="auto">
          <a:xfrm>
            <a:off x="4489450" y="4391025"/>
            <a:ext cx="168275" cy="171450"/>
          </a:xfrm>
          <a:prstGeom prst="ellips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55975" y="3286125"/>
            <a:ext cx="1187450" cy="2333625"/>
            <a:chOff x="2114" y="2070"/>
            <a:chExt cx="748" cy="1470"/>
          </a:xfrm>
        </p:grpSpPr>
        <p:sp>
          <p:nvSpPr>
            <p:cNvPr id="102411" name="Line 5"/>
            <p:cNvSpPr>
              <a:spLocks noChangeShapeType="1"/>
            </p:cNvSpPr>
            <p:nvPr/>
          </p:nvSpPr>
          <p:spPr bwMode="auto">
            <a:xfrm>
              <a:off x="2138" y="2070"/>
              <a:ext cx="0" cy="147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12" name="Line 6"/>
            <p:cNvSpPr>
              <a:spLocks noChangeShapeType="1"/>
            </p:cNvSpPr>
            <p:nvPr/>
          </p:nvSpPr>
          <p:spPr bwMode="auto">
            <a:xfrm>
              <a:off x="2114" y="3523"/>
              <a:ext cx="7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13" name="Line 7"/>
            <p:cNvSpPr>
              <a:spLocks noChangeShapeType="1"/>
            </p:cNvSpPr>
            <p:nvPr/>
          </p:nvSpPr>
          <p:spPr bwMode="auto">
            <a:xfrm>
              <a:off x="2114" y="2093"/>
              <a:ext cx="7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405" name="Oval 8"/>
          <p:cNvSpPr>
            <a:spLocks noChangeArrowheads="1"/>
          </p:cNvSpPr>
          <p:nvPr/>
        </p:nvSpPr>
        <p:spPr bwMode="auto">
          <a:xfrm>
            <a:off x="4489450" y="4391025"/>
            <a:ext cx="168275" cy="171450"/>
          </a:xfrm>
          <a:prstGeom prst="ellips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05338" y="3287713"/>
            <a:ext cx="1187450" cy="2332037"/>
            <a:chOff x="2901" y="2071"/>
            <a:chExt cx="748" cy="1469"/>
          </a:xfrm>
        </p:grpSpPr>
        <p:sp>
          <p:nvSpPr>
            <p:cNvPr id="102408" name="Line 10"/>
            <p:cNvSpPr>
              <a:spLocks noChangeShapeType="1"/>
            </p:cNvSpPr>
            <p:nvPr/>
          </p:nvSpPr>
          <p:spPr bwMode="auto">
            <a:xfrm flipH="1">
              <a:off x="3625" y="2071"/>
              <a:ext cx="0" cy="146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09" name="Line 11"/>
            <p:cNvSpPr>
              <a:spLocks noChangeShapeType="1"/>
            </p:cNvSpPr>
            <p:nvPr/>
          </p:nvSpPr>
          <p:spPr bwMode="auto">
            <a:xfrm flipH="1">
              <a:off x="2901" y="3523"/>
              <a:ext cx="7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410" name="Line 12"/>
            <p:cNvSpPr>
              <a:spLocks noChangeShapeType="1"/>
            </p:cNvSpPr>
            <p:nvPr/>
          </p:nvSpPr>
          <p:spPr bwMode="auto">
            <a:xfrm flipH="1">
              <a:off x="2901" y="2093"/>
              <a:ext cx="7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40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  <a:noFill/>
        </p:spPr>
        <p:txBody>
          <a:bodyPr/>
          <a:lstStyle/>
          <a:p>
            <a:r>
              <a:rPr lang="de-DE" smtClean="0"/>
              <a:t>Binokularer Seheindruck mit Analysatoren </a:t>
            </a:r>
            <a:br>
              <a:rPr lang="de-DE" smtClean="0"/>
            </a:br>
            <a:r>
              <a:rPr lang="de-DE" smtClean="0"/>
              <a:t>bei Nullstellungs-Wahrnehmung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19710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/>
              <a:t>Funktionsweise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2857500" cy="549275"/>
          </a:xfrm>
        </p:spPr>
        <p:txBody>
          <a:bodyPr/>
          <a:lstStyle/>
          <a:p>
            <a:r>
              <a:rPr lang="de-DE" smtClean="0"/>
              <a:t>Fusionsreize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3725" y="2552700"/>
            <a:ext cx="3336925" cy="3732213"/>
            <a:chOff x="374" y="1608"/>
            <a:chExt cx="2102" cy="23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" y="1681"/>
              <a:ext cx="2102" cy="2278"/>
              <a:chOff x="926" y="1681"/>
              <a:chExt cx="2102" cy="227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27" y="3533"/>
                <a:ext cx="2101" cy="187"/>
                <a:chOff x="927" y="3533"/>
                <a:chExt cx="2101" cy="18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927" y="3533"/>
                  <a:ext cx="2101" cy="47"/>
                  <a:chOff x="927" y="3533"/>
                  <a:chExt cx="2101" cy="47"/>
                </a:xfrm>
              </p:grpSpPr>
              <p:sp>
                <p:nvSpPr>
                  <p:cNvPr id="104558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27" y="3556"/>
                    <a:ext cx="2101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59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60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97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61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18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62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57" y="3533"/>
                    <a:ext cx="1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63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37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1047" y="3603"/>
                  <a:ext cx="1847" cy="117"/>
                  <a:chOff x="1047" y="3603"/>
                  <a:chExt cx="1847" cy="117"/>
                </a:xfrm>
              </p:grpSpPr>
              <p:sp>
                <p:nvSpPr>
                  <p:cNvPr id="10455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10455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104555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104556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104557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</p:grpSp>
          <p:sp>
            <p:nvSpPr>
              <p:cNvPr id="10452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133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524" name="Oval 21"/>
              <p:cNvSpPr>
                <a:spLocks noChangeAspect="1" noChangeArrowheads="1"/>
              </p:cNvSpPr>
              <p:nvPr/>
            </p:nvSpPr>
            <p:spPr bwMode="auto">
              <a:xfrm>
                <a:off x="1485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525" name="Oval 22"/>
              <p:cNvSpPr>
                <a:spLocks noChangeAspect="1" noChangeArrowheads="1"/>
              </p:cNvSpPr>
              <p:nvPr/>
            </p:nvSpPr>
            <p:spPr bwMode="auto">
              <a:xfrm>
                <a:off x="1906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926" y="2525"/>
                <a:ext cx="2101" cy="1434"/>
                <a:chOff x="926" y="2525"/>
                <a:chExt cx="2101" cy="1434"/>
              </a:xfrm>
            </p:grpSpPr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>
                  <a:off x="1901" y="3774"/>
                  <a:ext cx="149" cy="59"/>
                  <a:chOff x="1901" y="3774"/>
                  <a:chExt cx="149" cy="59"/>
                </a:xfrm>
              </p:grpSpPr>
              <p:sp>
                <p:nvSpPr>
                  <p:cNvPr id="104547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6" y="3774"/>
                    <a:ext cx="139" cy="59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9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01" y="3778"/>
                    <a:ext cx="149" cy="48"/>
                    <a:chOff x="0" y="0"/>
                    <a:chExt cx="20000" cy="20000"/>
                  </a:xfrm>
                </p:grpSpPr>
                <p:sp>
                  <p:nvSpPr>
                    <p:cNvPr id="104549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550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926" y="3780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1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10454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10454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10454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10454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10454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1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104536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3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104538" name="Line 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4539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4540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4541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1485" y="2525"/>
                  <a:ext cx="982" cy="1308"/>
                  <a:chOff x="1485" y="2525"/>
                  <a:chExt cx="982" cy="1308"/>
                </a:xfrm>
              </p:grpSpPr>
              <p:sp>
                <p:nvSpPr>
                  <p:cNvPr id="10453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67" y="2525"/>
                    <a:ext cx="0" cy="126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31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85" y="2525"/>
                    <a:ext cx="1" cy="126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32" name="Line 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46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3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06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5" name="Group 48"/>
            <p:cNvGrpSpPr>
              <a:grpSpLocks noChangeAspect="1"/>
            </p:cNvGrpSpPr>
            <p:nvPr/>
          </p:nvGrpSpPr>
          <p:grpSpPr bwMode="auto">
            <a:xfrm>
              <a:off x="511" y="1608"/>
              <a:ext cx="1824" cy="1832"/>
              <a:chOff x="0" y="0"/>
              <a:chExt cx="20000" cy="20000"/>
            </a:xfrm>
          </p:grpSpPr>
          <p:sp>
            <p:nvSpPr>
              <p:cNvPr id="104520" name="Line 49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521" name="Line 50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4519" name="Text Box 51"/>
            <p:cNvSpPr txBox="1">
              <a:spLocks noChangeArrowheads="1"/>
            </p:cNvSpPr>
            <p:nvPr/>
          </p:nvSpPr>
          <p:spPr bwMode="auto">
            <a:xfrm>
              <a:off x="2052" y="1668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L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3886200" y="2552700"/>
            <a:ext cx="4749800" cy="3733800"/>
            <a:chOff x="2448" y="1608"/>
            <a:chExt cx="2992" cy="2352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2448" y="1681"/>
              <a:ext cx="2992" cy="2279"/>
              <a:chOff x="2448" y="1693"/>
              <a:chExt cx="2992" cy="2279"/>
            </a:xfrm>
          </p:grpSpPr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2568" y="3545"/>
                <a:ext cx="2872" cy="187"/>
                <a:chOff x="2568" y="3545"/>
                <a:chExt cx="2872" cy="187"/>
              </a:xfrm>
            </p:grpSpPr>
            <p:grpSp>
              <p:nvGrpSpPr>
                <p:cNvPr id="19" name="Group 55"/>
                <p:cNvGrpSpPr>
                  <a:grpSpLocks/>
                </p:cNvGrpSpPr>
                <p:nvPr/>
              </p:nvGrpSpPr>
              <p:grpSpPr bwMode="auto">
                <a:xfrm>
                  <a:off x="3339" y="3545"/>
                  <a:ext cx="2101" cy="47"/>
                  <a:chOff x="1477" y="3606"/>
                  <a:chExt cx="2805" cy="63"/>
                </a:xfrm>
              </p:grpSpPr>
              <p:sp>
                <p:nvSpPr>
                  <p:cNvPr id="104511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3637"/>
                    <a:ext cx="2805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12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13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4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14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01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15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8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516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57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" name="Group 62"/>
                <p:cNvGrpSpPr>
                  <a:grpSpLocks/>
                </p:cNvGrpSpPr>
                <p:nvPr/>
              </p:nvGrpSpPr>
              <p:grpSpPr bwMode="auto">
                <a:xfrm>
                  <a:off x="3459" y="3615"/>
                  <a:ext cx="1847" cy="117"/>
                  <a:chOff x="1047" y="3603"/>
                  <a:chExt cx="1847" cy="117"/>
                </a:xfrm>
              </p:grpSpPr>
              <p:sp>
                <p:nvSpPr>
                  <p:cNvPr id="10450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104507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104508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104509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10451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  <p:sp>
              <p:nvSpPr>
                <p:cNvPr id="104505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568" y="3600"/>
                  <a:ext cx="677" cy="129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Netzhautort</a:t>
                  </a:r>
                  <a:endParaRPr lang="de-DE" sz="1400"/>
                </a:p>
              </p:txBody>
            </p:sp>
          </p:grpSp>
          <p:sp>
            <p:nvSpPr>
              <p:cNvPr id="104474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545" y="1693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75" name="Oval 70"/>
              <p:cNvSpPr>
                <a:spLocks noChangeAspect="1" noChangeArrowheads="1"/>
              </p:cNvSpPr>
              <p:nvPr/>
            </p:nvSpPr>
            <p:spPr bwMode="auto">
              <a:xfrm>
                <a:off x="3897" y="2044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76" name="Oval 71"/>
              <p:cNvSpPr>
                <a:spLocks noChangeAspect="1" noChangeArrowheads="1"/>
              </p:cNvSpPr>
              <p:nvPr/>
            </p:nvSpPr>
            <p:spPr bwMode="auto">
              <a:xfrm>
                <a:off x="4318" y="2466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1" name="Group 72"/>
              <p:cNvGrpSpPr>
                <a:grpSpLocks/>
              </p:cNvGrpSpPr>
              <p:nvPr/>
            </p:nvGrpSpPr>
            <p:grpSpPr bwMode="auto">
              <a:xfrm>
                <a:off x="2448" y="2537"/>
                <a:ext cx="2991" cy="1435"/>
                <a:chOff x="2448" y="2537"/>
                <a:chExt cx="2991" cy="1435"/>
              </a:xfrm>
            </p:grpSpPr>
            <p:grpSp>
              <p:nvGrpSpPr>
                <p:cNvPr id="22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4313" y="3786"/>
                  <a:ext cx="149" cy="59"/>
                  <a:chOff x="0" y="0"/>
                  <a:chExt cx="20000" cy="20000"/>
                </a:xfrm>
              </p:grpSpPr>
              <p:sp>
                <p:nvSpPr>
                  <p:cNvPr id="104499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0"/>
                    <a:ext cx="18661" cy="20000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489"/>
                    <a:ext cx="20000" cy="16097"/>
                    <a:chOff x="0" y="0"/>
                    <a:chExt cx="20000" cy="20000"/>
                  </a:xfrm>
                </p:grpSpPr>
                <p:sp>
                  <p:nvSpPr>
                    <p:cNvPr id="104501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4502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04479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3850"/>
                  <a:ext cx="895" cy="122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rel. Sehschärfe</a:t>
                  </a:r>
                  <a:endParaRPr lang="de-DE" sz="1000"/>
                </a:p>
              </p:txBody>
            </p:sp>
            <p:grpSp>
              <p:nvGrpSpPr>
                <p:cNvPr id="24" name="Group 79"/>
                <p:cNvGrpSpPr>
                  <a:grpSpLocks/>
                </p:cNvGrpSpPr>
                <p:nvPr/>
              </p:nvGrpSpPr>
              <p:grpSpPr bwMode="auto">
                <a:xfrm>
                  <a:off x="3338" y="3792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2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104494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104495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104496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10449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10449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104488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7" name="Group 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104490" name="Line 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4491" name="Line 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4492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4493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8" name="Group 93"/>
                <p:cNvGrpSpPr>
                  <a:grpSpLocks/>
                </p:cNvGrpSpPr>
                <p:nvPr/>
              </p:nvGrpSpPr>
              <p:grpSpPr bwMode="auto">
                <a:xfrm>
                  <a:off x="3897" y="2537"/>
                  <a:ext cx="982" cy="1308"/>
                  <a:chOff x="2223" y="2260"/>
                  <a:chExt cx="1310" cy="1746"/>
                </a:xfrm>
              </p:grpSpPr>
              <p:sp>
                <p:nvSpPr>
                  <p:cNvPr id="104482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3" y="2260"/>
                    <a:ext cx="0" cy="1689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483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3" y="2260"/>
                    <a:ext cx="1" cy="169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484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1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485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84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29" name="Group 98"/>
            <p:cNvGrpSpPr>
              <a:grpSpLocks noChangeAspect="1"/>
            </p:cNvGrpSpPr>
            <p:nvPr/>
          </p:nvGrpSpPr>
          <p:grpSpPr bwMode="auto">
            <a:xfrm>
              <a:off x="3475" y="1608"/>
              <a:ext cx="1824" cy="1832"/>
              <a:chOff x="0" y="0"/>
              <a:chExt cx="20000" cy="20000"/>
            </a:xfrm>
          </p:grpSpPr>
          <p:sp>
            <p:nvSpPr>
              <p:cNvPr id="104471" name="Line 99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472" name="Line 100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4470" name="Text Box 101"/>
            <p:cNvSpPr txBox="1">
              <a:spLocks noChangeArrowheads="1"/>
            </p:cNvSpPr>
            <p:nvPr/>
          </p:nvSpPr>
          <p:spPr bwMode="auto">
            <a:xfrm>
              <a:off x="3528" y="165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R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30" name="Group 102"/>
          <p:cNvGrpSpPr>
            <a:grpSpLocks/>
          </p:cNvGrpSpPr>
          <p:nvPr/>
        </p:nvGrpSpPr>
        <p:grpSpPr bwMode="auto">
          <a:xfrm>
            <a:off x="1209675" y="2955925"/>
            <a:ext cx="6799263" cy="2095500"/>
            <a:chOff x="762" y="1862"/>
            <a:chExt cx="4283" cy="1320"/>
          </a:xfrm>
        </p:grpSpPr>
        <p:grpSp>
          <p:nvGrpSpPr>
            <p:cNvPr id="31" name="Group 103"/>
            <p:cNvGrpSpPr>
              <a:grpSpLocks/>
            </p:cNvGrpSpPr>
            <p:nvPr/>
          </p:nvGrpSpPr>
          <p:grpSpPr bwMode="auto">
            <a:xfrm>
              <a:off x="762" y="1862"/>
              <a:ext cx="4283" cy="1320"/>
              <a:chOff x="762" y="1862"/>
              <a:chExt cx="4283" cy="1320"/>
            </a:xfrm>
          </p:grpSpPr>
          <p:sp>
            <p:nvSpPr>
              <p:cNvPr id="104458" name="Rectangle 104"/>
              <p:cNvSpPr>
                <a:spLocks noChangeArrowheads="1"/>
              </p:cNvSpPr>
              <p:nvPr/>
            </p:nvSpPr>
            <p:spPr bwMode="auto">
              <a:xfrm>
                <a:off x="762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459" name="Rectangle 105"/>
              <p:cNvSpPr>
                <a:spLocks noChangeArrowheads="1"/>
              </p:cNvSpPr>
              <p:nvPr/>
            </p:nvSpPr>
            <p:spPr bwMode="auto">
              <a:xfrm>
                <a:off x="3726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04448" name="Group 106"/>
              <p:cNvGrpSpPr>
                <a:grpSpLocks/>
              </p:cNvGrpSpPr>
              <p:nvPr/>
            </p:nvGrpSpPr>
            <p:grpSpPr bwMode="auto">
              <a:xfrm>
                <a:off x="3952" y="2064"/>
                <a:ext cx="412" cy="924"/>
                <a:chOff x="3952" y="2064"/>
                <a:chExt cx="412" cy="924"/>
              </a:xfrm>
            </p:grpSpPr>
            <p:sp>
              <p:nvSpPr>
                <p:cNvPr id="104465" name="Line 107"/>
                <p:cNvSpPr>
                  <a:spLocks noChangeShapeType="1"/>
                </p:cNvSpPr>
                <p:nvPr/>
              </p:nvSpPr>
              <p:spPr bwMode="auto">
                <a:xfrm>
                  <a:off x="3968" y="2064"/>
                  <a:ext cx="0" cy="9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466" name="Line 108"/>
                <p:cNvSpPr>
                  <a:spLocks noChangeShapeType="1"/>
                </p:cNvSpPr>
                <p:nvPr/>
              </p:nvSpPr>
              <p:spPr bwMode="auto">
                <a:xfrm>
                  <a:off x="3952" y="2968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467" name="Line 109"/>
                <p:cNvSpPr>
                  <a:spLocks noChangeShapeType="1"/>
                </p:cNvSpPr>
                <p:nvPr/>
              </p:nvSpPr>
              <p:spPr bwMode="auto">
                <a:xfrm>
                  <a:off x="3952" y="2076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4449" name="Group 110"/>
              <p:cNvGrpSpPr>
                <a:grpSpLocks/>
              </p:cNvGrpSpPr>
              <p:nvPr/>
            </p:nvGrpSpPr>
            <p:grpSpPr bwMode="auto">
              <a:xfrm>
                <a:off x="1448" y="2064"/>
                <a:ext cx="412" cy="924"/>
                <a:chOff x="1448" y="2064"/>
                <a:chExt cx="412" cy="924"/>
              </a:xfrm>
            </p:grpSpPr>
            <p:sp>
              <p:nvSpPr>
                <p:cNvPr id="104462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1844" y="2064"/>
                  <a:ext cx="0" cy="9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463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448" y="2968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464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1448" y="2076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4456" name="Oval 114"/>
            <p:cNvSpPr>
              <a:spLocks noChangeArrowheads="1"/>
            </p:cNvSpPr>
            <p:nvPr/>
          </p:nvSpPr>
          <p:spPr bwMode="auto">
            <a:xfrm>
              <a:off x="4334" y="2469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457" name="Oval 115"/>
            <p:cNvSpPr>
              <a:spLocks noChangeArrowheads="1"/>
            </p:cNvSpPr>
            <p:nvPr/>
          </p:nvSpPr>
          <p:spPr bwMode="auto">
            <a:xfrm>
              <a:off x="1370" y="2471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27038"/>
          </a:xfrm>
        </p:spPr>
        <p:txBody>
          <a:bodyPr/>
          <a:lstStyle/>
          <a:p>
            <a:r>
              <a:rPr lang="de-DE" sz="2200" smtClean="0"/>
              <a:t>Bei Normaldarbietung liefern die Haken exopetale Fusionsreize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11213" y="2552700"/>
            <a:ext cx="2895600" cy="2908300"/>
            <a:chOff x="511" y="1608"/>
            <a:chExt cx="1824" cy="1832"/>
          </a:xfrm>
        </p:grpSpPr>
        <p:sp>
          <p:nvSpPr>
            <p:cNvPr id="105502" name="Rectangle 5"/>
            <p:cNvSpPr>
              <a:spLocks noChangeAspect="1" noChangeArrowheads="1"/>
            </p:cNvSpPr>
            <p:nvPr/>
          </p:nvSpPr>
          <p:spPr bwMode="auto">
            <a:xfrm>
              <a:off x="581" y="1681"/>
              <a:ext cx="1681" cy="1688"/>
            </a:xfrm>
            <a:prstGeom prst="rect">
              <a:avLst/>
            </a:prstGeom>
            <a:solidFill>
              <a:srgbClr val="969696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503" name="Oval 6"/>
            <p:cNvSpPr>
              <a:spLocks noChangeAspect="1" noChangeArrowheads="1"/>
            </p:cNvSpPr>
            <p:nvPr/>
          </p:nvSpPr>
          <p:spPr bwMode="auto">
            <a:xfrm>
              <a:off x="933" y="2032"/>
              <a:ext cx="980" cy="986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504" name="Oval 7"/>
            <p:cNvSpPr>
              <a:spLocks noChangeAspect="1" noChangeArrowheads="1"/>
            </p:cNvSpPr>
            <p:nvPr/>
          </p:nvSpPr>
          <p:spPr bwMode="auto">
            <a:xfrm>
              <a:off x="1354" y="2454"/>
              <a:ext cx="140" cy="141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505" name="Line 8"/>
            <p:cNvSpPr>
              <a:spLocks noChangeAspect="1" noChangeShapeType="1"/>
            </p:cNvSpPr>
            <p:nvPr/>
          </p:nvSpPr>
          <p:spPr bwMode="auto">
            <a:xfrm>
              <a:off x="511" y="252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506" name="Line 9"/>
            <p:cNvSpPr>
              <a:spLocks noChangeAspect="1" noChangeShapeType="1"/>
            </p:cNvSpPr>
            <p:nvPr/>
          </p:nvSpPr>
          <p:spPr bwMode="auto">
            <a:xfrm>
              <a:off x="1423" y="1608"/>
              <a:ext cx="0" cy="18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507" name="Text Box 10"/>
            <p:cNvSpPr txBox="1">
              <a:spLocks noChangeArrowheads="1"/>
            </p:cNvSpPr>
            <p:nvPr/>
          </p:nvSpPr>
          <p:spPr bwMode="auto">
            <a:xfrm>
              <a:off x="2052" y="1668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L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6846888" y="5997575"/>
            <a:ext cx="236537" cy="76200"/>
            <a:chOff x="0" y="0"/>
            <a:chExt cx="20000" cy="20000"/>
          </a:xfrm>
        </p:grpSpPr>
        <p:sp>
          <p:nvSpPr>
            <p:cNvPr id="105500" name="Line 12"/>
            <p:cNvSpPr>
              <a:spLocks noChangeAspect="1" noChangeShapeType="1"/>
            </p:cNvSpPr>
            <p:nvPr/>
          </p:nvSpPr>
          <p:spPr bwMode="auto">
            <a:xfrm>
              <a:off x="19939" y="0"/>
              <a:ext cx="61" cy="2000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501" name="Line 13"/>
            <p:cNvSpPr>
              <a:spLocks noChangeAspect="1" noChangeShapeType="1"/>
            </p:cNvSpPr>
            <p:nvPr/>
          </p:nvSpPr>
          <p:spPr bwMode="auto">
            <a:xfrm>
              <a:off x="0" y="0"/>
              <a:ext cx="81" cy="2000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516563" y="2552700"/>
            <a:ext cx="2895600" cy="2908300"/>
            <a:chOff x="3475" y="1608"/>
            <a:chExt cx="1824" cy="1832"/>
          </a:xfrm>
        </p:grpSpPr>
        <p:sp>
          <p:nvSpPr>
            <p:cNvPr id="105494" name="Rectangle 15"/>
            <p:cNvSpPr>
              <a:spLocks noChangeAspect="1" noChangeArrowheads="1"/>
            </p:cNvSpPr>
            <p:nvPr/>
          </p:nvSpPr>
          <p:spPr bwMode="auto">
            <a:xfrm>
              <a:off x="3545" y="1681"/>
              <a:ext cx="1681" cy="1688"/>
            </a:xfrm>
            <a:prstGeom prst="rect">
              <a:avLst/>
            </a:prstGeom>
            <a:solidFill>
              <a:srgbClr val="969696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95" name="Oval 16"/>
            <p:cNvSpPr>
              <a:spLocks noChangeAspect="1" noChangeArrowheads="1"/>
            </p:cNvSpPr>
            <p:nvPr/>
          </p:nvSpPr>
          <p:spPr bwMode="auto">
            <a:xfrm>
              <a:off x="3897" y="2032"/>
              <a:ext cx="980" cy="986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96" name="Oval 17"/>
            <p:cNvSpPr>
              <a:spLocks noChangeAspect="1" noChangeArrowheads="1"/>
            </p:cNvSpPr>
            <p:nvPr/>
          </p:nvSpPr>
          <p:spPr bwMode="auto">
            <a:xfrm>
              <a:off x="4318" y="2454"/>
              <a:ext cx="140" cy="141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97" name="Line 18"/>
            <p:cNvSpPr>
              <a:spLocks noChangeAspect="1" noChangeShapeType="1"/>
            </p:cNvSpPr>
            <p:nvPr/>
          </p:nvSpPr>
          <p:spPr bwMode="auto">
            <a:xfrm>
              <a:off x="3475" y="252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98" name="Line 19"/>
            <p:cNvSpPr>
              <a:spLocks noChangeAspect="1" noChangeShapeType="1"/>
            </p:cNvSpPr>
            <p:nvPr/>
          </p:nvSpPr>
          <p:spPr bwMode="auto">
            <a:xfrm>
              <a:off x="4387" y="1608"/>
              <a:ext cx="0" cy="18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499" name="Text Box 20"/>
            <p:cNvSpPr txBox="1">
              <a:spLocks noChangeArrowheads="1"/>
            </p:cNvSpPr>
            <p:nvPr/>
          </p:nvSpPr>
          <p:spPr bwMode="auto">
            <a:xfrm>
              <a:off x="3528" y="165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R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209675" y="2955925"/>
            <a:ext cx="6799263" cy="2095500"/>
            <a:chOff x="762" y="1862"/>
            <a:chExt cx="4283" cy="132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762" y="1862"/>
              <a:ext cx="4283" cy="1320"/>
              <a:chOff x="762" y="1862"/>
              <a:chExt cx="4283" cy="1320"/>
            </a:xfrm>
          </p:grpSpPr>
          <p:sp>
            <p:nvSpPr>
              <p:cNvPr id="105484" name="Rectangle 23"/>
              <p:cNvSpPr>
                <a:spLocks noChangeArrowheads="1"/>
              </p:cNvSpPr>
              <p:nvPr/>
            </p:nvSpPr>
            <p:spPr bwMode="auto">
              <a:xfrm>
                <a:off x="762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485" name="Rectangle 24"/>
              <p:cNvSpPr>
                <a:spLocks noChangeArrowheads="1"/>
              </p:cNvSpPr>
              <p:nvPr/>
            </p:nvSpPr>
            <p:spPr bwMode="auto">
              <a:xfrm>
                <a:off x="3726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3952" y="2064"/>
                <a:ext cx="412" cy="924"/>
                <a:chOff x="3952" y="2064"/>
                <a:chExt cx="412" cy="924"/>
              </a:xfrm>
            </p:grpSpPr>
            <p:sp>
              <p:nvSpPr>
                <p:cNvPr id="105491" name="Line 26"/>
                <p:cNvSpPr>
                  <a:spLocks noChangeShapeType="1"/>
                </p:cNvSpPr>
                <p:nvPr/>
              </p:nvSpPr>
              <p:spPr bwMode="auto">
                <a:xfrm>
                  <a:off x="3968" y="2064"/>
                  <a:ext cx="0" cy="9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492" name="Line 27"/>
                <p:cNvSpPr>
                  <a:spLocks noChangeShapeType="1"/>
                </p:cNvSpPr>
                <p:nvPr/>
              </p:nvSpPr>
              <p:spPr bwMode="auto">
                <a:xfrm>
                  <a:off x="3952" y="2968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493" name="Line 28"/>
                <p:cNvSpPr>
                  <a:spLocks noChangeShapeType="1"/>
                </p:cNvSpPr>
                <p:nvPr/>
              </p:nvSpPr>
              <p:spPr bwMode="auto">
                <a:xfrm>
                  <a:off x="3952" y="2076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1448" y="2064"/>
                <a:ext cx="412" cy="924"/>
                <a:chOff x="1448" y="2064"/>
                <a:chExt cx="412" cy="924"/>
              </a:xfrm>
            </p:grpSpPr>
            <p:sp>
              <p:nvSpPr>
                <p:cNvPr id="10548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844" y="2064"/>
                  <a:ext cx="0" cy="9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48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448" y="2968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49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448" y="2076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5482" name="Oval 33"/>
            <p:cNvSpPr>
              <a:spLocks noChangeArrowheads="1"/>
            </p:cNvSpPr>
            <p:nvPr/>
          </p:nvSpPr>
          <p:spPr bwMode="auto">
            <a:xfrm>
              <a:off x="4334" y="2469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483" name="Oval 34"/>
            <p:cNvSpPr>
              <a:spLocks noChangeArrowheads="1"/>
            </p:cNvSpPr>
            <p:nvPr/>
          </p:nvSpPr>
          <p:spPr bwMode="auto">
            <a:xfrm>
              <a:off x="1370" y="2471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54371" name="Rectangle 35"/>
          <p:cNvSpPr>
            <a:spLocks noChangeArrowheads="1"/>
          </p:cNvSpPr>
          <p:nvPr/>
        </p:nvSpPr>
        <p:spPr bwMode="auto">
          <a:xfrm>
            <a:off x="533400" y="5638800"/>
            <a:ext cx="8305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200"/>
              <a:t>Wenn die Auswirkungen des zentralen orthopetalen Fusionsreizes durch Hemmungen behindert werden, dann können die Augen den orthofugalen (hier exopetalen) Fusionsreizen folgen.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71" grpId="0" autoUpdateAnimBg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6846888" y="5997575"/>
            <a:ext cx="236537" cy="76200"/>
            <a:chOff x="0" y="0"/>
            <a:chExt cx="20000" cy="20000"/>
          </a:xfrm>
        </p:grpSpPr>
        <p:sp>
          <p:nvSpPr>
            <p:cNvPr id="106550" name="Line 4"/>
            <p:cNvSpPr>
              <a:spLocks noChangeAspect="1" noChangeShapeType="1"/>
            </p:cNvSpPr>
            <p:nvPr/>
          </p:nvSpPr>
          <p:spPr bwMode="auto">
            <a:xfrm>
              <a:off x="19939" y="0"/>
              <a:ext cx="61" cy="2000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551" name="Line 5"/>
            <p:cNvSpPr>
              <a:spLocks noChangeAspect="1" noChangeShapeType="1"/>
            </p:cNvSpPr>
            <p:nvPr/>
          </p:nvSpPr>
          <p:spPr bwMode="auto">
            <a:xfrm>
              <a:off x="0" y="0"/>
              <a:ext cx="81" cy="20000"/>
            </a:xfrm>
            <a:prstGeom prst="lin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68400" y="2552700"/>
            <a:ext cx="6908800" cy="2908300"/>
            <a:chOff x="736" y="1608"/>
            <a:chExt cx="4352" cy="183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736" y="1608"/>
              <a:ext cx="1824" cy="1832"/>
              <a:chOff x="511" y="1608"/>
              <a:chExt cx="1824" cy="1832"/>
            </a:xfrm>
          </p:grpSpPr>
          <p:sp>
            <p:nvSpPr>
              <p:cNvPr id="106544" name="Rectangle 8"/>
              <p:cNvSpPr>
                <a:spLocks noChangeAspect="1" noChangeArrowheads="1"/>
              </p:cNvSpPr>
              <p:nvPr/>
            </p:nvSpPr>
            <p:spPr bwMode="auto">
              <a:xfrm>
                <a:off x="581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45" name="Oval 9"/>
              <p:cNvSpPr>
                <a:spLocks noChangeAspect="1" noChangeArrowheads="1"/>
              </p:cNvSpPr>
              <p:nvPr/>
            </p:nvSpPr>
            <p:spPr bwMode="auto">
              <a:xfrm>
                <a:off x="933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46" name="Oval 10"/>
              <p:cNvSpPr>
                <a:spLocks noChangeAspect="1" noChangeArrowheads="1"/>
              </p:cNvSpPr>
              <p:nvPr/>
            </p:nvSpPr>
            <p:spPr bwMode="auto">
              <a:xfrm>
                <a:off x="1354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47" name="Line 11"/>
              <p:cNvSpPr>
                <a:spLocks noChangeAspect="1" noChangeShapeType="1"/>
              </p:cNvSpPr>
              <p:nvPr/>
            </p:nvSpPr>
            <p:spPr bwMode="auto">
              <a:xfrm>
                <a:off x="511" y="2524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48" name="Line 12"/>
              <p:cNvSpPr>
                <a:spLocks noChangeAspect="1" noChangeShapeType="1"/>
              </p:cNvSpPr>
              <p:nvPr/>
            </p:nvSpPr>
            <p:spPr bwMode="auto">
              <a:xfrm>
                <a:off x="1423" y="1608"/>
                <a:ext cx="0" cy="18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49" name="Text Box 13"/>
              <p:cNvSpPr txBox="1">
                <a:spLocks noChangeArrowheads="1"/>
              </p:cNvSpPr>
              <p:nvPr/>
            </p:nvSpPr>
            <p:spPr bwMode="auto">
              <a:xfrm>
                <a:off x="2052" y="1668"/>
                <a:ext cx="2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2400" b="1">
                    <a:solidFill>
                      <a:schemeClr val="bg1"/>
                    </a:solidFill>
                  </a:rPr>
                  <a:t>L</a:t>
                </a:r>
                <a:endParaRPr lang="de-DE" sz="2400"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64" y="1608"/>
              <a:ext cx="1824" cy="1832"/>
              <a:chOff x="3475" y="1608"/>
              <a:chExt cx="1824" cy="1832"/>
            </a:xfrm>
          </p:grpSpPr>
          <p:sp>
            <p:nvSpPr>
              <p:cNvPr id="106538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3545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39" name="Oval 16"/>
              <p:cNvSpPr>
                <a:spLocks noChangeAspect="1" noChangeArrowheads="1"/>
              </p:cNvSpPr>
              <p:nvPr/>
            </p:nvSpPr>
            <p:spPr bwMode="auto">
              <a:xfrm>
                <a:off x="3897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40" name="Oval 17"/>
              <p:cNvSpPr>
                <a:spLocks noChangeAspect="1" noChangeArrowheads="1"/>
              </p:cNvSpPr>
              <p:nvPr/>
            </p:nvSpPr>
            <p:spPr bwMode="auto">
              <a:xfrm>
                <a:off x="4318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41" name="Line 18"/>
              <p:cNvSpPr>
                <a:spLocks noChangeAspect="1" noChangeShapeType="1"/>
              </p:cNvSpPr>
              <p:nvPr/>
            </p:nvSpPr>
            <p:spPr bwMode="auto">
              <a:xfrm>
                <a:off x="3475" y="2524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42" name="Line 19"/>
              <p:cNvSpPr>
                <a:spLocks noChangeAspect="1" noChangeShapeType="1"/>
              </p:cNvSpPr>
              <p:nvPr/>
            </p:nvSpPr>
            <p:spPr bwMode="auto">
              <a:xfrm>
                <a:off x="4387" y="1608"/>
                <a:ext cx="0" cy="18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43" name="Text Box 20"/>
              <p:cNvSpPr txBox="1">
                <a:spLocks noChangeArrowheads="1"/>
              </p:cNvSpPr>
              <p:nvPr/>
            </p:nvSpPr>
            <p:spPr bwMode="auto">
              <a:xfrm>
                <a:off x="3528" y="1656"/>
                <a:ext cx="2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2400" b="1">
                    <a:solidFill>
                      <a:schemeClr val="bg1"/>
                    </a:solidFill>
                  </a:rPr>
                  <a:t>R</a:t>
                </a:r>
                <a:endParaRPr lang="de-DE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811213" y="2552700"/>
            <a:ext cx="7600950" cy="2908300"/>
            <a:chOff x="511" y="1608"/>
            <a:chExt cx="4788" cy="1832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511" y="1608"/>
              <a:ext cx="1824" cy="1832"/>
              <a:chOff x="511" y="1608"/>
              <a:chExt cx="1824" cy="1832"/>
            </a:xfrm>
          </p:grpSpPr>
          <p:sp>
            <p:nvSpPr>
              <p:cNvPr id="106530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581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31" name="Oval 24"/>
              <p:cNvSpPr>
                <a:spLocks noChangeAspect="1" noChangeArrowheads="1"/>
              </p:cNvSpPr>
              <p:nvPr/>
            </p:nvSpPr>
            <p:spPr bwMode="auto">
              <a:xfrm>
                <a:off x="933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32" name="Oval 25"/>
              <p:cNvSpPr>
                <a:spLocks noChangeAspect="1" noChangeArrowheads="1"/>
              </p:cNvSpPr>
              <p:nvPr/>
            </p:nvSpPr>
            <p:spPr bwMode="auto">
              <a:xfrm>
                <a:off x="1354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33" name="Line 26"/>
              <p:cNvSpPr>
                <a:spLocks noChangeAspect="1" noChangeShapeType="1"/>
              </p:cNvSpPr>
              <p:nvPr/>
            </p:nvSpPr>
            <p:spPr bwMode="auto">
              <a:xfrm>
                <a:off x="511" y="2524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34" name="Line 27"/>
              <p:cNvSpPr>
                <a:spLocks noChangeAspect="1" noChangeShapeType="1"/>
              </p:cNvSpPr>
              <p:nvPr/>
            </p:nvSpPr>
            <p:spPr bwMode="auto">
              <a:xfrm>
                <a:off x="1423" y="1608"/>
                <a:ext cx="0" cy="18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35" name="Text Box 28"/>
              <p:cNvSpPr txBox="1">
                <a:spLocks noChangeArrowheads="1"/>
              </p:cNvSpPr>
              <p:nvPr/>
            </p:nvSpPr>
            <p:spPr bwMode="auto">
              <a:xfrm>
                <a:off x="2052" y="1668"/>
                <a:ext cx="2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2400" b="1">
                    <a:solidFill>
                      <a:schemeClr val="bg1"/>
                    </a:solidFill>
                  </a:rPr>
                  <a:t>L</a:t>
                </a:r>
                <a:endParaRPr lang="de-DE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3475" y="1608"/>
              <a:ext cx="1824" cy="1832"/>
              <a:chOff x="3475" y="1608"/>
              <a:chExt cx="1824" cy="1832"/>
            </a:xfrm>
          </p:grpSpPr>
          <p:sp>
            <p:nvSpPr>
              <p:cNvPr id="10652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545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25" name="Oval 31"/>
              <p:cNvSpPr>
                <a:spLocks noChangeAspect="1" noChangeArrowheads="1"/>
              </p:cNvSpPr>
              <p:nvPr/>
            </p:nvSpPr>
            <p:spPr bwMode="auto">
              <a:xfrm>
                <a:off x="3897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26" name="Oval 32"/>
              <p:cNvSpPr>
                <a:spLocks noChangeAspect="1" noChangeArrowheads="1"/>
              </p:cNvSpPr>
              <p:nvPr/>
            </p:nvSpPr>
            <p:spPr bwMode="auto">
              <a:xfrm>
                <a:off x="4318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27" name="Line 33"/>
              <p:cNvSpPr>
                <a:spLocks noChangeAspect="1" noChangeShapeType="1"/>
              </p:cNvSpPr>
              <p:nvPr/>
            </p:nvSpPr>
            <p:spPr bwMode="auto">
              <a:xfrm>
                <a:off x="3475" y="2524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28" name="Line 34"/>
              <p:cNvSpPr>
                <a:spLocks noChangeAspect="1" noChangeShapeType="1"/>
              </p:cNvSpPr>
              <p:nvPr/>
            </p:nvSpPr>
            <p:spPr bwMode="auto">
              <a:xfrm>
                <a:off x="4387" y="1608"/>
                <a:ext cx="0" cy="18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6529" name="Text Box 35"/>
              <p:cNvSpPr txBox="1">
                <a:spLocks noChangeArrowheads="1"/>
              </p:cNvSpPr>
              <p:nvPr/>
            </p:nvSpPr>
            <p:spPr bwMode="auto">
              <a:xfrm>
                <a:off x="3528" y="1656"/>
                <a:ext cx="2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2400" b="1">
                    <a:solidFill>
                      <a:schemeClr val="bg1"/>
                    </a:solidFill>
                  </a:rPr>
                  <a:t>R</a:t>
                </a:r>
                <a:endParaRPr lang="de-DE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1209675" y="2955925"/>
            <a:ext cx="6799263" cy="2095500"/>
            <a:chOff x="762" y="1862"/>
            <a:chExt cx="4283" cy="1320"/>
          </a:xfrm>
        </p:grpSpPr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762" y="1862"/>
              <a:ext cx="4283" cy="1320"/>
              <a:chOff x="762" y="1862"/>
              <a:chExt cx="4283" cy="1320"/>
            </a:xfrm>
          </p:grpSpPr>
          <p:sp>
            <p:nvSpPr>
              <p:cNvPr id="106512" name="Rectangle 38"/>
              <p:cNvSpPr>
                <a:spLocks noChangeArrowheads="1"/>
              </p:cNvSpPr>
              <p:nvPr/>
            </p:nvSpPr>
            <p:spPr bwMode="auto">
              <a:xfrm>
                <a:off x="762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513" name="Rectangle 39"/>
              <p:cNvSpPr>
                <a:spLocks noChangeArrowheads="1"/>
              </p:cNvSpPr>
              <p:nvPr/>
            </p:nvSpPr>
            <p:spPr bwMode="auto">
              <a:xfrm>
                <a:off x="3726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3952" y="2064"/>
                <a:ext cx="412" cy="924"/>
                <a:chOff x="3952" y="2064"/>
                <a:chExt cx="412" cy="924"/>
              </a:xfrm>
            </p:grpSpPr>
            <p:sp>
              <p:nvSpPr>
                <p:cNvPr id="106519" name="Line 41"/>
                <p:cNvSpPr>
                  <a:spLocks noChangeShapeType="1"/>
                </p:cNvSpPr>
                <p:nvPr/>
              </p:nvSpPr>
              <p:spPr bwMode="auto">
                <a:xfrm>
                  <a:off x="3968" y="2064"/>
                  <a:ext cx="0" cy="9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520" name="Line 42"/>
                <p:cNvSpPr>
                  <a:spLocks noChangeShapeType="1"/>
                </p:cNvSpPr>
                <p:nvPr/>
              </p:nvSpPr>
              <p:spPr bwMode="auto">
                <a:xfrm>
                  <a:off x="3952" y="2968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521" name="Line 43"/>
                <p:cNvSpPr>
                  <a:spLocks noChangeShapeType="1"/>
                </p:cNvSpPr>
                <p:nvPr/>
              </p:nvSpPr>
              <p:spPr bwMode="auto">
                <a:xfrm>
                  <a:off x="3952" y="2076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1448" y="2064"/>
                <a:ext cx="412" cy="924"/>
                <a:chOff x="1448" y="2064"/>
                <a:chExt cx="412" cy="924"/>
              </a:xfrm>
            </p:grpSpPr>
            <p:sp>
              <p:nvSpPr>
                <p:cNvPr id="10651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844" y="2064"/>
                  <a:ext cx="0" cy="9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517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448" y="2968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518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448" y="2076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6510" name="Oval 48"/>
            <p:cNvSpPr>
              <a:spLocks noChangeArrowheads="1"/>
            </p:cNvSpPr>
            <p:nvPr/>
          </p:nvSpPr>
          <p:spPr bwMode="auto">
            <a:xfrm>
              <a:off x="4334" y="2469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511" name="Oval 49"/>
            <p:cNvSpPr>
              <a:spLocks noChangeArrowheads="1"/>
            </p:cNvSpPr>
            <p:nvPr/>
          </p:nvSpPr>
          <p:spPr bwMode="auto">
            <a:xfrm>
              <a:off x="1370" y="2471"/>
              <a:ext cx="106" cy="108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6503" name="Rectangle 50"/>
          <p:cNvSpPr>
            <a:spLocks noChangeArrowheads="1"/>
          </p:cNvSpPr>
          <p:nvPr/>
        </p:nvSpPr>
        <p:spPr bwMode="auto">
          <a:xfrm>
            <a:off x="457200" y="15621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3675" indent="-193675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200"/>
              <a:t>	Folgen die Augen diesen Fusionsreizen, dann bewegen sich die Fixierlinien nach außen und die Netzhäute nach innen.</a:t>
            </a:r>
          </a:p>
        </p:txBody>
      </p: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533400" y="5499100"/>
            <a:ext cx="4800600" cy="1252538"/>
            <a:chOff x="336" y="3464"/>
            <a:chExt cx="3024" cy="789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448" y="3464"/>
              <a:ext cx="912" cy="789"/>
              <a:chOff x="2448" y="3464"/>
              <a:chExt cx="912" cy="789"/>
            </a:xfrm>
          </p:grpSpPr>
          <p:sp>
            <p:nvSpPr>
              <p:cNvPr id="10650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2448" y="3464"/>
                <a:ext cx="912" cy="7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50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2784" y="3600"/>
                <a:ext cx="264" cy="54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6506" name="Rectangle 55"/>
            <p:cNvSpPr>
              <a:spLocks noChangeArrowheads="1"/>
            </p:cNvSpPr>
            <p:nvPr/>
          </p:nvSpPr>
          <p:spPr bwMode="auto">
            <a:xfrm>
              <a:off x="336" y="3715"/>
              <a:ext cx="206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accent2"/>
                </a:buClr>
                <a:buFont typeface="Monotype Sorts" pitchFamily="2" charset="2"/>
                <a:buNone/>
              </a:pPr>
              <a:r>
                <a:rPr kumimoji="1" lang="de-DE" sz="2200"/>
                <a:t>Binokularer Seheindruck: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905000"/>
            <a:ext cx="6248400" cy="2646363"/>
            <a:chOff x="1104" y="1152"/>
            <a:chExt cx="3936" cy="166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04" y="1152"/>
              <a:ext cx="3936" cy="1262"/>
              <a:chOff x="1104" y="1152"/>
              <a:chExt cx="3936" cy="126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104" y="1152"/>
                <a:ext cx="3865" cy="1262"/>
                <a:chOff x="384" y="1789"/>
                <a:chExt cx="5232" cy="176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384" y="2081"/>
                  <a:ext cx="5232" cy="1475"/>
                  <a:chOff x="384" y="2081"/>
                  <a:chExt cx="5232" cy="1475"/>
                </a:xfrm>
              </p:grpSpPr>
              <p:sp>
                <p:nvSpPr>
                  <p:cNvPr id="10758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112"/>
                    <a:ext cx="1248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1200" b="1">
                        <a:solidFill>
                          <a:schemeClr val="accent2"/>
                        </a:solidFill>
                      </a:rPr>
                      <a:t>Noch Original-</a:t>
                    </a:r>
                    <a:br>
                      <a:rPr lang="de-DE" sz="1200" b="1">
                        <a:solidFill>
                          <a:schemeClr val="accent2"/>
                        </a:solidFill>
                      </a:rPr>
                    </a:br>
                    <a:r>
                      <a:rPr lang="de-DE" sz="1200" b="1">
                        <a:solidFill>
                          <a:schemeClr val="accent2"/>
                        </a:solidFill>
                      </a:rPr>
                      <a:t>Richtungswerte</a:t>
                    </a:r>
                    <a:endParaRPr lang="de-DE" sz="12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0758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734" y="2296"/>
                    <a:ext cx="1182" cy="118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758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56" y="2153"/>
                    <a:ext cx="1182" cy="118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7583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56" y="2889"/>
                    <a:ext cx="132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7584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21" y="2222"/>
                    <a:ext cx="0" cy="13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84" y="2081"/>
                    <a:ext cx="1328" cy="1335"/>
                    <a:chOff x="511" y="1608"/>
                    <a:chExt cx="1824" cy="1832"/>
                  </a:xfrm>
                </p:grpSpPr>
                <p:sp>
                  <p:nvSpPr>
                    <p:cNvPr id="107586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11" y="2524"/>
                      <a:ext cx="182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7587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23" y="1608"/>
                      <a:ext cx="0" cy="18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0757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72" y="1789"/>
                  <a:ext cx="228" cy="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800" b="1"/>
                    <a:t>R</a:t>
                  </a:r>
                  <a:endParaRPr lang="de-DE" sz="2400">
                    <a:latin typeface="Times New Roman" pitchFamily="18" charset="0"/>
                  </a:endParaRPr>
                </a:p>
              </p:txBody>
            </p:sp>
            <p:sp>
              <p:nvSpPr>
                <p:cNvPr id="10757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551" y="1790"/>
                  <a:ext cx="229" cy="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800" b="1"/>
                    <a:t>L</a:t>
                  </a:r>
                  <a:endParaRPr lang="de-DE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032" y="1451"/>
                <a:ext cx="2008" cy="827"/>
                <a:chOff x="2994" y="2208"/>
                <a:chExt cx="2718" cy="1158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2994" y="2415"/>
                  <a:ext cx="2718" cy="951"/>
                  <a:chOff x="2994" y="2415"/>
                  <a:chExt cx="2718" cy="951"/>
                </a:xfrm>
              </p:grpSpPr>
              <p:sp>
                <p:nvSpPr>
                  <p:cNvPr id="10757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641"/>
                    <a:ext cx="1344" cy="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1200" b="1">
                        <a:solidFill>
                          <a:schemeClr val="accent1"/>
                        </a:solidFill>
                      </a:rPr>
                      <a:t>Infolge von FD II bereits veränderte Richtungswerte</a:t>
                    </a:r>
                    <a:endParaRPr lang="de-DE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07576" name="Oval 1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994" y="2415"/>
                    <a:ext cx="645" cy="64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7573" name="Line 20"/>
                <p:cNvSpPr>
                  <a:spLocks noChangeShapeType="1"/>
                </p:cNvSpPr>
                <p:nvPr/>
              </p:nvSpPr>
              <p:spPr bwMode="auto">
                <a:xfrm>
                  <a:off x="3027" y="2889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574" name="Line 21"/>
                <p:cNvSpPr>
                  <a:spLocks noChangeShapeType="1"/>
                </p:cNvSpPr>
                <p:nvPr/>
              </p:nvSpPr>
              <p:spPr bwMode="auto">
                <a:xfrm>
                  <a:off x="3321" y="220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7537" name="Line 22"/>
            <p:cNvSpPr>
              <a:spLocks noChangeShapeType="1"/>
            </p:cNvSpPr>
            <p:nvPr/>
          </p:nvSpPr>
          <p:spPr bwMode="auto">
            <a:xfrm>
              <a:off x="2097" y="1838"/>
              <a:ext cx="166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550" y="1563"/>
              <a:ext cx="1766" cy="539"/>
              <a:chOff x="1550" y="1563"/>
              <a:chExt cx="1766" cy="539"/>
            </a:xfrm>
          </p:grpSpPr>
          <p:sp>
            <p:nvSpPr>
              <p:cNvPr id="107559" name="Oval 24"/>
              <p:cNvSpPr>
                <a:spLocks noChangeArrowheads="1"/>
              </p:cNvSpPr>
              <p:nvPr/>
            </p:nvSpPr>
            <p:spPr bwMode="auto">
              <a:xfrm>
                <a:off x="3228" y="1792"/>
                <a:ext cx="88" cy="86"/>
              </a:xfrm>
              <a:prstGeom prst="ellips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1550" y="1563"/>
                <a:ext cx="1709" cy="539"/>
                <a:chOff x="1550" y="1563"/>
                <a:chExt cx="1709" cy="539"/>
              </a:xfrm>
            </p:grpSpPr>
            <p:sp>
              <p:nvSpPr>
                <p:cNvPr id="107561" name="Oval 26"/>
                <p:cNvSpPr>
                  <a:spLocks noChangeArrowheads="1"/>
                </p:cNvSpPr>
                <p:nvPr/>
              </p:nvSpPr>
              <p:spPr bwMode="auto">
                <a:xfrm>
                  <a:off x="1550" y="1790"/>
                  <a:ext cx="87" cy="86"/>
                </a:xfrm>
                <a:prstGeom prst="ellips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1" name="Group 27"/>
                <p:cNvGrpSpPr>
                  <a:grpSpLocks/>
                </p:cNvGrpSpPr>
                <p:nvPr/>
              </p:nvGrpSpPr>
              <p:grpSpPr bwMode="auto">
                <a:xfrm>
                  <a:off x="1621" y="1563"/>
                  <a:ext cx="192" cy="539"/>
                  <a:chOff x="1104" y="2280"/>
                  <a:chExt cx="412" cy="924"/>
                </a:xfrm>
              </p:grpSpPr>
              <p:sp>
                <p:nvSpPr>
                  <p:cNvPr id="107567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00" y="2280"/>
                    <a:ext cx="0" cy="92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7568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3184"/>
                    <a:ext cx="41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7569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2292"/>
                    <a:ext cx="41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" name="Group 31"/>
                <p:cNvGrpSpPr>
                  <a:grpSpLocks/>
                </p:cNvGrpSpPr>
                <p:nvPr/>
              </p:nvGrpSpPr>
              <p:grpSpPr bwMode="auto">
                <a:xfrm flipH="1">
                  <a:off x="3066" y="1563"/>
                  <a:ext cx="193" cy="539"/>
                  <a:chOff x="1104" y="2280"/>
                  <a:chExt cx="412" cy="924"/>
                </a:xfrm>
              </p:grpSpPr>
              <p:sp>
                <p:nvSpPr>
                  <p:cNvPr id="107564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00" y="2280"/>
                    <a:ext cx="0" cy="92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7565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3184"/>
                    <a:ext cx="41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756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2292"/>
                    <a:ext cx="41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601" y="1840"/>
              <a:ext cx="1670" cy="648"/>
              <a:chOff x="1601" y="1840"/>
              <a:chExt cx="1670" cy="648"/>
            </a:xfrm>
          </p:grpSpPr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1601" y="1840"/>
                <a:ext cx="368" cy="360"/>
                <a:chOff x="1057" y="2753"/>
                <a:chExt cx="498" cy="503"/>
              </a:xfrm>
            </p:grpSpPr>
            <p:sp>
              <p:nvSpPr>
                <p:cNvPr id="107557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057" y="2753"/>
                  <a:ext cx="490" cy="495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558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1469" y="3168"/>
                  <a:ext cx="86" cy="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1966" y="1840"/>
                <a:ext cx="1305" cy="648"/>
                <a:chOff x="1551" y="2753"/>
                <a:chExt cx="1767" cy="906"/>
              </a:xfrm>
            </p:grpSpPr>
            <p:sp>
              <p:nvSpPr>
                <p:cNvPr id="10755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551" y="3245"/>
                  <a:ext cx="1182" cy="41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sz="1200"/>
                    <a:t>Wahrnehmung: 'Geradeaus'</a:t>
                  </a:r>
                  <a:endParaRPr lang="de-DE"/>
                </a:p>
              </p:txBody>
            </p:sp>
            <p:sp>
              <p:nvSpPr>
                <p:cNvPr id="10755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736" y="2753"/>
                  <a:ext cx="582" cy="49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55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732" y="3182"/>
                  <a:ext cx="78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1182" y="1571"/>
              <a:ext cx="1074" cy="1248"/>
              <a:chOff x="1182" y="1571"/>
              <a:chExt cx="1074" cy="1248"/>
            </a:xfrm>
          </p:grpSpPr>
          <p:sp>
            <p:nvSpPr>
              <p:cNvPr id="107547" name="Line 44"/>
              <p:cNvSpPr>
                <a:spLocks noChangeShapeType="1"/>
              </p:cNvSpPr>
              <p:nvPr/>
            </p:nvSpPr>
            <p:spPr bwMode="auto">
              <a:xfrm flipV="1">
                <a:off x="1182" y="1571"/>
                <a:ext cx="445" cy="953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548" name="Text Box 45"/>
              <p:cNvSpPr txBox="1">
                <a:spLocks noChangeArrowheads="1"/>
              </p:cNvSpPr>
              <p:nvPr/>
            </p:nvSpPr>
            <p:spPr bwMode="auto">
              <a:xfrm>
                <a:off x="1182" y="2523"/>
                <a:ext cx="1074" cy="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200"/>
                  <a:t>Wahrnehmung: 'vertikal symmetrisch'</a:t>
                </a:r>
                <a:endParaRPr lang="de-DE"/>
              </a:p>
            </p:txBody>
          </p:sp>
          <p:sp>
            <p:nvSpPr>
              <p:cNvPr id="107549" name="Line 46"/>
              <p:cNvSpPr>
                <a:spLocks noChangeShapeType="1"/>
              </p:cNvSpPr>
              <p:nvPr/>
            </p:nvSpPr>
            <p:spPr bwMode="auto">
              <a:xfrm flipV="1">
                <a:off x="1183" y="2091"/>
                <a:ext cx="439" cy="431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550" name="Line 47"/>
              <p:cNvSpPr>
                <a:spLocks noChangeShapeType="1"/>
              </p:cNvSpPr>
              <p:nvPr/>
            </p:nvSpPr>
            <p:spPr bwMode="auto">
              <a:xfrm flipV="1">
                <a:off x="1183" y="2237"/>
                <a:ext cx="292" cy="2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551" name="Line 48"/>
              <p:cNvSpPr>
                <a:spLocks noChangeShapeType="1"/>
              </p:cNvSpPr>
              <p:nvPr/>
            </p:nvSpPr>
            <p:spPr bwMode="auto">
              <a:xfrm flipV="1">
                <a:off x="1185" y="2179"/>
                <a:ext cx="155" cy="3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2681" y="1571"/>
              <a:ext cx="1021" cy="1248"/>
              <a:chOff x="2681" y="1571"/>
              <a:chExt cx="1021" cy="1248"/>
            </a:xfrm>
          </p:grpSpPr>
          <p:sp>
            <p:nvSpPr>
              <p:cNvPr id="107542" name="Line 50"/>
              <p:cNvSpPr>
                <a:spLocks noChangeShapeType="1"/>
              </p:cNvSpPr>
              <p:nvPr/>
            </p:nvSpPr>
            <p:spPr bwMode="auto">
              <a:xfrm flipH="1" flipV="1">
                <a:off x="3257" y="1571"/>
                <a:ext cx="445" cy="953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543" name="Text Box 51"/>
              <p:cNvSpPr txBox="1">
                <a:spLocks noChangeArrowheads="1"/>
              </p:cNvSpPr>
              <p:nvPr/>
            </p:nvSpPr>
            <p:spPr bwMode="auto">
              <a:xfrm flipH="1">
                <a:off x="2681" y="2523"/>
                <a:ext cx="1021" cy="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200"/>
                  <a:t>Wahrnehmung: </a:t>
                </a:r>
                <a:br>
                  <a:rPr lang="de-DE" sz="1200"/>
                </a:br>
                <a:r>
                  <a:rPr lang="de-DE" sz="1200"/>
                  <a:t>'nach unten versetzt'</a:t>
                </a:r>
                <a:endParaRPr lang="de-DE"/>
              </a:p>
            </p:txBody>
          </p:sp>
          <p:sp>
            <p:nvSpPr>
              <p:cNvPr id="107544" name="Line 52"/>
              <p:cNvSpPr>
                <a:spLocks noChangeShapeType="1"/>
              </p:cNvSpPr>
              <p:nvPr/>
            </p:nvSpPr>
            <p:spPr bwMode="auto">
              <a:xfrm flipH="1" flipV="1">
                <a:off x="3262" y="2091"/>
                <a:ext cx="439" cy="431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545" name="Line 53"/>
              <p:cNvSpPr>
                <a:spLocks noChangeShapeType="1"/>
              </p:cNvSpPr>
              <p:nvPr/>
            </p:nvSpPr>
            <p:spPr bwMode="auto">
              <a:xfrm flipH="1" flipV="1">
                <a:off x="3485" y="2313"/>
                <a:ext cx="216" cy="2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546" name="Line 54"/>
              <p:cNvSpPr>
                <a:spLocks noChangeShapeType="1"/>
              </p:cNvSpPr>
              <p:nvPr/>
            </p:nvSpPr>
            <p:spPr bwMode="auto">
              <a:xfrm flipH="1" flipV="1">
                <a:off x="3576" y="2247"/>
                <a:ext cx="123" cy="2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3951288" y="5064125"/>
            <a:ext cx="620712" cy="1412875"/>
            <a:chOff x="1104" y="2280"/>
            <a:chExt cx="412" cy="924"/>
          </a:xfrm>
        </p:grpSpPr>
        <p:sp>
          <p:nvSpPr>
            <p:cNvPr id="107533" name="Line 56"/>
            <p:cNvSpPr>
              <a:spLocks noChangeShapeType="1"/>
            </p:cNvSpPr>
            <p:nvPr/>
          </p:nvSpPr>
          <p:spPr bwMode="auto">
            <a:xfrm flipH="1">
              <a:off x="1500" y="2280"/>
              <a:ext cx="0" cy="9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534" name="Line 57"/>
            <p:cNvSpPr>
              <a:spLocks noChangeShapeType="1"/>
            </p:cNvSpPr>
            <p:nvPr/>
          </p:nvSpPr>
          <p:spPr bwMode="auto">
            <a:xfrm flipH="1">
              <a:off x="1104" y="3184"/>
              <a:ext cx="4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535" name="Line 58"/>
            <p:cNvSpPr>
              <a:spLocks noChangeShapeType="1"/>
            </p:cNvSpPr>
            <p:nvPr/>
          </p:nvSpPr>
          <p:spPr bwMode="auto">
            <a:xfrm flipH="1">
              <a:off x="1104" y="2292"/>
              <a:ext cx="4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2819400" y="4800600"/>
            <a:ext cx="2133600" cy="1752600"/>
            <a:chOff x="1776" y="2976"/>
            <a:chExt cx="1344" cy="1104"/>
          </a:xfrm>
        </p:grpSpPr>
        <p:sp>
          <p:nvSpPr>
            <p:cNvPr id="107527" name="Rectangle 60"/>
            <p:cNvSpPr>
              <a:spLocks noChangeArrowheads="1"/>
            </p:cNvSpPr>
            <p:nvPr/>
          </p:nvSpPr>
          <p:spPr bwMode="auto">
            <a:xfrm>
              <a:off x="1776" y="2976"/>
              <a:ext cx="1344" cy="110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528" name="Oval 61"/>
            <p:cNvSpPr>
              <a:spLocks noChangeArrowheads="1"/>
            </p:cNvSpPr>
            <p:nvPr/>
          </p:nvSpPr>
          <p:spPr bwMode="auto">
            <a:xfrm>
              <a:off x="2392" y="3479"/>
              <a:ext cx="118" cy="121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" name="Group 62"/>
            <p:cNvGrpSpPr>
              <a:grpSpLocks/>
            </p:cNvGrpSpPr>
            <p:nvPr/>
          </p:nvGrpSpPr>
          <p:grpSpPr bwMode="auto">
            <a:xfrm flipH="1">
              <a:off x="2016" y="3094"/>
              <a:ext cx="391" cy="890"/>
              <a:chOff x="1104" y="2280"/>
              <a:chExt cx="412" cy="924"/>
            </a:xfrm>
          </p:grpSpPr>
          <p:sp>
            <p:nvSpPr>
              <p:cNvPr id="107530" name="Line 63"/>
              <p:cNvSpPr>
                <a:spLocks noChangeShapeType="1"/>
              </p:cNvSpPr>
              <p:nvPr/>
            </p:nvSpPr>
            <p:spPr bwMode="auto">
              <a:xfrm flipH="1">
                <a:off x="1500" y="2280"/>
                <a:ext cx="0" cy="9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531" name="Line 64"/>
              <p:cNvSpPr>
                <a:spLocks noChangeShapeType="1"/>
              </p:cNvSpPr>
              <p:nvPr/>
            </p:nvSpPr>
            <p:spPr bwMode="auto">
              <a:xfrm flipH="1">
                <a:off x="1104" y="3184"/>
                <a:ext cx="4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532" name="Line 65"/>
              <p:cNvSpPr>
                <a:spLocks noChangeShapeType="1"/>
              </p:cNvSpPr>
              <p:nvPr/>
            </p:nvSpPr>
            <p:spPr bwMode="auto">
              <a:xfrm flipH="1">
                <a:off x="1104" y="2292"/>
                <a:ext cx="4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7525" name="Rectangle 6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Hakentest </a:t>
            </a:r>
            <a:r>
              <a:rPr lang="de-DE" sz="2400" smtClean="0">
                <a:latin typeface="Tahoma" pitchFamily="34" charset="0"/>
              </a:rPr>
              <a:t>Funktionsweise</a:t>
            </a:r>
            <a:r>
              <a:rPr lang="de-DE" sz="2400" smtClean="0"/>
              <a:t> </a:t>
            </a:r>
          </a:p>
        </p:txBody>
      </p:sp>
      <p:sp>
        <p:nvSpPr>
          <p:cNvPr id="107526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  <a:noFill/>
        </p:spPr>
        <p:txBody>
          <a:bodyPr/>
          <a:lstStyle/>
          <a:p>
            <a:r>
              <a:rPr lang="de-DE" sz="2400" smtClean="0"/>
              <a:t>Beispiel:  Hyper-WF rechts mit FD II/1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905000"/>
            <a:ext cx="6248400" cy="2646363"/>
            <a:chOff x="1104" y="1152"/>
            <a:chExt cx="3936" cy="166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04" y="1152"/>
              <a:ext cx="3936" cy="1262"/>
              <a:chOff x="1104" y="1152"/>
              <a:chExt cx="3936" cy="126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104" y="1152"/>
                <a:ext cx="3865" cy="1262"/>
                <a:chOff x="1104" y="1152"/>
                <a:chExt cx="3865" cy="126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104" y="1361"/>
                  <a:ext cx="3865" cy="1053"/>
                  <a:chOff x="1104" y="1361"/>
                  <a:chExt cx="3865" cy="1053"/>
                </a:xfrm>
              </p:grpSpPr>
              <p:sp>
                <p:nvSpPr>
                  <p:cNvPr id="108604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7" y="1383"/>
                    <a:ext cx="922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1200" b="1">
                        <a:solidFill>
                          <a:schemeClr val="accent2"/>
                        </a:solidFill>
                      </a:rPr>
                      <a:t>Noch Original-</a:t>
                    </a:r>
                    <a:br>
                      <a:rPr lang="de-DE" sz="1200" b="1">
                        <a:solidFill>
                          <a:schemeClr val="accent2"/>
                        </a:solidFill>
                      </a:rPr>
                    </a:br>
                    <a:r>
                      <a:rPr lang="de-DE" sz="1200" b="1">
                        <a:solidFill>
                          <a:schemeClr val="accent2"/>
                        </a:solidFill>
                      </a:rPr>
                      <a:t>Richtungswerte</a:t>
                    </a:r>
                    <a:endParaRPr lang="de-DE" sz="120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0860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840" y="1514"/>
                    <a:ext cx="873" cy="8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860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1412"/>
                    <a:ext cx="873" cy="84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8607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82" y="1938"/>
                    <a:ext cx="9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8608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74" y="1462"/>
                    <a:ext cx="0" cy="9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104" y="1361"/>
                    <a:ext cx="981" cy="953"/>
                    <a:chOff x="511" y="1608"/>
                    <a:chExt cx="1824" cy="1832"/>
                  </a:xfrm>
                </p:grpSpPr>
                <p:sp>
                  <p:nvSpPr>
                    <p:cNvPr id="10861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11" y="2524"/>
                      <a:ext cx="182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861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23" y="1608"/>
                      <a:ext cx="0" cy="18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0860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720" y="1152"/>
                  <a:ext cx="169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800" b="1"/>
                    <a:t>R</a:t>
                  </a:r>
                  <a:endParaRPr lang="de-DE" sz="2400">
                    <a:latin typeface="Times New Roman" pitchFamily="18" charset="0"/>
                  </a:endParaRPr>
                </a:p>
              </p:txBody>
            </p:sp>
            <p:sp>
              <p:nvSpPr>
                <p:cNvPr id="1086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966" y="1153"/>
                  <a:ext cx="169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800" b="1"/>
                    <a:t>L</a:t>
                  </a:r>
                  <a:endParaRPr lang="de-DE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2912" y="1451"/>
                <a:ext cx="2128" cy="827"/>
                <a:chOff x="2912" y="1451"/>
                <a:chExt cx="2128" cy="827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2919" y="1490"/>
                  <a:ext cx="2121" cy="788"/>
                  <a:chOff x="2919" y="1490"/>
                  <a:chExt cx="2121" cy="788"/>
                </a:xfrm>
              </p:grpSpPr>
              <p:sp>
                <p:nvSpPr>
                  <p:cNvPr id="10859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7" y="1760"/>
                    <a:ext cx="993" cy="5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1200" b="1">
                        <a:solidFill>
                          <a:schemeClr val="accent1"/>
                        </a:solidFill>
                      </a:rPr>
                      <a:t>Infolge von FD II bereits veränderte Richtungswerte</a:t>
                    </a:r>
                    <a:endParaRPr lang="de-DE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08600" name="Oval 1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931" y="1478"/>
                    <a:ext cx="678" cy="702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8597" name="Line 20"/>
                <p:cNvSpPr>
                  <a:spLocks noChangeShapeType="1"/>
                </p:cNvSpPr>
                <p:nvPr/>
              </p:nvSpPr>
              <p:spPr bwMode="auto">
                <a:xfrm>
                  <a:off x="2912" y="1937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598" name="Line 21"/>
                <p:cNvSpPr>
                  <a:spLocks noChangeShapeType="1"/>
                </p:cNvSpPr>
                <p:nvPr/>
              </p:nvSpPr>
              <p:spPr bwMode="auto">
                <a:xfrm>
                  <a:off x="3274" y="1451"/>
                  <a:ext cx="0" cy="7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8561" name="Line 22"/>
            <p:cNvSpPr>
              <a:spLocks noChangeShapeType="1"/>
            </p:cNvSpPr>
            <p:nvPr/>
          </p:nvSpPr>
          <p:spPr bwMode="auto">
            <a:xfrm>
              <a:off x="2097" y="1838"/>
              <a:ext cx="166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1550" y="1563"/>
              <a:ext cx="1766" cy="539"/>
              <a:chOff x="1550" y="1563"/>
              <a:chExt cx="1766" cy="539"/>
            </a:xfrm>
          </p:grpSpPr>
          <p:sp>
            <p:nvSpPr>
              <p:cNvPr id="108583" name="Oval 24"/>
              <p:cNvSpPr>
                <a:spLocks noChangeArrowheads="1"/>
              </p:cNvSpPr>
              <p:nvPr/>
            </p:nvSpPr>
            <p:spPr bwMode="auto">
              <a:xfrm>
                <a:off x="3228" y="1792"/>
                <a:ext cx="88" cy="86"/>
              </a:xfrm>
              <a:prstGeom prst="ellips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1550" y="1563"/>
                <a:ext cx="1709" cy="539"/>
                <a:chOff x="1550" y="1563"/>
                <a:chExt cx="1709" cy="539"/>
              </a:xfrm>
            </p:grpSpPr>
            <p:sp>
              <p:nvSpPr>
                <p:cNvPr id="108585" name="Oval 26"/>
                <p:cNvSpPr>
                  <a:spLocks noChangeArrowheads="1"/>
                </p:cNvSpPr>
                <p:nvPr/>
              </p:nvSpPr>
              <p:spPr bwMode="auto">
                <a:xfrm>
                  <a:off x="1550" y="1790"/>
                  <a:ext cx="87" cy="86"/>
                </a:xfrm>
                <a:prstGeom prst="ellipse">
                  <a:avLst/>
                </a:prstGeom>
                <a:noFill/>
                <a:ln w="476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1" name="Group 27"/>
                <p:cNvGrpSpPr>
                  <a:grpSpLocks/>
                </p:cNvGrpSpPr>
                <p:nvPr/>
              </p:nvGrpSpPr>
              <p:grpSpPr bwMode="auto">
                <a:xfrm>
                  <a:off x="1621" y="1563"/>
                  <a:ext cx="192" cy="539"/>
                  <a:chOff x="1621" y="1563"/>
                  <a:chExt cx="192" cy="539"/>
                </a:xfrm>
              </p:grpSpPr>
              <p:sp>
                <p:nvSpPr>
                  <p:cNvPr id="108591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6" y="1563"/>
                    <a:ext cx="0" cy="53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8592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1" y="2090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8593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1" y="1570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" name="Group 31"/>
                <p:cNvGrpSpPr>
                  <a:grpSpLocks/>
                </p:cNvGrpSpPr>
                <p:nvPr/>
              </p:nvGrpSpPr>
              <p:grpSpPr bwMode="auto">
                <a:xfrm>
                  <a:off x="3066" y="1563"/>
                  <a:ext cx="193" cy="539"/>
                  <a:chOff x="3066" y="1563"/>
                  <a:chExt cx="193" cy="539"/>
                </a:xfrm>
              </p:grpSpPr>
              <p:sp>
                <p:nvSpPr>
                  <p:cNvPr id="10858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073" y="1563"/>
                    <a:ext cx="0" cy="53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858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066" y="2090"/>
                    <a:ext cx="19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85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066" y="1570"/>
                    <a:ext cx="19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601" y="1840"/>
              <a:ext cx="1670" cy="648"/>
              <a:chOff x="1601" y="1840"/>
              <a:chExt cx="1670" cy="648"/>
            </a:xfrm>
          </p:grpSpPr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1601" y="1840"/>
                <a:ext cx="368" cy="360"/>
                <a:chOff x="1601" y="1840"/>
                <a:chExt cx="368" cy="360"/>
              </a:xfrm>
            </p:grpSpPr>
            <p:sp>
              <p:nvSpPr>
                <p:cNvPr id="108581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601" y="1840"/>
                  <a:ext cx="362" cy="35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582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1905" y="2137"/>
                  <a:ext cx="64" cy="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1966" y="1840"/>
                <a:ext cx="1305" cy="648"/>
                <a:chOff x="1966" y="1840"/>
                <a:chExt cx="1305" cy="648"/>
              </a:xfrm>
            </p:grpSpPr>
            <p:sp>
              <p:nvSpPr>
                <p:cNvPr id="10857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966" y="2192"/>
                  <a:ext cx="873" cy="29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 sz="1200"/>
                    <a:t>Wahrnehmung: 'Geradeaus'</a:t>
                  </a:r>
                  <a:endParaRPr lang="de-DE"/>
                </a:p>
              </p:txBody>
            </p:sp>
            <p:sp>
              <p:nvSpPr>
                <p:cNvPr id="10857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841" y="1840"/>
                  <a:ext cx="430" cy="352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58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38" y="2147"/>
                  <a:ext cx="58" cy="4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1182" y="1571"/>
              <a:ext cx="1074" cy="1248"/>
              <a:chOff x="1182" y="1571"/>
              <a:chExt cx="1074" cy="1248"/>
            </a:xfrm>
          </p:grpSpPr>
          <p:sp>
            <p:nvSpPr>
              <p:cNvPr id="108571" name="Line 44"/>
              <p:cNvSpPr>
                <a:spLocks noChangeShapeType="1"/>
              </p:cNvSpPr>
              <p:nvPr/>
            </p:nvSpPr>
            <p:spPr bwMode="auto">
              <a:xfrm flipV="1">
                <a:off x="1182" y="1571"/>
                <a:ext cx="445" cy="953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72" name="Text Box 45"/>
              <p:cNvSpPr txBox="1">
                <a:spLocks noChangeArrowheads="1"/>
              </p:cNvSpPr>
              <p:nvPr/>
            </p:nvSpPr>
            <p:spPr bwMode="auto">
              <a:xfrm>
                <a:off x="1182" y="2523"/>
                <a:ext cx="1074" cy="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200"/>
                  <a:t>Wahrnehmung: 'vertikal symmetrisch'</a:t>
                </a:r>
                <a:endParaRPr lang="de-DE"/>
              </a:p>
            </p:txBody>
          </p:sp>
          <p:sp>
            <p:nvSpPr>
              <p:cNvPr id="108573" name="Line 46"/>
              <p:cNvSpPr>
                <a:spLocks noChangeShapeType="1"/>
              </p:cNvSpPr>
              <p:nvPr/>
            </p:nvSpPr>
            <p:spPr bwMode="auto">
              <a:xfrm flipV="1">
                <a:off x="1183" y="2091"/>
                <a:ext cx="439" cy="431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74" name="Line 47"/>
              <p:cNvSpPr>
                <a:spLocks noChangeShapeType="1"/>
              </p:cNvSpPr>
              <p:nvPr/>
            </p:nvSpPr>
            <p:spPr bwMode="auto">
              <a:xfrm flipV="1">
                <a:off x="1183" y="2237"/>
                <a:ext cx="292" cy="2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75" name="Line 48"/>
              <p:cNvSpPr>
                <a:spLocks noChangeShapeType="1"/>
              </p:cNvSpPr>
              <p:nvPr/>
            </p:nvSpPr>
            <p:spPr bwMode="auto">
              <a:xfrm flipV="1">
                <a:off x="1185" y="2179"/>
                <a:ext cx="155" cy="3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2681" y="1571"/>
              <a:ext cx="1021" cy="1248"/>
              <a:chOff x="2681" y="1571"/>
              <a:chExt cx="1021" cy="1248"/>
            </a:xfrm>
          </p:grpSpPr>
          <p:sp>
            <p:nvSpPr>
              <p:cNvPr id="108566" name="Line 50"/>
              <p:cNvSpPr>
                <a:spLocks noChangeShapeType="1"/>
              </p:cNvSpPr>
              <p:nvPr/>
            </p:nvSpPr>
            <p:spPr bwMode="auto">
              <a:xfrm flipH="1" flipV="1">
                <a:off x="3257" y="1571"/>
                <a:ext cx="445" cy="953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67" name="Text Box 51"/>
              <p:cNvSpPr txBox="1">
                <a:spLocks noChangeArrowheads="1"/>
              </p:cNvSpPr>
              <p:nvPr/>
            </p:nvSpPr>
            <p:spPr bwMode="auto">
              <a:xfrm flipH="1">
                <a:off x="2681" y="2523"/>
                <a:ext cx="1021" cy="29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200"/>
                  <a:t>Wahrnehmung: </a:t>
                </a:r>
                <a:br>
                  <a:rPr lang="de-DE" sz="1200"/>
                </a:br>
                <a:r>
                  <a:rPr lang="de-DE" sz="1200"/>
                  <a:t>'nach unten versetzt'</a:t>
                </a:r>
                <a:endParaRPr lang="de-DE"/>
              </a:p>
            </p:txBody>
          </p:sp>
          <p:sp>
            <p:nvSpPr>
              <p:cNvPr id="108568" name="Line 52"/>
              <p:cNvSpPr>
                <a:spLocks noChangeShapeType="1"/>
              </p:cNvSpPr>
              <p:nvPr/>
            </p:nvSpPr>
            <p:spPr bwMode="auto">
              <a:xfrm flipH="1" flipV="1">
                <a:off x="3262" y="2091"/>
                <a:ext cx="439" cy="431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69" name="Line 53"/>
              <p:cNvSpPr>
                <a:spLocks noChangeShapeType="1"/>
              </p:cNvSpPr>
              <p:nvPr/>
            </p:nvSpPr>
            <p:spPr bwMode="auto">
              <a:xfrm flipH="1" flipV="1">
                <a:off x="3485" y="2313"/>
                <a:ext cx="216" cy="2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70" name="Line 54"/>
              <p:cNvSpPr>
                <a:spLocks noChangeShapeType="1"/>
              </p:cNvSpPr>
              <p:nvPr/>
            </p:nvSpPr>
            <p:spPr bwMode="auto">
              <a:xfrm flipH="1" flipV="1">
                <a:off x="3576" y="2247"/>
                <a:ext cx="123" cy="2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3951288" y="4987925"/>
            <a:ext cx="620712" cy="1412875"/>
            <a:chOff x="1104" y="2280"/>
            <a:chExt cx="412" cy="924"/>
          </a:xfrm>
        </p:grpSpPr>
        <p:sp>
          <p:nvSpPr>
            <p:cNvPr id="108557" name="Line 56"/>
            <p:cNvSpPr>
              <a:spLocks noChangeShapeType="1"/>
            </p:cNvSpPr>
            <p:nvPr/>
          </p:nvSpPr>
          <p:spPr bwMode="auto">
            <a:xfrm flipH="1">
              <a:off x="1500" y="2280"/>
              <a:ext cx="0" cy="9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558" name="Line 57"/>
            <p:cNvSpPr>
              <a:spLocks noChangeShapeType="1"/>
            </p:cNvSpPr>
            <p:nvPr/>
          </p:nvSpPr>
          <p:spPr bwMode="auto">
            <a:xfrm flipH="1">
              <a:off x="1104" y="3184"/>
              <a:ext cx="4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559" name="Line 58"/>
            <p:cNvSpPr>
              <a:spLocks noChangeShapeType="1"/>
            </p:cNvSpPr>
            <p:nvPr/>
          </p:nvSpPr>
          <p:spPr bwMode="auto">
            <a:xfrm flipH="1">
              <a:off x="1104" y="2292"/>
              <a:ext cx="4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2819400" y="4800600"/>
            <a:ext cx="2133600" cy="1752600"/>
            <a:chOff x="1776" y="2976"/>
            <a:chExt cx="1344" cy="1104"/>
          </a:xfrm>
        </p:grpSpPr>
        <p:sp>
          <p:nvSpPr>
            <p:cNvPr id="108551" name="Rectangle 60"/>
            <p:cNvSpPr>
              <a:spLocks noChangeArrowheads="1"/>
            </p:cNvSpPr>
            <p:nvPr/>
          </p:nvSpPr>
          <p:spPr bwMode="auto">
            <a:xfrm>
              <a:off x="1776" y="2976"/>
              <a:ext cx="1344" cy="110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552" name="Oval 61"/>
            <p:cNvSpPr>
              <a:spLocks noChangeArrowheads="1"/>
            </p:cNvSpPr>
            <p:nvPr/>
          </p:nvSpPr>
          <p:spPr bwMode="auto">
            <a:xfrm>
              <a:off x="2392" y="3479"/>
              <a:ext cx="118" cy="121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" name="Group 62"/>
            <p:cNvGrpSpPr>
              <a:grpSpLocks/>
            </p:cNvGrpSpPr>
            <p:nvPr/>
          </p:nvGrpSpPr>
          <p:grpSpPr bwMode="auto">
            <a:xfrm flipH="1">
              <a:off x="2016" y="3094"/>
              <a:ext cx="391" cy="890"/>
              <a:chOff x="1104" y="2280"/>
              <a:chExt cx="412" cy="924"/>
            </a:xfrm>
          </p:grpSpPr>
          <p:sp>
            <p:nvSpPr>
              <p:cNvPr id="108554" name="Line 63"/>
              <p:cNvSpPr>
                <a:spLocks noChangeShapeType="1"/>
              </p:cNvSpPr>
              <p:nvPr/>
            </p:nvSpPr>
            <p:spPr bwMode="auto">
              <a:xfrm flipH="1">
                <a:off x="1500" y="2280"/>
                <a:ext cx="0" cy="9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55" name="Line 64"/>
              <p:cNvSpPr>
                <a:spLocks noChangeShapeType="1"/>
              </p:cNvSpPr>
              <p:nvPr/>
            </p:nvSpPr>
            <p:spPr bwMode="auto">
              <a:xfrm flipH="1">
                <a:off x="1104" y="3184"/>
                <a:ext cx="4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556" name="Line 65"/>
              <p:cNvSpPr>
                <a:spLocks noChangeShapeType="1"/>
              </p:cNvSpPr>
              <p:nvPr/>
            </p:nvSpPr>
            <p:spPr bwMode="auto">
              <a:xfrm flipH="1">
                <a:off x="1104" y="2292"/>
                <a:ext cx="4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8549" name="Rectangle 6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Hakentest </a:t>
            </a:r>
            <a:r>
              <a:rPr lang="de-DE" sz="2400" smtClean="0">
                <a:latin typeface="Tahoma" pitchFamily="34" charset="0"/>
              </a:rPr>
              <a:t>Funktionsweise</a:t>
            </a:r>
            <a:r>
              <a:rPr lang="de-DE" sz="2400" smtClean="0"/>
              <a:t> </a:t>
            </a:r>
          </a:p>
        </p:txBody>
      </p:sp>
      <p:sp>
        <p:nvSpPr>
          <p:cNvPr id="108550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  <a:noFill/>
        </p:spPr>
        <p:txBody>
          <a:bodyPr/>
          <a:lstStyle/>
          <a:p>
            <a:r>
              <a:rPr lang="de-DE" sz="2400" smtClean="0"/>
              <a:t>Beispiel:  Hyper-WF rechts mit FD II/2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Strabismus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470150"/>
          </a:xfrm>
        </p:spPr>
        <p:txBody>
          <a:bodyPr/>
          <a:lstStyle/>
          <a:p>
            <a:r>
              <a:rPr lang="de-DE" smtClean="0"/>
              <a:t>Strabismus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Ruhestellungsfehler, bei dem die Augen sowohl bei </a:t>
            </a:r>
            <a:r>
              <a:rPr lang="de-DE" u="sng" smtClean="0"/>
              <a:t>Ab</a:t>
            </a:r>
            <a:r>
              <a:rPr lang="de-DE" smtClean="0"/>
              <a:t>wesenheit als auch bei </a:t>
            </a:r>
            <a:r>
              <a:rPr lang="de-DE" u="sng" smtClean="0"/>
              <a:t>An</a:t>
            </a:r>
            <a:r>
              <a:rPr lang="de-DE" smtClean="0"/>
              <a:t>wesenheit von Fusionsreizen eine </a:t>
            </a:r>
            <a:br>
              <a:rPr lang="de-DE" smtClean="0"/>
            </a:br>
            <a:r>
              <a:rPr lang="de-DE" smtClean="0"/>
              <a:t>Vergenz-</a:t>
            </a:r>
            <a:r>
              <a:rPr lang="de-DE" u="sng" smtClean="0"/>
              <a:t>Fehl</a:t>
            </a:r>
            <a:r>
              <a:rPr lang="de-DE" smtClean="0"/>
              <a:t>stellung einnehmen</a:t>
            </a:r>
          </a:p>
        </p:txBody>
      </p:sp>
      <p:sp>
        <p:nvSpPr>
          <p:cNvPr id="183300" name="Rectangle 1028"/>
          <p:cNvSpPr>
            <a:spLocks noChangeArrowheads="1"/>
          </p:cNvSpPr>
          <p:nvPr/>
        </p:nvSpPr>
        <p:spPr bwMode="auto">
          <a:xfrm>
            <a:off x="381000" y="4181475"/>
            <a:ext cx="8178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Bei Strabismus gelangen die Augen </a:t>
            </a:r>
            <a:r>
              <a:rPr kumimoji="1" lang="de-DE" sz="3000" u="sng"/>
              <a:t>nicht</a:t>
            </a:r>
            <a:r>
              <a:rPr kumimoji="1" lang="de-DE" sz="3000"/>
              <a:t> </a:t>
            </a:r>
            <a:br>
              <a:rPr kumimoji="1" lang="de-DE" sz="3000"/>
            </a:br>
            <a:r>
              <a:rPr kumimoji="1" lang="de-DE" sz="3000"/>
              <a:t>in eine Arbeitsstellung. </a:t>
            </a:r>
          </a:p>
          <a:p>
            <a:pPr marL="314325" indent="-3143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</a:t>
            </a:r>
            <a:r>
              <a:rPr kumimoji="1" lang="de-DE" sz="2800"/>
              <a:t>Synonyme: Schielen, Heterotropie,</a:t>
            </a:r>
            <a:br>
              <a:rPr kumimoji="1" lang="de-DE" sz="2800"/>
            </a:br>
            <a:r>
              <a:rPr kumimoji="1" lang="de-DE" sz="2800" u="sng"/>
              <a:t>manifester</a:t>
            </a:r>
            <a:r>
              <a:rPr kumimoji="1" lang="de-DE" sz="2800"/>
              <a:t> Ruhestellungsfehler </a:t>
            </a:r>
            <a:endParaRPr kumimoji="1" lang="de-DE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build="p" autoUpdateAnimBg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19710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/>
              <a:t>Hinweise zur Anwendung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87563"/>
          </a:xfrm>
        </p:spPr>
        <p:txBody>
          <a:bodyPr/>
          <a:lstStyle/>
          <a:p>
            <a:r>
              <a:rPr lang="de-DE" smtClean="0"/>
              <a:t>Fragekriterien:</a:t>
            </a:r>
          </a:p>
          <a:p>
            <a:pPr lvl="1"/>
            <a:r>
              <a:rPr lang="de-DE" smtClean="0"/>
              <a:t>Gleichzeitigkeit</a:t>
            </a:r>
          </a:p>
          <a:p>
            <a:pPr lvl="1"/>
            <a:r>
              <a:rPr lang="de-DE" smtClean="0"/>
              <a:t>Kontrast</a:t>
            </a:r>
          </a:p>
          <a:p>
            <a:pPr lvl="1"/>
            <a:r>
              <a:rPr lang="de-DE" smtClean="0"/>
              <a:t>Position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87563"/>
          </a:xfrm>
        </p:spPr>
        <p:txBody>
          <a:bodyPr/>
          <a:lstStyle/>
          <a:p>
            <a:r>
              <a:rPr lang="de-DE" smtClean="0"/>
              <a:t>Fragekriterien:</a:t>
            </a:r>
          </a:p>
          <a:p>
            <a:pPr lvl="1"/>
            <a:r>
              <a:rPr lang="de-DE" smtClean="0">
                <a:solidFill>
                  <a:srgbClr val="808080"/>
                </a:solidFill>
              </a:rPr>
              <a:t>Gleichzeitigkeit</a:t>
            </a:r>
          </a:p>
          <a:p>
            <a:pPr lvl="1"/>
            <a:r>
              <a:rPr lang="de-DE" smtClean="0">
                <a:solidFill>
                  <a:srgbClr val="808080"/>
                </a:solidFill>
              </a:rPr>
              <a:t>Kontrast</a:t>
            </a:r>
          </a:p>
          <a:p>
            <a:pPr lvl="1"/>
            <a:r>
              <a:rPr lang="de-DE" smtClean="0"/>
              <a:t>Position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39150" cy="2751138"/>
          </a:xfrm>
        </p:spPr>
        <p:txBody>
          <a:bodyPr/>
          <a:lstStyle/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Formulierungsbeispiel: "Stehen beide Haken exakt auf gleicher Höhe oder sind sie versetzt?"</a:t>
            </a:r>
          </a:p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Die Antwort gibt den Hinweis auf die Basislage des einzusetzenden Prismas, und zwar ...</a:t>
            </a:r>
          </a:p>
          <a:p>
            <a:pPr lvl="1" defTabSz="1428750"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lang="de-DE" sz="2400" smtClean="0"/>
              <a:t>	... bei Wahrnehmung des rechten Hakens bei normaler Darbietung nach </a:t>
            </a:r>
            <a:r>
              <a:rPr lang="de-DE" smtClean="0"/>
              <a:t>	</a:t>
            </a:r>
            <a:endParaRPr lang="de-DE" sz="2400" smtClean="0">
              <a:solidFill>
                <a:srgbClr val="FF5050"/>
              </a:solidFill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Position</a:t>
            </a:r>
          </a:p>
        </p:txBody>
      </p:sp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190500" y="4364038"/>
            <a:ext cx="84582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3238500" algn="l"/>
                <a:tab pos="4762500" algn="l"/>
              </a:tabLst>
            </a:pPr>
            <a:r>
              <a:rPr kumimoji="1" lang="de-DE" sz="2800"/>
              <a:t>		</a:t>
            </a:r>
            <a:r>
              <a:rPr kumimoji="1" lang="de-DE" sz="2400"/>
              <a:t>... oben:	Basis oben rechts oder 		Basis unten links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3238500" algn="l"/>
                <a:tab pos="4762500" algn="l"/>
              </a:tabLst>
            </a:pPr>
            <a:r>
              <a:rPr kumimoji="1" lang="de-DE" sz="2400">
                <a:solidFill>
                  <a:srgbClr val="969696"/>
                </a:solidFill>
              </a:rPr>
              <a:t>		</a:t>
            </a:r>
            <a:r>
              <a:rPr kumimoji="1" lang="de-DE" sz="2400"/>
              <a:t>... unten: 	Basis unten rechts oder 		Basis oben links</a:t>
            </a:r>
            <a:endParaRPr kumimoji="1" lang="de-DE" sz="200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build="p" bldLvl="5" autoUpdateAnimBg="0"/>
      <p:bldP spid="661509" grpId="0" build="p" bldLvl="4" autoUpdateAnimBg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39150" cy="2751138"/>
          </a:xfrm>
        </p:spPr>
        <p:txBody>
          <a:bodyPr/>
          <a:lstStyle/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Formulierungsbeispiel: "Stehen beide Haken exakt auf gleicher Höhe oder sind sie versetzt?"</a:t>
            </a:r>
          </a:p>
          <a:p>
            <a:pPr lvl="1" defTabSz="1428750">
              <a:tabLst>
                <a:tab pos="4479925" algn="l"/>
                <a:tab pos="5908675" algn="l"/>
              </a:tabLst>
            </a:pPr>
            <a:r>
              <a:rPr lang="de-DE" smtClean="0"/>
              <a:t>Die Antwort gibt den Hinweis auf die Basislage des einzusetzenden Prismas, und zwar ...</a:t>
            </a:r>
          </a:p>
          <a:p>
            <a:pPr lvl="1" defTabSz="1428750">
              <a:buFont typeface="Monotype Sorts" pitchFamily="2" charset="2"/>
              <a:buNone/>
              <a:tabLst>
                <a:tab pos="4479925" algn="l"/>
                <a:tab pos="5908675" algn="l"/>
              </a:tabLst>
            </a:pPr>
            <a:r>
              <a:rPr lang="de-DE" sz="2400" smtClean="0"/>
              <a:t>	... bei Wahrnehmung des rechten Hakens bei normaler Darbietung nach </a:t>
            </a:r>
            <a:r>
              <a:rPr lang="de-DE" smtClean="0"/>
              <a:t>	</a:t>
            </a:r>
            <a:endParaRPr lang="de-DE" sz="2400" smtClean="0">
              <a:solidFill>
                <a:srgbClr val="FF5050"/>
              </a:solidFill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81000" y="15113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Fragekriterium Position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90500" y="4364038"/>
            <a:ext cx="84582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 defTabSz="1428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3238500" algn="l"/>
                <a:tab pos="4762500" algn="l"/>
              </a:tabLst>
            </a:pPr>
            <a:r>
              <a:rPr kumimoji="1" lang="de-DE" sz="2800"/>
              <a:t>		</a:t>
            </a:r>
            <a:r>
              <a:rPr kumimoji="1" lang="de-DE" sz="2400"/>
              <a:t>... oben:	Basis oben rechts oder 		Basis unten links</a:t>
            </a:r>
          </a:p>
          <a:p>
            <a:pPr marL="1390650" lvl="3" indent="-234950" defTabSz="1428750">
              <a:spcBef>
                <a:spcPct val="20000"/>
              </a:spcBef>
              <a:buClr>
                <a:schemeClr val="accent2"/>
              </a:buClr>
              <a:tabLst>
                <a:tab pos="3238500" algn="l"/>
                <a:tab pos="4762500" algn="l"/>
              </a:tabLst>
            </a:pPr>
            <a:r>
              <a:rPr kumimoji="1" lang="de-DE" sz="2400">
                <a:solidFill>
                  <a:srgbClr val="969696"/>
                </a:solidFill>
              </a:rPr>
              <a:t>		</a:t>
            </a:r>
            <a:r>
              <a:rPr kumimoji="1" lang="de-DE" sz="2400"/>
              <a:t>... unten: 	Basis unten rechts oder 		Basis oben links</a:t>
            </a:r>
            <a:endParaRPr kumimoji="1" lang="de-DE" sz="200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1006475"/>
          </a:xfrm>
        </p:spPr>
        <p:txBody>
          <a:bodyPr/>
          <a:lstStyle/>
          <a:p>
            <a:r>
              <a:rPr lang="de-DE" smtClean="0"/>
              <a:t>An diesem Test wird ausschließlich die </a:t>
            </a:r>
            <a:r>
              <a:rPr lang="de-DE" u="sng" smtClean="0"/>
              <a:t>Vertikal</a:t>
            </a:r>
            <a:r>
              <a:rPr lang="de-DE" smtClean="0"/>
              <a:t>-Komponente einer FD II korrigiert.</a:t>
            </a:r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381000" y="2667000"/>
            <a:ext cx="817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Es wird also nur mit </a:t>
            </a:r>
            <a:r>
              <a:rPr kumimoji="1" lang="de-DE" sz="3000" u="sng"/>
              <a:t>Höhen</a:t>
            </a:r>
            <a:r>
              <a:rPr kumimoji="1" lang="de-DE" sz="3000"/>
              <a:t>prismen gearbeitet.</a:t>
            </a:r>
          </a:p>
          <a:p>
            <a:pPr marL="314325" indent="-314325">
              <a:spcBef>
                <a:spcPct val="3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Ein "Ineinanderlaufen" der Haken ist </a:t>
            </a:r>
            <a:r>
              <a:rPr kumimoji="1" lang="de-DE" sz="3000" u="sng"/>
              <a:t>kein</a:t>
            </a:r>
            <a:r>
              <a:rPr kumimoji="1" lang="de-DE" sz="3000"/>
              <a:t> Hinweis auf einen noch bestehenden Horizontalfehler.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 build="p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pPr>
              <a:tabLst>
                <a:tab pos="1047750" algn="l"/>
              </a:tabLst>
            </a:pPr>
            <a:r>
              <a:rPr lang="de-DE" smtClean="0"/>
              <a:t>Maßnahmen gegen die unerwünschte Fusion: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381000" y="217805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tabLst>
                <a:tab pos="1047750" algn="l"/>
              </a:tabLst>
            </a:pPr>
            <a:r>
              <a:rPr kumimoji="1" lang="de-DE" sz="2800"/>
              <a:t>Klienten bitten, den Fixierkreis exakt anzublicken</a:t>
            </a:r>
            <a:endParaRPr kumimoji="1" lang="de-DE" sz="2800">
              <a:sym typeface="Monotype Sorts" pitchFamily="2" charset="2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381000" y="30622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1047750" algn="l"/>
              </a:tabLst>
            </a:pPr>
            <a:r>
              <a:rPr kumimoji="1" lang="de-DE" sz="2800">
                <a:sym typeface="Monotype Sorts" pitchFamily="2" charset="2"/>
              </a:rPr>
              <a:t>	 zentraler Fusionsreiz wird voll wirksam</a:t>
            </a: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381000" y="36718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tabLst>
                <a:tab pos="1047750" algn="l"/>
              </a:tabLst>
            </a:pPr>
            <a:r>
              <a:rPr kumimoji="1" lang="de-DE" sz="2800"/>
              <a:t>Inverse Darbietung wählen</a:t>
            </a:r>
            <a:endParaRPr kumimoji="1" lang="de-DE" sz="2800">
              <a:sym typeface="Monotype Sorts" pitchFamily="2" charset="2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381000" y="4265613"/>
            <a:ext cx="8382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1047750" algn="l"/>
              </a:tabLst>
            </a:pPr>
            <a:r>
              <a:rPr kumimoji="1" lang="de-DE" sz="2800">
                <a:sym typeface="Monotype Sorts" pitchFamily="2" charset="2"/>
              </a:rPr>
              <a:t>	 Haken werden auf andere Netzhautelemente 	abgebildet, so daß auch andere Fusionsreize 	wirksam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0" grpId="0" build="p" bldLvl="2" autoUpdateAnimBg="0"/>
      <p:bldP spid="664581" grpId="0" autoUpdateAnimBg="0"/>
      <p:bldP spid="664582" grpId="0" build="p" bldLvl="2" autoUpdateAnimBg="0"/>
      <p:bldP spid="664583" grpId="0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 </a:t>
            </a:r>
            <a:r>
              <a:rPr lang="de-DE" sz="2400" smtClean="0">
                <a:latin typeface="Tahoma" pitchFamily="34" charset="0"/>
              </a:rPr>
              <a:t>Funktionsweise</a:t>
            </a:r>
            <a:r>
              <a:rPr lang="de-DE" sz="2400" smtClean="0"/>
              <a:t>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</p:spPr>
        <p:txBody>
          <a:bodyPr/>
          <a:lstStyle/>
          <a:p>
            <a:r>
              <a:rPr lang="de-DE" sz="2400" smtClean="0"/>
              <a:t>Netzhautbildlage bei </a:t>
            </a:r>
            <a:r>
              <a:rPr lang="de-DE" sz="2400" u="sng" smtClean="0"/>
              <a:t>Normal</a:t>
            </a:r>
            <a:r>
              <a:rPr lang="de-DE" sz="2400" smtClean="0"/>
              <a:t>darbietung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990725"/>
            <a:ext cx="8458200" cy="2805113"/>
            <a:chOff x="336" y="1254"/>
            <a:chExt cx="5328" cy="176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6" y="1254"/>
              <a:ext cx="5328" cy="1767"/>
              <a:chOff x="384" y="1789"/>
              <a:chExt cx="5328" cy="176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4" y="1789"/>
                <a:ext cx="5232" cy="1767"/>
                <a:chOff x="384" y="1789"/>
                <a:chExt cx="5232" cy="176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384" y="2081"/>
                  <a:ext cx="5232" cy="1475"/>
                  <a:chOff x="384" y="2081"/>
                  <a:chExt cx="5232" cy="1475"/>
                </a:xfrm>
              </p:grpSpPr>
              <p:sp>
                <p:nvSpPr>
                  <p:cNvPr id="116771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112"/>
                    <a:ext cx="124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b="1">
                        <a:solidFill>
                          <a:schemeClr val="accent2"/>
                        </a:solidFill>
                      </a:rPr>
                      <a:t>Noch Original-</a:t>
                    </a:r>
                    <a:br>
                      <a:rPr lang="de-DE" b="1">
                        <a:solidFill>
                          <a:schemeClr val="accent2"/>
                        </a:solidFill>
                      </a:rPr>
                    </a:br>
                    <a:r>
                      <a:rPr lang="de-DE" b="1">
                        <a:solidFill>
                          <a:schemeClr val="accent2"/>
                        </a:solidFill>
                      </a:rPr>
                      <a:t>Richtungswerte</a:t>
                    </a:r>
                    <a:endParaRPr lang="de-DE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1677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734" y="2296"/>
                    <a:ext cx="1182" cy="118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6773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56" y="2153"/>
                    <a:ext cx="1182" cy="1182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6774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56" y="2889"/>
                    <a:ext cx="132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6775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21" y="2222"/>
                    <a:ext cx="0" cy="13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84" y="2081"/>
                    <a:ext cx="1328" cy="1335"/>
                    <a:chOff x="511" y="1608"/>
                    <a:chExt cx="1824" cy="1832"/>
                  </a:xfrm>
                </p:grpSpPr>
                <p:sp>
                  <p:nvSpPr>
                    <p:cNvPr id="116777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11" y="2524"/>
                      <a:ext cx="182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6778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23" y="1608"/>
                      <a:ext cx="0" cy="18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1676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72" y="1789"/>
                  <a:ext cx="22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2400" b="1"/>
                    <a:t>R</a:t>
                  </a:r>
                  <a:endParaRPr lang="de-DE" sz="2400">
                    <a:latin typeface="Times New Roman" pitchFamily="18" charset="0"/>
                  </a:endParaRPr>
                </a:p>
              </p:txBody>
            </p:sp>
            <p:sp>
              <p:nvSpPr>
                <p:cNvPr id="11677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551" y="1790"/>
                  <a:ext cx="22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2400" b="1"/>
                    <a:t>L</a:t>
                  </a:r>
                  <a:endParaRPr lang="de-DE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994" y="2208"/>
                <a:ext cx="2718" cy="1104"/>
                <a:chOff x="2994" y="2208"/>
                <a:chExt cx="2718" cy="1104"/>
              </a:xfrm>
            </p:grpSpPr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2994" y="2415"/>
                  <a:ext cx="2718" cy="745"/>
                  <a:chOff x="2994" y="2415"/>
                  <a:chExt cx="2718" cy="745"/>
                </a:xfrm>
              </p:grpSpPr>
              <p:sp>
                <p:nvSpPr>
                  <p:cNvPr id="11676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640"/>
                    <a:ext cx="1344" cy="5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b="1">
                        <a:solidFill>
                          <a:schemeClr val="accent1"/>
                        </a:solidFill>
                      </a:rPr>
                      <a:t>Infolge von FD II bereits veränderte Richtungswerte</a:t>
                    </a:r>
                    <a:endParaRPr lang="de-DE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16767" name="Oval 2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994" y="2415"/>
                    <a:ext cx="645" cy="645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764" name="Line 22"/>
                <p:cNvSpPr>
                  <a:spLocks noChangeShapeType="1"/>
                </p:cNvSpPr>
                <p:nvPr/>
              </p:nvSpPr>
              <p:spPr bwMode="auto">
                <a:xfrm>
                  <a:off x="3027" y="2889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6765" name="Line 23"/>
                <p:cNvSpPr>
                  <a:spLocks noChangeShapeType="1"/>
                </p:cNvSpPr>
                <p:nvPr/>
              </p:nvSpPr>
              <p:spPr bwMode="auto">
                <a:xfrm>
                  <a:off x="3321" y="2208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16760" name="Line 24"/>
            <p:cNvSpPr>
              <a:spLocks noChangeShapeType="1"/>
            </p:cNvSpPr>
            <p:nvPr/>
          </p:nvSpPr>
          <p:spPr bwMode="auto">
            <a:xfrm>
              <a:off x="1680" y="2215"/>
              <a:ext cx="225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6741" name="Oval 25"/>
          <p:cNvSpPr>
            <a:spLocks noChangeArrowheads="1"/>
          </p:cNvSpPr>
          <p:nvPr/>
        </p:nvSpPr>
        <p:spPr bwMode="auto">
          <a:xfrm>
            <a:off x="5097463" y="3413125"/>
            <a:ext cx="188912" cy="192088"/>
          </a:xfrm>
          <a:prstGeom prst="ellips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42" name="Oval 26"/>
          <p:cNvSpPr>
            <a:spLocks noChangeArrowheads="1"/>
          </p:cNvSpPr>
          <p:nvPr/>
        </p:nvSpPr>
        <p:spPr bwMode="auto">
          <a:xfrm rot="5400000">
            <a:off x="5097463" y="3413125"/>
            <a:ext cx="188912" cy="192088"/>
          </a:xfrm>
          <a:prstGeom prst="ellips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6743" name="Oval 27"/>
          <p:cNvSpPr>
            <a:spLocks noChangeArrowheads="1"/>
          </p:cNvSpPr>
          <p:nvPr/>
        </p:nvSpPr>
        <p:spPr bwMode="auto">
          <a:xfrm>
            <a:off x="1492250" y="3408363"/>
            <a:ext cx="187325" cy="192087"/>
          </a:xfrm>
          <a:prstGeom prst="ellips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644650" y="2903538"/>
            <a:ext cx="3517900" cy="1200150"/>
            <a:chOff x="1036" y="1829"/>
            <a:chExt cx="2216" cy="756"/>
          </a:xfrm>
        </p:grpSpPr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1036" y="1829"/>
              <a:ext cx="260" cy="756"/>
              <a:chOff x="1104" y="2280"/>
              <a:chExt cx="412" cy="924"/>
            </a:xfrm>
          </p:grpSpPr>
          <p:sp>
            <p:nvSpPr>
              <p:cNvPr id="116756" name="Line 30"/>
              <p:cNvSpPr>
                <a:spLocks noChangeShapeType="1"/>
              </p:cNvSpPr>
              <p:nvPr/>
            </p:nvSpPr>
            <p:spPr bwMode="auto">
              <a:xfrm flipH="1">
                <a:off x="1500" y="2280"/>
                <a:ext cx="0" cy="9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757" name="Line 31"/>
              <p:cNvSpPr>
                <a:spLocks noChangeShapeType="1"/>
              </p:cNvSpPr>
              <p:nvPr/>
            </p:nvSpPr>
            <p:spPr bwMode="auto">
              <a:xfrm flipH="1">
                <a:off x="1104" y="3184"/>
                <a:ext cx="4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758" name="Line 32"/>
              <p:cNvSpPr>
                <a:spLocks noChangeShapeType="1"/>
              </p:cNvSpPr>
              <p:nvPr/>
            </p:nvSpPr>
            <p:spPr bwMode="auto">
              <a:xfrm flipH="1">
                <a:off x="1104" y="2292"/>
                <a:ext cx="4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 flipH="1">
              <a:off x="2992" y="1829"/>
              <a:ext cx="260" cy="756"/>
              <a:chOff x="1104" y="2280"/>
              <a:chExt cx="412" cy="924"/>
            </a:xfrm>
          </p:grpSpPr>
          <p:sp>
            <p:nvSpPr>
              <p:cNvPr id="116753" name="Line 34"/>
              <p:cNvSpPr>
                <a:spLocks noChangeShapeType="1"/>
              </p:cNvSpPr>
              <p:nvPr/>
            </p:nvSpPr>
            <p:spPr bwMode="auto">
              <a:xfrm flipH="1">
                <a:off x="1500" y="2280"/>
                <a:ext cx="0" cy="9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754" name="Line 35"/>
              <p:cNvSpPr>
                <a:spLocks noChangeShapeType="1"/>
              </p:cNvSpPr>
              <p:nvPr/>
            </p:nvSpPr>
            <p:spPr bwMode="auto">
              <a:xfrm flipH="1">
                <a:off x="1104" y="3184"/>
                <a:ext cx="4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755" name="Line 36"/>
              <p:cNvSpPr>
                <a:spLocks noChangeShapeType="1"/>
              </p:cNvSpPr>
              <p:nvPr/>
            </p:nvSpPr>
            <p:spPr bwMode="auto">
              <a:xfrm flipH="1">
                <a:off x="1104" y="2292"/>
                <a:ext cx="4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1838325" y="4056063"/>
            <a:ext cx="3143250" cy="1558925"/>
            <a:chOff x="1158" y="2555"/>
            <a:chExt cx="1980" cy="982"/>
          </a:xfrm>
        </p:grpSpPr>
        <p:sp>
          <p:nvSpPr>
            <p:cNvPr id="116746" name="Text Box 38"/>
            <p:cNvSpPr txBox="1">
              <a:spLocks noChangeArrowheads="1"/>
            </p:cNvSpPr>
            <p:nvPr/>
          </p:nvSpPr>
          <p:spPr bwMode="auto">
            <a:xfrm>
              <a:off x="1406" y="3159"/>
              <a:ext cx="1426" cy="3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Netzhautbild liefert </a:t>
              </a:r>
              <a:r>
                <a:rPr lang="de-DE" u="sng"/>
                <a:t>exo</a:t>
              </a:r>
              <a:r>
                <a:rPr lang="de-DE"/>
                <a:t>petalen Fusionsreiz</a:t>
              </a:r>
            </a:p>
          </p:txBody>
        </p:sp>
        <p:sp>
          <p:nvSpPr>
            <p:cNvPr id="116747" name="Line 39"/>
            <p:cNvSpPr>
              <a:spLocks noChangeShapeType="1"/>
            </p:cNvSpPr>
            <p:nvPr/>
          </p:nvSpPr>
          <p:spPr bwMode="auto">
            <a:xfrm flipV="1">
              <a:off x="2832" y="2555"/>
              <a:ext cx="306" cy="61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748" name="Line 40"/>
            <p:cNvSpPr>
              <a:spLocks noChangeShapeType="1"/>
            </p:cNvSpPr>
            <p:nvPr/>
          </p:nvSpPr>
          <p:spPr bwMode="auto">
            <a:xfrm flipV="1">
              <a:off x="2832" y="2880"/>
              <a:ext cx="144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749" name="Line 41"/>
            <p:cNvSpPr>
              <a:spLocks noChangeShapeType="1"/>
            </p:cNvSpPr>
            <p:nvPr/>
          </p:nvSpPr>
          <p:spPr bwMode="auto">
            <a:xfrm flipH="1" flipV="1">
              <a:off x="1158" y="2556"/>
              <a:ext cx="236" cy="5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750" name="Line 42"/>
            <p:cNvSpPr>
              <a:spLocks noChangeShapeType="1"/>
            </p:cNvSpPr>
            <p:nvPr/>
          </p:nvSpPr>
          <p:spPr bwMode="auto">
            <a:xfrm flipH="1" flipV="1">
              <a:off x="1231" y="2739"/>
              <a:ext cx="173" cy="4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 </a:t>
            </a:r>
            <a:r>
              <a:rPr lang="de-DE" sz="2400" smtClean="0">
                <a:latin typeface="Tahoma" pitchFamily="34" charset="0"/>
              </a:rPr>
              <a:t>Funktionsweise</a:t>
            </a:r>
            <a:r>
              <a:rPr lang="de-DE" sz="2400" smtClean="0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48700" cy="457200"/>
          </a:xfrm>
        </p:spPr>
        <p:txBody>
          <a:bodyPr/>
          <a:lstStyle/>
          <a:p>
            <a:r>
              <a:rPr lang="de-DE" sz="2400" smtClean="0"/>
              <a:t>Netzhautbildlage bei </a:t>
            </a:r>
            <a:r>
              <a:rPr lang="de-DE" sz="2400" u="sng" smtClean="0"/>
              <a:t>Invers</a:t>
            </a:r>
            <a:r>
              <a:rPr lang="de-DE" sz="2400" smtClean="0"/>
              <a:t>darbietung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990725"/>
            <a:ext cx="8458200" cy="3624263"/>
            <a:chOff x="336" y="1254"/>
            <a:chExt cx="5328" cy="228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6" y="1254"/>
              <a:ext cx="5328" cy="1767"/>
              <a:chOff x="336" y="1254"/>
              <a:chExt cx="5328" cy="176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36" y="1254"/>
                <a:ext cx="5328" cy="1767"/>
                <a:chOff x="384" y="1789"/>
                <a:chExt cx="5328" cy="176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384" y="1789"/>
                  <a:ext cx="5232" cy="1767"/>
                  <a:chOff x="384" y="1789"/>
                  <a:chExt cx="5232" cy="1767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84" y="2081"/>
                    <a:ext cx="5232" cy="1475"/>
                    <a:chOff x="384" y="2081"/>
                    <a:chExt cx="5232" cy="1475"/>
                  </a:xfrm>
                </p:grpSpPr>
                <p:sp>
                  <p:nvSpPr>
                    <p:cNvPr id="117796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2112"/>
                      <a:ext cx="1248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de-DE" b="1">
                          <a:solidFill>
                            <a:schemeClr val="accent2"/>
                          </a:solidFill>
                        </a:rPr>
                        <a:t>Noch Original-</a:t>
                      </a:r>
                      <a:br>
                        <a:rPr lang="de-DE" b="1">
                          <a:solidFill>
                            <a:schemeClr val="accent2"/>
                          </a:solidFill>
                        </a:rPr>
                      </a:br>
                      <a:r>
                        <a:rPr lang="de-DE" b="1">
                          <a:solidFill>
                            <a:schemeClr val="accent2"/>
                          </a:solidFill>
                        </a:rPr>
                        <a:t>Richtungswerte</a:t>
                      </a:r>
                      <a:endParaRPr lang="de-DE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117797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4" y="2296"/>
                      <a:ext cx="1182" cy="118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798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" y="2153"/>
                      <a:ext cx="1182" cy="1182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799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656" y="2889"/>
                      <a:ext cx="132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800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21" y="2222"/>
                      <a:ext cx="0" cy="133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7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4" y="2081"/>
                      <a:ext cx="1328" cy="1335"/>
                      <a:chOff x="511" y="1608"/>
                      <a:chExt cx="1824" cy="1832"/>
                    </a:xfrm>
                  </p:grpSpPr>
                  <p:sp>
                    <p:nvSpPr>
                      <p:cNvPr id="117802" name="Line 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11" y="2524"/>
                        <a:ext cx="1824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7803" name="Line 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423" y="1608"/>
                        <a:ext cx="0" cy="18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1779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2" y="1789"/>
                    <a:ext cx="2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2400" b="1"/>
                      <a:t>R</a:t>
                    </a:r>
                    <a:endParaRPr lang="de-DE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779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1" y="1790"/>
                    <a:ext cx="2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de-DE" sz="2400" b="1"/>
                      <a:t>L</a:t>
                    </a:r>
                    <a:endParaRPr lang="de-DE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2994" y="2208"/>
                  <a:ext cx="2718" cy="1104"/>
                  <a:chOff x="2994" y="2208"/>
                  <a:chExt cx="2718" cy="1104"/>
                </a:xfrm>
              </p:grpSpPr>
              <p:grpSp>
                <p:nvGrpSpPr>
                  <p:cNvPr id="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994" y="2415"/>
                    <a:ext cx="2718" cy="745"/>
                    <a:chOff x="2994" y="2415"/>
                    <a:chExt cx="2718" cy="745"/>
                  </a:xfrm>
                </p:grpSpPr>
                <p:sp>
                  <p:nvSpPr>
                    <p:cNvPr id="117791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2640"/>
                      <a:ext cx="1344" cy="5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de-DE" b="1">
                          <a:solidFill>
                            <a:schemeClr val="accent1"/>
                          </a:solidFill>
                        </a:rPr>
                        <a:t>Infolge von FD II bereits veränderte Richtungswerte</a:t>
                      </a:r>
                      <a:endParaRPr lang="de-DE">
                        <a:solidFill>
                          <a:schemeClr val="accent1"/>
                        </a:solidFill>
                      </a:endParaRPr>
                    </a:p>
                  </p:txBody>
                </p:sp>
                <p:sp>
                  <p:nvSpPr>
                    <p:cNvPr id="117792" name="Oval 2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994" y="2415"/>
                      <a:ext cx="645" cy="645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778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027" y="2889"/>
                    <a:ext cx="5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1779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321" y="2208"/>
                    <a:ext cx="0" cy="1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17785" name="Line 25"/>
              <p:cNvSpPr>
                <a:spLocks noChangeShapeType="1"/>
              </p:cNvSpPr>
              <p:nvPr/>
            </p:nvSpPr>
            <p:spPr bwMode="auto">
              <a:xfrm>
                <a:off x="1680" y="2215"/>
                <a:ext cx="2256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17766" name="Oval 26"/>
            <p:cNvSpPr>
              <a:spLocks noChangeArrowheads="1"/>
            </p:cNvSpPr>
            <p:nvPr/>
          </p:nvSpPr>
          <p:spPr bwMode="auto">
            <a:xfrm>
              <a:off x="3211" y="2150"/>
              <a:ext cx="119" cy="121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767" name="Oval 27"/>
            <p:cNvSpPr>
              <a:spLocks noChangeArrowheads="1"/>
            </p:cNvSpPr>
            <p:nvPr/>
          </p:nvSpPr>
          <p:spPr bwMode="auto">
            <a:xfrm rot="5400000">
              <a:off x="3211" y="2150"/>
              <a:ext cx="119" cy="121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768" name="Oval 28"/>
            <p:cNvSpPr>
              <a:spLocks noChangeArrowheads="1"/>
            </p:cNvSpPr>
            <p:nvPr/>
          </p:nvSpPr>
          <p:spPr bwMode="auto">
            <a:xfrm>
              <a:off x="940" y="2147"/>
              <a:ext cx="118" cy="121"/>
            </a:xfrm>
            <a:prstGeom prst="ellips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704" y="1828"/>
              <a:ext cx="2852" cy="756"/>
              <a:chOff x="704" y="1828"/>
              <a:chExt cx="2852" cy="756"/>
            </a:xfrm>
          </p:grpSpPr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flipH="1">
                <a:off x="704" y="1828"/>
                <a:ext cx="260" cy="756"/>
                <a:chOff x="1104" y="2280"/>
                <a:chExt cx="412" cy="924"/>
              </a:xfrm>
            </p:grpSpPr>
            <p:sp>
              <p:nvSpPr>
                <p:cNvPr id="117781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500" y="2280"/>
                  <a:ext cx="0" cy="9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8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104" y="3184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8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104" y="2292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3296" y="1828"/>
                <a:ext cx="260" cy="756"/>
                <a:chOff x="1104" y="2280"/>
                <a:chExt cx="412" cy="924"/>
              </a:xfrm>
            </p:grpSpPr>
            <p:sp>
              <p:nvSpPr>
                <p:cNvPr id="11777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1500" y="2280"/>
                  <a:ext cx="0" cy="9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7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104" y="3184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8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104" y="2292"/>
                  <a:ext cx="4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852" y="2560"/>
              <a:ext cx="2572" cy="977"/>
              <a:chOff x="852" y="2560"/>
              <a:chExt cx="2572" cy="977"/>
            </a:xfrm>
          </p:grpSpPr>
          <p:sp>
            <p:nvSpPr>
              <p:cNvPr id="117771" name="Text Box 39"/>
              <p:cNvSpPr txBox="1">
                <a:spLocks noChangeArrowheads="1"/>
              </p:cNvSpPr>
              <p:nvPr/>
            </p:nvSpPr>
            <p:spPr bwMode="auto">
              <a:xfrm>
                <a:off x="1406" y="3159"/>
                <a:ext cx="1426" cy="3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Netzhautbild liefert </a:t>
                </a:r>
                <a:r>
                  <a:rPr lang="de-DE" u="sng"/>
                  <a:t>eso</a:t>
                </a:r>
                <a:r>
                  <a:rPr lang="de-DE"/>
                  <a:t>petalen Fusionsreiz</a:t>
                </a:r>
              </a:p>
            </p:txBody>
          </p:sp>
          <p:sp>
            <p:nvSpPr>
              <p:cNvPr id="117772" name="Line 40"/>
              <p:cNvSpPr>
                <a:spLocks noChangeShapeType="1"/>
              </p:cNvSpPr>
              <p:nvPr/>
            </p:nvSpPr>
            <p:spPr bwMode="auto">
              <a:xfrm flipV="1">
                <a:off x="2832" y="2560"/>
                <a:ext cx="592" cy="60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773" name="Line 41"/>
              <p:cNvSpPr>
                <a:spLocks noChangeShapeType="1"/>
              </p:cNvSpPr>
              <p:nvPr/>
            </p:nvSpPr>
            <p:spPr bwMode="auto">
              <a:xfrm flipV="1">
                <a:off x="2836" y="2912"/>
                <a:ext cx="248" cy="2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774" name="Line 42"/>
              <p:cNvSpPr>
                <a:spLocks noChangeShapeType="1"/>
              </p:cNvSpPr>
              <p:nvPr/>
            </p:nvSpPr>
            <p:spPr bwMode="auto">
              <a:xfrm flipH="1" flipV="1">
                <a:off x="852" y="2564"/>
                <a:ext cx="542" cy="58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775" name="Line 43"/>
              <p:cNvSpPr>
                <a:spLocks noChangeShapeType="1"/>
              </p:cNvSpPr>
              <p:nvPr/>
            </p:nvSpPr>
            <p:spPr bwMode="auto">
              <a:xfrm flipH="1" flipV="1">
                <a:off x="1063" y="2791"/>
                <a:ext cx="341" cy="37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19710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/>
              <a:t>Ergebnis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Strabismus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An</a:t>
            </a:r>
            <a:r>
              <a:rPr lang="de-DE" sz="2400" smtClean="0"/>
              <a:t>wesenheit von Fusionsreizen:</a:t>
            </a:r>
          </a:p>
        </p:txBody>
      </p:sp>
      <p:sp>
        <p:nvSpPr>
          <p:cNvPr id="25604" name="Oval 1028"/>
          <p:cNvSpPr>
            <a:spLocks noChangeAspect="1" noChangeArrowheads="1"/>
          </p:cNvSpPr>
          <p:nvPr/>
        </p:nvSpPr>
        <p:spPr bwMode="auto">
          <a:xfrm>
            <a:off x="3922713" y="6026150"/>
            <a:ext cx="222250" cy="952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05" name="Oval 1029"/>
          <p:cNvSpPr>
            <a:spLocks noChangeAspect="1" noChangeArrowheads="1"/>
          </p:cNvSpPr>
          <p:nvPr/>
        </p:nvSpPr>
        <p:spPr bwMode="auto">
          <a:xfrm>
            <a:off x="3949700" y="5410200"/>
            <a:ext cx="77788" cy="777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6" name="Oval 1030"/>
          <p:cNvSpPr>
            <a:spLocks noChangeAspect="1" noChangeArrowheads="1"/>
          </p:cNvSpPr>
          <p:nvPr/>
        </p:nvSpPr>
        <p:spPr bwMode="auto">
          <a:xfrm>
            <a:off x="1247775" y="5443538"/>
            <a:ext cx="79375" cy="793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7" name="Oval 1031"/>
          <p:cNvSpPr>
            <a:spLocks noChangeAspect="1" noChangeArrowheads="1"/>
          </p:cNvSpPr>
          <p:nvPr/>
        </p:nvSpPr>
        <p:spPr bwMode="auto">
          <a:xfrm>
            <a:off x="838200" y="4621213"/>
            <a:ext cx="873125" cy="8731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8" name="Line 1032"/>
          <p:cNvSpPr>
            <a:spLocks noChangeAspect="1" noChangeShapeType="1"/>
          </p:cNvSpPr>
          <p:nvPr/>
        </p:nvSpPr>
        <p:spPr bwMode="auto">
          <a:xfrm flipV="1">
            <a:off x="1281113" y="2365375"/>
            <a:ext cx="0" cy="313690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609" name="Oval 1033"/>
          <p:cNvSpPr>
            <a:spLocks noChangeAspect="1" noChangeArrowheads="1"/>
          </p:cNvSpPr>
          <p:nvPr/>
        </p:nvSpPr>
        <p:spPr bwMode="auto">
          <a:xfrm>
            <a:off x="3390900" y="4619625"/>
            <a:ext cx="874713" cy="8731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0" name="Line 1034"/>
          <p:cNvSpPr>
            <a:spLocks noChangeAspect="1" noChangeShapeType="1"/>
          </p:cNvSpPr>
          <p:nvPr/>
        </p:nvSpPr>
        <p:spPr bwMode="auto">
          <a:xfrm flipH="1" flipV="1">
            <a:off x="3740150" y="2362200"/>
            <a:ext cx="0" cy="3108325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5611" name="Group 1035"/>
          <p:cNvGrpSpPr>
            <a:grpSpLocks noChangeAspect="1"/>
          </p:cNvGrpSpPr>
          <p:nvPr/>
        </p:nvGrpSpPr>
        <p:grpSpPr bwMode="auto">
          <a:xfrm>
            <a:off x="879475" y="5672138"/>
            <a:ext cx="800100" cy="803275"/>
            <a:chOff x="-236" y="0"/>
            <a:chExt cx="20472" cy="20000"/>
          </a:xfrm>
        </p:grpSpPr>
        <p:sp>
          <p:nvSpPr>
            <p:cNvPr id="25632" name="Line 1036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3" name="Line 1037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612" name="Group 1038"/>
          <p:cNvGrpSpPr>
            <a:grpSpLocks noChangeAspect="1"/>
          </p:cNvGrpSpPr>
          <p:nvPr/>
        </p:nvGrpSpPr>
        <p:grpSpPr bwMode="auto">
          <a:xfrm>
            <a:off x="3635375" y="5670550"/>
            <a:ext cx="800100" cy="804863"/>
            <a:chOff x="-236" y="0"/>
            <a:chExt cx="20472" cy="20000"/>
          </a:xfrm>
        </p:grpSpPr>
        <p:sp>
          <p:nvSpPr>
            <p:cNvPr id="25630" name="Line 1039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31" name="Line 1040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13" name="Oval 1041"/>
          <p:cNvSpPr>
            <a:spLocks noChangeAspect="1" noChangeArrowheads="1"/>
          </p:cNvSpPr>
          <p:nvPr/>
        </p:nvSpPr>
        <p:spPr bwMode="auto">
          <a:xfrm>
            <a:off x="2492375" y="2351088"/>
            <a:ext cx="79375" cy="80962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4" name="Oval 1042"/>
          <p:cNvSpPr>
            <a:spLocks noChangeAspect="1" noChangeArrowheads="1"/>
          </p:cNvSpPr>
          <p:nvPr/>
        </p:nvSpPr>
        <p:spPr bwMode="auto">
          <a:xfrm>
            <a:off x="3702050" y="6035675"/>
            <a:ext cx="79375" cy="80963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5" name="Oval 1043"/>
          <p:cNvSpPr>
            <a:spLocks noChangeAspect="1" noChangeArrowheads="1"/>
          </p:cNvSpPr>
          <p:nvPr/>
        </p:nvSpPr>
        <p:spPr bwMode="auto">
          <a:xfrm>
            <a:off x="1236663" y="6034088"/>
            <a:ext cx="82550" cy="79375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6" name="Line 1044"/>
          <p:cNvSpPr>
            <a:spLocks noChangeAspect="1" noChangeShapeType="1"/>
          </p:cNvSpPr>
          <p:nvPr/>
        </p:nvSpPr>
        <p:spPr bwMode="auto">
          <a:xfrm>
            <a:off x="2901950" y="2381250"/>
            <a:ext cx="1087438" cy="3067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617" name="Oval 1045"/>
          <p:cNvSpPr>
            <a:spLocks noChangeAspect="1" noChangeArrowheads="1"/>
          </p:cNvSpPr>
          <p:nvPr/>
        </p:nvSpPr>
        <p:spPr bwMode="auto">
          <a:xfrm>
            <a:off x="5472113" y="2373313"/>
            <a:ext cx="79375" cy="8255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8" name="Rectangle 1046"/>
          <p:cNvSpPr>
            <a:spLocks noChangeAspect="1" noChangeArrowheads="1"/>
          </p:cNvSpPr>
          <p:nvPr/>
        </p:nvSpPr>
        <p:spPr bwMode="auto">
          <a:xfrm>
            <a:off x="5832475" y="2247900"/>
            <a:ext cx="273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angeblicktes fernes Objekt (Fusionsreiz)</a:t>
            </a:r>
          </a:p>
        </p:txBody>
      </p:sp>
      <p:sp>
        <p:nvSpPr>
          <p:cNvPr id="25619" name="Rectangle 1047"/>
          <p:cNvSpPr>
            <a:spLocks noChangeAspect="1" noChangeArrowheads="1"/>
          </p:cNvSpPr>
          <p:nvPr/>
        </p:nvSpPr>
        <p:spPr bwMode="auto">
          <a:xfrm>
            <a:off x="5813425" y="5942013"/>
            <a:ext cx="26177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/>
              <a:t>Blick von hinten auf den Augenhintergrund</a:t>
            </a:r>
          </a:p>
        </p:txBody>
      </p:sp>
      <p:sp>
        <p:nvSpPr>
          <p:cNvPr id="25620" name="Line 1048"/>
          <p:cNvSpPr>
            <a:spLocks noChangeAspect="1" noChangeShapeType="1"/>
          </p:cNvSpPr>
          <p:nvPr/>
        </p:nvSpPr>
        <p:spPr bwMode="auto">
          <a:xfrm flipV="1">
            <a:off x="1281113" y="2366963"/>
            <a:ext cx="0" cy="3111500"/>
          </a:xfrm>
          <a:prstGeom prst="line">
            <a:avLst/>
          </a:prstGeom>
          <a:noFill/>
          <a:ln w="63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621" name="Rectangle 1049"/>
          <p:cNvSpPr>
            <a:spLocks noChangeAspect="1" noChangeArrowheads="1"/>
          </p:cNvSpPr>
          <p:nvPr/>
        </p:nvSpPr>
        <p:spPr bwMode="auto">
          <a:xfrm>
            <a:off x="5832475" y="3130550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Fixierlinie</a:t>
            </a:r>
          </a:p>
        </p:txBody>
      </p:sp>
      <p:sp>
        <p:nvSpPr>
          <p:cNvPr id="25622" name="Rectangle 1050"/>
          <p:cNvSpPr>
            <a:spLocks noChangeAspect="1" noChangeArrowheads="1"/>
          </p:cNvSpPr>
          <p:nvPr/>
        </p:nvSpPr>
        <p:spPr bwMode="auto">
          <a:xfrm>
            <a:off x="5832475" y="3629025"/>
            <a:ext cx="2930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Hauptstrahl des </a:t>
            </a:r>
            <a:br>
              <a:rPr lang="de-DE"/>
            </a:br>
            <a:r>
              <a:rPr lang="de-DE"/>
              <a:t>abbildenden Lichtbündels</a:t>
            </a:r>
          </a:p>
        </p:txBody>
      </p:sp>
      <p:sp>
        <p:nvSpPr>
          <p:cNvPr id="25623" name="Oval 1051"/>
          <p:cNvSpPr>
            <a:spLocks noChangeAspect="1" noChangeArrowheads="1"/>
          </p:cNvSpPr>
          <p:nvPr/>
        </p:nvSpPr>
        <p:spPr bwMode="auto">
          <a:xfrm>
            <a:off x="5402263" y="4613275"/>
            <a:ext cx="222250" cy="952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24" name="Rectangle 1052"/>
          <p:cNvSpPr>
            <a:spLocks noChangeAspect="1" noChangeArrowheads="1"/>
          </p:cNvSpPr>
          <p:nvPr/>
        </p:nvSpPr>
        <p:spPr bwMode="auto">
          <a:xfrm>
            <a:off x="5832475" y="4505325"/>
            <a:ext cx="163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Panumbereich</a:t>
            </a:r>
          </a:p>
        </p:txBody>
      </p:sp>
      <p:sp>
        <p:nvSpPr>
          <p:cNvPr id="25625" name="Line 1053"/>
          <p:cNvSpPr>
            <a:spLocks noChangeAspect="1" noChangeShapeType="1"/>
          </p:cNvSpPr>
          <p:nvPr/>
        </p:nvSpPr>
        <p:spPr bwMode="auto">
          <a:xfrm flipH="1" flipV="1">
            <a:off x="5275263" y="6083300"/>
            <a:ext cx="347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26" name="Line 1054"/>
          <p:cNvSpPr>
            <a:spLocks noChangeShapeType="1"/>
          </p:cNvSpPr>
          <p:nvPr/>
        </p:nvSpPr>
        <p:spPr bwMode="auto">
          <a:xfrm rot="-1231267">
            <a:off x="3438525" y="4735513"/>
            <a:ext cx="533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27" name="Line 1055"/>
          <p:cNvSpPr>
            <a:spLocks noChangeShapeType="1"/>
          </p:cNvSpPr>
          <p:nvPr/>
        </p:nvSpPr>
        <p:spPr bwMode="auto">
          <a:xfrm>
            <a:off x="5334000" y="3270250"/>
            <a:ext cx="381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628" name="Line 1056"/>
          <p:cNvSpPr>
            <a:spLocks noChangeShapeType="1"/>
          </p:cNvSpPr>
          <p:nvPr/>
        </p:nvSpPr>
        <p:spPr bwMode="auto">
          <a:xfrm>
            <a:off x="5334000" y="3819525"/>
            <a:ext cx="3810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629" name="Line 1057"/>
          <p:cNvSpPr>
            <a:spLocks noChangeShapeType="1"/>
          </p:cNvSpPr>
          <p:nvPr/>
        </p:nvSpPr>
        <p:spPr bwMode="auto">
          <a:xfrm>
            <a:off x="1014413" y="4710113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Hakentest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401050" cy="1920875"/>
          </a:xfrm>
        </p:spPr>
        <p:txBody>
          <a:bodyPr/>
          <a:lstStyle/>
          <a:p>
            <a:r>
              <a:rPr lang="de-DE" smtClean="0"/>
              <a:t>Der Hakentest wird in Fehlstellung wahrgenommen, wenn sein Zentrum auf eine Netzhautstelle abgebildet wird, an der die Vertikal-FD nicht älter ist als FD II/1.</a:t>
            </a:r>
          </a:p>
        </p:txBody>
      </p:sp>
      <p:sp>
        <p:nvSpPr>
          <p:cNvPr id="668676" name="Rectangle 4"/>
          <p:cNvSpPr>
            <a:spLocks noChangeArrowheads="1"/>
          </p:cNvSpPr>
          <p:nvPr/>
        </p:nvSpPr>
        <p:spPr bwMode="auto">
          <a:xfrm>
            <a:off x="381000" y="3565525"/>
            <a:ext cx="8401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Das Nullstellungsprisma liefert die Vertikal-Komponente für die Abbildung auf das nächst ältere Korrespondenzzentrum (FD II/2 bzw. ursprüngliches Korrespondenzzentrum).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6" grpId="0" build="p" bldLvl="3" autoUpdateAnimBg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  <a:noFill/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/>
              <a:t>Hakentest ...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Differenzierter 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  <p:sp>
        <p:nvSpPr>
          <p:cNvPr id="678916" name="Rectangle 4"/>
          <p:cNvSpPr>
            <a:spLocks noChangeArrowheads="1"/>
          </p:cNvSpPr>
          <p:nvPr/>
        </p:nvSpPr>
        <p:spPr bwMode="auto">
          <a:xfrm>
            <a:off x="5562600" y="58515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  <p:sp>
        <p:nvSpPr>
          <p:cNvPr id="120837" name="AutoShape 5">
            <a:hlinkClick r:id="rId2" action="ppaction://hlinkpres?slideindex=1&amp;slidetitle=Gliederung Teil II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ForwardNex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6" grpId="0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Übung macht den Meister</a:t>
            </a:r>
          </a:p>
        </p:txBody>
      </p:sp>
      <p:sp>
        <p:nvSpPr>
          <p:cNvPr id="703491" name="Rectangle 3"/>
          <p:cNvSpPr>
            <a:spLocks noChangeArrowheads="1"/>
          </p:cNvSpPr>
          <p:nvPr/>
        </p:nvSpPr>
        <p:spPr bwMode="auto">
          <a:xfrm>
            <a:off x="3352800" y="2057400"/>
            <a:ext cx="53340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spcAft>
                <a:spcPct val="40000"/>
              </a:spcAft>
            </a:pPr>
            <a:r>
              <a:rPr lang="de-DE" sz="3000"/>
              <a:t>MKH-Teste sind Werkzeuge, </a:t>
            </a:r>
            <a:br>
              <a:rPr lang="de-DE" sz="3000"/>
            </a:br>
            <a:r>
              <a:rPr lang="de-DE" sz="3000"/>
              <a:t>und dafür galt schon immer</a:t>
            </a:r>
            <a:r>
              <a:rPr lang="de-DE" sz="800"/>
              <a:t> </a:t>
            </a:r>
            <a:r>
              <a:rPr lang="de-DE" sz="3000"/>
              <a:t>:</a:t>
            </a:r>
          </a:p>
          <a:p>
            <a:pPr>
              <a:spcAft>
                <a:spcPct val="30000"/>
              </a:spcAft>
            </a:pPr>
            <a:r>
              <a:rPr lang="de-DE" sz="3000">
                <a:solidFill>
                  <a:srgbClr val="CC0000"/>
                </a:solidFill>
              </a:rPr>
              <a:t>„Sie werden umso wertvoller, </a:t>
            </a:r>
            <a:br>
              <a:rPr lang="de-DE" sz="3000">
                <a:solidFill>
                  <a:srgbClr val="CC0000"/>
                </a:solidFill>
              </a:rPr>
            </a:br>
            <a:r>
              <a:rPr lang="de-DE" sz="3000">
                <a:solidFill>
                  <a:srgbClr val="CC0000"/>
                </a:solidFill>
              </a:rPr>
              <a:t>je besser man mit ihnen umgehen kann</a:t>
            </a:r>
            <a:r>
              <a:rPr lang="de-DE" sz="800">
                <a:solidFill>
                  <a:srgbClr val="CC0000"/>
                </a:solidFill>
              </a:rPr>
              <a:t> </a:t>
            </a:r>
            <a:r>
              <a:rPr lang="de-DE" sz="3000">
                <a:solidFill>
                  <a:srgbClr val="CC0000"/>
                </a:solidFill>
              </a:rPr>
              <a:t>!”</a:t>
            </a:r>
            <a:endParaRPr lang="de-DE" sz="3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057400"/>
            <a:ext cx="2360613" cy="2879725"/>
            <a:chOff x="336" y="1296"/>
            <a:chExt cx="1487" cy="1814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336" y="1296"/>
            <a:ext cx="1487" cy="1814"/>
          </p:xfrm>
          <a:graphic>
            <a:graphicData uri="http://schemas.openxmlformats.org/presentationml/2006/ole">
              <p:oleObj spid="_x0000_s135170" name="Clip" r:id="rId4" imgW="2712960" imgH="3310560" progId="MS_ClipArt_Gallery.2">
                <p:embed/>
              </p:oleObj>
            </a:graphicData>
          </a:graphic>
        </p:graphicFrame>
        <p:sp>
          <p:nvSpPr>
            <p:cNvPr id="1035" name="Oval 6"/>
            <p:cNvSpPr>
              <a:spLocks noChangeArrowheads="1"/>
            </p:cNvSpPr>
            <p:nvPr/>
          </p:nvSpPr>
          <p:spPr bwMode="auto">
            <a:xfrm rot="888120">
              <a:off x="813" y="1305"/>
              <a:ext cx="144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030" name="Picture 7" descr="A:\paint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029200"/>
            <a:ext cx="5638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67400" y="5638800"/>
            <a:ext cx="2057400" cy="868363"/>
            <a:chOff x="4416" y="3053"/>
            <a:chExt cx="1296" cy="547"/>
          </a:xfrm>
        </p:grpSpPr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4438" y="3053"/>
              <a:ext cx="127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3200">
                  <a:latin typeface="Arial Black" pitchFamily="34" charset="0"/>
                </a:rPr>
                <a:t>Pause ...</a:t>
              </a:r>
              <a:endParaRPr lang="de-DE" sz="3200" b="1"/>
            </a:p>
          </p:txBody>
        </p:sp>
        <p:pic>
          <p:nvPicPr>
            <p:cNvPr id="1034" name="Picture 10" descr="A:\paint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6" y="3408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2" name="AutoShape 11">
            <a:hlinkClick r:id="rId6" action="ppaction://hlinkpres?slideindex=57&amp;slidetitle=H. Goersch und R. Krüger sagen Ihnen" highlightClick="1"/>
          </p:cNvPr>
          <p:cNvSpPr>
            <a:spLocks noChangeArrowheads="1"/>
          </p:cNvSpPr>
          <p:nvPr/>
        </p:nvSpPr>
        <p:spPr bwMode="auto">
          <a:xfrm>
            <a:off x="5562600" y="5467350"/>
            <a:ext cx="2590800" cy="1219200"/>
          </a:xfrm>
          <a:prstGeom prst="actionButtonBlank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/>
              <a:t>Stereotest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 Stereoteste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 ...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81000" y="52466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endParaRPr kumimoji="1" lang="de-DE" sz="2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81000" y="1735138"/>
            <a:ext cx="838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... zum besseren Verständnis des Stereotests</a:t>
            </a:r>
            <a:endParaRPr kumimoji="1" lang="en-US" sz="3000"/>
          </a:p>
        </p:txBody>
      </p: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533400" y="2803525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Wie funktioniert stereoskopische Tiefenwahrnehmung?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build="p" bldLvl="2" autoUpdateAnimBg="0"/>
      <p:bldP spid="229382" grpId="0" build="p" bldLvl="2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787525" y="2700338"/>
            <a:ext cx="6365875" cy="3319462"/>
            <a:chOff x="1126" y="1692"/>
            <a:chExt cx="4010" cy="2091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1126" y="1692"/>
              <a:ext cx="4010" cy="2091"/>
              <a:chOff x="1126" y="1692"/>
              <a:chExt cx="4010" cy="2091"/>
            </a:xfrm>
          </p:grpSpPr>
          <p:grpSp>
            <p:nvGrpSpPr>
              <p:cNvPr id="4" name="Group 63"/>
              <p:cNvGrpSpPr>
                <a:grpSpLocks/>
              </p:cNvGrpSpPr>
              <p:nvPr/>
            </p:nvGrpSpPr>
            <p:grpSpPr bwMode="auto">
              <a:xfrm>
                <a:off x="1126" y="1692"/>
                <a:ext cx="1850" cy="2073"/>
                <a:chOff x="1126" y="1692"/>
                <a:chExt cx="1850" cy="2073"/>
              </a:xfrm>
            </p:grpSpPr>
            <p:sp>
              <p:nvSpPr>
                <p:cNvPr id="9260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1216" y="2813"/>
                  <a:ext cx="415" cy="4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61" name="Line 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40" y="1724"/>
                  <a:ext cx="694" cy="15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62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479" y="2813"/>
                  <a:ext cx="415" cy="44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63" name="Line 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073" y="1724"/>
                  <a:ext cx="690" cy="15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64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1331" y="3351"/>
                  <a:ext cx="1" cy="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65" name="Line 1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126" y="3554"/>
                  <a:ext cx="410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66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2771" y="3356"/>
                  <a:ext cx="1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67" name="Line 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565" y="3559"/>
                  <a:ext cx="411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68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032" y="1692"/>
                  <a:ext cx="43" cy="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6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750" y="3535"/>
                  <a:ext cx="45" cy="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7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313" y="3535"/>
                  <a:ext cx="43" cy="4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54" name="Oval 37"/>
              <p:cNvSpPr>
                <a:spLocks noChangeAspect="1" noChangeArrowheads="1"/>
              </p:cNvSpPr>
              <p:nvPr/>
            </p:nvSpPr>
            <p:spPr bwMode="auto">
              <a:xfrm>
                <a:off x="3166" y="2146"/>
                <a:ext cx="44" cy="4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55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350" y="3475"/>
                <a:ext cx="135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>
                    <a:solidFill>
                      <a:srgbClr val="000000"/>
                    </a:solidFill>
                  </a:rPr>
                  <a:t>Blick von hinten auf den Augenhintergrund</a:t>
                </a:r>
              </a:p>
            </p:txBody>
          </p:sp>
          <p:grpSp>
            <p:nvGrpSpPr>
              <p:cNvPr id="5" name="Group 58"/>
              <p:cNvGrpSpPr>
                <a:grpSpLocks noChangeAspect="1"/>
              </p:cNvGrpSpPr>
              <p:nvPr/>
            </p:nvGrpSpPr>
            <p:grpSpPr bwMode="auto">
              <a:xfrm>
                <a:off x="3154" y="3532"/>
                <a:ext cx="136" cy="49"/>
                <a:chOff x="2719" y="3225"/>
                <a:chExt cx="113" cy="41"/>
              </a:xfrm>
            </p:grpSpPr>
            <p:sp>
              <p:nvSpPr>
                <p:cNvPr id="9258" name="Line 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55" y="3247"/>
                  <a:ext cx="7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259" name="Freeform 60"/>
                <p:cNvSpPr>
                  <a:spLocks noChangeAspect="1"/>
                </p:cNvSpPr>
                <p:nvPr/>
              </p:nvSpPr>
              <p:spPr bwMode="auto">
                <a:xfrm>
                  <a:off x="2719" y="3225"/>
                  <a:ext cx="40" cy="41"/>
                </a:xfrm>
                <a:custGeom>
                  <a:avLst/>
                  <a:gdLst>
                    <a:gd name="T0" fmla="*/ 40 w 40"/>
                    <a:gd name="T1" fmla="*/ 0 h 41"/>
                    <a:gd name="T2" fmla="*/ 0 w 40"/>
                    <a:gd name="T3" fmla="*/ 22 h 41"/>
                    <a:gd name="T4" fmla="*/ 40 w 40"/>
                    <a:gd name="T5" fmla="*/ 41 h 41"/>
                    <a:gd name="T6" fmla="*/ 40 w 40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"/>
                    <a:gd name="T13" fmla="*/ 0 h 41"/>
                    <a:gd name="T14" fmla="*/ 40 w 40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" h="41">
                      <a:moveTo>
                        <a:pt x="40" y="0"/>
                      </a:moveTo>
                      <a:lnTo>
                        <a:pt x="0" y="22"/>
                      </a:lnTo>
                      <a:lnTo>
                        <a:pt x="40" y="41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57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358" y="2102"/>
                <a:ext cx="177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>
                    <a:solidFill>
                      <a:srgbClr val="000000"/>
                    </a:solidFill>
                  </a:rPr>
                  <a:t>angeblicktes Objekt</a:t>
                </a:r>
                <a:endParaRPr lang="de-DE"/>
              </a:p>
            </p:txBody>
          </p:sp>
        </p:grpSp>
        <p:sp>
          <p:nvSpPr>
            <p:cNvPr id="9251" name="Line 69"/>
            <p:cNvSpPr>
              <a:spLocks noChangeShapeType="1"/>
            </p:cNvSpPr>
            <p:nvPr/>
          </p:nvSpPr>
          <p:spPr bwMode="auto">
            <a:xfrm rot="-443749">
              <a:off x="1365" y="2813"/>
              <a:ext cx="237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52" name="Line 70"/>
            <p:cNvSpPr>
              <a:spLocks noChangeShapeType="1"/>
            </p:cNvSpPr>
            <p:nvPr/>
          </p:nvSpPr>
          <p:spPr bwMode="auto">
            <a:xfrm rot="443749" flipH="1">
              <a:off x="2508" y="2814"/>
              <a:ext cx="237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Stereosehen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pPr marL="317500" indent="-317500"/>
            <a:r>
              <a:rPr lang="de-DE" sz="2400" smtClean="0"/>
              <a:t>Wie funktioniert stereoskopische Tiefenwahrnehmung?</a:t>
            </a:r>
            <a:endParaRPr lang="de-DE" smtClean="0"/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1936750" y="2744788"/>
            <a:ext cx="2408238" cy="2959100"/>
            <a:chOff x="1220" y="1720"/>
            <a:chExt cx="1517" cy="1864"/>
          </a:xfrm>
        </p:grpSpPr>
        <p:sp>
          <p:nvSpPr>
            <p:cNvPr id="9246" name="Freeform 27"/>
            <p:cNvSpPr>
              <a:spLocks noChangeAspect="1"/>
            </p:cNvSpPr>
            <p:nvPr/>
          </p:nvSpPr>
          <p:spPr bwMode="auto">
            <a:xfrm>
              <a:off x="1220" y="3524"/>
              <a:ext cx="76" cy="60"/>
            </a:xfrm>
            <a:custGeom>
              <a:avLst/>
              <a:gdLst>
                <a:gd name="T0" fmla="*/ 0 w 63"/>
                <a:gd name="T1" fmla="*/ 50 h 50"/>
                <a:gd name="T2" fmla="*/ 63 w 63"/>
                <a:gd name="T3" fmla="*/ 50 h 50"/>
                <a:gd name="T4" fmla="*/ 33 w 63"/>
                <a:gd name="T5" fmla="*/ 0 h 50"/>
                <a:gd name="T6" fmla="*/ 0 w 63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50"/>
                <a:gd name="T14" fmla="*/ 63 w 6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50">
                  <a:moveTo>
                    <a:pt x="0" y="50"/>
                  </a:moveTo>
                  <a:lnTo>
                    <a:pt x="63" y="50"/>
                  </a:lnTo>
                  <a:lnTo>
                    <a:pt x="33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47" name="Freeform 28"/>
            <p:cNvSpPr>
              <a:spLocks noChangeAspect="1"/>
            </p:cNvSpPr>
            <p:nvPr/>
          </p:nvSpPr>
          <p:spPr bwMode="auto">
            <a:xfrm>
              <a:off x="2660" y="3524"/>
              <a:ext cx="77" cy="60"/>
            </a:xfrm>
            <a:custGeom>
              <a:avLst/>
              <a:gdLst>
                <a:gd name="T0" fmla="*/ 0 w 64"/>
                <a:gd name="T1" fmla="*/ 50 h 50"/>
                <a:gd name="T2" fmla="*/ 64 w 64"/>
                <a:gd name="T3" fmla="*/ 50 h 50"/>
                <a:gd name="T4" fmla="*/ 31 w 64"/>
                <a:gd name="T5" fmla="*/ 0 h 50"/>
                <a:gd name="T6" fmla="*/ 0 w 64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0"/>
                <a:gd name="T14" fmla="*/ 64 w 64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0">
                  <a:moveTo>
                    <a:pt x="0" y="50"/>
                  </a:moveTo>
                  <a:lnTo>
                    <a:pt x="64" y="50"/>
                  </a:lnTo>
                  <a:lnTo>
                    <a:pt x="31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48" name="Line 30"/>
            <p:cNvSpPr>
              <a:spLocks noChangeAspect="1" noChangeShapeType="1"/>
            </p:cNvSpPr>
            <p:nvPr/>
          </p:nvSpPr>
          <p:spPr bwMode="auto">
            <a:xfrm>
              <a:off x="2302" y="1720"/>
              <a:ext cx="405" cy="154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49" name="Line 31"/>
            <p:cNvSpPr>
              <a:spLocks noChangeAspect="1" noChangeShapeType="1"/>
            </p:cNvSpPr>
            <p:nvPr/>
          </p:nvSpPr>
          <p:spPr bwMode="auto">
            <a:xfrm flipH="1">
              <a:off x="1294" y="1720"/>
              <a:ext cx="1009" cy="14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868363" y="2722563"/>
            <a:ext cx="5260975" cy="444500"/>
            <a:chOff x="547" y="1715"/>
            <a:chExt cx="3314" cy="280"/>
          </a:xfrm>
        </p:grpSpPr>
        <p:grpSp>
          <p:nvGrpSpPr>
            <p:cNvPr id="8" name="Group 14"/>
            <p:cNvGrpSpPr>
              <a:grpSpLocks noChangeAspect="1"/>
            </p:cNvGrpSpPr>
            <p:nvPr/>
          </p:nvGrpSpPr>
          <p:grpSpPr bwMode="auto">
            <a:xfrm>
              <a:off x="547" y="1719"/>
              <a:ext cx="1229" cy="276"/>
              <a:chOff x="547" y="1703"/>
              <a:chExt cx="1024" cy="230"/>
            </a:xfrm>
          </p:grpSpPr>
          <p:sp>
            <p:nvSpPr>
              <p:cNvPr id="9244" name="Freeform 15"/>
              <p:cNvSpPr>
                <a:spLocks noChangeAspect="1"/>
              </p:cNvSpPr>
              <p:nvPr/>
            </p:nvSpPr>
            <p:spPr bwMode="auto">
              <a:xfrm>
                <a:off x="605" y="1703"/>
                <a:ext cx="966" cy="171"/>
              </a:xfrm>
              <a:custGeom>
                <a:avLst/>
                <a:gdLst>
                  <a:gd name="T0" fmla="*/ 966 w 966"/>
                  <a:gd name="T1" fmla="*/ 0 h 171"/>
                  <a:gd name="T2" fmla="*/ 868 w 966"/>
                  <a:gd name="T3" fmla="*/ 0 h 171"/>
                  <a:gd name="T4" fmla="*/ 772 w 966"/>
                  <a:gd name="T5" fmla="*/ 4 h 171"/>
                  <a:gd name="T6" fmla="*/ 678 w 966"/>
                  <a:gd name="T7" fmla="*/ 8 h 171"/>
                  <a:gd name="T8" fmla="*/ 589 w 966"/>
                  <a:gd name="T9" fmla="*/ 13 h 171"/>
                  <a:gd name="T10" fmla="*/ 505 w 966"/>
                  <a:gd name="T11" fmla="*/ 21 h 171"/>
                  <a:gd name="T12" fmla="*/ 426 w 966"/>
                  <a:gd name="T13" fmla="*/ 29 h 171"/>
                  <a:gd name="T14" fmla="*/ 351 w 966"/>
                  <a:gd name="T15" fmla="*/ 38 h 171"/>
                  <a:gd name="T16" fmla="*/ 282 w 966"/>
                  <a:gd name="T17" fmla="*/ 50 h 171"/>
                  <a:gd name="T18" fmla="*/ 221 w 966"/>
                  <a:gd name="T19" fmla="*/ 61 h 171"/>
                  <a:gd name="T20" fmla="*/ 165 w 966"/>
                  <a:gd name="T21" fmla="*/ 75 h 171"/>
                  <a:gd name="T22" fmla="*/ 140 w 966"/>
                  <a:gd name="T23" fmla="*/ 83 h 171"/>
                  <a:gd name="T24" fmla="*/ 117 w 966"/>
                  <a:gd name="T25" fmla="*/ 90 h 171"/>
                  <a:gd name="T26" fmla="*/ 96 w 966"/>
                  <a:gd name="T27" fmla="*/ 98 h 171"/>
                  <a:gd name="T28" fmla="*/ 77 w 966"/>
                  <a:gd name="T29" fmla="*/ 104 h 171"/>
                  <a:gd name="T30" fmla="*/ 59 w 966"/>
                  <a:gd name="T31" fmla="*/ 111 h 171"/>
                  <a:gd name="T32" fmla="*/ 44 w 966"/>
                  <a:gd name="T33" fmla="*/ 121 h 171"/>
                  <a:gd name="T34" fmla="*/ 31 w 966"/>
                  <a:gd name="T35" fmla="*/ 129 h 171"/>
                  <a:gd name="T36" fmla="*/ 19 w 966"/>
                  <a:gd name="T37" fmla="*/ 136 h 171"/>
                  <a:gd name="T38" fmla="*/ 11 w 966"/>
                  <a:gd name="T39" fmla="*/ 146 h 171"/>
                  <a:gd name="T40" fmla="*/ 6 w 966"/>
                  <a:gd name="T41" fmla="*/ 154 h 171"/>
                  <a:gd name="T42" fmla="*/ 2 w 966"/>
                  <a:gd name="T43" fmla="*/ 161 h 171"/>
                  <a:gd name="T44" fmla="*/ 0 w 966"/>
                  <a:gd name="T45" fmla="*/ 171 h 1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6"/>
                  <a:gd name="T70" fmla="*/ 0 h 171"/>
                  <a:gd name="T71" fmla="*/ 966 w 966"/>
                  <a:gd name="T72" fmla="*/ 171 h 1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6" h="171">
                    <a:moveTo>
                      <a:pt x="966" y="0"/>
                    </a:moveTo>
                    <a:lnTo>
                      <a:pt x="868" y="0"/>
                    </a:lnTo>
                    <a:lnTo>
                      <a:pt x="772" y="4"/>
                    </a:lnTo>
                    <a:lnTo>
                      <a:pt x="678" y="8"/>
                    </a:lnTo>
                    <a:lnTo>
                      <a:pt x="589" y="13"/>
                    </a:lnTo>
                    <a:lnTo>
                      <a:pt x="505" y="21"/>
                    </a:lnTo>
                    <a:lnTo>
                      <a:pt x="426" y="29"/>
                    </a:lnTo>
                    <a:lnTo>
                      <a:pt x="351" y="38"/>
                    </a:lnTo>
                    <a:lnTo>
                      <a:pt x="282" y="50"/>
                    </a:lnTo>
                    <a:lnTo>
                      <a:pt x="221" y="61"/>
                    </a:lnTo>
                    <a:lnTo>
                      <a:pt x="165" y="75"/>
                    </a:lnTo>
                    <a:lnTo>
                      <a:pt x="140" y="83"/>
                    </a:lnTo>
                    <a:lnTo>
                      <a:pt x="117" y="90"/>
                    </a:lnTo>
                    <a:lnTo>
                      <a:pt x="96" y="98"/>
                    </a:lnTo>
                    <a:lnTo>
                      <a:pt x="77" y="104"/>
                    </a:lnTo>
                    <a:lnTo>
                      <a:pt x="59" y="111"/>
                    </a:lnTo>
                    <a:lnTo>
                      <a:pt x="44" y="121"/>
                    </a:lnTo>
                    <a:lnTo>
                      <a:pt x="31" y="129"/>
                    </a:lnTo>
                    <a:lnTo>
                      <a:pt x="19" y="136"/>
                    </a:lnTo>
                    <a:lnTo>
                      <a:pt x="11" y="146"/>
                    </a:lnTo>
                    <a:lnTo>
                      <a:pt x="6" y="154"/>
                    </a:lnTo>
                    <a:lnTo>
                      <a:pt x="2" y="161"/>
                    </a:lnTo>
                    <a:lnTo>
                      <a:pt x="0" y="17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5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547" y="1703"/>
                <a:ext cx="117" cy="2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roup 17"/>
            <p:cNvGrpSpPr>
              <a:grpSpLocks noChangeAspect="1"/>
            </p:cNvGrpSpPr>
            <p:nvPr/>
          </p:nvGrpSpPr>
          <p:grpSpPr bwMode="auto">
            <a:xfrm>
              <a:off x="1776" y="1715"/>
              <a:ext cx="1231" cy="276"/>
              <a:chOff x="1571" y="1703"/>
              <a:chExt cx="1025" cy="230"/>
            </a:xfrm>
          </p:grpSpPr>
          <p:sp>
            <p:nvSpPr>
              <p:cNvPr id="9242" name="Freeform 18"/>
              <p:cNvSpPr>
                <a:spLocks noChangeAspect="1"/>
              </p:cNvSpPr>
              <p:nvPr/>
            </p:nvSpPr>
            <p:spPr bwMode="auto">
              <a:xfrm>
                <a:off x="1571" y="1703"/>
                <a:ext cx="966" cy="171"/>
              </a:xfrm>
              <a:custGeom>
                <a:avLst/>
                <a:gdLst>
                  <a:gd name="T0" fmla="*/ 0 w 966"/>
                  <a:gd name="T1" fmla="*/ 0 h 171"/>
                  <a:gd name="T2" fmla="*/ 98 w 966"/>
                  <a:gd name="T3" fmla="*/ 0 h 171"/>
                  <a:gd name="T4" fmla="*/ 194 w 966"/>
                  <a:gd name="T5" fmla="*/ 4 h 171"/>
                  <a:gd name="T6" fmla="*/ 288 w 966"/>
                  <a:gd name="T7" fmla="*/ 8 h 171"/>
                  <a:gd name="T8" fmla="*/ 376 w 966"/>
                  <a:gd name="T9" fmla="*/ 13 h 171"/>
                  <a:gd name="T10" fmla="*/ 461 w 966"/>
                  <a:gd name="T11" fmla="*/ 21 h 171"/>
                  <a:gd name="T12" fmla="*/ 539 w 966"/>
                  <a:gd name="T13" fmla="*/ 29 h 171"/>
                  <a:gd name="T14" fmla="*/ 614 w 966"/>
                  <a:gd name="T15" fmla="*/ 38 h 171"/>
                  <a:gd name="T16" fmla="*/ 683 w 966"/>
                  <a:gd name="T17" fmla="*/ 50 h 171"/>
                  <a:gd name="T18" fmla="*/ 745 w 966"/>
                  <a:gd name="T19" fmla="*/ 61 h 171"/>
                  <a:gd name="T20" fmla="*/ 800 w 966"/>
                  <a:gd name="T21" fmla="*/ 75 h 171"/>
                  <a:gd name="T22" fmla="*/ 825 w 966"/>
                  <a:gd name="T23" fmla="*/ 83 h 171"/>
                  <a:gd name="T24" fmla="*/ 848 w 966"/>
                  <a:gd name="T25" fmla="*/ 90 h 171"/>
                  <a:gd name="T26" fmla="*/ 870 w 966"/>
                  <a:gd name="T27" fmla="*/ 98 h 171"/>
                  <a:gd name="T28" fmla="*/ 891 w 966"/>
                  <a:gd name="T29" fmla="*/ 104 h 171"/>
                  <a:gd name="T30" fmla="*/ 908 w 966"/>
                  <a:gd name="T31" fmla="*/ 111 h 171"/>
                  <a:gd name="T32" fmla="*/ 921 w 966"/>
                  <a:gd name="T33" fmla="*/ 121 h 171"/>
                  <a:gd name="T34" fmla="*/ 935 w 966"/>
                  <a:gd name="T35" fmla="*/ 129 h 171"/>
                  <a:gd name="T36" fmla="*/ 946 w 966"/>
                  <a:gd name="T37" fmla="*/ 136 h 171"/>
                  <a:gd name="T38" fmla="*/ 954 w 966"/>
                  <a:gd name="T39" fmla="*/ 146 h 171"/>
                  <a:gd name="T40" fmla="*/ 960 w 966"/>
                  <a:gd name="T41" fmla="*/ 154 h 171"/>
                  <a:gd name="T42" fmla="*/ 964 w 966"/>
                  <a:gd name="T43" fmla="*/ 161 h 171"/>
                  <a:gd name="T44" fmla="*/ 966 w 966"/>
                  <a:gd name="T45" fmla="*/ 171 h 1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6"/>
                  <a:gd name="T70" fmla="*/ 0 h 171"/>
                  <a:gd name="T71" fmla="*/ 966 w 966"/>
                  <a:gd name="T72" fmla="*/ 171 h 1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6" h="171">
                    <a:moveTo>
                      <a:pt x="0" y="0"/>
                    </a:moveTo>
                    <a:lnTo>
                      <a:pt x="98" y="0"/>
                    </a:lnTo>
                    <a:lnTo>
                      <a:pt x="194" y="4"/>
                    </a:lnTo>
                    <a:lnTo>
                      <a:pt x="288" y="8"/>
                    </a:lnTo>
                    <a:lnTo>
                      <a:pt x="376" y="13"/>
                    </a:lnTo>
                    <a:lnTo>
                      <a:pt x="461" y="21"/>
                    </a:lnTo>
                    <a:lnTo>
                      <a:pt x="539" y="29"/>
                    </a:lnTo>
                    <a:lnTo>
                      <a:pt x="614" y="38"/>
                    </a:lnTo>
                    <a:lnTo>
                      <a:pt x="683" y="50"/>
                    </a:lnTo>
                    <a:lnTo>
                      <a:pt x="745" y="61"/>
                    </a:lnTo>
                    <a:lnTo>
                      <a:pt x="800" y="75"/>
                    </a:lnTo>
                    <a:lnTo>
                      <a:pt x="825" y="83"/>
                    </a:lnTo>
                    <a:lnTo>
                      <a:pt x="848" y="90"/>
                    </a:lnTo>
                    <a:lnTo>
                      <a:pt x="870" y="98"/>
                    </a:lnTo>
                    <a:lnTo>
                      <a:pt x="891" y="104"/>
                    </a:lnTo>
                    <a:lnTo>
                      <a:pt x="908" y="111"/>
                    </a:lnTo>
                    <a:lnTo>
                      <a:pt x="921" y="121"/>
                    </a:lnTo>
                    <a:lnTo>
                      <a:pt x="935" y="129"/>
                    </a:lnTo>
                    <a:lnTo>
                      <a:pt x="946" y="136"/>
                    </a:lnTo>
                    <a:lnTo>
                      <a:pt x="954" y="146"/>
                    </a:lnTo>
                    <a:lnTo>
                      <a:pt x="960" y="154"/>
                    </a:lnTo>
                    <a:lnTo>
                      <a:pt x="964" y="161"/>
                    </a:lnTo>
                    <a:lnTo>
                      <a:pt x="966" y="17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479" y="1703"/>
                <a:ext cx="117" cy="2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" name="Group 33"/>
            <p:cNvGrpSpPr>
              <a:grpSpLocks noChangeAspect="1"/>
            </p:cNvGrpSpPr>
            <p:nvPr/>
          </p:nvGrpSpPr>
          <p:grpSpPr bwMode="auto">
            <a:xfrm>
              <a:off x="3159" y="1825"/>
              <a:ext cx="133" cy="48"/>
              <a:chOff x="2723" y="1795"/>
              <a:chExt cx="111" cy="40"/>
            </a:xfrm>
          </p:grpSpPr>
          <p:sp>
            <p:nvSpPr>
              <p:cNvPr id="9240" name="Line 34"/>
              <p:cNvSpPr>
                <a:spLocks noChangeAspect="1" noChangeShapeType="1"/>
              </p:cNvSpPr>
              <p:nvPr/>
            </p:nvSpPr>
            <p:spPr bwMode="auto">
              <a:xfrm>
                <a:off x="2759" y="1816"/>
                <a:ext cx="7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41" name="Freeform 35"/>
              <p:cNvSpPr>
                <a:spLocks noChangeAspect="1"/>
              </p:cNvSpPr>
              <p:nvPr/>
            </p:nvSpPr>
            <p:spPr bwMode="auto">
              <a:xfrm>
                <a:off x="2723" y="1795"/>
                <a:ext cx="40" cy="40"/>
              </a:xfrm>
              <a:custGeom>
                <a:avLst/>
                <a:gdLst>
                  <a:gd name="T0" fmla="*/ 40 w 40"/>
                  <a:gd name="T1" fmla="*/ 0 h 40"/>
                  <a:gd name="T2" fmla="*/ 0 w 40"/>
                  <a:gd name="T3" fmla="*/ 21 h 40"/>
                  <a:gd name="T4" fmla="*/ 40 w 40"/>
                  <a:gd name="T5" fmla="*/ 40 h 40"/>
                  <a:gd name="T6" fmla="*/ 40 w 40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40"/>
                  <a:gd name="T14" fmla="*/ 40 w 40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40">
                    <a:moveTo>
                      <a:pt x="40" y="0"/>
                    </a:moveTo>
                    <a:lnTo>
                      <a:pt x="0" y="21"/>
                    </a:lnTo>
                    <a:lnTo>
                      <a:pt x="4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39" name="Rectangle 36"/>
            <p:cNvSpPr>
              <a:spLocks noChangeAspect="1" noChangeArrowheads="1"/>
            </p:cNvSpPr>
            <p:nvPr/>
          </p:nvSpPr>
          <p:spPr bwMode="auto">
            <a:xfrm>
              <a:off x="3362" y="1770"/>
              <a:ext cx="4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Horopter</a:t>
              </a:r>
              <a:endParaRPr lang="de-DE"/>
            </a:p>
          </p:txBody>
        </p:sp>
      </p:grpSp>
      <p:sp>
        <p:nvSpPr>
          <p:cNvPr id="275480" name="Rectangle 24"/>
          <p:cNvSpPr>
            <a:spLocks noChangeAspect="1" noChangeArrowheads="1"/>
          </p:cNvSpPr>
          <p:nvPr/>
        </p:nvSpPr>
        <p:spPr bwMode="auto">
          <a:xfrm>
            <a:off x="2282825" y="2687638"/>
            <a:ext cx="95250" cy="952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5485" name="Freeform 29"/>
          <p:cNvSpPr>
            <a:spLocks noChangeAspect="1"/>
          </p:cNvSpPr>
          <p:nvPr/>
        </p:nvSpPr>
        <p:spPr bwMode="auto">
          <a:xfrm>
            <a:off x="3584575" y="2706688"/>
            <a:ext cx="123825" cy="96837"/>
          </a:xfrm>
          <a:custGeom>
            <a:avLst/>
            <a:gdLst>
              <a:gd name="T0" fmla="*/ 0 w 65"/>
              <a:gd name="T1" fmla="*/ 0 h 51"/>
              <a:gd name="T2" fmla="*/ 65 w 65"/>
              <a:gd name="T3" fmla="*/ 0 h 51"/>
              <a:gd name="T4" fmla="*/ 33 w 65"/>
              <a:gd name="T5" fmla="*/ 51 h 51"/>
              <a:gd name="T6" fmla="*/ 0 w 65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65"/>
              <a:gd name="T13" fmla="*/ 0 h 51"/>
              <a:gd name="T14" fmla="*/ 65 w 65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" h="51">
                <a:moveTo>
                  <a:pt x="0" y="0"/>
                </a:moveTo>
                <a:lnTo>
                  <a:pt x="65" y="0"/>
                </a:lnTo>
                <a:lnTo>
                  <a:pt x="33" y="5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25" name="Rectangle 40"/>
          <p:cNvSpPr>
            <a:spLocks noChangeAspect="1" noChangeArrowheads="1"/>
          </p:cNvSpPr>
          <p:nvPr/>
        </p:nvSpPr>
        <p:spPr bwMode="auto">
          <a:xfrm>
            <a:off x="5318125" y="3328988"/>
            <a:ext cx="149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26" name="Rectangle 44"/>
          <p:cNvSpPr>
            <a:spLocks noChangeAspect="1" noChangeArrowheads="1"/>
          </p:cNvSpPr>
          <p:nvPr/>
        </p:nvSpPr>
        <p:spPr bwMode="auto">
          <a:xfrm>
            <a:off x="5314950" y="3822700"/>
            <a:ext cx="14097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2271713" y="2770188"/>
            <a:ext cx="5424487" cy="2943225"/>
            <a:chOff x="1431" y="1736"/>
            <a:chExt cx="3417" cy="1854"/>
          </a:xfrm>
        </p:grpSpPr>
        <p:grpSp>
          <p:nvGrpSpPr>
            <p:cNvPr id="12" name="Group 66"/>
            <p:cNvGrpSpPr>
              <a:grpSpLocks/>
            </p:cNvGrpSpPr>
            <p:nvPr/>
          </p:nvGrpSpPr>
          <p:grpSpPr bwMode="auto">
            <a:xfrm>
              <a:off x="1431" y="1736"/>
              <a:ext cx="1482" cy="1854"/>
              <a:chOff x="1431" y="1736"/>
              <a:chExt cx="1482" cy="1854"/>
            </a:xfrm>
          </p:grpSpPr>
          <p:sp>
            <p:nvSpPr>
              <p:cNvPr id="9232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1431" y="3529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33" name="Line 25"/>
              <p:cNvSpPr>
                <a:spLocks noChangeAspect="1" noChangeShapeType="1"/>
              </p:cNvSpPr>
              <p:nvPr/>
            </p:nvSpPr>
            <p:spPr bwMode="auto">
              <a:xfrm>
                <a:off x="1461" y="1743"/>
                <a:ext cx="6" cy="15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34" name="Line 26"/>
              <p:cNvSpPr>
                <a:spLocks noChangeAspect="1" noChangeShapeType="1"/>
              </p:cNvSpPr>
              <p:nvPr/>
            </p:nvSpPr>
            <p:spPr bwMode="auto">
              <a:xfrm>
                <a:off x="1484" y="1736"/>
                <a:ext cx="1368" cy="14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35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2855" y="3532"/>
                <a:ext cx="58" cy="5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29" name="Rectangle 38"/>
            <p:cNvSpPr>
              <a:spLocks noChangeAspect="1" noChangeArrowheads="1"/>
            </p:cNvSpPr>
            <p:nvPr/>
          </p:nvSpPr>
          <p:spPr bwMode="auto">
            <a:xfrm>
              <a:off x="3157" y="2436"/>
              <a:ext cx="60" cy="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30" name="Freeform 39"/>
            <p:cNvSpPr>
              <a:spLocks noChangeAspect="1"/>
            </p:cNvSpPr>
            <p:nvPr/>
          </p:nvSpPr>
          <p:spPr bwMode="auto">
            <a:xfrm>
              <a:off x="3150" y="2565"/>
              <a:ext cx="76" cy="62"/>
            </a:xfrm>
            <a:custGeom>
              <a:avLst/>
              <a:gdLst>
                <a:gd name="T0" fmla="*/ 0 w 64"/>
                <a:gd name="T1" fmla="*/ 0 h 52"/>
                <a:gd name="T2" fmla="*/ 64 w 64"/>
                <a:gd name="T3" fmla="*/ 0 h 52"/>
                <a:gd name="T4" fmla="*/ 33 w 64"/>
                <a:gd name="T5" fmla="*/ 52 h 52"/>
                <a:gd name="T6" fmla="*/ 0 w 64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2"/>
                <a:gd name="T14" fmla="*/ 64 w 64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2">
                  <a:moveTo>
                    <a:pt x="0" y="0"/>
                  </a:moveTo>
                  <a:lnTo>
                    <a:pt x="64" y="0"/>
                  </a:lnTo>
                  <a:lnTo>
                    <a:pt x="3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31" name="Rectangle 45"/>
            <p:cNvSpPr>
              <a:spLocks noChangeAspect="1" noChangeArrowheads="1"/>
            </p:cNvSpPr>
            <p:nvPr/>
          </p:nvSpPr>
          <p:spPr bwMode="auto">
            <a:xfrm>
              <a:off x="3357" y="2411"/>
              <a:ext cx="1491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weitere Objekte auf dem Horopter; zugehörige Bilder liegen auf korrespondierenden Netzhautelementen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80" grpId="0" animBg="1"/>
      <p:bldP spid="275485" grpId="0" animBg="1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Stereosehen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391025"/>
          </a:xfrm>
        </p:spPr>
        <p:txBody>
          <a:bodyPr/>
          <a:lstStyle/>
          <a:p>
            <a:r>
              <a:rPr lang="de-DE" smtClean="0"/>
              <a:t>Die Horopterebene wird vom angeblickten Objekt vorgegeben.</a:t>
            </a:r>
          </a:p>
          <a:p>
            <a:r>
              <a:rPr lang="de-DE" smtClean="0"/>
              <a:t>Alle auf dem Horopter liegenden Objekte werden auf korrespondierenden Netzhautelementen abgebildet.</a:t>
            </a:r>
          </a:p>
          <a:p>
            <a:r>
              <a:rPr lang="de-DE" smtClean="0"/>
              <a:t>Auf korrespondierenden Netzhautelementen abgebildete Objekte werden in gleicher Entfernung wahrgenommen wie das angeblickte Objekt.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 autoUpdateAnimBg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Stereosehen</a:t>
            </a:r>
          </a:p>
        </p:txBody>
      </p:sp>
      <p:grpSp>
        <p:nvGrpSpPr>
          <p:cNvPr id="2" name="Group 403"/>
          <p:cNvGrpSpPr>
            <a:grpSpLocks/>
          </p:cNvGrpSpPr>
          <p:nvPr/>
        </p:nvGrpSpPr>
        <p:grpSpPr bwMode="auto">
          <a:xfrm>
            <a:off x="3776663" y="3935413"/>
            <a:ext cx="4452937" cy="1593850"/>
            <a:chOff x="2523" y="2479"/>
            <a:chExt cx="2805" cy="1004"/>
          </a:xfrm>
        </p:grpSpPr>
        <p:sp>
          <p:nvSpPr>
            <p:cNvPr id="11325" name="Rectangle 285"/>
            <p:cNvSpPr>
              <a:spLocks noChangeArrowheads="1"/>
            </p:cNvSpPr>
            <p:nvPr/>
          </p:nvSpPr>
          <p:spPr bwMode="auto">
            <a:xfrm>
              <a:off x="3498" y="2479"/>
              <a:ext cx="1830" cy="3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54000" rIns="90000" bIns="54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Panumbereich des korrespon-</a:t>
              </a:r>
              <a:br>
                <a:rPr lang="de-DE">
                  <a:solidFill>
                    <a:srgbClr val="000000"/>
                  </a:solidFill>
                </a:rPr>
              </a:br>
              <a:r>
                <a:rPr lang="de-DE">
                  <a:solidFill>
                    <a:srgbClr val="000000"/>
                  </a:solidFill>
                </a:rPr>
                <a:t>dierenden Netzhautelements</a:t>
              </a:r>
              <a:endParaRPr lang="de-DE"/>
            </a:p>
          </p:txBody>
        </p:sp>
        <p:sp>
          <p:nvSpPr>
            <p:cNvPr id="11326" name="Oval 281"/>
            <p:cNvSpPr>
              <a:spLocks noChangeArrowheads="1"/>
            </p:cNvSpPr>
            <p:nvPr/>
          </p:nvSpPr>
          <p:spPr bwMode="auto">
            <a:xfrm>
              <a:off x="2523" y="3313"/>
              <a:ext cx="430" cy="170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7" name="Oval 379"/>
            <p:cNvSpPr>
              <a:spLocks noChangeArrowheads="1"/>
            </p:cNvSpPr>
            <p:nvPr/>
          </p:nvSpPr>
          <p:spPr bwMode="auto">
            <a:xfrm>
              <a:off x="3260" y="2622"/>
              <a:ext cx="196" cy="58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406"/>
          <p:cNvGrpSpPr>
            <a:grpSpLocks/>
          </p:cNvGrpSpPr>
          <p:nvPr/>
        </p:nvGrpSpPr>
        <p:grpSpPr bwMode="auto">
          <a:xfrm>
            <a:off x="1530350" y="2271713"/>
            <a:ext cx="5861050" cy="3486150"/>
            <a:chOff x="1108" y="1431"/>
            <a:chExt cx="3692" cy="2196"/>
          </a:xfrm>
        </p:grpSpPr>
        <p:sp>
          <p:nvSpPr>
            <p:cNvPr id="11312" name="Text Box 358"/>
            <p:cNvSpPr txBox="1">
              <a:spLocks noChangeArrowheads="1"/>
            </p:cNvSpPr>
            <p:nvPr/>
          </p:nvSpPr>
          <p:spPr bwMode="auto">
            <a:xfrm>
              <a:off x="3456" y="1811"/>
              <a:ext cx="13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angeblicktes Objekt</a:t>
              </a:r>
            </a:p>
          </p:txBody>
        </p:sp>
        <p:sp>
          <p:nvSpPr>
            <p:cNvPr id="11313" name="Oval 57"/>
            <p:cNvSpPr>
              <a:spLocks noChangeArrowheads="1"/>
            </p:cNvSpPr>
            <p:nvPr/>
          </p:nvSpPr>
          <p:spPr bwMode="auto">
            <a:xfrm>
              <a:off x="1191" y="2616"/>
              <a:ext cx="438" cy="47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4" name="Line 58"/>
            <p:cNvSpPr>
              <a:spLocks noChangeShapeType="1"/>
            </p:cNvSpPr>
            <p:nvPr/>
          </p:nvSpPr>
          <p:spPr bwMode="auto">
            <a:xfrm flipV="1">
              <a:off x="1323" y="1465"/>
              <a:ext cx="732" cy="1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5" name="Oval 59"/>
            <p:cNvSpPr>
              <a:spLocks noChangeArrowheads="1"/>
            </p:cNvSpPr>
            <p:nvPr/>
          </p:nvSpPr>
          <p:spPr bwMode="auto">
            <a:xfrm>
              <a:off x="2523" y="2616"/>
              <a:ext cx="438" cy="47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6" name="Line 60"/>
            <p:cNvSpPr>
              <a:spLocks noChangeShapeType="1"/>
            </p:cNvSpPr>
            <p:nvPr/>
          </p:nvSpPr>
          <p:spPr bwMode="auto">
            <a:xfrm flipH="1" flipV="1">
              <a:off x="2095" y="1465"/>
              <a:ext cx="729" cy="16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7" name="Line 61"/>
            <p:cNvSpPr>
              <a:spLocks noChangeShapeType="1"/>
            </p:cNvSpPr>
            <p:nvPr/>
          </p:nvSpPr>
          <p:spPr bwMode="auto">
            <a:xfrm>
              <a:off x="1323" y="3189"/>
              <a:ext cx="1" cy="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8" name="Line 62"/>
            <p:cNvSpPr>
              <a:spLocks noChangeShapeType="1"/>
            </p:cNvSpPr>
            <p:nvPr/>
          </p:nvSpPr>
          <p:spPr bwMode="auto">
            <a:xfrm flipH="1">
              <a:off x="1108" y="3403"/>
              <a:ext cx="4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9" name="Line 63"/>
            <p:cNvSpPr>
              <a:spLocks noChangeShapeType="1"/>
            </p:cNvSpPr>
            <p:nvPr/>
          </p:nvSpPr>
          <p:spPr bwMode="auto">
            <a:xfrm flipH="1">
              <a:off x="2828" y="3194"/>
              <a:ext cx="0" cy="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0" name="Line 64"/>
            <p:cNvSpPr>
              <a:spLocks noChangeShapeType="1"/>
            </p:cNvSpPr>
            <p:nvPr/>
          </p:nvSpPr>
          <p:spPr bwMode="auto">
            <a:xfrm flipH="1">
              <a:off x="2619" y="3411"/>
              <a:ext cx="4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1" name="Oval 71"/>
            <p:cNvSpPr>
              <a:spLocks noChangeArrowheads="1"/>
            </p:cNvSpPr>
            <p:nvPr/>
          </p:nvSpPr>
          <p:spPr bwMode="auto">
            <a:xfrm>
              <a:off x="2052" y="1431"/>
              <a:ext cx="46" cy="4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2" name="Oval 72"/>
            <p:cNvSpPr>
              <a:spLocks noChangeArrowheads="1"/>
            </p:cNvSpPr>
            <p:nvPr/>
          </p:nvSpPr>
          <p:spPr bwMode="auto">
            <a:xfrm>
              <a:off x="2805" y="3387"/>
              <a:ext cx="46" cy="4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3" name="Oval 73"/>
            <p:cNvSpPr>
              <a:spLocks noChangeArrowheads="1"/>
            </p:cNvSpPr>
            <p:nvPr/>
          </p:nvSpPr>
          <p:spPr bwMode="auto">
            <a:xfrm>
              <a:off x="1301" y="3379"/>
              <a:ext cx="47" cy="4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4" name="Oval 378"/>
            <p:cNvSpPr>
              <a:spLocks noChangeArrowheads="1"/>
            </p:cNvSpPr>
            <p:nvPr/>
          </p:nvSpPr>
          <p:spPr bwMode="auto">
            <a:xfrm>
              <a:off x="3360" y="1912"/>
              <a:ext cx="36" cy="3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8602" name="Freeform 74"/>
          <p:cNvSpPr>
            <a:spLocks/>
          </p:cNvSpPr>
          <p:nvPr/>
        </p:nvSpPr>
        <p:spPr bwMode="auto">
          <a:xfrm>
            <a:off x="1670050" y="5340350"/>
            <a:ext cx="127000" cy="104775"/>
          </a:xfrm>
          <a:custGeom>
            <a:avLst/>
            <a:gdLst>
              <a:gd name="T0" fmla="*/ 0 w 63"/>
              <a:gd name="T1" fmla="*/ 52 h 52"/>
              <a:gd name="T2" fmla="*/ 63 w 63"/>
              <a:gd name="T3" fmla="*/ 52 h 52"/>
              <a:gd name="T4" fmla="*/ 32 w 63"/>
              <a:gd name="T5" fmla="*/ 0 h 52"/>
              <a:gd name="T6" fmla="*/ 0 w 63"/>
              <a:gd name="T7" fmla="*/ 52 h 52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52"/>
              <a:gd name="T14" fmla="*/ 63 w 63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52">
                <a:moveTo>
                  <a:pt x="0" y="52"/>
                </a:moveTo>
                <a:lnTo>
                  <a:pt x="63" y="52"/>
                </a:lnTo>
                <a:lnTo>
                  <a:pt x="32" y="0"/>
                </a:lnTo>
                <a:lnTo>
                  <a:pt x="0" y="52"/>
                </a:lnTo>
                <a:close/>
              </a:path>
            </a:pathLst>
          </a:custGeom>
          <a:solidFill>
            <a:srgbClr val="0000FF"/>
          </a:solidFill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8605" name="Line 77"/>
          <p:cNvSpPr>
            <a:spLocks noChangeShapeType="1"/>
          </p:cNvSpPr>
          <p:nvPr/>
        </p:nvSpPr>
        <p:spPr bwMode="auto">
          <a:xfrm>
            <a:off x="3046413" y="3155950"/>
            <a:ext cx="1316037" cy="1652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8606" name="Line 78"/>
          <p:cNvSpPr>
            <a:spLocks noChangeShapeType="1"/>
          </p:cNvSpPr>
          <p:nvPr/>
        </p:nvSpPr>
        <p:spPr bwMode="auto">
          <a:xfrm flipH="1">
            <a:off x="1768475" y="3155950"/>
            <a:ext cx="1266825" cy="1652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8896" name="Line 368"/>
          <p:cNvSpPr>
            <a:spLocks noChangeShapeType="1"/>
          </p:cNvSpPr>
          <p:nvPr/>
        </p:nvSpPr>
        <p:spPr bwMode="auto">
          <a:xfrm flipV="1">
            <a:off x="3084513" y="2349500"/>
            <a:ext cx="579437" cy="771525"/>
          </a:xfrm>
          <a:prstGeom prst="line">
            <a:avLst/>
          </a:prstGeom>
          <a:noFill/>
          <a:ln w="19050" cap="rnd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8897" name="Line 369"/>
          <p:cNvSpPr>
            <a:spLocks noChangeShapeType="1"/>
          </p:cNvSpPr>
          <p:nvPr/>
        </p:nvSpPr>
        <p:spPr bwMode="auto">
          <a:xfrm flipH="1" flipV="1">
            <a:off x="3663950" y="2349500"/>
            <a:ext cx="458788" cy="2557463"/>
          </a:xfrm>
          <a:prstGeom prst="line">
            <a:avLst/>
          </a:prstGeom>
          <a:noFill/>
          <a:ln w="19050" cap="rnd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398"/>
          <p:cNvGrpSpPr>
            <a:grpSpLocks/>
          </p:cNvGrpSpPr>
          <p:nvPr/>
        </p:nvGrpSpPr>
        <p:grpSpPr bwMode="auto">
          <a:xfrm>
            <a:off x="2982913" y="3130550"/>
            <a:ext cx="3816350" cy="622300"/>
            <a:chOff x="2023" y="1972"/>
            <a:chExt cx="2404" cy="392"/>
          </a:xfrm>
        </p:grpSpPr>
        <p:sp>
          <p:nvSpPr>
            <p:cNvPr id="11309" name="Rectangle 283"/>
            <p:cNvSpPr>
              <a:spLocks noChangeArrowheads="1"/>
            </p:cNvSpPr>
            <p:nvPr/>
          </p:nvSpPr>
          <p:spPr bwMode="auto">
            <a:xfrm>
              <a:off x="3478" y="2152"/>
              <a:ext cx="94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Stereo-Objekt</a:t>
              </a:r>
            </a:p>
          </p:txBody>
        </p:sp>
        <p:sp>
          <p:nvSpPr>
            <p:cNvPr id="11310" name="Freeform 76"/>
            <p:cNvSpPr>
              <a:spLocks/>
            </p:cNvSpPr>
            <p:nvPr/>
          </p:nvSpPr>
          <p:spPr bwMode="auto">
            <a:xfrm>
              <a:off x="2023" y="1972"/>
              <a:ext cx="80" cy="63"/>
            </a:xfrm>
            <a:custGeom>
              <a:avLst/>
              <a:gdLst>
                <a:gd name="T0" fmla="*/ 0 w 63"/>
                <a:gd name="T1" fmla="*/ 0 h 50"/>
                <a:gd name="T2" fmla="*/ 63 w 63"/>
                <a:gd name="T3" fmla="*/ 0 h 50"/>
                <a:gd name="T4" fmla="*/ 32 w 63"/>
                <a:gd name="T5" fmla="*/ 50 h 50"/>
                <a:gd name="T6" fmla="*/ 0 w 6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50"/>
                <a:gd name="T14" fmla="*/ 63 w 6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50">
                  <a:moveTo>
                    <a:pt x="0" y="0"/>
                  </a:moveTo>
                  <a:lnTo>
                    <a:pt x="63" y="0"/>
                  </a:lnTo>
                  <a:lnTo>
                    <a:pt x="3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1" name="Freeform 385"/>
            <p:cNvSpPr>
              <a:spLocks/>
            </p:cNvSpPr>
            <p:nvPr/>
          </p:nvSpPr>
          <p:spPr bwMode="auto">
            <a:xfrm>
              <a:off x="3349" y="2246"/>
              <a:ext cx="63" cy="50"/>
            </a:xfrm>
            <a:custGeom>
              <a:avLst/>
              <a:gdLst>
                <a:gd name="T0" fmla="*/ 0 w 63"/>
                <a:gd name="T1" fmla="*/ 0 h 50"/>
                <a:gd name="T2" fmla="*/ 63 w 63"/>
                <a:gd name="T3" fmla="*/ 0 h 50"/>
                <a:gd name="T4" fmla="*/ 32 w 63"/>
                <a:gd name="T5" fmla="*/ 50 h 50"/>
                <a:gd name="T6" fmla="*/ 0 w 6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50"/>
                <a:gd name="T14" fmla="*/ 63 w 6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50">
                  <a:moveTo>
                    <a:pt x="0" y="0"/>
                  </a:moveTo>
                  <a:lnTo>
                    <a:pt x="63" y="0"/>
                  </a:lnTo>
                  <a:lnTo>
                    <a:pt x="3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399"/>
          <p:cNvGrpSpPr>
            <a:grpSpLocks/>
          </p:cNvGrpSpPr>
          <p:nvPr/>
        </p:nvGrpSpPr>
        <p:grpSpPr bwMode="auto">
          <a:xfrm>
            <a:off x="1733550" y="4906963"/>
            <a:ext cx="2400300" cy="1554162"/>
            <a:chOff x="1236" y="3091"/>
            <a:chExt cx="1512" cy="979"/>
          </a:xfrm>
        </p:grpSpPr>
        <p:sp>
          <p:nvSpPr>
            <p:cNvPr id="11302" name="Line 370"/>
            <p:cNvSpPr>
              <a:spLocks noChangeShapeType="1"/>
            </p:cNvSpPr>
            <p:nvPr/>
          </p:nvSpPr>
          <p:spPr bwMode="auto">
            <a:xfrm flipH="1" flipV="1">
              <a:off x="2741" y="3091"/>
              <a:ext cx="0" cy="900"/>
            </a:xfrm>
            <a:prstGeom prst="line">
              <a:avLst/>
            </a:prstGeom>
            <a:noFill/>
            <a:ln w="19050" cap="rnd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390"/>
            <p:cNvGrpSpPr>
              <a:grpSpLocks/>
            </p:cNvGrpSpPr>
            <p:nvPr/>
          </p:nvGrpSpPr>
          <p:grpSpPr bwMode="auto">
            <a:xfrm>
              <a:off x="1236" y="3401"/>
              <a:ext cx="1512" cy="669"/>
              <a:chOff x="1236" y="3401"/>
              <a:chExt cx="1512" cy="669"/>
            </a:xfrm>
          </p:grpSpPr>
          <p:sp>
            <p:nvSpPr>
              <p:cNvPr id="11304" name="Text Box 359"/>
              <p:cNvSpPr txBox="1">
                <a:spLocks noChangeArrowheads="1"/>
              </p:cNvSpPr>
              <p:nvPr/>
            </p:nvSpPr>
            <p:spPr bwMode="auto">
              <a:xfrm>
                <a:off x="1392" y="3696"/>
                <a:ext cx="1200" cy="3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korrespondierende Netzhautelemente</a:t>
                </a:r>
              </a:p>
            </p:txBody>
          </p:sp>
          <p:sp>
            <p:nvSpPr>
              <p:cNvPr id="11305" name="Line 374"/>
              <p:cNvSpPr>
                <a:spLocks noChangeShapeType="1"/>
              </p:cNvSpPr>
              <p:nvPr/>
            </p:nvSpPr>
            <p:spPr bwMode="auto">
              <a:xfrm flipH="1" flipV="1">
                <a:off x="1236" y="3401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06" name="Line 387"/>
              <p:cNvSpPr>
                <a:spLocks noChangeShapeType="1"/>
              </p:cNvSpPr>
              <p:nvPr/>
            </p:nvSpPr>
            <p:spPr bwMode="auto">
              <a:xfrm>
                <a:off x="1236" y="3880"/>
                <a:ext cx="1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07" name="Line 388"/>
              <p:cNvSpPr>
                <a:spLocks noChangeShapeType="1"/>
              </p:cNvSpPr>
              <p:nvPr/>
            </p:nvSpPr>
            <p:spPr bwMode="auto">
              <a:xfrm>
                <a:off x="2592" y="3888"/>
                <a:ext cx="1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08" name="Line 389"/>
              <p:cNvSpPr>
                <a:spLocks noChangeShapeType="1"/>
              </p:cNvSpPr>
              <p:nvPr/>
            </p:nvSpPr>
            <p:spPr bwMode="auto">
              <a:xfrm flipH="1" flipV="1">
                <a:off x="2740" y="3408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7" name="Group 405"/>
          <p:cNvGrpSpPr>
            <a:grpSpLocks/>
          </p:cNvGrpSpPr>
          <p:nvPr/>
        </p:nvGrpSpPr>
        <p:grpSpPr bwMode="auto">
          <a:xfrm>
            <a:off x="1371600" y="2295525"/>
            <a:ext cx="5010150" cy="461963"/>
            <a:chOff x="1008" y="1446"/>
            <a:chExt cx="3156" cy="291"/>
          </a:xfrm>
        </p:grpSpPr>
        <p:sp>
          <p:nvSpPr>
            <p:cNvPr id="11293" name="Rectangle 291"/>
            <p:cNvSpPr>
              <a:spLocks noChangeArrowheads="1"/>
            </p:cNvSpPr>
            <p:nvPr/>
          </p:nvSpPr>
          <p:spPr bwMode="auto">
            <a:xfrm>
              <a:off x="3521" y="1488"/>
              <a:ext cx="643" cy="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54000" rIns="90000" bIns="54000">
              <a:spAutoFit/>
            </a:bodyPr>
            <a:lstStyle/>
            <a:p>
              <a:pPr algn="ctr"/>
              <a:r>
                <a:rPr lang="de-DE">
                  <a:solidFill>
                    <a:srgbClr val="000000"/>
                  </a:solidFill>
                </a:rPr>
                <a:t>Horopter</a:t>
              </a:r>
            </a:p>
          </p:txBody>
        </p:sp>
        <p:grpSp>
          <p:nvGrpSpPr>
            <p:cNvPr id="8" name="Group 404"/>
            <p:cNvGrpSpPr>
              <a:grpSpLocks/>
            </p:cNvGrpSpPr>
            <p:nvPr/>
          </p:nvGrpSpPr>
          <p:grpSpPr bwMode="auto">
            <a:xfrm>
              <a:off x="1008" y="1446"/>
              <a:ext cx="2111" cy="291"/>
              <a:chOff x="528" y="1446"/>
              <a:chExt cx="2591" cy="291"/>
            </a:xfrm>
          </p:grpSpPr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528" y="1446"/>
                <a:ext cx="1292" cy="291"/>
                <a:chOff x="1072" y="1735"/>
                <a:chExt cx="1021" cy="230"/>
              </a:xfrm>
            </p:grpSpPr>
            <p:sp>
              <p:nvSpPr>
                <p:cNvPr id="11300" name="Freeform 65"/>
                <p:cNvSpPr>
                  <a:spLocks/>
                </p:cNvSpPr>
                <p:nvPr/>
              </p:nvSpPr>
              <p:spPr bwMode="auto">
                <a:xfrm>
                  <a:off x="1127" y="1735"/>
                  <a:ext cx="966" cy="171"/>
                </a:xfrm>
                <a:custGeom>
                  <a:avLst/>
                  <a:gdLst>
                    <a:gd name="T0" fmla="*/ 966 w 966"/>
                    <a:gd name="T1" fmla="*/ 0 h 171"/>
                    <a:gd name="T2" fmla="*/ 868 w 966"/>
                    <a:gd name="T3" fmla="*/ 0 h 171"/>
                    <a:gd name="T4" fmla="*/ 772 w 966"/>
                    <a:gd name="T5" fmla="*/ 4 h 171"/>
                    <a:gd name="T6" fmla="*/ 680 w 966"/>
                    <a:gd name="T7" fmla="*/ 8 h 171"/>
                    <a:gd name="T8" fmla="*/ 592 w 966"/>
                    <a:gd name="T9" fmla="*/ 13 h 171"/>
                    <a:gd name="T10" fmla="*/ 507 w 966"/>
                    <a:gd name="T11" fmla="*/ 21 h 171"/>
                    <a:gd name="T12" fmla="*/ 427 w 966"/>
                    <a:gd name="T13" fmla="*/ 29 h 171"/>
                    <a:gd name="T14" fmla="*/ 352 w 966"/>
                    <a:gd name="T15" fmla="*/ 38 h 171"/>
                    <a:gd name="T16" fmla="*/ 285 w 966"/>
                    <a:gd name="T17" fmla="*/ 50 h 171"/>
                    <a:gd name="T18" fmla="*/ 221 w 966"/>
                    <a:gd name="T19" fmla="*/ 61 h 171"/>
                    <a:gd name="T20" fmla="*/ 166 w 966"/>
                    <a:gd name="T21" fmla="*/ 75 h 171"/>
                    <a:gd name="T22" fmla="*/ 141 w 966"/>
                    <a:gd name="T23" fmla="*/ 83 h 171"/>
                    <a:gd name="T24" fmla="*/ 118 w 966"/>
                    <a:gd name="T25" fmla="*/ 90 h 171"/>
                    <a:gd name="T26" fmla="*/ 96 w 966"/>
                    <a:gd name="T27" fmla="*/ 98 h 171"/>
                    <a:gd name="T28" fmla="*/ 77 w 966"/>
                    <a:gd name="T29" fmla="*/ 104 h 171"/>
                    <a:gd name="T30" fmla="*/ 60 w 966"/>
                    <a:gd name="T31" fmla="*/ 111 h 171"/>
                    <a:gd name="T32" fmla="*/ 45 w 966"/>
                    <a:gd name="T33" fmla="*/ 121 h 171"/>
                    <a:gd name="T34" fmla="*/ 31 w 966"/>
                    <a:gd name="T35" fmla="*/ 129 h 171"/>
                    <a:gd name="T36" fmla="*/ 20 w 966"/>
                    <a:gd name="T37" fmla="*/ 136 h 171"/>
                    <a:gd name="T38" fmla="*/ 12 w 966"/>
                    <a:gd name="T39" fmla="*/ 146 h 171"/>
                    <a:gd name="T40" fmla="*/ 6 w 966"/>
                    <a:gd name="T41" fmla="*/ 154 h 171"/>
                    <a:gd name="T42" fmla="*/ 2 w 966"/>
                    <a:gd name="T43" fmla="*/ 161 h 171"/>
                    <a:gd name="T44" fmla="*/ 0 w 966"/>
                    <a:gd name="T45" fmla="*/ 171 h 1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66"/>
                    <a:gd name="T70" fmla="*/ 0 h 171"/>
                    <a:gd name="T71" fmla="*/ 966 w 966"/>
                    <a:gd name="T72" fmla="*/ 171 h 1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66" h="171">
                      <a:moveTo>
                        <a:pt x="966" y="0"/>
                      </a:moveTo>
                      <a:lnTo>
                        <a:pt x="868" y="0"/>
                      </a:lnTo>
                      <a:lnTo>
                        <a:pt x="772" y="4"/>
                      </a:lnTo>
                      <a:lnTo>
                        <a:pt x="680" y="8"/>
                      </a:lnTo>
                      <a:lnTo>
                        <a:pt x="592" y="13"/>
                      </a:lnTo>
                      <a:lnTo>
                        <a:pt x="507" y="21"/>
                      </a:lnTo>
                      <a:lnTo>
                        <a:pt x="427" y="29"/>
                      </a:lnTo>
                      <a:lnTo>
                        <a:pt x="352" y="38"/>
                      </a:lnTo>
                      <a:lnTo>
                        <a:pt x="285" y="50"/>
                      </a:lnTo>
                      <a:lnTo>
                        <a:pt x="221" y="61"/>
                      </a:lnTo>
                      <a:lnTo>
                        <a:pt x="166" y="75"/>
                      </a:lnTo>
                      <a:lnTo>
                        <a:pt x="141" y="83"/>
                      </a:lnTo>
                      <a:lnTo>
                        <a:pt x="118" y="90"/>
                      </a:lnTo>
                      <a:lnTo>
                        <a:pt x="96" y="98"/>
                      </a:lnTo>
                      <a:lnTo>
                        <a:pt x="77" y="104"/>
                      </a:lnTo>
                      <a:lnTo>
                        <a:pt x="60" y="111"/>
                      </a:lnTo>
                      <a:lnTo>
                        <a:pt x="45" y="121"/>
                      </a:lnTo>
                      <a:lnTo>
                        <a:pt x="31" y="129"/>
                      </a:lnTo>
                      <a:lnTo>
                        <a:pt x="20" y="136"/>
                      </a:lnTo>
                      <a:lnTo>
                        <a:pt x="12" y="146"/>
                      </a:lnTo>
                      <a:lnTo>
                        <a:pt x="6" y="154"/>
                      </a:lnTo>
                      <a:lnTo>
                        <a:pt x="2" y="161"/>
                      </a:lnTo>
                      <a:lnTo>
                        <a:pt x="0" y="171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301" name="Rectangle 66"/>
                <p:cNvSpPr>
                  <a:spLocks noChangeArrowheads="1"/>
                </p:cNvSpPr>
                <p:nvPr/>
              </p:nvSpPr>
              <p:spPr bwMode="auto">
                <a:xfrm>
                  <a:off x="1072" y="1735"/>
                  <a:ext cx="115" cy="23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>
                <a:off x="1820" y="1446"/>
                <a:ext cx="1299" cy="291"/>
                <a:chOff x="2093" y="1735"/>
                <a:chExt cx="1026" cy="230"/>
              </a:xfrm>
            </p:grpSpPr>
            <p:sp>
              <p:nvSpPr>
                <p:cNvPr id="11298" name="Freeform 68"/>
                <p:cNvSpPr>
                  <a:spLocks/>
                </p:cNvSpPr>
                <p:nvPr/>
              </p:nvSpPr>
              <p:spPr bwMode="auto">
                <a:xfrm>
                  <a:off x="2093" y="1735"/>
                  <a:ext cx="966" cy="171"/>
                </a:xfrm>
                <a:custGeom>
                  <a:avLst/>
                  <a:gdLst>
                    <a:gd name="T0" fmla="*/ 0 w 966"/>
                    <a:gd name="T1" fmla="*/ 0 h 171"/>
                    <a:gd name="T2" fmla="*/ 98 w 966"/>
                    <a:gd name="T3" fmla="*/ 0 h 171"/>
                    <a:gd name="T4" fmla="*/ 194 w 966"/>
                    <a:gd name="T5" fmla="*/ 4 h 171"/>
                    <a:gd name="T6" fmla="*/ 288 w 966"/>
                    <a:gd name="T7" fmla="*/ 8 h 171"/>
                    <a:gd name="T8" fmla="*/ 377 w 966"/>
                    <a:gd name="T9" fmla="*/ 13 h 171"/>
                    <a:gd name="T10" fmla="*/ 461 w 966"/>
                    <a:gd name="T11" fmla="*/ 21 h 171"/>
                    <a:gd name="T12" fmla="*/ 540 w 966"/>
                    <a:gd name="T13" fmla="*/ 29 h 171"/>
                    <a:gd name="T14" fmla="*/ 615 w 966"/>
                    <a:gd name="T15" fmla="*/ 38 h 171"/>
                    <a:gd name="T16" fmla="*/ 684 w 966"/>
                    <a:gd name="T17" fmla="*/ 50 h 171"/>
                    <a:gd name="T18" fmla="*/ 745 w 966"/>
                    <a:gd name="T19" fmla="*/ 61 h 171"/>
                    <a:gd name="T20" fmla="*/ 801 w 966"/>
                    <a:gd name="T21" fmla="*/ 75 h 171"/>
                    <a:gd name="T22" fmla="*/ 826 w 966"/>
                    <a:gd name="T23" fmla="*/ 83 h 171"/>
                    <a:gd name="T24" fmla="*/ 849 w 966"/>
                    <a:gd name="T25" fmla="*/ 90 h 171"/>
                    <a:gd name="T26" fmla="*/ 870 w 966"/>
                    <a:gd name="T27" fmla="*/ 98 h 171"/>
                    <a:gd name="T28" fmla="*/ 891 w 966"/>
                    <a:gd name="T29" fmla="*/ 104 h 171"/>
                    <a:gd name="T30" fmla="*/ 908 w 966"/>
                    <a:gd name="T31" fmla="*/ 111 h 171"/>
                    <a:gd name="T32" fmla="*/ 922 w 966"/>
                    <a:gd name="T33" fmla="*/ 121 h 171"/>
                    <a:gd name="T34" fmla="*/ 935 w 966"/>
                    <a:gd name="T35" fmla="*/ 129 h 171"/>
                    <a:gd name="T36" fmla="*/ 947 w 966"/>
                    <a:gd name="T37" fmla="*/ 136 h 171"/>
                    <a:gd name="T38" fmla="*/ 955 w 966"/>
                    <a:gd name="T39" fmla="*/ 146 h 171"/>
                    <a:gd name="T40" fmla="*/ 960 w 966"/>
                    <a:gd name="T41" fmla="*/ 154 h 171"/>
                    <a:gd name="T42" fmla="*/ 964 w 966"/>
                    <a:gd name="T43" fmla="*/ 161 h 171"/>
                    <a:gd name="T44" fmla="*/ 966 w 966"/>
                    <a:gd name="T45" fmla="*/ 171 h 1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66"/>
                    <a:gd name="T70" fmla="*/ 0 h 171"/>
                    <a:gd name="T71" fmla="*/ 966 w 966"/>
                    <a:gd name="T72" fmla="*/ 171 h 1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66" h="171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194" y="4"/>
                      </a:lnTo>
                      <a:lnTo>
                        <a:pt x="288" y="8"/>
                      </a:lnTo>
                      <a:lnTo>
                        <a:pt x="377" y="13"/>
                      </a:lnTo>
                      <a:lnTo>
                        <a:pt x="461" y="21"/>
                      </a:lnTo>
                      <a:lnTo>
                        <a:pt x="540" y="29"/>
                      </a:lnTo>
                      <a:lnTo>
                        <a:pt x="615" y="38"/>
                      </a:lnTo>
                      <a:lnTo>
                        <a:pt x="684" y="50"/>
                      </a:lnTo>
                      <a:lnTo>
                        <a:pt x="745" y="61"/>
                      </a:lnTo>
                      <a:lnTo>
                        <a:pt x="801" y="75"/>
                      </a:lnTo>
                      <a:lnTo>
                        <a:pt x="826" y="83"/>
                      </a:lnTo>
                      <a:lnTo>
                        <a:pt x="849" y="90"/>
                      </a:lnTo>
                      <a:lnTo>
                        <a:pt x="870" y="98"/>
                      </a:lnTo>
                      <a:lnTo>
                        <a:pt x="891" y="104"/>
                      </a:lnTo>
                      <a:lnTo>
                        <a:pt x="908" y="111"/>
                      </a:lnTo>
                      <a:lnTo>
                        <a:pt x="922" y="121"/>
                      </a:lnTo>
                      <a:lnTo>
                        <a:pt x="935" y="129"/>
                      </a:lnTo>
                      <a:lnTo>
                        <a:pt x="947" y="136"/>
                      </a:lnTo>
                      <a:lnTo>
                        <a:pt x="955" y="146"/>
                      </a:lnTo>
                      <a:lnTo>
                        <a:pt x="960" y="154"/>
                      </a:lnTo>
                      <a:lnTo>
                        <a:pt x="964" y="161"/>
                      </a:lnTo>
                      <a:lnTo>
                        <a:pt x="966" y="171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299" name="Rectangle 69"/>
                <p:cNvSpPr>
                  <a:spLocks noChangeArrowheads="1"/>
                </p:cNvSpPr>
                <p:nvPr/>
              </p:nvSpPr>
              <p:spPr bwMode="auto">
                <a:xfrm>
                  <a:off x="3003" y="1735"/>
                  <a:ext cx="116" cy="23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1295" name="Line 362"/>
            <p:cNvSpPr>
              <a:spLocks noChangeShapeType="1"/>
            </p:cNvSpPr>
            <p:nvPr/>
          </p:nvSpPr>
          <p:spPr bwMode="auto">
            <a:xfrm flipH="1">
              <a:off x="3024" y="1599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400"/>
          <p:cNvGrpSpPr>
            <a:grpSpLocks/>
          </p:cNvGrpSpPr>
          <p:nvPr/>
        </p:nvGrpSpPr>
        <p:grpSpPr bwMode="auto">
          <a:xfrm>
            <a:off x="4354513" y="4876800"/>
            <a:ext cx="4179887" cy="915988"/>
            <a:chOff x="2887" y="3072"/>
            <a:chExt cx="2633" cy="577"/>
          </a:xfrm>
        </p:grpSpPr>
        <p:sp>
          <p:nvSpPr>
            <p:cNvPr id="11287" name="Line 308"/>
            <p:cNvSpPr>
              <a:spLocks noChangeShapeType="1"/>
            </p:cNvSpPr>
            <p:nvPr/>
          </p:nvSpPr>
          <p:spPr bwMode="auto">
            <a:xfrm flipH="1">
              <a:off x="2928" y="3275"/>
              <a:ext cx="584" cy="3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88" name="Freeform 75"/>
            <p:cNvSpPr>
              <a:spLocks/>
            </p:cNvSpPr>
            <p:nvPr/>
          </p:nvSpPr>
          <p:spPr bwMode="auto">
            <a:xfrm>
              <a:off x="2887" y="3364"/>
              <a:ext cx="81" cy="66"/>
            </a:xfrm>
            <a:custGeom>
              <a:avLst/>
              <a:gdLst>
                <a:gd name="T0" fmla="*/ 0 w 64"/>
                <a:gd name="T1" fmla="*/ 52 h 52"/>
                <a:gd name="T2" fmla="*/ 64 w 64"/>
                <a:gd name="T3" fmla="*/ 52 h 52"/>
                <a:gd name="T4" fmla="*/ 31 w 64"/>
                <a:gd name="T5" fmla="*/ 0 h 52"/>
                <a:gd name="T6" fmla="*/ 0 w 64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2"/>
                <a:gd name="T14" fmla="*/ 64 w 64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2">
                  <a:moveTo>
                    <a:pt x="0" y="52"/>
                  </a:moveTo>
                  <a:lnTo>
                    <a:pt x="64" y="52"/>
                  </a:lnTo>
                  <a:lnTo>
                    <a:pt x="3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" name="Group 311"/>
            <p:cNvGrpSpPr>
              <a:grpSpLocks/>
            </p:cNvGrpSpPr>
            <p:nvPr/>
          </p:nvGrpSpPr>
          <p:grpSpPr bwMode="auto">
            <a:xfrm>
              <a:off x="2903" y="3440"/>
              <a:ext cx="50" cy="209"/>
              <a:chOff x="2948" y="3310"/>
              <a:chExt cx="40" cy="165"/>
            </a:xfrm>
          </p:grpSpPr>
          <p:sp>
            <p:nvSpPr>
              <p:cNvPr id="11291" name="Line 309"/>
              <p:cNvSpPr>
                <a:spLocks noChangeShapeType="1"/>
              </p:cNvSpPr>
              <p:nvPr/>
            </p:nvSpPr>
            <p:spPr bwMode="auto">
              <a:xfrm flipV="1">
                <a:off x="2967" y="3346"/>
                <a:ext cx="1" cy="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92" name="Freeform 310"/>
              <p:cNvSpPr>
                <a:spLocks/>
              </p:cNvSpPr>
              <p:nvPr/>
            </p:nvSpPr>
            <p:spPr bwMode="auto">
              <a:xfrm>
                <a:off x="2948" y="3310"/>
                <a:ext cx="40" cy="40"/>
              </a:xfrm>
              <a:custGeom>
                <a:avLst/>
                <a:gdLst>
                  <a:gd name="T0" fmla="*/ 40 w 40"/>
                  <a:gd name="T1" fmla="*/ 40 h 40"/>
                  <a:gd name="T2" fmla="*/ 19 w 40"/>
                  <a:gd name="T3" fmla="*/ 0 h 40"/>
                  <a:gd name="T4" fmla="*/ 0 w 40"/>
                  <a:gd name="T5" fmla="*/ 40 h 40"/>
                  <a:gd name="T6" fmla="*/ 40 w 40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40"/>
                  <a:gd name="T14" fmla="*/ 40 w 40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40">
                    <a:moveTo>
                      <a:pt x="40" y="40"/>
                    </a:moveTo>
                    <a:lnTo>
                      <a:pt x="19" y="0"/>
                    </a:lnTo>
                    <a:lnTo>
                      <a:pt x="0" y="40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290" name="Rectangle 391"/>
            <p:cNvSpPr>
              <a:spLocks noChangeArrowheads="1"/>
            </p:cNvSpPr>
            <p:nvPr/>
          </p:nvSpPr>
          <p:spPr bwMode="auto">
            <a:xfrm>
              <a:off x="3504" y="3072"/>
              <a:ext cx="2016" cy="3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54000" rIns="90000" bIns="54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Bildort temporal des korrespon-dierenden NH-Elements</a:t>
              </a:r>
              <a:endParaRPr lang="de-DE"/>
            </a:p>
          </p:txBody>
        </p:sp>
      </p:grpSp>
      <p:grpSp>
        <p:nvGrpSpPr>
          <p:cNvPr id="13" name="Group 401"/>
          <p:cNvGrpSpPr>
            <a:grpSpLocks/>
          </p:cNvGrpSpPr>
          <p:nvPr/>
        </p:nvGrpSpPr>
        <p:grpSpPr bwMode="auto">
          <a:xfrm>
            <a:off x="4127500" y="5715000"/>
            <a:ext cx="3644900" cy="992188"/>
            <a:chOff x="2744" y="3600"/>
            <a:chExt cx="2296" cy="625"/>
          </a:xfrm>
        </p:grpSpPr>
        <p:sp>
          <p:nvSpPr>
            <p:cNvPr id="11280" name="Line 371"/>
            <p:cNvSpPr>
              <a:spLocks noChangeShapeType="1"/>
            </p:cNvSpPr>
            <p:nvPr/>
          </p:nvSpPr>
          <p:spPr bwMode="auto">
            <a:xfrm flipH="1" flipV="1">
              <a:off x="2923" y="3638"/>
              <a:ext cx="0" cy="357"/>
            </a:xfrm>
            <a:prstGeom prst="line">
              <a:avLst/>
            </a:prstGeom>
            <a:noFill/>
            <a:ln w="19050" cap="rnd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1" name="Line 372"/>
            <p:cNvSpPr>
              <a:spLocks noChangeShapeType="1"/>
            </p:cNvSpPr>
            <p:nvPr/>
          </p:nvSpPr>
          <p:spPr bwMode="auto">
            <a:xfrm>
              <a:off x="2744" y="3976"/>
              <a:ext cx="18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2" name="Rectangle 392"/>
            <p:cNvSpPr>
              <a:spLocks noChangeArrowheads="1"/>
            </p:cNvSpPr>
            <p:nvPr/>
          </p:nvSpPr>
          <p:spPr bwMode="auto">
            <a:xfrm>
              <a:off x="3504" y="3600"/>
              <a:ext cx="1536" cy="3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54000" rIns="90000" bIns="54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Querdisparation in temporaler Richtung</a:t>
              </a:r>
              <a:endParaRPr lang="de-DE"/>
            </a:p>
          </p:txBody>
        </p:sp>
        <p:sp>
          <p:nvSpPr>
            <p:cNvPr id="11283" name="Line 393"/>
            <p:cNvSpPr>
              <a:spLocks noChangeShapeType="1"/>
            </p:cNvSpPr>
            <p:nvPr/>
          </p:nvSpPr>
          <p:spPr bwMode="auto">
            <a:xfrm flipH="1">
              <a:off x="2820" y="3797"/>
              <a:ext cx="668" cy="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394"/>
            <p:cNvGrpSpPr>
              <a:grpSpLocks/>
            </p:cNvGrpSpPr>
            <p:nvPr/>
          </p:nvGrpSpPr>
          <p:grpSpPr bwMode="auto">
            <a:xfrm>
              <a:off x="2795" y="4016"/>
              <a:ext cx="50" cy="209"/>
              <a:chOff x="2948" y="3310"/>
              <a:chExt cx="40" cy="165"/>
            </a:xfrm>
          </p:grpSpPr>
          <p:sp>
            <p:nvSpPr>
              <p:cNvPr id="11285" name="Line 395"/>
              <p:cNvSpPr>
                <a:spLocks noChangeShapeType="1"/>
              </p:cNvSpPr>
              <p:nvPr/>
            </p:nvSpPr>
            <p:spPr bwMode="auto">
              <a:xfrm flipV="1">
                <a:off x="2967" y="3346"/>
                <a:ext cx="1" cy="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286" name="Freeform 396"/>
              <p:cNvSpPr>
                <a:spLocks/>
              </p:cNvSpPr>
              <p:nvPr/>
            </p:nvSpPr>
            <p:spPr bwMode="auto">
              <a:xfrm>
                <a:off x="2948" y="3310"/>
                <a:ext cx="40" cy="40"/>
              </a:xfrm>
              <a:custGeom>
                <a:avLst/>
                <a:gdLst>
                  <a:gd name="T0" fmla="*/ 40 w 40"/>
                  <a:gd name="T1" fmla="*/ 40 h 40"/>
                  <a:gd name="T2" fmla="*/ 19 w 40"/>
                  <a:gd name="T3" fmla="*/ 0 h 40"/>
                  <a:gd name="T4" fmla="*/ 0 w 40"/>
                  <a:gd name="T5" fmla="*/ 40 h 40"/>
                  <a:gd name="T6" fmla="*/ 40 w 40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40"/>
                  <a:gd name="T14" fmla="*/ 40 w 40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40">
                    <a:moveTo>
                      <a:pt x="40" y="40"/>
                    </a:moveTo>
                    <a:lnTo>
                      <a:pt x="19" y="0"/>
                    </a:lnTo>
                    <a:lnTo>
                      <a:pt x="0" y="40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279" name="Rectangle 411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  <a:noFill/>
        </p:spPr>
        <p:txBody>
          <a:bodyPr/>
          <a:lstStyle/>
          <a:p>
            <a:pPr marL="317500" indent="-317500"/>
            <a:r>
              <a:rPr lang="de-DE" sz="2400" smtClean="0"/>
              <a:t>Wie funktioniert stereoskopische Tiefenwahrnehmung?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8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8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602" grpId="0" animBg="1"/>
      <p:bldP spid="278605" grpId="0" animBg="1"/>
      <p:bldP spid="278606" grpId="0" animBg="1"/>
      <p:bldP spid="278896" grpId="0" animBg="1"/>
      <p:bldP spid="278897" grpId="0" animBg="1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33500" y="2814638"/>
            <a:ext cx="5010150" cy="461962"/>
            <a:chOff x="1008" y="1446"/>
            <a:chExt cx="3156" cy="291"/>
          </a:xfrm>
        </p:grpSpPr>
        <p:sp>
          <p:nvSpPr>
            <p:cNvPr id="12346" name="Rectangle 40"/>
            <p:cNvSpPr>
              <a:spLocks noChangeArrowheads="1"/>
            </p:cNvSpPr>
            <p:nvPr/>
          </p:nvSpPr>
          <p:spPr bwMode="auto">
            <a:xfrm>
              <a:off x="3521" y="1488"/>
              <a:ext cx="643" cy="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54000" rIns="90000" bIns="54000">
              <a:spAutoFit/>
            </a:bodyPr>
            <a:lstStyle/>
            <a:p>
              <a:pPr algn="ctr"/>
              <a:r>
                <a:rPr lang="de-DE">
                  <a:solidFill>
                    <a:srgbClr val="000000"/>
                  </a:solidFill>
                </a:rPr>
                <a:t>Horopter</a:t>
              </a: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008" y="1446"/>
              <a:ext cx="2111" cy="291"/>
              <a:chOff x="528" y="1446"/>
              <a:chExt cx="2591" cy="291"/>
            </a:xfrm>
          </p:grpSpPr>
          <p:grpSp>
            <p:nvGrpSpPr>
              <p:cNvPr id="4" name="Group 42"/>
              <p:cNvGrpSpPr>
                <a:grpSpLocks/>
              </p:cNvGrpSpPr>
              <p:nvPr/>
            </p:nvGrpSpPr>
            <p:grpSpPr bwMode="auto">
              <a:xfrm>
                <a:off x="528" y="1446"/>
                <a:ext cx="1292" cy="291"/>
                <a:chOff x="1072" y="1735"/>
                <a:chExt cx="1021" cy="230"/>
              </a:xfrm>
            </p:grpSpPr>
            <p:sp>
              <p:nvSpPr>
                <p:cNvPr id="12353" name="Freeform 43"/>
                <p:cNvSpPr>
                  <a:spLocks/>
                </p:cNvSpPr>
                <p:nvPr/>
              </p:nvSpPr>
              <p:spPr bwMode="auto">
                <a:xfrm>
                  <a:off x="1127" y="1735"/>
                  <a:ext cx="966" cy="171"/>
                </a:xfrm>
                <a:custGeom>
                  <a:avLst/>
                  <a:gdLst>
                    <a:gd name="T0" fmla="*/ 966 w 966"/>
                    <a:gd name="T1" fmla="*/ 0 h 171"/>
                    <a:gd name="T2" fmla="*/ 868 w 966"/>
                    <a:gd name="T3" fmla="*/ 0 h 171"/>
                    <a:gd name="T4" fmla="*/ 772 w 966"/>
                    <a:gd name="T5" fmla="*/ 4 h 171"/>
                    <a:gd name="T6" fmla="*/ 680 w 966"/>
                    <a:gd name="T7" fmla="*/ 8 h 171"/>
                    <a:gd name="T8" fmla="*/ 592 w 966"/>
                    <a:gd name="T9" fmla="*/ 13 h 171"/>
                    <a:gd name="T10" fmla="*/ 507 w 966"/>
                    <a:gd name="T11" fmla="*/ 21 h 171"/>
                    <a:gd name="T12" fmla="*/ 427 w 966"/>
                    <a:gd name="T13" fmla="*/ 29 h 171"/>
                    <a:gd name="T14" fmla="*/ 352 w 966"/>
                    <a:gd name="T15" fmla="*/ 38 h 171"/>
                    <a:gd name="T16" fmla="*/ 285 w 966"/>
                    <a:gd name="T17" fmla="*/ 50 h 171"/>
                    <a:gd name="T18" fmla="*/ 221 w 966"/>
                    <a:gd name="T19" fmla="*/ 61 h 171"/>
                    <a:gd name="T20" fmla="*/ 166 w 966"/>
                    <a:gd name="T21" fmla="*/ 75 h 171"/>
                    <a:gd name="T22" fmla="*/ 141 w 966"/>
                    <a:gd name="T23" fmla="*/ 83 h 171"/>
                    <a:gd name="T24" fmla="*/ 118 w 966"/>
                    <a:gd name="T25" fmla="*/ 90 h 171"/>
                    <a:gd name="T26" fmla="*/ 96 w 966"/>
                    <a:gd name="T27" fmla="*/ 98 h 171"/>
                    <a:gd name="T28" fmla="*/ 77 w 966"/>
                    <a:gd name="T29" fmla="*/ 104 h 171"/>
                    <a:gd name="T30" fmla="*/ 60 w 966"/>
                    <a:gd name="T31" fmla="*/ 111 h 171"/>
                    <a:gd name="T32" fmla="*/ 45 w 966"/>
                    <a:gd name="T33" fmla="*/ 121 h 171"/>
                    <a:gd name="T34" fmla="*/ 31 w 966"/>
                    <a:gd name="T35" fmla="*/ 129 h 171"/>
                    <a:gd name="T36" fmla="*/ 20 w 966"/>
                    <a:gd name="T37" fmla="*/ 136 h 171"/>
                    <a:gd name="T38" fmla="*/ 12 w 966"/>
                    <a:gd name="T39" fmla="*/ 146 h 171"/>
                    <a:gd name="T40" fmla="*/ 6 w 966"/>
                    <a:gd name="T41" fmla="*/ 154 h 171"/>
                    <a:gd name="T42" fmla="*/ 2 w 966"/>
                    <a:gd name="T43" fmla="*/ 161 h 171"/>
                    <a:gd name="T44" fmla="*/ 0 w 966"/>
                    <a:gd name="T45" fmla="*/ 171 h 1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66"/>
                    <a:gd name="T70" fmla="*/ 0 h 171"/>
                    <a:gd name="T71" fmla="*/ 966 w 966"/>
                    <a:gd name="T72" fmla="*/ 171 h 1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66" h="171">
                      <a:moveTo>
                        <a:pt x="966" y="0"/>
                      </a:moveTo>
                      <a:lnTo>
                        <a:pt x="868" y="0"/>
                      </a:lnTo>
                      <a:lnTo>
                        <a:pt x="772" y="4"/>
                      </a:lnTo>
                      <a:lnTo>
                        <a:pt x="680" y="8"/>
                      </a:lnTo>
                      <a:lnTo>
                        <a:pt x="592" y="13"/>
                      </a:lnTo>
                      <a:lnTo>
                        <a:pt x="507" y="21"/>
                      </a:lnTo>
                      <a:lnTo>
                        <a:pt x="427" y="29"/>
                      </a:lnTo>
                      <a:lnTo>
                        <a:pt x="352" y="38"/>
                      </a:lnTo>
                      <a:lnTo>
                        <a:pt x="285" y="50"/>
                      </a:lnTo>
                      <a:lnTo>
                        <a:pt x="221" y="61"/>
                      </a:lnTo>
                      <a:lnTo>
                        <a:pt x="166" y="75"/>
                      </a:lnTo>
                      <a:lnTo>
                        <a:pt x="141" y="83"/>
                      </a:lnTo>
                      <a:lnTo>
                        <a:pt x="118" y="90"/>
                      </a:lnTo>
                      <a:lnTo>
                        <a:pt x="96" y="98"/>
                      </a:lnTo>
                      <a:lnTo>
                        <a:pt x="77" y="104"/>
                      </a:lnTo>
                      <a:lnTo>
                        <a:pt x="60" y="111"/>
                      </a:lnTo>
                      <a:lnTo>
                        <a:pt x="45" y="121"/>
                      </a:lnTo>
                      <a:lnTo>
                        <a:pt x="31" y="129"/>
                      </a:lnTo>
                      <a:lnTo>
                        <a:pt x="20" y="136"/>
                      </a:lnTo>
                      <a:lnTo>
                        <a:pt x="12" y="146"/>
                      </a:lnTo>
                      <a:lnTo>
                        <a:pt x="6" y="154"/>
                      </a:lnTo>
                      <a:lnTo>
                        <a:pt x="2" y="161"/>
                      </a:lnTo>
                      <a:lnTo>
                        <a:pt x="0" y="171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354" name="Rectangle 44"/>
                <p:cNvSpPr>
                  <a:spLocks noChangeArrowheads="1"/>
                </p:cNvSpPr>
                <p:nvPr/>
              </p:nvSpPr>
              <p:spPr bwMode="auto">
                <a:xfrm>
                  <a:off x="1072" y="1735"/>
                  <a:ext cx="115" cy="23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" name="Group 45"/>
              <p:cNvGrpSpPr>
                <a:grpSpLocks/>
              </p:cNvGrpSpPr>
              <p:nvPr/>
            </p:nvGrpSpPr>
            <p:grpSpPr bwMode="auto">
              <a:xfrm>
                <a:off x="1820" y="1446"/>
                <a:ext cx="1299" cy="291"/>
                <a:chOff x="2093" y="1735"/>
                <a:chExt cx="1026" cy="230"/>
              </a:xfrm>
            </p:grpSpPr>
            <p:sp>
              <p:nvSpPr>
                <p:cNvPr id="12351" name="Freeform 46"/>
                <p:cNvSpPr>
                  <a:spLocks/>
                </p:cNvSpPr>
                <p:nvPr/>
              </p:nvSpPr>
              <p:spPr bwMode="auto">
                <a:xfrm>
                  <a:off x="2093" y="1735"/>
                  <a:ext cx="966" cy="171"/>
                </a:xfrm>
                <a:custGeom>
                  <a:avLst/>
                  <a:gdLst>
                    <a:gd name="T0" fmla="*/ 0 w 966"/>
                    <a:gd name="T1" fmla="*/ 0 h 171"/>
                    <a:gd name="T2" fmla="*/ 98 w 966"/>
                    <a:gd name="T3" fmla="*/ 0 h 171"/>
                    <a:gd name="T4" fmla="*/ 194 w 966"/>
                    <a:gd name="T5" fmla="*/ 4 h 171"/>
                    <a:gd name="T6" fmla="*/ 288 w 966"/>
                    <a:gd name="T7" fmla="*/ 8 h 171"/>
                    <a:gd name="T8" fmla="*/ 377 w 966"/>
                    <a:gd name="T9" fmla="*/ 13 h 171"/>
                    <a:gd name="T10" fmla="*/ 461 w 966"/>
                    <a:gd name="T11" fmla="*/ 21 h 171"/>
                    <a:gd name="T12" fmla="*/ 540 w 966"/>
                    <a:gd name="T13" fmla="*/ 29 h 171"/>
                    <a:gd name="T14" fmla="*/ 615 w 966"/>
                    <a:gd name="T15" fmla="*/ 38 h 171"/>
                    <a:gd name="T16" fmla="*/ 684 w 966"/>
                    <a:gd name="T17" fmla="*/ 50 h 171"/>
                    <a:gd name="T18" fmla="*/ 745 w 966"/>
                    <a:gd name="T19" fmla="*/ 61 h 171"/>
                    <a:gd name="T20" fmla="*/ 801 w 966"/>
                    <a:gd name="T21" fmla="*/ 75 h 171"/>
                    <a:gd name="T22" fmla="*/ 826 w 966"/>
                    <a:gd name="T23" fmla="*/ 83 h 171"/>
                    <a:gd name="T24" fmla="*/ 849 w 966"/>
                    <a:gd name="T25" fmla="*/ 90 h 171"/>
                    <a:gd name="T26" fmla="*/ 870 w 966"/>
                    <a:gd name="T27" fmla="*/ 98 h 171"/>
                    <a:gd name="T28" fmla="*/ 891 w 966"/>
                    <a:gd name="T29" fmla="*/ 104 h 171"/>
                    <a:gd name="T30" fmla="*/ 908 w 966"/>
                    <a:gd name="T31" fmla="*/ 111 h 171"/>
                    <a:gd name="T32" fmla="*/ 922 w 966"/>
                    <a:gd name="T33" fmla="*/ 121 h 171"/>
                    <a:gd name="T34" fmla="*/ 935 w 966"/>
                    <a:gd name="T35" fmla="*/ 129 h 171"/>
                    <a:gd name="T36" fmla="*/ 947 w 966"/>
                    <a:gd name="T37" fmla="*/ 136 h 171"/>
                    <a:gd name="T38" fmla="*/ 955 w 966"/>
                    <a:gd name="T39" fmla="*/ 146 h 171"/>
                    <a:gd name="T40" fmla="*/ 960 w 966"/>
                    <a:gd name="T41" fmla="*/ 154 h 171"/>
                    <a:gd name="T42" fmla="*/ 964 w 966"/>
                    <a:gd name="T43" fmla="*/ 161 h 171"/>
                    <a:gd name="T44" fmla="*/ 966 w 966"/>
                    <a:gd name="T45" fmla="*/ 171 h 1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66"/>
                    <a:gd name="T70" fmla="*/ 0 h 171"/>
                    <a:gd name="T71" fmla="*/ 966 w 966"/>
                    <a:gd name="T72" fmla="*/ 171 h 1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66" h="171">
                      <a:moveTo>
                        <a:pt x="0" y="0"/>
                      </a:moveTo>
                      <a:lnTo>
                        <a:pt x="98" y="0"/>
                      </a:lnTo>
                      <a:lnTo>
                        <a:pt x="194" y="4"/>
                      </a:lnTo>
                      <a:lnTo>
                        <a:pt x="288" y="8"/>
                      </a:lnTo>
                      <a:lnTo>
                        <a:pt x="377" y="13"/>
                      </a:lnTo>
                      <a:lnTo>
                        <a:pt x="461" y="21"/>
                      </a:lnTo>
                      <a:lnTo>
                        <a:pt x="540" y="29"/>
                      </a:lnTo>
                      <a:lnTo>
                        <a:pt x="615" y="38"/>
                      </a:lnTo>
                      <a:lnTo>
                        <a:pt x="684" y="50"/>
                      </a:lnTo>
                      <a:lnTo>
                        <a:pt x="745" y="61"/>
                      </a:lnTo>
                      <a:lnTo>
                        <a:pt x="801" y="75"/>
                      </a:lnTo>
                      <a:lnTo>
                        <a:pt x="826" y="83"/>
                      </a:lnTo>
                      <a:lnTo>
                        <a:pt x="849" y="90"/>
                      </a:lnTo>
                      <a:lnTo>
                        <a:pt x="870" y="98"/>
                      </a:lnTo>
                      <a:lnTo>
                        <a:pt x="891" y="104"/>
                      </a:lnTo>
                      <a:lnTo>
                        <a:pt x="908" y="111"/>
                      </a:lnTo>
                      <a:lnTo>
                        <a:pt x="922" y="121"/>
                      </a:lnTo>
                      <a:lnTo>
                        <a:pt x="935" y="129"/>
                      </a:lnTo>
                      <a:lnTo>
                        <a:pt x="947" y="136"/>
                      </a:lnTo>
                      <a:lnTo>
                        <a:pt x="955" y="146"/>
                      </a:lnTo>
                      <a:lnTo>
                        <a:pt x="960" y="154"/>
                      </a:lnTo>
                      <a:lnTo>
                        <a:pt x="964" y="161"/>
                      </a:lnTo>
                      <a:lnTo>
                        <a:pt x="966" y="171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352" name="Rectangle 47"/>
                <p:cNvSpPr>
                  <a:spLocks noChangeArrowheads="1"/>
                </p:cNvSpPr>
                <p:nvPr/>
              </p:nvSpPr>
              <p:spPr bwMode="auto">
                <a:xfrm>
                  <a:off x="3003" y="1735"/>
                  <a:ext cx="116" cy="23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2348" name="Line 48"/>
            <p:cNvSpPr>
              <a:spLocks noChangeShapeType="1"/>
            </p:cNvSpPr>
            <p:nvPr/>
          </p:nvSpPr>
          <p:spPr bwMode="auto">
            <a:xfrm flipH="1">
              <a:off x="3024" y="1599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Stereosehen</a:t>
            </a:r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4070350" y="3935413"/>
            <a:ext cx="4159250" cy="1593850"/>
            <a:chOff x="2564" y="2479"/>
            <a:chExt cx="2620" cy="1004"/>
          </a:xfrm>
        </p:grpSpPr>
        <p:sp>
          <p:nvSpPr>
            <p:cNvPr id="12343" name="Rectangle 5"/>
            <p:cNvSpPr>
              <a:spLocks noChangeArrowheads="1"/>
            </p:cNvSpPr>
            <p:nvPr/>
          </p:nvSpPr>
          <p:spPr bwMode="auto">
            <a:xfrm>
              <a:off x="3354" y="2479"/>
              <a:ext cx="1830" cy="3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54000" rIns="90000" bIns="54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Panumbereich des korrespon-</a:t>
              </a:r>
              <a:br>
                <a:rPr lang="de-DE">
                  <a:solidFill>
                    <a:srgbClr val="000000"/>
                  </a:solidFill>
                </a:rPr>
              </a:br>
              <a:r>
                <a:rPr lang="de-DE">
                  <a:solidFill>
                    <a:srgbClr val="000000"/>
                  </a:solidFill>
                </a:rPr>
                <a:t>dierenden Netzhautelements</a:t>
              </a:r>
              <a:endParaRPr lang="de-DE"/>
            </a:p>
          </p:txBody>
        </p:sp>
        <p:sp>
          <p:nvSpPr>
            <p:cNvPr id="12344" name="Oval 6"/>
            <p:cNvSpPr>
              <a:spLocks noChangeArrowheads="1"/>
            </p:cNvSpPr>
            <p:nvPr/>
          </p:nvSpPr>
          <p:spPr bwMode="auto">
            <a:xfrm>
              <a:off x="2564" y="3313"/>
              <a:ext cx="430" cy="170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5" name="Oval 7"/>
            <p:cNvSpPr>
              <a:spLocks noChangeArrowheads="1"/>
            </p:cNvSpPr>
            <p:nvPr/>
          </p:nvSpPr>
          <p:spPr bwMode="auto">
            <a:xfrm>
              <a:off x="3116" y="2622"/>
              <a:ext cx="196" cy="58"/>
            </a:xfrm>
            <a:prstGeom prst="ellipse">
              <a:avLst/>
            </a:prstGeom>
            <a:solidFill>
              <a:srgbClr val="00CC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1482725" y="2782888"/>
            <a:ext cx="5908675" cy="2974975"/>
            <a:chOff x="934" y="1753"/>
            <a:chExt cx="3722" cy="1874"/>
          </a:xfrm>
        </p:grpSpPr>
        <p:sp>
          <p:nvSpPr>
            <p:cNvPr id="12330" name="Text Box 9"/>
            <p:cNvSpPr txBox="1">
              <a:spLocks noChangeArrowheads="1"/>
            </p:cNvSpPr>
            <p:nvPr/>
          </p:nvSpPr>
          <p:spPr bwMode="auto">
            <a:xfrm>
              <a:off x="3312" y="2140"/>
              <a:ext cx="13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angeblicktes Objekt</a:t>
              </a:r>
            </a:p>
          </p:txBody>
        </p:sp>
        <p:sp>
          <p:nvSpPr>
            <p:cNvPr id="12331" name="Oval 10"/>
            <p:cNvSpPr>
              <a:spLocks noChangeArrowheads="1"/>
            </p:cNvSpPr>
            <p:nvPr/>
          </p:nvSpPr>
          <p:spPr bwMode="auto">
            <a:xfrm>
              <a:off x="1080" y="2616"/>
              <a:ext cx="438" cy="47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 flipV="1">
              <a:off x="1167" y="1777"/>
              <a:ext cx="762" cy="1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3" name="Oval 12"/>
            <p:cNvSpPr>
              <a:spLocks noChangeArrowheads="1"/>
            </p:cNvSpPr>
            <p:nvPr/>
          </p:nvSpPr>
          <p:spPr bwMode="auto">
            <a:xfrm>
              <a:off x="2379" y="2616"/>
              <a:ext cx="438" cy="47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 flipH="1" flipV="1">
              <a:off x="1927" y="1771"/>
              <a:ext cx="813" cy="12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>
              <a:off x="1149" y="3189"/>
              <a:ext cx="1" cy="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 flipH="1">
              <a:off x="934" y="3403"/>
              <a:ext cx="4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 flipH="1">
              <a:off x="2734" y="3194"/>
              <a:ext cx="0" cy="4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 flipH="1">
              <a:off x="2525" y="3411"/>
              <a:ext cx="4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9" name="Oval 18"/>
            <p:cNvSpPr>
              <a:spLocks noChangeArrowheads="1"/>
            </p:cNvSpPr>
            <p:nvPr/>
          </p:nvSpPr>
          <p:spPr bwMode="auto">
            <a:xfrm>
              <a:off x="1908" y="1753"/>
              <a:ext cx="46" cy="4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0" name="Oval 19"/>
            <p:cNvSpPr>
              <a:spLocks noChangeArrowheads="1"/>
            </p:cNvSpPr>
            <p:nvPr/>
          </p:nvSpPr>
          <p:spPr bwMode="auto">
            <a:xfrm>
              <a:off x="2711" y="3387"/>
              <a:ext cx="46" cy="4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1" name="Oval 20"/>
            <p:cNvSpPr>
              <a:spLocks noChangeArrowheads="1"/>
            </p:cNvSpPr>
            <p:nvPr/>
          </p:nvSpPr>
          <p:spPr bwMode="auto">
            <a:xfrm>
              <a:off x="1127" y="3379"/>
              <a:ext cx="47" cy="4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2" name="Oval 21"/>
            <p:cNvSpPr>
              <a:spLocks noChangeArrowheads="1"/>
            </p:cNvSpPr>
            <p:nvPr/>
          </p:nvSpPr>
          <p:spPr bwMode="auto">
            <a:xfrm>
              <a:off x="3216" y="2231"/>
              <a:ext cx="36" cy="3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7766" name="Freeform 22"/>
          <p:cNvSpPr>
            <a:spLocks/>
          </p:cNvSpPr>
          <p:nvPr/>
        </p:nvSpPr>
        <p:spPr bwMode="auto">
          <a:xfrm>
            <a:off x="1854200" y="5340350"/>
            <a:ext cx="127000" cy="104775"/>
          </a:xfrm>
          <a:custGeom>
            <a:avLst/>
            <a:gdLst>
              <a:gd name="T0" fmla="*/ 0 w 63"/>
              <a:gd name="T1" fmla="*/ 52 h 52"/>
              <a:gd name="T2" fmla="*/ 63 w 63"/>
              <a:gd name="T3" fmla="*/ 52 h 52"/>
              <a:gd name="T4" fmla="*/ 32 w 63"/>
              <a:gd name="T5" fmla="*/ 0 h 52"/>
              <a:gd name="T6" fmla="*/ 0 w 63"/>
              <a:gd name="T7" fmla="*/ 52 h 52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52"/>
              <a:gd name="T14" fmla="*/ 63 w 63"/>
              <a:gd name="T15" fmla="*/ 52 h 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52">
                <a:moveTo>
                  <a:pt x="0" y="52"/>
                </a:moveTo>
                <a:lnTo>
                  <a:pt x="63" y="52"/>
                </a:lnTo>
                <a:lnTo>
                  <a:pt x="32" y="0"/>
                </a:lnTo>
                <a:lnTo>
                  <a:pt x="0" y="52"/>
                </a:lnTo>
                <a:close/>
              </a:path>
            </a:pathLst>
          </a:custGeom>
          <a:solidFill>
            <a:srgbClr val="0000FF"/>
          </a:solidFill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767" name="Line 23"/>
          <p:cNvSpPr>
            <a:spLocks noChangeShapeType="1"/>
          </p:cNvSpPr>
          <p:nvPr/>
        </p:nvSpPr>
        <p:spPr bwMode="auto">
          <a:xfrm>
            <a:off x="3074988" y="2117725"/>
            <a:ext cx="1201737" cy="276701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768" name="Line 24"/>
          <p:cNvSpPr>
            <a:spLocks noChangeShapeType="1"/>
          </p:cNvSpPr>
          <p:nvPr/>
        </p:nvSpPr>
        <p:spPr bwMode="auto">
          <a:xfrm flipH="1">
            <a:off x="1920875" y="2070100"/>
            <a:ext cx="1171575" cy="2795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770" name="Line 26"/>
          <p:cNvSpPr>
            <a:spLocks noChangeShapeType="1"/>
          </p:cNvSpPr>
          <p:nvPr/>
        </p:nvSpPr>
        <p:spPr bwMode="auto">
          <a:xfrm flipH="1" flipV="1">
            <a:off x="2806700" y="2806700"/>
            <a:ext cx="1601788" cy="1947863"/>
          </a:xfrm>
          <a:prstGeom prst="line">
            <a:avLst/>
          </a:prstGeom>
          <a:noFill/>
          <a:ln w="19050" cap="rnd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3009900" y="2057400"/>
            <a:ext cx="3798888" cy="574675"/>
            <a:chOff x="1896" y="1296"/>
            <a:chExt cx="2393" cy="362"/>
          </a:xfrm>
        </p:grpSpPr>
        <p:sp>
          <p:nvSpPr>
            <p:cNvPr id="12327" name="Rectangle 28"/>
            <p:cNvSpPr>
              <a:spLocks noChangeArrowheads="1"/>
            </p:cNvSpPr>
            <p:nvPr/>
          </p:nvSpPr>
          <p:spPr bwMode="auto">
            <a:xfrm>
              <a:off x="3340" y="1446"/>
              <a:ext cx="94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Stereo-Objekt</a:t>
              </a:r>
            </a:p>
          </p:txBody>
        </p:sp>
        <p:sp>
          <p:nvSpPr>
            <p:cNvPr id="12328" name="Freeform 29"/>
            <p:cNvSpPr>
              <a:spLocks/>
            </p:cNvSpPr>
            <p:nvPr/>
          </p:nvSpPr>
          <p:spPr bwMode="auto">
            <a:xfrm>
              <a:off x="1896" y="1296"/>
              <a:ext cx="80" cy="63"/>
            </a:xfrm>
            <a:custGeom>
              <a:avLst/>
              <a:gdLst>
                <a:gd name="T0" fmla="*/ 0 w 63"/>
                <a:gd name="T1" fmla="*/ 0 h 50"/>
                <a:gd name="T2" fmla="*/ 63 w 63"/>
                <a:gd name="T3" fmla="*/ 0 h 50"/>
                <a:gd name="T4" fmla="*/ 32 w 63"/>
                <a:gd name="T5" fmla="*/ 50 h 50"/>
                <a:gd name="T6" fmla="*/ 0 w 6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50"/>
                <a:gd name="T14" fmla="*/ 63 w 6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50">
                  <a:moveTo>
                    <a:pt x="0" y="0"/>
                  </a:moveTo>
                  <a:lnTo>
                    <a:pt x="63" y="0"/>
                  </a:lnTo>
                  <a:lnTo>
                    <a:pt x="3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29" name="Freeform 30"/>
            <p:cNvSpPr>
              <a:spLocks/>
            </p:cNvSpPr>
            <p:nvPr/>
          </p:nvSpPr>
          <p:spPr bwMode="auto">
            <a:xfrm>
              <a:off x="3205" y="1540"/>
              <a:ext cx="63" cy="50"/>
            </a:xfrm>
            <a:custGeom>
              <a:avLst/>
              <a:gdLst>
                <a:gd name="T0" fmla="*/ 0 w 63"/>
                <a:gd name="T1" fmla="*/ 0 h 50"/>
                <a:gd name="T2" fmla="*/ 63 w 63"/>
                <a:gd name="T3" fmla="*/ 0 h 50"/>
                <a:gd name="T4" fmla="*/ 32 w 63"/>
                <a:gd name="T5" fmla="*/ 50 h 50"/>
                <a:gd name="T6" fmla="*/ 0 w 6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50"/>
                <a:gd name="T14" fmla="*/ 63 w 6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50">
                  <a:moveTo>
                    <a:pt x="0" y="0"/>
                  </a:moveTo>
                  <a:lnTo>
                    <a:pt x="63" y="0"/>
                  </a:lnTo>
                  <a:lnTo>
                    <a:pt x="3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4210050" y="4876800"/>
            <a:ext cx="4324350" cy="990600"/>
            <a:chOff x="2652" y="3072"/>
            <a:chExt cx="2724" cy="624"/>
          </a:xfrm>
        </p:grpSpPr>
        <p:sp>
          <p:nvSpPr>
            <p:cNvPr id="12321" name="Line 50"/>
            <p:cNvSpPr>
              <a:spLocks noChangeShapeType="1"/>
            </p:cNvSpPr>
            <p:nvPr/>
          </p:nvSpPr>
          <p:spPr bwMode="auto">
            <a:xfrm flipH="1">
              <a:off x="2688" y="3275"/>
              <a:ext cx="680" cy="4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22" name="Freeform 51"/>
            <p:cNvSpPr>
              <a:spLocks/>
            </p:cNvSpPr>
            <p:nvPr/>
          </p:nvSpPr>
          <p:spPr bwMode="auto">
            <a:xfrm>
              <a:off x="2652" y="3364"/>
              <a:ext cx="81" cy="66"/>
            </a:xfrm>
            <a:custGeom>
              <a:avLst/>
              <a:gdLst>
                <a:gd name="T0" fmla="*/ 0 w 64"/>
                <a:gd name="T1" fmla="*/ 52 h 52"/>
                <a:gd name="T2" fmla="*/ 64 w 64"/>
                <a:gd name="T3" fmla="*/ 52 h 52"/>
                <a:gd name="T4" fmla="*/ 31 w 64"/>
                <a:gd name="T5" fmla="*/ 0 h 52"/>
                <a:gd name="T6" fmla="*/ 0 w 64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2"/>
                <a:gd name="T14" fmla="*/ 64 w 64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2">
                  <a:moveTo>
                    <a:pt x="0" y="52"/>
                  </a:moveTo>
                  <a:lnTo>
                    <a:pt x="64" y="52"/>
                  </a:lnTo>
                  <a:lnTo>
                    <a:pt x="3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FF"/>
            </a:solidFill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2664" y="3440"/>
              <a:ext cx="61" cy="256"/>
              <a:chOff x="2948" y="3310"/>
              <a:chExt cx="40" cy="165"/>
            </a:xfrm>
          </p:grpSpPr>
          <p:sp>
            <p:nvSpPr>
              <p:cNvPr id="12325" name="Line 53"/>
              <p:cNvSpPr>
                <a:spLocks noChangeShapeType="1"/>
              </p:cNvSpPr>
              <p:nvPr/>
            </p:nvSpPr>
            <p:spPr bwMode="auto">
              <a:xfrm flipV="1">
                <a:off x="2967" y="3346"/>
                <a:ext cx="1" cy="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6" name="Freeform 54"/>
              <p:cNvSpPr>
                <a:spLocks/>
              </p:cNvSpPr>
              <p:nvPr/>
            </p:nvSpPr>
            <p:spPr bwMode="auto">
              <a:xfrm>
                <a:off x="2948" y="3310"/>
                <a:ext cx="40" cy="40"/>
              </a:xfrm>
              <a:custGeom>
                <a:avLst/>
                <a:gdLst>
                  <a:gd name="T0" fmla="*/ 40 w 40"/>
                  <a:gd name="T1" fmla="*/ 40 h 40"/>
                  <a:gd name="T2" fmla="*/ 19 w 40"/>
                  <a:gd name="T3" fmla="*/ 0 h 40"/>
                  <a:gd name="T4" fmla="*/ 0 w 40"/>
                  <a:gd name="T5" fmla="*/ 40 h 40"/>
                  <a:gd name="T6" fmla="*/ 40 w 40"/>
                  <a:gd name="T7" fmla="*/ 4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40"/>
                  <a:gd name="T14" fmla="*/ 40 w 40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40">
                    <a:moveTo>
                      <a:pt x="40" y="40"/>
                    </a:moveTo>
                    <a:lnTo>
                      <a:pt x="19" y="0"/>
                    </a:lnTo>
                    <a:lnTo>
                      <a:pt x="0" y="40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324" name="Rectangle 55"/>
            <p:cNvSpPr>
              <a:spLocks noChangeArrowheads="1"/>
            </p:cNvSpPr>
            <p:nvPr/>
          </p:nvSpPr>
          <p:spPr bwMode="auto">
            <a:xfrm>
              <a:off x="3360" y="3072"/>
              <a:ext cx="2016" cy="3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000" tIns="54000" rIns="90000" bIns="5400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</a:rPr>
                <a:t>Bildort nasal des korrespon-dierenden NH-Elements</a:t>
              </a:r>
              <a:endParaRPr lang="de-DE"/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4267200" y="5486400"/>
            <a:ext cx="3505200" cy="1220788"/>
            <a:chOff x="2688" y="3456"/>
            <a:chExt cx="2208" cy="769"/>
          </a:xfrm>
        </p:grpSpPr>
        <p:sp>
          <p:nvSpPr>
            <p:cNvPr id="12313" name="Line 32"/>
            <p:cNvSpPr>
              <a:spLocks noChangeShapeType="1"/>
            </p:cNvSpPr>
            <p:nvPr/>
          </p:nvSpPr>
          <p:spPr bwMode="auto">
            <a:xfrm flipH="1" flipV="1">
              <a:off x="2688" y="3456"/>
              <a:ext cx="0" cy="535"/>
            </a:xfrm>
            <a:prstGeom prst="line">
              <a:avLst/>
            </a:prstGeom>
            <a:noFill/>
            <a:ln w="19050" cap="rnd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14" name="Line 58"/>
            <p:cNvSpPr>
              <a:spLocks noChangeShapeType="1"/>
            </p:cNvSpPr>
            <p:nvPr/>
          </p:nvSpPr>
          <p:spPr bwMode="auto">
            <a:xfrm>
              <a:off x="2690" y="3976"/>
              <a:ext cx="9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sm" len="sm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2705" y="3600"/>
              <a:ext cx="2191" cy="625"/>
              <a:chOff x="2705" y="3600"/>
              <a:chExt cx="2191" cy="625"/>
            </a:xfrm>
          </p:grpSpPr>
          <p:sp>
            <p:nvSpPr>
              <p:cNvPr id="12316" name="Rectangle 59"/>
              <p:cNvSpPr>
                <a:spLocks noChangeArrowheads="1"/>
              </p:cNvSpPr>
              <p:nvPr/>
            </p:nvSpPr>
            <p:spPr bwMode="auto">
              <a:xfrm>
                <a:off x="3360" y="3600"/>
                <a:ext cx="1536" cy="3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000" tIns="54000" rIns="90000" bIns="54000">
                <a:spAutoFit/>
              </a:bodyPr>
              <a:lstStyle/>
              <a:p>
                <a:r>
                  <a:rPr lang="de-DE">
                    <a:solidFill>
                      <a:srgbClr val="000000"/>
                    </a:solidFill>
                  </a:rPr>
                  <a:t>Querdisparation in temporaler Richtung</a:t>
                </a:r>
                <a:endParaRPr lang="de-DE"/>
              </a:p>
            </p:txBody>
          </p:sp>
          <p:sp>
            <p:nvSpPr>
              <p:cNvPr id="12317" name="Line 60"/>
              <p:cNvSpPr>
                <a:spLocks noChangeShapeType="1"/>
              </p:cNvSpPr>
              <p:nvPr/>
            </p:nvSpPr>
            <p:spPr bwMode="auto">
              <a:xfrm flipH="1">
                <a:off x="2730" y="3797"/>
                <a:ext cx="614" cy="4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2705" y="4016"/>
                <a:ext cx="50" cy="209"/>
                <a:chOff x="2948" y="3310"/>
                <a:chExt cx="40" cy="165"/>
              </a:xfrm>
            </p:grpSpPr>
            <p:sp>
              <p:nvSpPr>
                <p:cNvPr id="1231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967" y="3346"/>
                  <a:ext cx="1" cy="12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320" name="Freeform 63"/>
                <p:cNvSpPr>
                  <a:spLocks/>
                </p:cNvSpPr>
                <p:nvPr/>
              </p:nvSpPr>
              <p:spPr bwMode="auto">
                <a:xfrm>
                  <a:off x="2948" y="3310"/>
                  <a:ext cx="40" cy="40"/>
                </a:xfrm>
                <a:custGeom>
                  <a:avLst/>
                  <a:gdLst>
                    <a:gd name="T0" fmla="*/ 40 w 40"/>
                    <a:gd name="T1" fmla="*/ 40 h 40"/>
                    <a:gd name="T2" fmla="*/ 19 w 40"/>
                    <a:gd name="T3" fmla="*/ 0 h 40"/>
                    <a:gd name="T4" fmla="*/ 0 w 40"/>
                    <a:gd name="T5" fmla="*/ 40 h 40"/>
                    <a:gd name="T6" fmla="*/ 40 w 40"/>
                    <a:gd name="T7" fmla="*/ 40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"/>
                    <a:gd name="T13" fmla="*/ 0 h 40"/>
                    <a:gd name="T14" fmla="*/ 40 w 40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" h="40">
                      <a:moveTo>
                        <a:pt x="40" y="40"/>
                      </a:moveTo>
                      <a:lnTo>
                        <a:pt x="19" y="0"/>
                      </a:lnTo>
                      <a:lnTo>
                        <a:pt x="0" y="40"/>
                      </a:lnTo>
                      <a:lnTo>
                        <a:pt x="4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1914525" y="4724400"/>
            <a:ext cx="2497138" cy="1736725"/>
            <a:chOff x="1206" y="2976"/>
            <a:chExt cx="1573" cy="1094"/>
          </a:xfrm>
        </p:grpSpPr>
        <p:sp>
          <p:nvSpPr>
            <p:cNvPr id="12303" name="Text Box 34"/>
            <p:cNvSpPr txBox="1">
              <a:spLocks noChangeArrowheads="1"/>
            </p:cNvSpPr>
            <p:nvPr/>
          </p:nvSpPr>
          <p:spPr bwMode="auto">
            <a:xfrm>
              <a:off x="1248" y="3696"/>
              <a:ext cx="1200" cy="3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korrespondierende Netzhautelemente</a:t>
              </a:r>
            </a:p>
          </p:txBody>
        </p:sp>
        <p:sp>
          <p:nvSpPr>
            <p:cNvPr id="12304" name="Line 57"/>
            <p:cNvSpPr>
              <a:spLocks noChangeShapeType="1"/>
            </p:cNvSpPr>
            <p:nvPr/>
          </p:nvSpPr>
          <p:spPr bwMode="auto">
            <a:xfrm flipH="1" flipV="1">
              <a:off x="2779" y="2976"/>
              <a:ext cx="0" cy="1019"/>
            </a:xfrm>
            <a:prstGeom prst="line">
              <a:avLst/>
            </a:prstGeom>
            <a:noFill/>
            <a:ln w="19050" cap="rnd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1206" y="3168"/>
              <a:ext cx="240" cy="528"/>
              <a:chOff x="1206" y="3168"/>
              <a:chExt cx="240" cy="528"/>
            </a:xfrm>
          </p:grpSpPr>
          <p:sp>
            <p:nvSpPr>
              <p:cNvPr id="12310" name="Line 35"/>
              <p:cNvSpPr>
                <a:spLocks noChangeShapeType="1"/>
              </p:cNvSpPr>
              <p:nvPr/>
            </p:nvSpPr>
            <p:spPr bwMode="auto">
              <a:xfrm flipH="1" flipV="1">
                <a:off x="1446" y="3168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311" name="Line 36"/>
              <p:cNvSpPr>
                <a:spLocks noChangeShapeType="1"/>
              </p:cNvSpPr>
              <p:nvPr/>
            </p:nvSpPr>
            <p:spPr bwMode="auto">
              <a:xfrm>
                <a:off x="1206" y="317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312" name="Line 68"/>
              <p:cNvSpPr>
                <a:spLocks noChangeShapeType="1"/>
              </p:cNvSpPr>
              <p:nvPr/>
            </p:nvSpPr>
            <p:spPr bwMode="auto">
              <a:xfrm>
                <a:off x="1206" y="3174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74"/>
            <p:cNvGrpSpPr>
              <a:grpSpLocks/>
            </p:cNvGrpSpPr>
            <p:nvPr/>
          </p:nvGrpSpPr>
          <p:grpSpPr bwMode="auto">
            <a:xfrm>
              <a:off x="2256" y="3168"/>
              <a:ext cx="522" cy="528"/>
              <a:chOff x="2262" y="3168"/>
              <a:chExt cx="336" cy="528"/>
            </a:xfrm>
          </p:grpSpPr>
          <p:sp>
            <p:nvSpPr>
              <p:cNvPr id="12307" name="Line 71"/>
              <p:cNvSpPr>
                <a:spLocks noChangeShapeType="1"/>
              </p:cNvSpPr>
              <p:nvPr/>
            </p:nvSpPr>
            <p:spPr bwMode="auto">
              <a:xfrm flipV="1">
                <a:off x="2262" y="3168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308" name="Line 72"/>
              <p:cNvSpPr>
                <a:spLocks noChangeShapeType="1"/>
              </p:cNvSpPr>
              <p:nvPr/>
            </p:nvSpPr>
            <p:spPr bwMode="auto">
              <a:xfrm flipH="1">
                <a:off x="2262" y="317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309" name="Line 73"/>
              <p:cNvSpPr>
                <a:spLocks noChangeShapeType="1"/>
              </p:cNvSpPr>
              <p:nvPr/>
            </p:nvSpPr>
            <p:spPr bwMode="auto">
              <a:xfrm flipH="1">
                <a:off x="2598" y="3174"/>
                <a:ext cx="0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2302" name="Rectangle 8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  <a:noFill/>
        </p:spPr>
        <p:txBody>
          <a:bodyPr/>
          <a:lstStyle/>
          <a:p>
            <a:pPr marL="317500" indent="-317500"/>
            <a:r>
              <a:rPr lang="de-DE" sz="2400" smtClean="0"/>
              <a:t>Wie funktioniert stereoskopische Tiefenwahrnehmung?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 animBg="1"/>
      <p:bldP spid="287767" grpId="0" animBg="1"/>
      <p:bldP spid="287768" grpId="0" animBg="1"/>
      <p:bldP spid="287770" grpId="0" animBg="1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Stereosehen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187450"/>
          </a:xfrm>
        </p:spPr>
        <p:txBody>
          <a:bodyPr/>
          <a:lstStyle/>
          <a:p>
            <a:r>
              <a:rPr lang="de-DE" sz="2400" smtClean="0"/>
              <a:t>Nicht auf dem Horopter liegende Objekte werden auf disparaten (d.h. nicht miteinander korrespondierenden) Netzhautelementen abgebildet. 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381000" y="2727325"/>
            <a:ext cx="8382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2400"/>
              <a:t>Sie werden mit einer Querdisparation abgebildet.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2400"/>
              <a:t>Je länger die Querdisparationsstrecke ist, desto größer ist die wahrgenommene Tiefe (Sehtiefe).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2400"/>
              <a:t>Bei Querdisparation in </a:t>
            </a:r>
            <a:r>
              <a:rPr kumimoji="1" lang="de-DE" sz="2400" u="sng"/>
              <a:t>nasaler</a:t>
            </a:r>
            <a:r>
              <a:rPr kumimoji="1" lang="de-DE" sz="2400"/>
              <a:t> Richtung wird das Stereo-Objekt in größerer Entfernung als das angeblickte Objekt wahrgenommen.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2400"/>
              <a:t>Bei Querdisparation in </a:t>
            </a:r>
            <a:r>
              <a:rPr kumimoji="1" lang="de-DE" sz="2400" u="sng"/>
              <a:t>temporaler</a:t>
            </a:r>
            <a:r>
              <a:rPr kumimoji="1" lang="de-DE" sz="2400"/>
              <a:t> Richtung wird das Stereo-Objekt in geringerer Entfernung als das angeblickte Objekt wahrgenommen.</a:t>
            </a:r>
            <a:endParaRPr kumimoji="1" lang="de-DE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Strabismus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Ab</a:t>
            </a:r>
            <a:r>
              <a:rPr lang="de-DE" sz="2400" smtClean="0"/>
              <a:t>wesenheit von Fusionsreizen:</a:t>
            </a:r>
          </a:p>
        </p:txBody>
      </p:sp>
      <p:sp>
        <p:nvSpPr>
          <p:cNvPr id="26628" name="Oval 4"/>
          <p:cNvSpPr>
            <a:spLocks noChangeAspect="1" noChangeArrowheads="1"/>
          </p:cNvSpPr>
          <p:nvPr/>
        </p:nvSpPr>
        <p:spPr bwMode="auto">
          <a:xfrm>
            <a:off x="3949700" y="5410200"/>
            <a:ext cx="77788" cy="777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29" name="Oval 5"/>
          <p:cNvSpPr>
            <a:spLocks noChangeAspect="1" noChangeArrowheads="1"/>
          </p:cNvSpPr>
          <p:nvPr/>
        </p:nvSpPr>
        <p:spPr bwMode="auto">
          <a:xfrm>
            <a:off x="1247775" y="5443538"/>
            <a:ext cx="79375" cy="793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0" name="Oval 6"/>
          <p:cNvSpPr>
            <a:spLocks noChangeAspect="1" noChangeArrowheads="1"/>
          </p:cNvSpPr>
          <p:nvPr/>
        </p:nvSpPr>
        <p:spPr bwMode="auto">
          <a:xfrm>
            <a:off x="838200" y="4621213"/>
            <a:ext cx="873125" cy="8731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1" name="Oval 7"/>
          <p:cNvSpPr>
            <a:spLocks noChangeAspect="1" noChangeArrowheads="1"/>
          </p:cNvSpPr>
          <p:nvPr/>
        </p:nvSpPr>
        <p:spPr bwMode="auto">
          <a:xfrm>
            <a:off x="3390900" y="4619625"/>
            <a:ext cx="874713" cy="8731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6632" name="Group 8"/>
          <p:cNvGrpSpPr>
            <a:grpSpLocks noChangeAspect="1"/>
          </p:cNvGrpSpPr>
          <p:nvPr/>
        </p:nvGrpSpPr>
        <p:grpSpPr bwMode="auto">
          <a:xfrm>
            <a:off x="879475" y="5672138"/>
            <a:ext cx="800100" cy="803275"/>
            <a:chOff x="-236" y="0"/>
            <a:chExt cx="20472" cy="20000"/>
          </a:xfrm>
        </p:grpSpPr>
        <p:sp>
          <p:nvSpPr>
            <p:cNvPr id="26644" name="Line 9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5" name="Line 10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633" name="Group 11"/>
          <p:cNvGrpSpPr>
            <a:grpSpLocks noChangeAspect="1"/>
          </p:cNvGrpSpPr>
          <p:nvPr/>
        </p:nvGrpSpPr>
        <p:grpSpPr bwMode="auto">
          <a:xfrm>
            <a:off x="3635375" y="5670550"/>
            <a:ext cx="800100" cy="804863"/>
            <a:chOff x="-236" y="0"/>
            <a:chExt cx="20472" cy="20000"/>
          </a:xfrm>
        </p:grpSpPr>
        <p:sp>
          <p:nvSpPr>
            <p:cNvPr id="26642" name="Line 12"/>
            <p:cNvSpPr>
              <a:spLocks noChangeAspect="1"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3" name="Line 13"/>
            <p:cNvSpPr>
              <a:spLocks noChangeAspect="1"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34" name="Line 14"/>
          <p:cNvSpPr>
            <a:spLocks noChangeAspect="1" noChangeShapeType="1"/>
          </p:cNvSpPr>
          <p:nvPr/>
        </p:nvSpPr>
        <p:spPr bwMode="auto">
          <a:xfrm>
            <a:off x="2901950" y="2381250"/>
            <a:ext cx="1087438" cy="3067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6635" name="Rectangle 15"/>
          <p:cNvSpPr>
            <a:spLocks noChangeAspect="1" noChangeArrowheads="1"/>
          </p:cNvSpPr>
          <p:nvPr/>
        </p:nvSpPr>
        <p:spPr bwMode="auto">
          <a:xfrm>
            <a:off x="5813425" y="5942013"/>
            <a:ext cx="26177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/>
              <a:t>Blick von hinten auf den Augenhintergrund</a:t>
            </a:r>
          </a:p>
        </p:txBody>
      </p:sp>
      <p:sp>
        <p:nvSpPr>
          <p:cNvPr id="26636" name="Line 16"/>
          <p:cNvSpPr>
            <a:spLocks noChangeAspect="1" noChangeShapeType="1"/>
          </p:cNvSpPr>
          <p:nvPr/>
        </p:nvSpPr>
        <p:spPr bwMode="auto">
          <a:xfrm flipV="1">
            <a:off x="1281113" y="2366963"/>
            <a:ext cx="0" cy="3111500"/>
          </a:xfrm>
          <a:prstGeom prst="line">
            <a:avLst/>
          </a:prstGeom>
          <a:noFill/>
          <a:ln w="63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6637" name="Line 17"/>
          <p:cNvSpPr>
            <a:spLocks noChangeAspect="1" noChangeShapeType="1"/>
          </p:cNvSpPr>
          <p:nvPr/>
        </p:nvSpPr>
        <p:spPr bwMode="auto">
          <a:xfrm flipH="1" flipV="1">
            <a:off x="5275263" y="6083300"/>
            <a:ext cx="347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38" name="Line 18"/>
          <p:cNvSpPr>
            <a:spLocks noChangeShapeType="1"/>
          </p:cNvSpPr>
          <p:nvPr/>
        </p:nvSpPr>
        <p:spPr bwMode="auto">
          <a:xfrm rot="-1231267">
            <a:off x="3438525" y="4735513"/>
            <a:ext cx="533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39" name="Line 19"/>
          <p:cNvSpPr>
            <a:spLocks noChangeShapeType="1"/>
          </p:cNvSpPr>
          <p:nvPr/>
        </p:nvSpPr>
        <p:spPr bwMode="auto">
          <a:xfrm>
            <a:off x="1014413" y="4710113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40" name="Rectangle 20"/>
          <p:cNvSpPr>
            <a:spLocks noChangeAspect="1" noChangeArrowheads="1"/>
          </p:cNvSpPr>
          <p:nvPr/>
        </p:nvSpPr>
        <p:spPr bwMode="auto">
          <a:xfrm>
            <a:off x="5832475" y="3130550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Fixierlinie</a:t>
            </a:r>
          </a:p>
        </p:txBody>
      </p:sp>
      <p:sp>
        <p:nvSpPr>
          <p:cNvPr id="26641" name="Line 21"/>
          <p:cNvSpPr>
            <a:spLocks noChangeShapeType="1"/>
          </p:cNvSpPr>
          <p:nvPr/>
        </p:nvSpPr>
        <p:spPr bwMode="auto">
          <a:xfrm>
            <a:off x="5334000" y="3270250"/>
            <a:ext cx="381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/>
              <a:t>Aufbau </a:t>
            </a:r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Seheindruck ohne Analysatoren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4351338" y="4256088"/>
            <a:ext cx="454025" cy="454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00525" y="3462338"/>
            <a:ext cx="755650" cy="431800"/>
            <a:chOff x="2646" y="2181"/>
            <a:chExt cx="476" cy="272"/>
          </a:xfrm>
        </p:grpSpPr>
        <p:sp>
          <p:nvSpPr>
            <p:cNvPr id="15371" name="AutoShape 7"/>
            <p:cNvSpPr>
              <a:spLocks noChangeArrowheads="1"/>
            </p:cNvSpPr>
            <p:nvPr/>
          </p:nvSpPr>
          <p:spPr bwMode="auto">
            <a:xfrm flipV="1">
              <a:off x="2806" y="2181"/>
              <a:ext cx="316" cy="272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2" name="AutoShape 8"/>
            <p:cNvSpPr>
              <a:spLocks noChangeArrowheads="1"/>
            </p:cNvSpPr>
            <p:nvPr/>
          </p:nvSpPr>
          <p:spPr bwMode="auto">
            <a:xfrm flipV="1">
              <a:off x="2646" y="2181"/>
              <a:ext cx="316" cy="272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3" name="AutoShape 9"/>
            <p:cNvSpPr>
              <a:spLocks noChangeArrowheads="1"/>
            </p:cNvSpPr>
            <p:nvPr/>
          </p:nvSpPr>
          <p:spPr bwMode="auto">
            <a:xfrm flipV="1">
              <a:off x="2805" y="2181"/>
              <a:ext cx="159" cy="13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V="1">
            <a:off x="4205288" y="5067300"/>
            <a:ext cx="755650" cy="431800"/>
            <a:chOff x="2646" y="2181"/>
            <a:chExt cx="476" cy="272"/>
          </a:xfrm>
        </p:grpSpPr>
        <p:sp>
          <p:nvSpPr>
            <p:cNvPr id="15368" name="AutoShape 11"/>
            <p:cNvSpPr>
              <a:spLocks noChangeArrowheads="1"/>
            </p:cNvSpPr>
            <p:nvPr/>
          </p:nvSpPr>
          <p:spPr bwMode="auto">
            <a:xfrm flipV="1">
              <a:off x="2806" y="2181"/>
              <a:ext cx="316" cy="272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69" name="AutoShape 12"/>
            <p:cNvSpPr>
              <a:spLocks noChangeArrowheads="1"/>
            </p:cNvSpPr>
            <p:nvPr/>
          </p:nvSpPr>
          <p:spPr bwMode="auto">
            <a:xfrm flipV="1">
              <a:off x="2646" y="2181"/>
              <a:ext cx="316" cy="272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70" name="AutoShape 13"/>
            <p:cNvSpPr>
              <a:spLocks noChangeArrowheads="1"/>
            </p:cNvSpPr>
            <p:nvPr/>
          </p:nvSpPr>
          <p:spPr bwMode="auto">
            <a:xfrm flipV="1">
              <a:off x="2805" y="2181"/>
              <a:ext cx="159" cy="13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rechten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351338" y="4256088"/>
            <a:ext cx="454025" cy="454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flipV="1">
            <a:off x="4200525" y="3462338"/>
            <a:ext cx="501650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205288" y="5067300"/>
            <a:ext cx="501650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linken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4351338" y="4256088"/>
            <a:ext cx="454025" cy="454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flipV="1">
            <a:off x="4454525" y="3462338"/>
            <a:ext cx="501650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459288" y="5067300"/>
            <a:ext cx="501650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Binokularer Seheindruck mit Analysatoren bei </a:t>
            </a:r>
            <a:r>
              <a:rPr lang="de-DE" u="sng" smtClean="0"/>
              <a:t>Normal</a:t>
            </a:r>
            <a:r>
              <a:rPr lang="de-DE" smtClean="0"/>
              <a:t>darbietung: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8304212" cy="827088"/>
          </a:xfrm>
          <a:noFill/>
        </p:spPr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457200" y="3962400"/>
            <a:ext cx="817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Binokularer Seheindruck mit Analysatoren bei </a:t>
            </a:r>
            <a:r>
              <a:rPr kumimoji="1" lang="de-DE" sz="3000" u="sng"/>
              <a:t>Invers</a:t>
            </a:r>
            <a:r>
              <a:rPr kumimoji="1" lang="de-DE" sz="3000"/>
              <a:t>darbietung: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381000" y="2513013"/>
            <a:ext cx="7620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Die Dreiecke treten nach vorn aus der Testebene heraus. Sie erscheinen dem Klienten also näher als der Fixierpunkt.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457200" y="4951413"/>
            <a:ext cx="8178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Die Dreiecke treten nach hinten aus der Testebene heraus. Sie erscheinen dem Klienten also ferner als der Fixierpunkt.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utoUpdateAnimBg="0"/>
      <p:bldP spid="233477" grpId="0" autoUpdateAnimBg="0"/>
      <p:bldP spid="233478" grpId="0" autoUpdateAnimBg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19710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/>
              <a:t>Funktionsweise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2857500" cy="549275"/>
          </a:xfrm>
        </p:spPr>
        <p:txBody>
          <a:bodyPr/>
          <a:lstStyle/>
          <a:p>
            <a:r>
              <a:rPr lang="de-DE" smtClean="0"/>
              <a:t>Fusionsreize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3725" y="2552700"/>
            <a:ext cx="3336925" cy="3732213"/>
            <a:chOff x="374" y="1608"/>
            <a:chExt cx="2102" cy="23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" y="1681"/>
              <a:ext cx="2102" cy="2278"/>
              <a:chOff x="926" y="1681"/>
              <a:chExt cx="2102" cy="227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27" y="3533"/>
                <a:ext cx="2101" cy="187"/>
                <a:chOff x="927" y="3533"/>
                <a:chExt cx="2101" cy="18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927" y="3533"/>
                  <a:ext cx="2101" cy="47"/>
                  <a:chOff x="927" y="3533"/>
                  <a:chExt cx="2101" cy="47"/>
                </a:xfrm>
              </p:grpSpPr>
              <p:sp>
                <p:nvSpPr>
                  <p:cNvPr id="20588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27" y="3556"/>
                    <a:ext cx="2101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9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0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97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1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18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2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57" y="3533"/>
                    <a:ext cx="1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3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37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1047" y="3603"/>
                  <a:ext cx="1847" cy="117"/>
                  <a:chOff x="1047" y="3603"/>
                  <a:chExt cx="1847" cy="117"/>
                </a:xfrm>
              </p:grpSpPr>
              <p:sp>
                <p:nvSpPr>
                  <p:cNvPr id="2058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2058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20585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20586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20587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</p:grpSp>
          <p:sp>
            <p:nvSpPr>
              <p:cNvPr id="2055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133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54" name="Oval 21"/>
              <p:cNvSpPr>
                <a:spLocks noChangeAspect="1" noChangeArrowheads="1"/>
              </p:cNvSpPr>
              <p:nvPr/>
            </p:nvSpPr>
            <p:spPr bwMode="auto">
              <a:xfrm>
                <a:off x="1485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55" name="Oval 22"/>
              <p:cNvSpPr>
                <a:spLocks noChangeAspect="1" noChangeArrowheads="1"/>
              </p:cNvSpPr>
              <p:nvPr/>
            </p:nvSpPr>
            <p:spPr bwMode="auto">
              <a:xfrm>
                <a:off x="1906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926" y="2525"/>
                <a:ext cx="2101" cy="1434"/>
                <a:chOff x="926" y="2525"/>
                <a:chExt cx="2101" cy="1434"/>
              </a:xfrm>
            </p:grpSpPr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>
                  <a:off x="1901" y="3774"/>
                  <a:ext cx="149" cy="59"/>
                  <a:chOff x="1901" y="3774"/>
                  <a:chExt cx="149" cy="59"/>
                </a:xfrm>
              </p:grpSpPr>
              <p:sp>
                <p:nvSpPr>
                  <p:cNvPr id="20577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6" y="3774"/>
                    <a:ext cx="139" cy="59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9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01" y="3778"/>
                    <a:ext cx="149" cy="48"/>
                    <a:chOff x="0" y="0"/>
                    <a:chExt cx="20000" cy="20000"/>
                  </a:xfrm>
                </p:grpSpPr>
                <p:sp>
                  <p:nvSpPr>
                    <p:cNvPr id="20579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80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926" y="3780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1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2057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2057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2057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2057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2057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1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20566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3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20568" name="Line 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569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570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571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1485" y="2525"/>
                  <a:ext cx="982" cy="1308"/>
                  <a:chOff x="1485" y="2525"/>
                  <a:chExt cx="982" cy="1308"/>
                </a:xfrm>
              </p:grpSpPr>
              <p:sp>
                <p:nvSpPr>
                  <p:cNvPr id="2056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67" y="2525"/>
                    <a:ext cx="0" cy="126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1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85" y="2525"/>
                    <a:ext cx="1" cy="126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2" name="Line 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46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06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5" name="Group 48"/>
            <p:cNvGrpSpPr>
              <a:grpSpLocks noChangeAspect="1"/>
            </p:cNvGrpSpPr>
            <p:nvPr/>
          </p:nvGrpSpPr>
          <p:grpSpPr bwMode="auto">
            <a:xfrm>
              <a:off x="511" y="1608"/>
              <a:ext cx="1824" cy="1832"/>
              <a:chOff x="0" y="0"/>
              <a:chExt cx="20000" cy="20000"/>
            </a:xfrm>
          </p:grpSpPr>
          <p:sp>
            <p:nvSpPr>
              <p:cNvPr id="20550" name="Line 49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51" name="Line 50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549" name="Text Box 51"/>
            <p:cNvSpPr txBox="1">
              <a:spLocks noChangeArrowheads="1"/>
            </p:cNvSpPr>
            <p:nvPr/>
          </p:nvSpPr>
          <p:spPr bwMode="auto">
            <a:xfrm>
              <a:off x="2052" y="1668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L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16" name="Group 138"/>
          <p:cNvGrpSpPr>
            <a:grpSpLocks/>
          </p:cNvGrpSpPr>
          <p:nvPr/>
        </p:nvGrpSpPr>
        <p:grpSpPr bwMode="auto">
          <a:xfrm>
            <a:off x="3886200" y="2552700"/>
            <a:ext cx="4749800" cy="3733800"/>
            <a:chOff x="2448" y="1608"/>
            <a:chExt cx="2992" cy="2352"/>
          </a:xfrm>
        </p:grpSpPr>
        <p:grpSp>
          <p:nvGrpSpPr>
            <p:cNvPr id="17" name="Group 137"/>
            <p:cNvGrpSpPr>
              <a:grpSpLocks/>
            </p:cNvGrpSpPr>
            <p:nvPr/>
          </p:nvGrpSpPr>
          <p:grpSpPr bwMode="auto">
            <a:xfrm>
              <a:off x="2448" y="1681"/>
              <a:ext cx="2992" cy="2279"/>
              <a:chOff x="2448" y="1681"/>
              <a:chExt cx="2992" cy="2279"/>
            </a:xfrm>
          </p:grpSpPr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2568" y="3533"/>
                <a:ext cx="2872" cy="187"/>
                <a:chOff x="2568" y="3545"/>
                <a:chExt cx="2872" cy="187"/>
              </a:xfrm>
            </p:grpSpPr>
            <p:grpSp>
              <p:nvGrpSpPr>
                <p:cNvPr id="19" name="Group 55"/>
                <p:cNvGrpSpPr>
                  <a:grpSpLocks/>
                </p:cNvGrpSpPr>
                <p:nvPr/>
              </p:nvGrpSpPr>
              <p:grpSpPr bwMode="auto">
                <a:xfrm>
                  <a:off x="3339" y="3545"/>
                  <a:ext cx="2101" cy="47"/>
                  <a:chOff x="1477" y="3606"/>
                  <a:chExt cx="2805" cy="63"/>
                </a:xfrm>
              </p:grpSpPr>
              <p:sp>
                <p:nvSpPr>
                  <p:cNvPr id="20541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3637"/>
                    <a:ext cx="2805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2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3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4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4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01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5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8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6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57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" name="Group 62"/>
                <p:cNvGrpSpPr>
                  <a:grpSpLocks/>
                </p:cNvGrpSpPr>
                <p:nvPr/>
              </p:nvGrpSpPr>
              <p:grpSpPr bwMode="auto">
                <a:xfrm>
                  <a:off x="3459" y="3615"/>
                  <a:ext cx="1847" cy="117"/>
                  <a:chOff x="1047" y="3603"/>
                  <a:chExt cx="1847" cy="117"/>
                </a:xfrm>
              </p:grpSpPr>
              <p:sp>
                <p:nvSpPr>
                  <p:cNvPr id="2053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20537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20538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20539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2054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  <p:sp>
              <p:nvSpPr>
                <p:cNvPr id="20535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568" y="3600"/>
                  <a:ext cx="677" cy="129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Netzhautort</a:t>
                  </a:r>
                  <a:endParaRPr lang="de-DE" sz="1400"/>
                </a:p>
              </p:txBody>
            </p:sp>
          </p:grpSp>
          <p:sp>
            <p:nvSpPr>
              <p:cNvPr id="20504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545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05" name="Oval 70"/>
              <p:cNvSpPr>
                <a:spLocks noChangeAspect="1" noChangeArrowheads="1"/>
              </p:cNvSpPr>
              <p:nvPr/>
            </p:nvSpPr>
            <p:spPr bwMode="auto">
              <a:xfrm>
                <a:off x="3897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06" name="Oval 71"/>
              <p:cNvSpPr>
                <a:spLocks noChangeAspect="1" noChangeArrowheads="1"/>
              </p:cNvSpPr>
              <p:nvPr/>
            </p:nvSpPr>
            <p:spPr bwMode="auto">
              <a:xfrm>
                <a:off x="4318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1" name="Group 72"/>
              <p:cNvGrpSpPr>
                <a:grpSpLocks/>
              </p:cNvGrpSpPr>
              <p:nvPr/>
            </p:nvGrpSpPr>
            <p:grpSpPr bwMode="auto">
              <a:xfrm>
                <a:off x="2448" y="2525"/>
                <a:ext cx="2991" cy="1435"/>
                <a:chOff x="2448" y="2537"/>
                <a:chExt cx="2991" cy="1435"/>
              </a:xfrm>
            </p:grpSpPr>
            <p:grpSp>
              <p:nvGrpSpPr>
                <p:cNvPr id="22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4313" y="3786"/>
                  <a:ext cx="149" cy="59"/>
                  <a:chOff x="0" y="0"/>
                  <a:chExt cx="20000" cy="20000"/>
                </a:xfrm>
              </p:grpSpPr>
              <p:sp>
                <p:nvSpPr>
                  <p:cNvPr id="20529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0"/>
                    <a:ext cx="18661" cy="20000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489"/>
                    <a:ext cx="20000" cy="16097"/>
                    <a:chOff x="0" y="0"/>
                    <a:chExt cx="20000" cy="20000"/>
                  </a:xfrm>
                </p:grpSpPr>
                <p:sp>
                  <p:nvSpPr>
                    <p:cNvPr id="20531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32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0509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3850"/>
                  <a:ext cx="895" cy="122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rel. Sehschärfe</a:t>
                  </a:r>
                  <a:endParaRPr lang="de-DE" sz="1000"/>
                </a:p>
              </p:txBody>
            </p:sp>
            <p:grpSp>
              <p:nvGrpSpPr>
                <p:cNvPr id="24" name="Group 79"/>
                <p:cNvGrpSpPr>
                  <a:grpSpLocks/>
                </p:cNvGrpSpPr>
                <p:nvPr/>
              </p:nvGrpSpPr>
              <p:grpSpPr bwMode="auto">
                <a:xfrm>
                  <a:off x="3338" y="3792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2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20524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20525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20526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2052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2052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20518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7" name="Group 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20520" name="Line 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521" name="Line 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522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523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8" name="Group 93"/>
                <p:cNvGrpSpPr>
                  <a:grpSpLocks/>
                </p:cNvGrpSpPr>
                <p:nvPr/>
              </p:nvGrpSpPr>
              <p:grpSpPr bwMode="auto">
                <a:xfrm>
                  <a:off x="3897" y="2537"/>
                  <a:ext cx="982" cy="1308"/>
                  <a:chOff x="2223" y="2260"/>
                  <a:chExt cx="1310" cy="1746"/>
                </a:xfrm>
              </p:grpSpPr>
              <p:sp>
                <p:nvSpPr>
                  <p:cNvPr id="20512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3" y="2260"/>
                    <a:ext cx="0" cy="1689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3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3" y="2260"/>
                    <a:ext cx="1" cy="169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4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1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5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84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29" name="Group 136"/>
            <p:cNvGrpSpPr>
              <a:grpSpLocks/>
            </p:cNvGrpSpPr>
            <p:nvPr/>
          </p:nvGrpSpPr>
          <p:grpSpPr bwMode="auto">
            <a:xfrm>
              <a:off x="3475" y="1608"/>
              <a:ext cx="1824" cy="1832"/>
              <a:chOff x="3475" y="1608"/>
              <a:chExt cx="1824" cy="1832"/>
            </a:xfrm>
          </p:grpSpPr>
          <p:sp>
            <p:nvSpPr>
              <p:cNvPr id="20501" name="Line 99"/>
              <p:cNvSpPr>
                <a:spLocks noChangeAspect="1" noChangeShapeType="1"/>
              </p:cNvSpPr>
              <p:nvPr/>
            </p:nvSpPr>
            <p:spPr bwMode="auto">
              <a:xfrm>
                <a:off x="3475" y="2524"/>
                <a:ext cx="18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02" name="Line 100"/>
              <p:cNvSpPr>
                <a:spLocks noChangeAspect="1" noChangeShapeType="1"/>
              </p:cNvSpPr>
              <p:nvPr/>
            </p:nvSpPr>
            <p:spPr bwMode="auto">
              <a:xfrm>
                <a:off x="4387" y="1608"/>
                <a:ext cx="0" cy="18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500" name="Text Box 101"/>
            <p:cNvSpPr txBox="1">
              <a:spLocks noChangeArrowheads="1"/>
            </p:cNvSpPr>
            <p:nvPr/>
          </p:nvSpPr>
          <p:spPr bwMode="auto">
            <a:xfrm>
              <a:off x="3528" y="165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R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30" name="Group 144"/>
          <p:cNvGrpSpPr>
            <a:grpSpLocks/>
          </p:cNvGrpSpPr>
          <p:nvPr/>
        </p:nvGrpSpPr>
        <p:grpSpPr bwMode="auto">
          <a:xfrm>
            <a:off x="1209675" y="2955925"/>
            <a:ext cx="6799263" cy="2095500"/>
            <a:chOff x="762" y="1862"/>
            <a:chExt cx="4283" cy="1320"/>
          </a:xfrm>
        </p:grpSpPr>
        <p:grpSp>
          <p:nvGrpSpPr>
            <p:cNvPr id="31" name="Group 139"/>
            <p:cNvGrpSpPr>
              <a:grpSpLocks/>
            </p:cNvGrpSpPr>
            <p:nvPr/>
          </p:nvGrpSpPr>
          <p:grpSpPr bwMode="auto">
            <a:xfrm>
              <a:off x="762" y="1862"/>
              <a:ext cx="4283" cy="1320"/>
              <a:chOff x="762" y="1862"/>
              <a:chExt cx="4283" cy="1320"/>
            </a:xfrm>
          </p:grpSpPr>
          <p:sp>
            <p:nvSpPr>
              <p:cNvPr id="20496" name="Rectangle 104"/>
              <p:cNvSpPr>
                <a:spLocks noChangeArrowheads="1"/>
              </p:cNvSpPr>
              <p:nvPr/>
            </p:nvSpPr>
            <p:spPr bwMode="auto">
              <a:xfrm>
                <a:off x="762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497" name="Rectangle 105"/>
              <p:cNvSpPr>
                <a:spLocks noChangeArrowheads="1"/>
              </p:cNvSpPr>
              <p:nvPr/>
            </p:nvSpPr>
            <p:spPr bwMode="auto">
              <a:xfrm>
                <a:off x="3726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0480" name="Group 142"/>
            <p:cNvGrpSpPr>
              <a:grpSpLocks/>
            </p:cNvGrpSpPr>
            <p:nvPr/>
          </p:nvGrpSpPr>
          <p:grpSpPr bwMode="auto">
            <a:xfrm flipH="1">
              <a:off x="1240" y="2156"/>
              <a:ext cx="267" cy="734"/>
              <a:chOff x="1338" y="2156"/>
              <a:chExt cx="267" cy="734"/>
            </a:xfrm>
          </p:grpSpPr>
          <p:sp>
            <p:nvSpPr>
              <p:cNvPr id="20493" name="Oval 116"/>
              <p:cNvSpPr>
                <a:spLocks noChangeAspect="1" noChangeArrowheads="1"/>
              </p:cNvSpPr>
              <p:nvPr/>
            </p:nvSpPr>
            <p:spPr bwMode="auto">
              <a:xfrm>
                <a:off x="1338" y="2439"/>
                <a:ext cx="170" cy="1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494" name="AutoShape 118"/>
              <p:cNvSpPr>
                <a:spLocks noChangeArrowheads="1"/>
              </p:cNvSpPr>
              <p:nvPr/>
            </p:nvSpPr>
            <p:spPr bwMode="auto">
              <a:xfrm>
                <a:off x="1380" y="2696"/>
                <a:ext cx="225" cy="19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495" name="AutoShape 127"/>
              <p:cNvSpPr>
                <a:spLocks noChangeArrowheads="1"/>
              </p:cNvSpPr>
              <p:nvPr/>
            </p:nvSpPr>
            <p:spPr bwMode="auto">
              <a:xfrm flipV="1">
                <a:off x="1380" y="2156"/>
                <a:ext cx="225" cy="19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0481" name="Group 141"/>
            <p:cNvGrpSpPr>
              <a:grpSpLocks/>
            </p:cNvGrpSpPr>
            <p:nvPr/>
          </p:nvGrpSpPr>
          <p:grpSpPr bwMode="auto">
            <a:xfrm flipH="1">
              <a:off x="4299" y="2155"/>
              <a:ext cx="265" cy="732"/>
              <a:chOff x="4207" y="2155"/>
              <a:chExt cx="265" cy="732"/>
            </a:xfrm>
          </p:grpSpPr>
          <p:sp>
            <p:nvSpPr>
              <p:cNvPr id="20490" name="Oval 130"/>
              <p:cNvSpPr>
                <a:spLocks noChangeAspect="1" noChangeArrowheads="1"/>
              </p:cNvSpPr>
              <p:nvPr/>
            </p:nvSpPr>
            <p:spPr bwMode="auto">
              <a:xfrm flipH="1">
                <a:off x="4302" y="2442"/>
                <a:ext cx="170" cy="17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491" name="AutoShape 131"/>
              <p:cNvSpPr>
                <a:spLocks noChangeArrowheads="1"/>
              </p:cNvSpPr>
              <p:nvPr/>
            </p:nvSpPr>
            <p:spPr bwMode="auto">
              <a:xfrm flipH="1">
                <a:off x="4207" y="2693"/>
                <a:ext cx="225" cy="19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492" name="AutoShape 132"/>
              <p:cNvSpPr>
                <a:spLocks noChangeArrowheads="1"/>
              </p:cNvSpPr>
              <p:nvPr/>
            </p:nvSpPr>
            <p:spPr bwMode="auto">
              <a:xfrm flipH="1" flipV="1">
                <a:off x="4207" y="2155"/>
                <a:ext cx="225" cy="19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88950"/>
          </a:xfrm>
        </p:spPr>
        <p:txBody>
          <a:bodyPr/>
          <a:lstStyle/>
          <a:p>
            <a:r>
              <a:rPr lang="de-DE" sz="2600" smtClean="0"/>
              <a:t>Funktionsweise bei normaler Darbietung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27450" y="2362200"/>
            <a:ext cx="995363" cy="993775"/>
            <a:chOff x="2348" y="1353"/>
            <a:chExt cx="627" cy="626"/>
          </a:xfrm>
        </p:grpSpPr>
        <p:sp>
          <p:nvSpPr>
            <p:cNvPr id="21571" name="Rectangle 5"/>
            <p:cNvSpPr>
              <a:spLocks noChangeArrowheads="1"/>
            </p:cNvSpPr>
            <p:nvPr/>
          </p:nvSpPr>
          <p:spPr bwMode="auto">
            <a:xfrm>
              <a:off x="2348" y="1353"/>
              <a:ext cx="627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2" name="Oval 6"/>
            <p:cNvSpPr>
              <a:spLocks noChangeArrowheads="1"/>
            </p:cNvSpPr>
            <p:nvPr/>
          </p:nvSpPr>
          <p:spPr bwMode="auto">
            <a:xfrm>
              <a:off x="2625" y="1625"/>
              <a:ext cx="73" cy="7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3" name="Freeform 7"/>
            <p:cNvSpPr>
              <a:spLocks/>
            </p:cNvSpPr>
            <p:nvPr/>
          </p:nvSpPr>
          <p:spPr bwMode="auto">
            <a:xfrm>
              <a:off x="2585" y="1425"/>
              <a:ext cx="85" cy="70"/>
            </a:xfrm>
            <a:custGeom>
              <a:avLst/>
              <a:gdLst>
                <a:gd name="T0" fmla="*/ 0 w 20000"/>
                <a:gd name="T1" fmla="*/ 0 h 20000"/>
                <a:gd name="T2" fmla="*/ 19875 w 20000"/>
                <a:gd name="T3" fmla="*/ 0 h 20000"/>
                <a:gd name="T4" fmla="*/ 10000 w 20000"/>
                <a:gd name="T5" fmla="*/ 19846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9875" y="0"/>
                  </a:lnTo>
                  <a:lnTo>
                    <a:pt x="10000" y="19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 cap="flat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4" name="Freeform 8"/>
            <p:cNvSpPr>
              <a:spLocks/>
            </p:cNvSpPr>
            <p:nvPr/>
          </p:nvSpPr>
          <p:spPr bwMode="auto">
            <a:xfrm>
              <a:off x="2641" y="1425"/>
              <a:ext cx="86" cy="70"/>
            </a:xfrm>
            <a:custGeom>
              <a:avLst/>
              <a:gdLst>
                <a:gd name="T0" fmla="*/ 0 w 20000"/>
                <a:gd name="T1" fmla="*/ 0 h 20000"/>
                <a:gd name="T2" fmla="*/ 19875 w 20000"/>
                <a:gd name="T3" fmla="*/ 0 h 20000"/>
                <a:gd name="T4" fmla="*/ 10000 w 20000"/>
                <a:gd name="T5" fmla="*/ 19846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9875" y="0"/>
                  </a:lnTo>
                  <a:lnTo>
                    <a:pt x="10000" y="19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 w="9525" cap="flat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5" name="Freeform 9"/>
            <p:cNvSpPr>
              <a:spLocks/>
            </p:cNvSpPr>
            <p:nvPr/>
          </p:nvSpPr>
          <p:spPr bwMode="auto">
            <a:xfrm>
              <a:off x="2633" y="1427"/>
              <a:ext cx="40" cy="29"/>
            </a:xfrm>
            <a:custGeom>
              <a:avLst/>
              <a:gdLst>
                <a:gd name="T0" fmla="*/ 0 w 20000"/>
                <a:gd name="T1" fmla="*/ 0 h 20000"/>
                <a:gd name="T2" fmla="*/ 19737 w 20000"/>
                <a:gd name="T3" fmla="*/ 0 h 20000"/>
                <a:gd name="T4" fmla="*/ 10526 w 20000"/>
                <a:gd name="T5" fmla="*/ 1963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9737" y="0"/>
                  </a:lnTo>
                  <a:lnTo>
                    <a:pt x="10526" y="19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6" name="Freeform 10"/>
            <p:cNvSpPr>
              <a:spLocks/>
            </p:cNvSpPr>
            <p:nvPr/>
          </p:nvSpPr>
          <p:spPr bwMode="auto">
            <a:xfrm>
              <a:off x="2594" y="1855"/>
              <a:ext cx="86" cy="69"/>
            </a:xfrm>
            <a:custGeom>
              <a:avLst/>
              <a:gdLst>
                <a:gd name="T0" fmla="*/ 0 w 20000"/>
                <a:gd name="T1" fmla="*/ 19846 h 20000"/>
                <a:gd name="T2" fmla="*/ 19875 w 20000"/>
                <a:gd name="T3" fmla="*/ 19846 h 20000"/>
                <a:gd name="T4" fmla="*/ 10000 w 20000"/>
                <a:gd name="T5" fmla="*/ 0 h 20000"/>
                <a:gd name="T6" fmla="*/ 0 w 20000"/>
                <a:gd name="T7" fmla="*/ 19846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46"/>
                  </a:moveTo>
                  <a:lnTo>
                    <a:pt x="19875" y="19846"/>
                  </a:lnTo>
                  <a:lnTo>
                    <a:pt x="10000" y="0"/>
                  </a:lnTo>
                  <a:lnTo>
                    <a:pt x="0" y="19846"/>
                  </a:lnTo>
                  <a:close/>
                </a:path>
              </a:pathLst>
            </a:custGeom>
            <a:solidFill>
              <a:srgbClr val="666666"/>
            </a:solidFill>
            <a:ln w="9525" cap="flat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7" name="Freeform 11"/>
            <p:cNvSpPr>
              <a:spLocks/>
            </p:cNvSpPr>
            <p:nvPr/>
          </p:nvSpPr>
          <p:spPr bwMode="auto">
            <a:xfrm>
              <a:off x="2650" y="1855"/>
              <a:ext cx="86" cy="69"/>
            </a:xfrm>
            <a:custGeom>
              <a:avLst/>
              <a:gdLst>
                <a:gd name="T0" fmla="*/ 0 w 20000"/>
                <a:gd name="T1" fmla="*/ 19846 h 20000"/>
                <a:gd name="T2" fmla="*/ 19875 w 20000"/>
                <a:gd name="T3" fmla="*/ 19846 h 20000"/>
                <a:gd name="T4" fmla="*/ 10000 w 20000"/>
                <a:gd name="T5" fmla="*/ 0 h 20000"/>
                <a:gd name="T6" fmla="*/ 0 w 20000"/>
                <a:gd name="T7" fmla="*/ 19846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46"/>
                  </a:moveTo>
                  <a:lnTo>
                    <a:pt x="19875" y="19846"/>
                  </a:lnTo>
                  <a:lnTo>
                    <a:pt x="10000" y="0"/>
                  </a:lnTo>
                  <a:lnTo>
                    <a:pt x="0" y="19846"/>
                  </a:lnTo>
                  <a:close/>
                </a:path>
              </a:pathLst>
            </a:custGeom>
            <a:solidFill>
              <a:srgbClr val="666666"/>
            </a:solidFill>
            <a:ln w="9525" cap="flat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8" name="Freeform 12"/>
            <p:cNvSpPr>
              <a:spLocks/>
            </p:cNvSpPr>
            <p:nvPr/>
          </p:nvSpPr>
          <p:spPr bwMode="auto">
            <a:xfrm>
              <a:off x="2641" y="1895"/>
              <a:ext cx="41" cy="28"/>
            </a:xfrm>
            <a:custGeom>
              <a:avLst/>
              <a:gdLst>
                <a:gd name="T0" fmla="*/ 0 w 20000"/>
                <a:gd name="T1" fmla="*/ 19630 h 20000"/>
                <a:gd name="T2" fmla="*/ 19737 w 20000"/>
                <a:gd name="T3" fmla="*/ 19630 h 20000"/>
                <a:gd name="T4" fmla="*/ 10526 w 20000"/>
                <a:gd name="T5" fmla="*/ 0 h 20000"/>
                <a:gd name="T6" fmla="*/ 0 w 20000"/>
                <a:gd name="T7" fmla="*/ 1963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630"/>
                  </a:moveTo>
                  <a:lnTo>
                    <a:pt x="19737" y="19630"/>
                  </a:lnTo>
                  <a:lnTo>
                    <a:pt x="10526" y="0"/>
                  </a:lnTo>
                  <a:lnTo>
                    <a:pt x="0" y="196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22538" y="4527550"/>
            <a:ext cx="3443287" cy="984250"/>
            <a:chOff x="1589" y="2717"/>
            <a:chExt cx="2169" cy="620"/>
          </a:xfrm>
        </p:grpSpPr>
        <p:sp>
          <p:nvSpPr>
            <p:cNvPr id="21561" name="Line 14"/>
            <p:cNvSpPr>
              <a:spLocks noChangeShapeType="1"/>
            </p:cNvSpPr>
            <p:nvPr/>
          </p:nvSpPr>
          <p:spPr bwMode="auto">
            <a:xfrm flipH="1">
              <a:off x="1818" y="2734"/>
              <a:ext cx="3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589" y="2871"/>
              <a:ext cx="2169" cy="466"/>
              <a:chOff x="1589" y="2871"/>
              <a:chExt cx="2169" cy="466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589" y="2871"/>
                <a:ext cx="458" cy="456"/>
                <a:chOff x="-236" y="0"/>
                <a:chExt cx="20472" cy="20000"/>
              </a:xfrm>
            </p:grpSpPr>
            <p:sp>
              <p:nvSpPr>
                <p:cNvPr id="21569" name="Line 17"/>
                <p:cNvSpPr>
                  <a:spLocks noChangeShapeType="1"/>
                </p:cNvSpPr>
                <p:nvPr/>
              </p:nvSpPr>
              <p:spPr bwMode="auto">
                <a:xfrm>
                  <a:off x="9988" y="0"/>
                  <a:ext cx="24" cy="20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7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-236" y="9965"/>
                  <a:ext cx="2047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565" name="Oval 19"/>
              <p:cNvSpPr>
                <a:spLocks noChangeArrowheads="1"/>
              </p:cNvSpPr>
              <p:nvPr/>
            </p:nvSpPr>
            <p:spPr bwMode="auto">
              <a:xfrm>
                <a:off x="3505" y="3084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66" name="Oval 20"/>
              <p:cNvSpPr>
                <a:spLocks noChangeArrowheads="1"/>
              </p:cNvSpPr>
              <p:nvPr/>
            </p:nvSpPr>
            <p:spPr bwMode="auto">
              <a:xfrm>
                <a:off x="1795" y="3076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67" name="Line 21"/>
              <p:cNvSpPr>
                <a:spLocks noChangeShapeType="1"/>
              </p:cNvSpPr>
              <p:nvPr/>
            </p:nvSpPr>
            <p:spPr bwMode="auto">
              <a:xfrm>
                <a:off x="3525" y="2881"/>
                <a:ext cx="2" cy="4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68" name="Line 22"/>
              <p:cNvSpPr>
                <a:spLocks noChangeShapeType="1"/>
              </p:cNvSpPr>
              <p:nvPr/>
            </p:nvSpPr>
            <p:spPr bwMode="auto">
              <a:xfrm flipH="1">
                <a:off x="3302" y="3108"/>
                <a:ext cx="45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63" name="Line 23"/>
            <p:cNvSpPr>
              <a:spLocks noChangeShapeType="1"/>
            </p:cNvSpPr>
            <p:nvPr/>
          </p:nvSpPr>
          <p:spPr bwMode="auto">
            <a:xfrm flipH="1">
              <a:off x="3528" y="2717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245100" y="4757738"/>
            <a:ext cx="506413" cy="735012"/>
            <a:chOff x="3304" y="2862"/>
            <a:chExt cx="319" cy="463"/>
          </a:xfrm>
        </p:grpSpPr>
        <p:sp>
          <p:nvSpPr>
            <p:cNvPr id="21559" name="Oval 25"/>
            <p:cNvSpPr>
              <a:spLocks noChangeArrowheads="1"/>
            </p:cNvSpPr>
            <p:nvPr/>
          </p:nvSpPr>
          <p:spPr bwMode="auto">
            <a:xfrm>
              <a:off x="3308" y="2862"/>
              <a:ext cx="315" cy="154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0" name="Oval 26"/>
            <p:cNvSpPr>
              <a:spLocks noChangeArrowheads="1"/>
            </p:cNvSpPr>
            <p:nvPr/>
          </p:nvSpPr>
          <p:spPr bwMode="auto">
            <a:xfrm>
              <a:off x="3304" y="3171"/>
              <a:ext cx="315" cy="154"/>
            </a:xfrm>
            <a:prstGeom prst="ellips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5602288" y="3309938"/>
            <a:ext cx="1331912" cy="2106612"/>
            <a:chOff x="3529" y="2160"/>
            <a:chExt cx="839" cy="1327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529" y="3124"/>
              <a:ext cx="87" cy="363"/>
              <a:chOff x="3529" y="2914"/>
              <a:chExt cx="87" cy="363"/>
            </a:xfrm>
          </p:grpSpPr>
          <p:sp>
            <p:nvSpPr>
              <p:cNvPr id="21557" name="Freeform 28"/>
              <p:cNvSpPr>
                <a:spLocks/>
              </p:cNvSpPr>
              <p:nvPr/>
            </p:nvSpPr>
            <p:spPr bwMode="auto">
              <a:xfrm>
                <a:off x="3530" y="2914"/>
                <a:ext cx="86" cy="70"/>
              </a:xfrm>
              <a:custGeom>
                <a:avLst/>
                <a:gdLst>
                  <a:gd name="T0" fmla="*/ 0 w 20000"/>
                  <a:gd name="T1" fmla="*/ 0 h 20000"/>
                  <a:gd name="T2" fmla="*/ 19875 w 20000"/>
                  <a:gd name="T3" fmla="*/ 0 h 20000"/>
                  <a:gd name="T4" fmla="*/ 10000 w 20000"/>
                  <a:gd name="T5" fmla="*/ 19846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9875" y="0"/>
                    </a:lnTo>
                    <a:lnTo>
                      <a:pt x="10000" y="198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58" name="Freeform 29"/>
              <p:cNvSpPr>
                <a:spLocks/>
              </p:cNvSpPr>
              <p:nvPr/>
            </p:nvSpPr>
            <p:spPr bwMode="auto">
              <a:xfrm>
                <a:off x="3529" y="3207"/>
                <a:ext cx="86" cy="70"/>
              </a:xfrm>
              <a:custGeom>
                <a:avLst/>
                <a:gdLst>
                  <a:gd name="T0" fmla="*/ 0 w 20000"/>
                  <a:gd name="T1" fmla="*/ 19846 h 20000"/>
                  <a:gd name="T2" fmla="*/ 19875 w 20000"/>
                  <a:gd name="T3" fmla="*/ 19846 h 20000"/>
                  <a:gd name="T4" fmla="*/ 10000 w 20000"/>
                  <a:gd name="T5" fmla="*/ 0 h 20000"/>
                  <a:gd name="T6" fmla="*/ 0 w 20000"/>
                  <a:gd name="T7" fmla="*/ 19846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846"/>
                    </a:moveTo>
                    <a:lnTo>
                      <a:pt x="19875" y="19846"/>
                    </a:lnTo>
                    <a:lnTo>
                      <a:pt x="10000" y="0"/>
                    </a:lnTo>
                    <a:lnTo>
                      <a:pt x="0" y="1984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56" name="Rectangle 33"/>
            <p:cNvSpPr>
              <a:spLocks noChangeArrowheads="1"/>
            </p:cNvSpPr>
            <p:nvPr/>
          </p:nvSpPr>
          <p:spPr bwMode="auto">
            <a:xfrm>
              <a:off x="3552" y="2160"/>
              <a:ext cx="816" cy="52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r"/>
              <a:r>
                <a:rPr lang="de-DE"/>
                <a:t>Rechtes Auge sieht linke Dreiecke</a:t>
              </a:r>
              <a:endParaRPr lang="de-DE" sz="1000">
                <a:latin typeface="Times New Roman" pitchFamily="18" charset="0"/>
              </a:endParaRP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5834063" y="4756150"/>
            <a:ext cx="3070225" cy="711200"/>
            <a:chOff x="3675" y="3071"/>
            <a:chExt cx="1934" cy="448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3897" y="3071"/>
              <a:ext cx="1712" cy="448"/>
              <a:chOff x="0" y="0"/>
              <a:chExt cx="20000" cy="20000"/>
            </a:xfrm>
          </p:grpSpPr>
          <p:sp>
            <p:nvSpPr>
              <p:cNvPr id="21553" name="Rectangle 36"/>
              <p:cNvSpPr>
                <a:spLocks noChangeArrowheads="1"/>
              </p:cNvSpPr>
              <p:nvPr/>
            </p:nvSpPr>
            <p:spPr bwMode="auto">
              <a:xfrm>
                <a:off x="279" y="430"/>
                <a:ext cx="19539" cy="19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de-DE" sz="1400"/>
                  <a:t>Abbildung auf nicht korres-pondierende Netzhautstellen</a:t>
                </a:r>
                <a:br>
                  <a:rPr lang="de-DE" sz="1400"/>
                </a:br>
                <a:r>
                  <a:rPr lang="de-DE" sz="1400"/>
                  <a:t>= disparate Abbildung</a:t>
                </a:r>
                <a:endParaRPr lang="de-DE" sz="1000"/>
              </a:p>
            </p:txBody>
          </p:sp>
          <p:sp>
            <p:nvSpPr>
              <p:cNvPr id="21554" name="Rectangle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1980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51" name="Line 38"/>
            <p:cNvSpPr>
              <a:spLocks noChangeShapeType="1"/>
            </p:cNvSpPr>
            <p:nvPr/>
          </p:nvSpPr>
          <p:spPr bwMode="auto">
            <a:xfrm flipH="1">
              <a:off x="3675" y="3151"/>
              <a:ext cx="2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2" name="Line 39"/>
            <p:cNvSpPr>
              <a:spLocks noChangeShapeType="1"/>
            </p:cNvSpPr>
            <p:nvPr/>
          </p:nvSpPr>
          <p:spPr bwMode="auto">
            <a:xfrm flipH="1">
              <a:off x="3675" y="3454"/>
              <a:ext cx="22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5670550" y="5570538"/>
            <a:ext cx="3233738" cy="1168400"/>
            <a:chOff x="3572" y="3374"/>
            <a:chExt cx="2037" cy="736"/>
          </a:xfrm>
        </p:grpSpPr>
        <p:sp>
          <p:nvSpPr>
            <p:cNvPr id="21547" name="Rectangle 41"/>
            <p:cNvSpPr>
              <a:spLocks noChangeArrowheads="1"/>
            </p:cNvSpPr>
            <p:nvPr/>
          </p:nvSpPr>
          <p:spPr bwMode="auto">
            <a:xfrm>
              <a:off x="3916" y="3376"/>
              <a:ext cx="1681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de-DE" sz="1400"/>
                <a:t>Querdisparation in </a:t>
              </a:r>
              <a:r>
                <a:rPr lang="de-DE" sz="1400">
                  <a:solidFill>
                    <a:srgbClr val="FF0000"/>
                  </a:solidFill>
                </a:rPr>
                <a:t>temporaler</a:t>
              </a:r>
              <a:r>
                <a:rPr lang="de-DE" sz="1400"/>
                <a:t> Richtung </a:t>
              </a:r>
              <a:r>
                <a:rPr lang="de-DE" sz="1400" b="1">
                  <a:sym typeface="Symbol" pitchFamily="18" charset="2"/>
                </a:rPr>
                <a:t></a:t>
              </a:r>
              <a:r>
                <a:rPr lang="de-DE" sz="1400"/>
                <a:t> Wahrnehmung: Dreiecke sind</a:t>
              </a:r>
              <a:r>
                <a:rPr lang="de-DE" sz="1400">
                  <a:solidFill>
                    <a:srgbClr val="FF0000"/>
                  </a:solidFill>
                </a:rPr>
                <a:t> näher</a:t>
              </a:r>
              <a:r>
                <a:rPr lang="de-DE" sz="1400"/>
                <a:t> als der angeblickte Punkt</a:t>
              </a:r>
              <a:endParaRPr lang="de-DE" sz="1000"/>
            </a:p>
          </p:txBody>
        </p:sp>
        <p:sp>
          <p:nvSpPr>
            <p:cNvPr id="21548" name="Rectangle 42"/>
            <p:cNvSpPr>
              <a:spLocks noChangeArrowheads="1"/>
            </p:cNvSpPr>
            <p:nvPr/>
          </p:nvSpPr>
          <p:spPr bwMode="auto">
            <a:xfrm>
              <a:off x="3897" y="3374"/>
              <a:ext cx="1712" cy="60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9" name="Line 43"/>
            <p:cNvSpPr>
              <a:spLocks noChangeShapeType="1"/>
            </p:cNvSpPr>
            <p:nvPr/>
          </p:nvSpPr>
          <p:spPr bwMode="auto">
            <a:xfrm flipH="1" flipV="1">
              <a:off x="3572" y="3598"/>
              <a:ext cx="321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5500688" y="4872038"/>
            <a:ext cx="169862" cy="1022350"/>
            <a:chOff x="3465" y="2934"/>
            <a:chExt cx="107" cy="644"/>
          </a:xfrm>
        </p:grpSpPr>
        <p:sp>
          <p:nvSpPr>
            <p:cNvPr id="21544" name="Line 45"/>
            <p:cNvSpPr>
              <a:spLocks noChangeShapeType="1"/>
            </p:cNvSpPr>
            <p:nvPr/>
          </p:nvSpPr>
          <p:spPr bwMode="auto">
            <a:xfrm flipH="1">
              <a:off x="3569" y="2946"/>
              <a:ext cx="3" cy="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5" name="Line 46"/>
            <p:cNvSpPr>
              <a:spLocks noChangeShapeType="1"/>
            </p:cNvSpPr>
            <p:nvPr/>
          </p:nvSpPr>
          <p:spPr bwMode="auto">
            <a:xfrm>
              <a:off x="3469" y="3560"/>
              <a:ext cx="10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6" name="Line 47"/>
            <p:cNvSpPr>
              <a:spLocks noChangeShapeType="1"/>
            </p:cNvSpPr>
            <p:nvPr/>
          </p:nvSpPr>
          <p:spPr bwMode="auto">
            <a:xfrm>
              <a:off x="3465" y="2934"/>
              <a:ext cx="0" cy="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2800350" y="4776788"/>
            <a:ext cx="2782888" cy="1193800"/>
            <a:chOff x="1764" y="2874"/>
            <a:chExt cx="1753" cy="752"/>
          </a:xfrm>
        </p:grpSpPr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1764" y="2874"/>
              <a:ext cx="1753" cy="752"/>
              <a:chOff x="1764" y="2874"/>
              <a:chExt cx="1753" cy="752"/>
            </a:xfrm>
          </p:grpSpPr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>
                <a:off x="3403" y="2874"/>
                <a:ext cx="114" cy="122"/>
                <a:chOff x="-24" y="0"/>
                <a:chExt cx="20045" cy="20000"/>
              </a:xfrm>
            </p:grpSpPr>
            <p:sp>
              <p:nvSpPr>
                <p:cNvPr id="21542" name="Line 51"/>
                <p:cNvSpPr>
                  <a:spLocks noChangeShapeType="1"/>
                </p:cNvSpPr>
                <p:nvPr/>
              </p:nvSpPr>
              <p:spPr bwMode="auto">
                <a:xfrm>
                  <a:off x="10711" y="0"/>
                  <a:ext cx="95" cy="200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43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-24" y="9912"/>
                  <a:ext cx="20045" cy="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535" name="Line 53"/>
              <p:cNvSpPr>
                <a:spLocks noChangeShapeType="1"/>
              </p:cNvSpPr>
              <p:nvPr/>
            </p:nvSpPr>
            <p:spPr bwMode="auto">
              <a:xfrm flipH="1">
                <a:off x="1764" y="3471"/>
                <a:ext cx="39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36" name="Line 54"/>
              <p:cNvSpPr>
                <a:spLocks noChangeShapeType="1"/>
              </p:cNvSpPr>
              <p:nvPr/>
            </p:nvSpPr>
            <p:spPr bwMode="auto">
              <a:xfrm flipV="1">
                <a:off x="1766" y="3348"/>
                <a:ext cx="0" cy="1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37" name="Line 55"/>
              <p:cNvSpPr>
                <a:spLocks noChangeShapeType="1"/>
              </p:cNvSpPr>
              <p:nvPr/>
            </p:nvSpPr>
            <p:spPr bwMode="auto">
              <a:xfrm>
                <a:off x="3153" y="3476"/>
                <a:ext cx="3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38" name="Line 56"/>
              <p:cNvSpPr>
                <a:spLocks noChangeShapeType="1"/>
              </p:cNvSpPr>
              <p:nvPr/>
            </p:nvSpPr>
            <p:spPr bwMode="auto">
              <a:xfrm flipV="1">
                <a:off x="3465" y="3374"/>
                <a:ext cx="0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" name="Group 57"/>
              <p:cNvGrpSpPr>
                <a:grpSpLocks/>
              </p:cNvGrpSpPr>
              <p:nvPr/>
            </p:nvGrpSpPr>
            <p:grpSpPr bwMode="auto">
              <a:xfrm>
                <a:off x="2165" y="3315"/>
                <a:ext cx="988" cy="311"/>
                <a:chOff x="0" y="0"/>
                <a:chExt cx="20000" cy="20000"/>
              </a:xfrm>
            </p:grpSpPr>
            <p:sp>
              <p:nvSpPr>
                <p:cNvPr id="21540" name="Rectangle 58"/>
                <p:cNvSpPr>
                  <a:spLocks noChangeArrowheads="1"/>
                </p:cNvSpPr>
                <p:nvPr/>
              </p:nvSpPr>
              <p:spPr bwMode="auto">
                <a:xfrm>
                  <a:off x="325" y="1274"/>
                  <a:ext cx="19275" cy="1666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algn="ctr"/>
                  <a:r>
                    <a:rPr lang="de-DE" sz="1400"/>
                    <a:t>korrespondierendeNetzhautstellen</a:t>
                  </a:r>
                  <a:endParaRPr lang="de-DE" sz="1000"/>
                </a:p>
              </p:txBody>
            </p:sp>
            <p:sp>
              <p:nvSpPr>
                <p:cNvPr id="21541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0" cy="20000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3403" y="3186"/>
              <a:ext cx="114" cy="122"/>
              <a:chOff x="-24" y="0"/>
              <a:chExt cx="20045" cy="20000"/>
            </a:xfrm>
          </p:grpSpPr>
          <p:sp>
            <p:nvSpPr>
              <p:cNvPr id="21532" name="Line 61"/>
              <p:cNvSpPr>
                <a:spLocks noChangeShapeType="1"/>
              </p:cNvSpPr>
              <p:nvPr/>
            </p:nvSpPr>
            <p:spPr bwMode="auto">
              <a:xfrm>
                <a:off x="10711" y="0"/>
                <a:ext cx="95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33" name="Line 62"/>
              <p:cNvSpPr>
                <a:spLocks noChangeShapeType="1"/>
              </p:cNvSpPr>
              <p:nvPr/>
            </p:nvSpPr>
            <p:spPr bwMode="auto">
              <a:xfrm flipH="1">
                <a:off x="-24" y="9912"/>
                <a:ext cx="20045" cy="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2759075" y="2840038"/>
            <a:ext cx="2965450" cy="1778000"/>
            <a:chOff x="1738" y="1654"/>
            <a:chExt cx="1868" cy="1120"/>
          </a:xfrm>
        </p:grpSpPr>
        <p:grpSp>
          <p:nvGrpSpPr>
            <p:cNvPr id="19" name="Group 64"/>
            <p:cNvGrpSpPr>
              <a:grpSpLocks/>
            </p:cNvGrpSpPr>
            <p:nvPr/>
          </p:nvGrpSpPr>
          <p:grpSpPr bwMode="auto">
            <a:xfrm>
              <a:off x="1738" y="1654"/>
              <a:ext cx="1868" cy="1120"/>
              <a:chOff x="1738" y="1654"/>
              <a:chExt cx="1868" cy="1120"/>
            </a:xfrm>
          </p:grpSpPr>
          <p:sp>
            <p:nvSpPr>
              <p:cNvPr id="21524" name="Oval 65"/>
              <p:cNvSpPr>
                <a:spLocks noChangeArrowheads="1"/>
              </p:cNvSpPr>
              <p:nvPr/>
            </p:nvSpPr>
            <p:spPr bwMode="auto">
              <a:xfrm>
                <a:off x="3508" y="2689"/>
                <a:ext cx="40" cy="4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5" name="Oval 66"/>
              <p:cNvSpPr>
                <a:spLocks noChangeArrowheads="1"/>
              </p:cNvSpPr>
              <p:nvPr/>
            </p:nvSpPr>
            <p:spPr bwMode="auto">
              <a:xfrm>
                <a:off x="3145" y="2277"/>
                <a:ext cx="461" cy="49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6" name="Oval 67"/>
              <p:cNvSpPr>
                <a:spLocks noChangeArrowheads="1"/>
              </p:cNvSpPr>
              <p:nvPr/>
            </p:nvSpPr>
            <p:spPr bwMode="auto">
              <a:xfrm>
                <a:off x="1802" y="2697"/>
                <a:ext cx="40" cy="4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7" name="Oval 68"/>
              <p:cNvSpPr>
                <a:spLocks noChangeArrowheads="1"/>
              </p:cNvSpPr>
              <p:nvPr/>
            </p:nvSpPr>
            <p:spPr bwMode="auto">
              <a:xfrm>
                <a:off x="1738" y="2277"/>
                <a:ext cx="461" cy="49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8" name="Line 69"/>
              <p:cNvSpPr>
                <a:spLocks noChangeShapeType="1"/>
              </p:cNvSpPr>
              <p:nvPr/>
            </p:nvSpPr>
            <p:spPr bwMode="auto">
              <a:xfrm flipV="1">
                <a:off x="1822" y="1654"/>
                <a:ext cx="843" cy="10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29" name="Line 70"/>
              <p:cNvSpPr>
                <a:spLocks noChangeShapeType="1"/>
              </p:cNvSpPr>
              <p:nvPr/>
            </p:nvSpPr>
            <p:spPr bwMode="auto">
              <a:xfrm flipH="1" flipV="1">
                <a:off x="2657" y="1662"/>
                <a:ext cx="879" cy="10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22" name="Line 71"/>
            <p:cNvSpPr>
              <a:spLocks noChangeShapeType="1"/>
            </p:cNvSpPr>
            <p:nvPr/>
          </p:nvSpPr>
          <p:spPr bwMode="auto">
            <a:xfrm>
              <a:off x="1950" y="2280"/>
              <a:ext cx="246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3" name="Line 72"/>
            <p:cNvSpPr>
              <a:spLocks noChangeShapeType="1"/>
            </p:cNvSpPr>
            <p:nvPr/>
          </p:nvSpPr>
          <p:spPr bwMode="auto">
            <a:xfrm flipH="1">
              <a:off x="3144" y="2277"/>
              <a:ext cx="246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1447800" y="3309938"/>
            <a:ext cx="1423988" cy="2112962"/>
            <a:chOff x="912" y="2160"/>
            <a:chExt cx="897" cy="1331"/>
          </a:xfrm>
        </p:grpSpPr>
        <p:sp>
          <p:nvSpPr>
            <p:cNvPr id="21518" name="Freeform 31"/>
            <p:cNvSpPr>
              <a:spLocks/>
            </p:cNvSpPr>
            <p:nvPr/>
          </p:nvSpPr>
          <p:spPr bwMode="auto">
            <a:xfrm>
              <a:off x="1722" y="3124"/>
              <a:ext cx="85" cy="70"/>
            </a:xfrm>
            <a:custGeom>
              <a:avLst/>
              <a:gdLst>
                <a:gd name="T0" fmla="*/ 0 w 20000"/>
                <a:gd name="T1" fmla="*/ 0 h 20000"/>
                <a:gd name="T2" fmla="*/ 19875 w 20000"/>
                <a:gd name="T3" fmla="*/ 0 h 20000"/>
                <a:gd name="T4" fmla="*/ 10000 w 20000"/>
                <a:gd name="T5" fmla="*/ 19846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9875" y="0"/>
                  </a:lnTo>
                  <a:lnTo>
                    <a:pt x="10000" y="19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19" name="Freeform 32"/>
            <p:cNvSpPr>
              <a:spLocks/>
            </p:cNvSpPr>
            <p:nvPr/>
          </p:nvSpPr>
          <p:spPr bwMode="auto">
            <a:xfrm>
              <a:off x="1723" y="3421"/>
              <a:ext cx="86" cy="70"/>
            </a:xfrm>
            <a:custGeom>
              <a:avLst/>
              <a:gdLst>
                <a:gd name="T0" fmla="*/ 0 w 20000"/>
                <a:gd name="T1" fmla="*/ 19846 h 20000"/>
                <a:gd name="T2" fmla="*/ 19875 w 20000"/>
                <a:gd name="T3" fmla="*/ 19846 h 20000"/>
                <a:gd name="T4" fmla="*/ 10000 w 20000"/>
                <a:gd name="T5" fmla="*/ 0 h 20000"/>
                <a:gd name="T6" fmla="*/ 0 w 20000"/>
                <a:gd name="T7" fmla="*/ 19846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46"/>
                  </a:moveTo>
                  <a:lnTo>
                    <a:pt x="19875" y="19846"/>
                  </a:lnTo>
                  <a:lnTo>
                    <a:pt x="10000" y="0"/>
                  </a:lnTo>
                  <a:lnTo>
                    <a:pt x="0" y="198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20" name="Rectangle 73"/>
            <p:cNvSpPr>
              <a:spLocks noChangeArrowheads="1"/>
            </p:cNvSpPr>
            <p:nvPr/>
          </p:nvSpPr>
          <p:spPr bwMode="auto">
            <a:xfrm>
              <a:off x="912" y="2160"/>
              <a:ext cx="768" cy="52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Linkes Auge sieht rechte Dreiecke</a:t>
              </a:r>
              <a:endParaRPr lang="de-DE" sz="1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70550" y="5589588"/>
            <a:ext cx="3233738" cy="1168400"/>
            <a:chOff x="3572" y="3374"/>
            <a:chExt cx="2037" cy="736"/>
          </a:xfrm>
        </p:grpSpPr>
        <p:sp>
          <p:nvSpPr>
            <p:cNvPr id="22594" name="Rectangle 5"/>
            <p:cNvSpPr>
              <a:spLocks noChangeArrowheads="1"/>
            </p:cNvSpPr>
            <p:nvPr/>
          </p:nvSpPr>
          <p:spPr bwMode="auto">
            <a:xfrm>
              <a:off x="3916" y="3376"/>
              <a:ext cx="1681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de-DE" sz="1400"/>
                <a:t>Querdisparation in </a:t>
              </a:r>
              <a:r>
                <a:rPr lang="de-DE" sz="1400">
                  <a:solidFill>
                    <a:srgbClr val="FF0000"/>
                  </a:solidFill>
                </a:rPr>
                <a:t>nasaler</a:t>
              </a:r>
              <a:r>
                <a:rPr lang="de-DE" sz="1400"/>
                <a:t> Richtung </a:t>
              </a:r>
              <a:r>
                <a:rPr lang="de-DE" sz="1400" b="1">
                  <a:sym typeface="Symbol" pitchFamily="18" charset="2"/>
                </a:rPr>
                <a:t></a:t>
              </a:r>
              <a:r>
                <a:rPr lang="de-DE" sz="1400"/>
                <a:t> Wahrnehmung: Dreiecke sind</a:t>
              </a:r>
              <a:r>
                <a:rPr lang="de-DE" sz="1400">
                  <a:solidFill>
                    <a:srgbClr val="FF0000"/>
                  </a:solidFill>
                </a:rPr>
                <a:t> ferner</a:t>
              </a:r>
              <a:r>
                <a:rPr lang="de-DE" sz="1400"/>
                <a:t> als der angeblickte Punkt</a:t>
              </a:r>
              <a:endParaRPr lang="de-DE" sz="1000"/>
            </a:p>
          </p:txBody>
        </p:sp>
        <p:sp>
          <p:nvSpPr>
            <p:cNvPr id="22595" name="Rectangle 6"/>
            <p:cNvSpPr>
              <a:spLocks noChangeArrowheads="1"/>
            </p:cNvSpPr>
            <p:nvPr/>
          </p:nvSpPr>
          <p:spPr bwMode="auto">
            <a:xfrm>
              <a:off x="3897" y="3374"/>
              <a:ext cx="1712" cy="60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6" name="Line 7"/>
            <p:cNvSpPr>
              <a:spLocks noChangeShapeType="1"/>
            </p:cNvSpPr>
            <p:nvPr/>
          </p:nvSpPr>
          <p:spPr bwMode="auto">
            <a:xfrm flipH="1" flipV="1">
              <a:off x="3572" y="3598"/>
              <a:ext cx="321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flipH="1">
            <a:off x="5516563" y="4891088"/>
            <a:ext cx="169862" cy="1022350"/>
            <a:chOff x="3465" y="2934"/>
            <a:chExt cx="107" cy="644"/>
          </a:xfrm>
        </p:grpSpPr>
        <p:sp>
          <p:nvSpPr>
            <p:cNvPr id="22591" name="Line 9"/>
            <p:cNvSpPr>
              <a:spLocks noChangeShapeType="1"/>
            </p:cNvSpPr>
            <p:nvPr/>
          </p:nvSpPr>
          <p:spPr bwMode="auto">
            <a:xfrm flipH="1">
              <a:off x="3569" y="2946"/>
              <a:ext cx="3" cy="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2" name="Line 10"/>
            <p:cNvSpPr>
              <a:spLocks noChangeShapeType="1"/>
            </p:cNvSpPr>
            <p:nvPr/>
          </p:nvSpPr>
          <p:spPr bwMode="auto">
            <a:xfrm>
              <a:off x="3469" y="3560"/>
              <a:ext cx="103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triangle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93" name="Line 11"/>
            <p:cNvSpPr>
              <a:spLocks noChangeShapeType="1"/>
            </p:cNvSpPr>
            <p:nvPr/>
          </p:nvSpPr>
          <p:spPr bwMode="auto">
            <a:xfrm>
              <a:off x="3465" y="2934"/>
              <a:ext cx="0" cy="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33" name="Line 36"/>
          <p:cNvSpPr>
            <a:spLocks noChangeShapeType="1"/>
          </p:cNvSpPr>
          <p:nvPr/>
        </p:nvSpPr>
        <p:spPr bwMode="auto">
          <a:xfrm flipH="1">
            <a:off x="5241925" y="5167313"/>
            <a:ext cx="723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534" name="Oval 47"/>
          <p:cNvSpPr>
            <a:spLocks noChangeArrowheads="1"/>
          </p:cNvSpPr>
          <p:nvPr/>
        </p:nvSpPr>
        <p:spPr bwMode="auto">
          <a:xfrm flipH="1">
            <a:off x="5568950" y="5129213"/>
            <a:ext cx="73025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5" name="Line 59"/>
          <p:cNvSpPr>
            <a:spLocks noChangeShapeType="1"/>
          </p:cNvSpPr>
          <p:nvPr/>
        </p:nvSpPr>
        <p:spPr bwMode="auto">
          <a:xfrm flipV="1">
            <a:off x="2968625" y="5548313"/>
            <a:ext cx="0" cy="195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536" name="Line 65"/>
          <p:cNvSpPr>
            <a:spLocks noChangeShapeType="1"/>
          </p:cNvSpPr>
          <p:nvPr/>
        </p:nvSpPr>
        <p:spPr bwMode="auto">
          <a:xfrm>
            <a:off x="5689600" y="5291138"/>
            <a:ext cx="1588" cy="19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2537" name="Line 66"/>
          <p:cNvSpPr>
            <a:spLocks noChangeShapeType="1"/>
          </p:cNvSpPr>
          <p:nvPr/>
        </p:nvSpPr>
        <p:spPr bwMode="auto">
          <a:xfrm flipH="1">
            <a:off x="5592763" y="5386388"/>
            <a:ext cx="180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2538" name="Rectangle 70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88950"/>
          </a:xfrm>
          <a:noFill/>
        </p:spPr>
        <p:txBody>
          <a:bodyPr/>
          <a:lstStyle/>
          <a:p>
            <a:r>
              <a:rPr lang="de-DE" sz="2600" smtClean="0"/>
              <a:t>Funktionsweise bei inverser Darbietung</a:t>
            </a:r>
          </a:p>
        </p:txBody>
      </p: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1447800" y="2381250"/>
            <a:ext cx="7456488" cy="3608388"/>
            <a:chOff x="912" y="1500"/>
            <a:chExt cx="4697" cy="2273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738" y="1801"/>
              <a:ext cx="1868" cy="1120"/>
              <a:chOff x="1738" y="1654"/>
              <a:chExt cx="1868" cy="1120"/>
            </a:xfrm>
          </p:grpSpPr>
          <p:sp>
            <p:nvSpPr>
              <p:cNvPr id="22585" name="Oval 15"/>
              <p:cNvSpPr>
                <a:spLocks noChangeArrowheads="1"/>
              </p:cNvSpPr>
              <p:nvPr/>
            </p:nvSpPr>
            <p:spPr bwMode="auto">
              <a:xfrm>
                <a:off x="3508" y="2689"/>
                <a:ext cx="40" cy="4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86" name="Oval 16"/>
              <p:cNvSpPr>
                <a:spLocks noChangeArrowheads="1"/>
              </p:cNvSpPr>
              <p:nvPr/>
            </p:nvSpPr>
            <p:spPr bwMode="auto">
              <a:xfrm>
                <a:off x="3145" y="2277"/>
                <a:ext cx="461" cy="49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87" name="Oval 17"/>
              <p:cNvSpPr>
                <a:spLocks noChangeArrowheads="1"/>
              </p:cNvSpPr>
              <p:nvPr/>
            </p:nvSpPr>
            <p:spPr bwMode="auto">
              <a:xfrm>
                <a:off x="1802" y="2697"/>
                <a:ext cx="40" cy="41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88" name="Oval 18"/>
              <p:cNvSpPr>
                <a:spLocks noChangeArrowheads="1"/>
              </p:cNvSpPr>
              <p:nvPr/>
            </p:nvSpPr>
            <p:spPr bwMode="auto">
              <a:xfrm>
                <a:off x="1738" y="2277"/>
                <a:ext cx="461" cy="49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89" name="Line 19"/>
              <p:cNvSpPr>
                <a:spLocks noChangeShapeType="1"/>
              </p:cNvSpPr>
              <p:nvPr/>
            </p:nvSpPr>
            <p:spPr bwMode="auto">
              <a:xfrm flipV="1">
                <a:off x="1822" y="1654"/>
                <a:ext cx="843" cy="10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90" name="Line 20"/>
              <p:cNvSpPr>
                <a:spLocks noChangeShapeType="1"/>
              </p:cNvSpPr>
              <p:nvPr/>
            </p:nvSpPr>
            <p:spPr bwMode="auto">
              <a:xfrm flipH="1" flipV="1">
                <a:off x="2657" y="1662"/>
                <a:ext cx="879" cy="10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348" y="1500"/>
              <a:ext cx="627" cy="626"/>
              <a:chOff x="2348" y="1353"/>
              <a:chExt cx="627" cy="626"/>
            </a:xfrm>
          </p:grpSpPr>
          <p:sp>
            <p:nvSpPr>
              <p:cNvPr id="22577" name="Rectangle 22"/>
              <p:cNvSpPr>
                <a:spLocks noChangeArrowheads="1"/>
              </p:cNvSpPr>
              <p:nvPr/>
            </p:nvSpPr>
            <p:spPr bwMode="auto">
              <a:xfrm>
                <a:off x="2348" y="1353"/>
                <a:ext cx="627" cy="62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8" name="Oval 23"/>
              <p:cNvSpPr>
                <a:spLocks noChangeArrowheads="1"/>
              </p:cNvSpPr>
              <p:nvPr/>
            </p:nvSpPr>
            <p:spPr bwMode="auto">
              <a:xfrm>
                <a:off x="2625" y="1625"/>
                <a:ext cx="73" cy="7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9" name="Freeform 24"/>
              <p:cNvSpPr>
                <a:spLocks/>
              </p:cNvSpPr>
              <p:nvPr/>
            </p:nvSpPr>
            <p:spPr bwMode="auto">
              <a:xfrm>
                <a:off x="2585" y="1425"/>
                <a:ext cx="85" cy="70"/>
              </a:xfrm>
              <a:custGeom>
                <a:avLst/>
                <a:gdLst>
                  <a:gd name="T0" fmla="*/ 0 w 20000"/>
                  <a:gd name="T1" fmla="*/ 0 h 20000"/>
                  <a:gd name="T2" fmla="*/ 19875 w 20000"/>
                  <a:gd name="T3" fmla="*/ 0 h 20000"/>
                  <a:gd name="T4" fmla="*/ 10000 w 20000"/>
                  <a:gd name="T5" fmla="*/ 19846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9875" y="0"/>
                    </a:lnTo>
                    <a:lnTo>
                      <a:pt x="10000" y="198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80" name="Freeform 25"/>
              <p:cNvSpPr>
                <a:spLocks/>
              </p:cNvSpPr>
              <p:nvPr/>
            </p:nvSpPr>
            <p:spPr bwMode="auto">
              <a:xfrm>
                <a:off x="2641" y="1425"/>
                <a:ext cx="86" cy="70"/>
              </a:xfrm>
              <a:custGeom>
                <a:avLst/>
                <a:gdLst>
                  <a:gd name="T0" fmla="*/ 0 w 20000"/>
                  <a:gd name="T1" fmla="*/ 0 h 20000"/>
                  <a:gd name="T2" fmla="*/ 19875 w 20000"/>
                  <a:gd name="T3" fmla="*/ 0 h 20000"/>
                  <a:gd name="T4" fmla="*/ 10000 w 20000"/>
                  <a:gd name="T5" fmla="*/ 19846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9875" y="0"/>
                    </a:lnTo>
                    <a:lnTo>
                      <a:pt x="10000" y="198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81" name="Freeform 26"/>
              <p:cNvSpPr>
                <a:spLocks/>
              </p:cNvSpPr>
              <p:nvPr/>
            </p:nvSpPr>
            <p:spPr bwMode="auto">
              <a:xfrm>
                <a:off x="2633" y="1427"/>
                <a:ext cx="40" cy="29"/>
              </a:xfrm>
              <a:custGeom>
                <a:avLst/>
                <a:gdLst>
                  <a:gd name="T0" fmla="*/ 0 w 20000"/>
                  <a:gd name="T1" fmla="*/ 0 h 20000"/>
                  <a:gd name="T2" fmla="*/ 19737 w 20000"/>
                  <a:gd name="T3" fmla="*/ 0 h 20000"/>
                  <a:gd name="T4" fmla="*/ 10526 w 20000"/>
                  <a:gd name="T5" fmla="*/ 19630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9737" y="0"/>
                    </a:lnTo>
                    <a:lnTo>
                      <a:pt x="10526" y="196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82" name="Freeform 27"/>
              <p:cNvSpPr>
                <a:spLocks/>
              </p:cNvSpPr>
              <p:nvPr/>
            </p:nvSpPr>
            <p:spPr bwMode="auto">
              <a:xfrm>
                <a:off x="2594" y="1855"/>
                <a:ext cx="86" cy="69"/>
              </a:xfrm>
              <a:custGeom>
                <a:avLst/>
                <a:gdLst>
                  <a:gd name="T0" fmla="*/ 0 w 20000"/>
                  <a:gd name="T1" fmla="*/ 19846 h 20000"/>
                  <a:gd name="T2" fmla="*/ 19875 w 20000"/>
                  <a:gd name="T3" fmla="*/ 19846 h 20000"/>
                  <a:gd name="T4" fmla="*/ 10000 w 20000"/>
                  <a:gd name="T5" fmla="*/ 0 h 20000"/>
                  <a:gd name="T6" fmla="*/ 0 w 20000"/>
                  <a:gd name="T7" fmla="*/ 19846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846"/>
                    </a:moveTo>
                    <a:lnTo>
                      <a:pt x="19875" y="19846"/>
                    </a:lnTo>
                    <a:lnTo>
                      <a:pt x="10000" y="0"/>
                    </a:lnTo>
                    <a:lnTo>
                      <a:pt x="0" y="19846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83" name="Freeform 28"/>
              <p:cNvSpPr>
                <a:spLocks/>
              </p:cNvSpPr>
              <p:nvPr/>
            </p:nvSpPr>
            <p:spPr bwMode="auto">
              <a:xfrm>
                <a:off x="2650" y="1855"/>
                <a:ext cx="86" cy="69"/>
              </a:xfrm>
              <a:custGeom>
                <a:avLst/>
                <a:gdLst>
                  <a:gd name="T0" fmla="*/ 0 w 20000"/>
                  <a:gd name="T1" fmla="*/ 19846 h 20000"/>
                  <a:gd name="T2" fmla="*/ 19875 w 20000"/>
                  <a:gd name="T3" fmla="*/ 19846 h 20000"/>
                  <a:gd name="T4" fmla="*/ 10000 w 20000"/>
                  <a:gd name="T5" fmla="*/ 0 h 20000"/>
                  <a:gd name="T6" fmla="*/ 0 w 20000"/>
                  <a:gd name="T7" fmla="*/ 19846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846"/>
                    </a:moveTo>
                    <a:lnTo>
                      <a:pt x="19875" y="19846"/>
                    </a:lnTo>
                    <a:lnTo>
                      <a:pt x="10000" y="0"/>
                    </a:lnTo>
                    <a:lnTo>
                      <a:pt x="0" y="19846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84" name="Freeform 29"/>
              <p:cNvSpPr>
                <a:spLocks/>
              </p:cNvSpPr>
              <p:nvPr/>
            </p:nvSpPr>
            <p:spPr bwMode="auto">
              <a:xfrm>
                <a:off x="2641" y="1895"/>
                <a:ext cx="41" cy="28"/>
              </a:xfrm>
              <a:custGeom>
                <a:avLst/>
                <a:gdLst>
                  <a:gd name="T0" fmla="*/ 0 w 20000"/>
                  <a:gd name="T1" fmla="*/ 19630 h 20000"/>
                  <a:gd name="T2" fmla="*/ 19737 w 20000"/>
                  <a:gd name="T3" fmla="*/ 19630 h 20000"/>
                  <a:gd name="T4" fmla="*/ 10526 w 20000"/>
                  <a:gd name="T5" fmla="*/ 0 h 20000"/>
                  <a:gd name="T6" fmla="*/ 0 w 20000"/>
                  <a:gd name="T7" fmla="*/ 1963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630"/>
                    </a:moveTo>
                    <a:lnTo>
                      <a:pt x="19737" y="19630"/>
                    </a:lnTo>
                    <a:lnTo>
                      <a:pt x="10526" y="0"/>
                    </a:lnTo>
                    <a:lnTo>
                      <a:pt x="0" y="1963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42" name="Line 30"/>
            <p:cNvSpPr>
              <a:spLocks noChangeShapeType="1"/>
            </p:cNvSpPr>
            <p:nvPr/>
          </p:nvSpPr>
          <p:spPr bwMode="auto">
            <a:xfrm flipH="1">
              <a:off x="1818" y="2881"/>
              <a:ext cx="3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rot="10800000" flipH="1">
              <a:off x="1589" y="3018"/>
              <a:ext cx="458" cy="456"/>
              <a:chOff x="1589" y="2871"/>
              <a:chExt cx="458" cy="456"/>
            </a:xfrm>
          </p:grpSpPr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 flipH="1">
                <a:off x="1589" y="2871"/>
                <a:ext cx="458" cy="456"/>
                <a:chOff x="-236" y="0"/>
                <a:chExt cx="20472" cy="20000"/>
              </a:xfrm>
            </p:grpSpPr>
            <p:sp>
              <p:nvSpPr>
                <p:cNvPr id="22575" name="Line 33"/>
                <p:cNvSpPr>
                  <a:spLocks noChangeShapeType="1"/>
                </p:cNvSpPr>
                <p:nvPr/>
              </p:nvSpPr>
              <p:spPr bwMode="auto">
                <a:xfrm>
                  <a:off x="9988" y="0"/>
                  <a:ext cx="24" cy="20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7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-236" y="9965"/>
                  <a:ext cx="2047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74" name="Oval 35"/>
              <p:cNvSpPr>
                <a:spLocks noChangeArrowheads="1"/>
              </p:cNvSpPr>
              <p:nvPr/>
            </p:nvSpPr>
            <p:spPr bwMode="auto">
              <a:xfrm flipH="1">
                <a:off x="1795" y="3076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44" name="Line 37"/>
            <p:cNvSpPr>
              <a:spLocks noChangeShapeType="1"/>
            </p:cNvSpPr>
            <p:nvPr/>
          </p:nvSpPr>
          <p:spPr bwMode="auto">
            <a:xfrm flipH="1">
              <a:off x="3528" y="2864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45" name="Freeform 38"/>
            <p:cNvSpPr>
              <a:spLocks/>
            </p:cNvSpPr>
            <p:nvPr/>
          </p:nvSpPr>
          <p:spPr bwMode="auto">
            <a:xfrm>
              <a:off x="1826" y="3061"/>
              <a:ext cx="85" cy="70"/>
            </a:xfrm>
            <a:custGeom>
              <a:avLst/>
              <a:gdLst>
                <a:gd name="T0" fmla="*/ 0 w 20000"/>
                <a:gd name="T1" fmla="*/ 0 h 20000"/>
                <a:gd name="T2" fmla="*/ 19875 w 20000"/>
                <a:gd name="T3" fmla="*/ 0 h 20000"/>
                <a:gd name="T4" fmla="*/ 10000 w 20000"/>
                <a:gd name="T5" fmla="*/ 19846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9875" y="0"/>
                  </a:lnTo>
                  <a:lnTo>
                    <a:pt x="10000" y="19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46" name="Freeform 39"/>
            <p:cNvSpPr>
              <a:spLocks/>
            </p:cNvSpPr>
            <p:nvPr/>
          </p:nvSpPr>
          <p:spPr bwMode="auto">
            <a:xfrm>
              <a:off x="1831" y="3358"/>
              <a:ext cx="86" cy="70"/>
            </a:xfrm>
            <a:custGeom>
              <a:avLst/>
              <a:gdLst>
                <a:gd name="T0" fmla="*/ 0 w 20000"/>
                <a:gd name="T1" fmla="*/ 19846 h 20000"/>
                <a:gd name="T2" fmla="*/ 19875 w 20000"/>
                <a:gd name="T3" fmla="*/ 19846 h 20000"/>
                <a:gd name="T4" fmla="*/ 10000 w 20000"/>
                <a:gd name="T5" fmla="*/ 0 h 20000"/>
                <a:gd name="T6" fmla="*/ 0 w 20000"/>
                <a:gd name="T7" fmla="*/ 19846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46"/>
                  </a:moveTo>
                  <a:lnTo>
                    <a:pt x="19875" y="19846"/>
                  </a:lnTo>
                  <a:lnTo>
                    <a:pt x="10000" y="0"/>
                  </a:lnTo>
                  <a:lnTo>
                    <a:pt x="0" y="198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3675" y="3008"/>
              <a:ext cx="1934" cy="448"/>
              <a:chOff x="3675" y="2861"/>
              <a:chExt cx="1934" cy="448"/>
            </a:xfrm>
          </p:grpSpPr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897" y="2861"/>
                <a:ext cx="1712" cy="448"/>
                <a:chOff x="0" y="0"/>
                <a:chExt cx="20000" cy="20000"/>
              </a:xfrm>
            </p:grpSpPr>
            <p:sp>
              <p:nvSpPr>
                <p:cNvPr id="22571" name="Rectangle 43"/>
                <p:cNvSpPr>
                  <a:spLocks noChangeArrowheads="1"/>
                </p:cNvSpPr>
                <p:nvPr/>
              </p:nvSpPr>
              <p:spPr bwMode="auto">
                <a:xfrm>
                  <a:off x="279" y="430"/>
                  <a:ext cx="19539" cy="19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38100" tIns="38100" rIns="38100" bIns="38100"/>
                <a:lstStyle/>
                <a:p>
                  <a:r>
                    <a:rPr lang="de-DE" sz="1400"/>
                    <a:t>Abbildung auf nicht korres-pondierende Netzhautstellen</a:t>
                  </a:r>
                  <a:br>
                    <a:rPr lang="de-DE" sz="1400"/>
                  </a:br>
                  <a:r>
                    <a:rPr lang="de-DE" sz="1400"/>
                    <a:t>= disparate Abbildung</a:t>
                  </a:r>
                  <a:endParaRPr lang="de-DE" sz="1000"/>
                </a:p>
              </p:txBody>
            </p:sp>
            <p:sp>
              <p:nvSpPr>
                <p:cNvPr id="22572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0" cy="19809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69" name="Line 45"/>
              <p:cNvSpPr>
                <a:spLocks noChangeShapeType="1"/>
              </p:cNvSpPr>
              <p:nvPr/>
            </p:nvSpPr>
            <p:spPr bwMode="auto">
              <a:xfrm flipH="1">
                <a:off x="3675" y="2941"/>
                <a:ext cx="22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70" name="Line 46"/>
              <p:cNvSpPr>
                <a:spLocks noChangeShapeType="1"/>
              </p:cNvSpPr>
              <p:nvPr/>
            </p:nvSpPr>
            <p:spPr bwMode="auto">
              <a:xfrm flipH="1">
                <a:off x="3675" y="3240"/>
                <a:ext cx="222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48" name="Line 48"/>
            <p:cNvSpPr>
              <a:spLocks noChangeShapeType="1"/>
            </p:cNvSpPr>
            <p:nvPr/>
          </p:nvSpPr>
          <p:spPr bwMode="auto">
            <a:xfrm flipH="1">
              <a:off x="3532" y="3028"/>
              <a:ext cx="2" cy="4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 flipH="1">
              <a:off x="3424" y="3009"/>
              <a:ext cx="319" cy="463"/>
              <a:chOff x="3304" y="2862"/>
              <a:chExt cx="319" cy="463"/>
            </a:xfrm>
          </p:grpSpPr>
          <p:sp>
            <p:nvSpPr>
              <p:cNvPr id="22566" name="Oval 50"/>
              <p:cNvSpPr>
                <a:spLocks noChangeArrowheads="1"/>
              </p:cNvSpPr>
              <p:nvPr/>
            </p:nvSpPr>
            <p:spPr bwMode="auto">
              <a:xfrm>
                <a:off x="3308" y="2862"/>
                <a:ext cx="315" cy="154"/>
              </a:xfrm>
              <a:prstGeom prst="ellips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67" name="Oval 51"/>
              <p:cNvSpPr>
                <a:spLocks noChangeArrowheads="1"/>
              </p:cNvSpPr>
              <p:nvPr/>
            </p:nvSpPr>
            <p:spPr bwMode="auto">
              <a:xfrm>
                <a:off x="3304" y="3171"/>
                <a:ext cx="315" cy="154"/>
              </a:xfrm>
              <a:prstGeom prst="ellips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 flipH="1">
              <a:off x="3431" y="3061"/>
              <a:ext cx="87" cy="363"/>
              <a:chOff x="3529" y="2914"/>
              <a:chExt cx="87" cy="363"/>
            </a:xfrm>
          </p:grpSpPr>
          <p:sp>
            <p:nvSpPr>
              <p:cNvPr id="22564" name="Freeform 53"/>
              <p:cNvSpPr>
                <a:spLocks/>
              </p:cNvSpPr>
              <p:nvPr/>
            </p:nvSpPr>
            <p:spPr bwMode="auto">
              <a:xfrm>
                <a:off x="3530" y="2914"/>
                <a:ext cx="86" cy="70"/>
              </a:xfrm>
              <a:custGeom>
                <a:avLst/>
                <a:gdLst>
                  <a:gd name="T0" fmla="*/ 0 w 20000"/>
                  <a:gd name="T1" fmla="*/ 0 h 20000"/>
                  <a:gd name="T2" fmla="*/ 19875 w 20000"/>
                  <a:gd name="T3" fmla="*/ 0 h 20000"/>
                  <a:gd name="T4" fmla="*/ 10000 w 20000"/>
                  <a:gd name="T5" fmla="*/ 19846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9875" y="0"/>
                    </a:lnTo>
                    <a:lnTo>
                      <a:pt x="10000" y="198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65" name="Freeform 54"/>
              <p:cNvSpPr>
                <a:spLocks/>
              </p:cNvSpPr>
              <p:nvPr/>
            </p:nvSpPr>
            <p:spPr bwMode="auto">
              <a:xfrm>
                <a:off x="3529" y="3207"/>
                <a:ext cx="86" cy="70"/>
              </a:xfrm>
              <a:custGeom>
                <a:avLst/>
                <a:gdLst>
                  <a:gd name="T0" fmla="*/ 0 w 20000"/>
                  <a:gd name="T1" fmla="*/ 19846 h 20000"/>
                  <a:gd name="T2" fmla="*/ 19875 w 20000"/>
                  <a:gd name="T3" fmla="*/ 19846 h 20000"/>
                  <a:gd name="T4" fmla="*/ 10000 w 20000"/>
                  <a:gd name="T5" fmla="*/ 0 h 20000"/>
                  <a:gd name="T6" fmla="*/ 0 w 20000"/>
                  <a:gd name="T7" fmla="*/ 19846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19846"/>
                    </a:moveTo>
                    <a:lnTo>
                      <a:pt x="19875" y="19846"/>
                    </a:lnTo>
                    <a:lnTo>
                      <a:pt x="10000" y="0"/>
                    </a:lnTo>
                    <a:lnTo>
                      <a:pt x="0" y="1984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3523" y="3021"/>
              <a:ext cx="114" cy="122"/>
              <a:chOff x="-24" y="0"/>
              <a:chExt cx="20045" cy="20000"/>
            </a:xfrm>
          </p:grpSpPr>
          <p:sp>
            <p:nvSpPr>
              <p:cNvPr id="22562" name="Line 56"/>
              <p:cNvSpPr>
                <a:spLocks noChangeShapeType="1"/>
              </p:cNvSpPr>
              <p:nvPr/>
            </p:nvSpPr>
            <p:spPr bwMode="auto">
              <a:xfrm>
                <a:off x="10711" y="0"/>
                <a:ext cx="95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563" name="Line 57"/>
              <p:cNvSpPr>
                <a:spLocks noChangeShapeType="1"/>
              </p:cNvSpPr>
              <p:nvPr/>
            </p:nvSpPr>
            <p:spPr bwMode="auto">
              <a:xfrm flipH="1">
                <a:off x="-24" y="9912"/>
                <a:ext cx="20045" cy="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52" name="Line 58"/>
            <p:cNvSpPr>
              <a:spLocks noChangeShapeType="1"/>
            </p:cNvSpPr>
            <p:nvPr/>
          </p:nvSpPr>
          <p:spPr bwMode="auto">
            <a:xfrm flipH="1">
              <a:off x="1868" y="3619"/>
              <a:ext cx="2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" name="Line 60"/>
            <p:cNvSpPr>
              <a:spLocks noChangeShapeType="1"/>
            </p:cNvSpPr>
            <p:nvPr/>
          </p:nvSpPr>
          <p:spPr bwMode="auto">
            <a:xfrm>
              <a:off x="3153" y="3623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4" name="Line 61"/>
            <p:cNvSpPr>
              <a:spLocks noChangeShapeType="1"/>
            </p:cNvSpPr>
            <p:nvPr/>
          </p:nvSpPr>
          <p:spPr bwMode="auto">
            <a:xfrm flipV="1">
              <a:off x="3581" y="3521"/>
              <a:ext cx="0" cy="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2165" y="3462"/>
              <a:ext cx="988" cy="311"/>
              <a:chOff x="0" y="0"/>
              <a:chExt cx="20000" cy="20000"/>
            </a:xfrm>
          </p:grpSpPr>
          <p:sp>
            <p:nvSpPr>
              <p:cNvPr id="22560" name="Rectangle 63"/>
              <p:cNvSpPr>
                <a:spLocks noChangeArrowheads="1"/>
              </p:cNvSpPr>
              <p:nvPr/>
            </p:nvSpPr>
            <p:spPr bwMode="auto">
              <a:xfrm>
                <a:off x="325" y="1274"/>
                <a:ext cx="19275" cy="166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/>
                <a:r>
                  <a:rPr lang="de-DE" sz="1400"/>
                  <a:t>korrespondierendeNetzhautstellen</a:t>
                </a:r>
                <a:endParaRPr lang="de-DE" sz="1000"/>
              </a:p>
            </p:txBody>
          </p:sp>
          <p:sp>
            <p:nvSpPr>
              <p:cNvPr id="22561" name="Rectangle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556" name="Line 67"/>
            <p:cNvSpPr>
              <a:spLocks noChangeShapeType="1"/>
            </p:cNvSpPr>
            <p:nvPr/>
          </p:nvSpPr>
          <p:spPr bwMode="auto">
            <a:xfrm>
              <a:off x="1950" y="2427"/>
              <a:ext cx="246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7" name="Line 68"/>
            <p:cNvSpPr>
              <a:spLocks noChangeShapeType="1"/>
            </p:cNvSpPr>
            <p:nvPr/>
          </p:nvSpPr>
          <p:spPr bwMode="auto">
            <a:xfrm flipH="1">
              <a:off x="3144" y="2424"/>
              <a:ext cx="246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8" name="Rectangle 75"/>
            <p:cNvSpPr>
              <a:spLocks noChangeArrowheads="1"/>
            </p:cNvSpPr>
            <p:nvPr/>
          </p:nvSpPr>
          <p:spPr bwMode="auto">
            <a:xfrm>
              <a:off x="3552" y="2085"/>
              <a:ext cx="816" cy="52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r"/>
              <a:r>
                <a:rPr lang="de-DE"/>
                <a:t>Rechtes Auge sieht rechte Dreiecke</a:t>
              </a:r>
              <a:endParaRPr lang="de-DE" sz="1000">
                <a:latin typeface="Times New Roman" pitchFamily="18" charset="0"/>
              </a:endParaRPr>
            </a:p>
          </p:txBody>
        </p:sp>
        <p:sp>
          <p:nvSpPr>
            <p:cNvPr id="22559" name="Rectangle 79"/>
            <p:cNvSpPr>
              <a:spLocks noChangeArrowheads="1"/>
            </p:cNvSpPr>
            <p:nvPr/>
          </p:nvSpPr>
          <p:spPr bwMode="auto">
            <a:xfrm>
              <a:off x="912" y="2085"/>
              <a:ext cx="768" cy="52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Linkes Auge sieht linke Dreiecke</a:t>
              </a:r>
              <a:endParaRPr lang="de-DE" sz="1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1660525"/>
            <a:ext cx="817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Der Test dient der Beurteilung der Qualität der Stereopsis.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683021" name="Rectangle 13"/>
          <p:cNvSpPr>
            <a:spLocks noChangeArrowheads="1"/>
          </p:cNvSpPr>
          <p:nvPr/>
        </p:nvSpPr>
        <p:spPr bwMode="auto">
          <a:xfrm>
            <a:off x="381000" y="2711450"/>
            <a:ext cx="8178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Dazu wird geprüft, ob die Stereotiefe spontan oder </a:t>
            </a:r>
            <a:r>
              <a:rPr kumimoji="1" lang="de-DE" sz="3000" u="sng"/>
              <a:t>verzögert</a:t>
            </a:r>
            <a:r>
              <a:rPr kumimoji="1" lang="de-DE" sz="3000"/>
              <a:t> wahrgenommen wird.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Eine Stereo-Verzögerung wird als Hinweis auf eine noch bestehende FD II/2 gewertet.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2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Strabismus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19113"/>
          </a:xfrm>
        </p:spPr>
        <p:txBody>
          <a:bodyPr/>
          <a:lstStyle/>
          <a:p>
            <a:r>
              <a:rPr lang="de-DE" sz="2800" smtClean="0"/>
              <a:t>Strabismus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2057400"/>
            <a:ext cx="8178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Ursache: Muskelungleichgewicht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Folge: Diplopie (Doppeltsehen)	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Strategie des visuellen Systems: </a:t>
            </a:r>
            <a:br>
              <a:rPr kumimoji="1" lang="de-DE" sz="2600"/>
            </a:br>
            <a:r>
              <a:rPr kumimoji="1" lang="de-DE" sz="2600"/>
              <a:t>Vergenz-Fehlstellung beibehalten, aber Diplopie vermeiden durch vollständiges Unterdrücken des Seheindrucks eines Auges (Exklusion)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Gefahr: Amblyopie des unterdrückten Auges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Zur Abwehr </a:t>
            </a:r>
            <a:r>
              <a:rPr kumimoji="1" lang="de-DE" sz="2600" u="sng"/>
              <a:t>dieser</a:t>
            </a:r>
            <a:r>
              <a:rPr kumimoji="1" lang="de-DE" sz="2600"/>
              <a:t> Gefahr: Okklusionstherapie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Aber: Binokularsehen kann dabei nicht erlernt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bldLvl="2" autoUpdateAnimBg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19710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/>
              <a:t>Hinweise zur Anwendung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Fragekriterien: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381000" y="2168525"/>
            <a:ext cx="83820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Stereosehen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Stereo-Verzögerung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0" grpId="0" build="p" bldLvl="2" autoUpdateAnimBg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 ...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381000" y="1660525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... zum Verständnis von Stereo-Verzögerung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81000" y="1524000"/>
            <a:ext cx="81788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1475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Stereo-Verzögerung</a:t>
            </a:r>
          </a:p>
          <a:p>
            <a:pPr marL="371475" indent="-342900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Zeitliche Verzögerung der richtigen stereoskopischen Wahrnehmung eines im natürlichen Sehen plötzlich auftauchenden oder in einer Binokularprüfung dargebotenen Stereo-Objekts 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427038" y="5011738"/>
            <a:ext cx="8153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30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300"/>
              <a:t>	</a:t>
            </a:r>
            <a:r>
              <a:rPr kumimoji="1" lang="de-DE" sz="2600"/>
              <a:t>Zu unterscheiden sind die Unterbegriffe</a:t>
            </a:r>
            <a:br>
              <a:rPr kumimoji="1" lang="de-DE" sz="2600"/>
            </a:br>
            <a:r>
              <a:rPr kumimoji="1" lang="de-DE" sz="2600"/>
              <a:t>Nachverzögerung und Spontanverzögerung.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Einschub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 autoUpdateAnimBg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81000" y="1524000"/>
            <a:ext cx="853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Nachverzögerung</a:t>
            </a:r>
          </a:p>
          <a:p>
            <a:pPr marL="342900" indent="-342900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100"/>
              <a:t>	</a:t>
            </a:r>
            <a:r>
              <a:rPr kumimoji="1" lang="de-DE" sz="2800"/>
              <a:t>Zeitliche Verzögerung der richtigen Wahrnehmung der Sehtiefe eines im natürlichen Sehen plötzlich auftauchenden oder in einem Stereotest dargebotenen Stereo-Objekts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381000" y="4041775"/>
            <a:ext cx="853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300"/>
              <a:t>	</a:t>
            </a:r>
            <a:r>
              <a:rPr kumimoji="1" lang="de-DE" sz="2400"/>
              <a:t>Die Nachverzögerung wird mit wiederholten Stereo-Wechselproben am Stereotest gemessen durch den Zeitunterschied zwischen der ersten richtigen räumlichen Zuordnung der Stereo-Objekte (der Dreiecke) vor oder hinter dem Fixationsobjekt (dem zentralen Fixierpunkt) und der Wahrnehmung ihrer endgültigen, größeren Sehtiefe.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Einschub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build="p" autoUpdateAnimBg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76863" y="5927725"/>
            <a:ext cx="3487737" cy="382588"/>
            <a:chOff x="3387" y="3782"/>
            <a:chExt cx="2197" cy="241"/>
          </a:xfrm>
        </p:grpSpPr>
        <p:sp>
          <p:nvSpPr>
            <p:cNvPr id="29748" name="Oval 3"/>
            <p:cNvSpPr>
              <a:spLocks noChangeArrowheads="1"/>
            </p:cNvSpPr>
            <p:nvPr/>
          </p:nvSpPr>
          <p:spPr bwMode="auto">
            <a:xfrm>
              <a:off x="3387" y="3855"/>
              <a:ext cx="351" cy="1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309" y="3782"/>
              <a:ext cx="1275" cy="154"/>
              <a:chOff x="4309" y="3120"/>
              <a:chExt cx="1275" cy="154"/>
            </a:xfrm>
          </p:grpSpPr>
          <p:sp>
            <p:nvSpPr>
              <p:cNvPr id="29750" name="Oval 5"/>
              <p:cNvSpPr>
                <a:spLocks noChangeAspect="1" noChangeArrowheads="1"/>
              </p:cNvSpPr>
              <p:nvPr/>
            </p:nvSpPr>
            <p:spPr bwMode="auto">
              <a:xfrm>
                <a:off x="4309" y="3140"/>
                <a:ext cx="299" cy="12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751" name="Text Box 6"/>
              <p:cNvSpPr txBox="1">
                <a:spLocks noChangeArrowheads="1"/>
              </p:cNvSpPr>
              <p:nvPr/>
            </p:nvSpPr>
            <p:spPr bwMode="auto">
              <a:xfrm>
                <a:off x="4672" y="3120"/>
                <a:ext cx="91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Panumbereich</a:t>
                </a:r>
              </a:p>
            </p:txBody>
          </p:sp>
        </p:grpSp>
      </p:grp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000" smtClean="0"/>
              <a:t>Motorische Nachfusion als Ursache der </a:t>
            </a:r>
            <a:br>
              <a:rPr lang="de-DE" sz="2000" smtClean="0"/>
            </a:br>
            <a:r>
              <a:rPr lang="de-DE" sz="2000" smtClean="0"/>
              <a:t>Stereo-Verzögerung am Beispiel einer Exo-WF</a:t>
            </a:r>
          </a:p>
        </p:txBody>
      </p:sp>
      <p:sp>
        <p:nvSpPr>
          <p:cNvPr id="294920" name="Oval 8"/>
          <p:cNvSpPr>
            <a:spLocks noChangeArrowheads="1"/>
          </p:cNvSpPr>
          <p:nvPr/>
        </p:nvSpPr>
        <p:spPr bwMode="auto">
          <a:xfrm>
            <a:off x="5324475" y="5724525"/>
            <a:ext cx="661988" cy="2809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219450" y="3009900"/>
            <a:ext cx="2986088" cy="2900363"/>
            <a:chOff x="2028" y="1944"/>
            <a:chExt cx="1881" cy="1827"/>
          </a:xfrm>
        </p:grpSpPr>
        <p:sp>
          <p:nvSpPr>
            <p:cNvPr id="29743" name="Rectangle 10"/>
            <p:cNvSpPr>
              <a:spLocks noChangeAspect="1" noChangeArrowheads="1"/>
            </p:cNvSpPr>
            <p:nvPr/>
          </p:nvSpPr>
          <p:spPr bwMode="auto">
            <a:xfrm>
              <a:off x="3852" y="3714"/>
              <a:ext cx="57" cy="5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028" y="1944"/>
              <a:ext cx="1851" cy="1827"/>
              <a:chOff x="2028" y="1944"/>
              <a:chExt cx="1851" cy="1827"/>
            </a:xfrm>
          </p:grpSpPr>
          <p:sp>
            <p:nvSpPr>
              <p:cNvPr id="29745" name="Line 12"/>
              <p:cNvSpPr>
                <a:spLocks noChangeShapeType="1"/>
              </p:cNvSpPr>
              <p:nvPr/>
            </p:nvSpPr>
            <p:spPr bwMode="auto">
              <a:xfrm>
                <a:off x="2608" y="1944"/>
                <a:ext cx="1271" cy="148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746" name="Line 13"/>
              <p:cNvSpPr>
                <a:spLocks noChangeShapeType="1"/>
              </p:cNvSpPr>
              <p:nvPr/>
            </p:nvSpPr>
            <p:spPr bwMode="auto">
              <a:xfrm>
                <a:off x="3879" y="3456"/>
                <a:ext cx="0" cy="31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747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028" y="3714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257925" y="2133600"/>
            <a:ext cx="2243138" cy="974725"/>
            <a:chOff x="3942" y="1392"/>
            <a:chExt cx="1413" cy="614"/>
          </a:xfrm>
        </p:grpSpPr>
        <p:sp>
          <p:nvSpPr>
            <p:cNvPr id="29741" name="Text Box 16"/>
            <p:cNvSpPr txBox="1">
              <a:spLocks noChangeArrowheads="1"/>
            </p:cNvSpPr>
            <p:nvPr/>
          </p:nvSpPr>
          <p:spPr bwMode="auto">
            <a:xfrm>
              <a:off x="4344" y="1494"/>
              <a:ext cx="1011" cy="51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Arbeitsstellung,</a:t>
              </a:r>
              <a:br>
                <a:rPr lang="de-DE"/>
              </a:br>
              <a:r>
                <a:rPr lang="de-DE"/>
                <a:t>bei kleiner WF:</a:t>
              </a:r>
              <a:br>
                <a:rPr lang="de-DE"/>
              </a:br>
              <a:r>
                <a:rPr lang="de-DE"/>
                <a:t>Ruhestellung</a:t>
              </a:r>
            </a:p>
          </p:txBody>
        </p:sp>
        <p:sp>
          <p:nvSpPr>
            <p:cNvPr id="29742" name="Line 17"/>
            <p:cNvSpPr>
              <a:spLocks noChangeShapeType="1"/>
            </p:cNvSpPr>
            <p:nvPr/>
          </p:nvSpPr>
          <p:spPr bwMode="auto">
            <a:xfrm flipH="1" flipV="1">
              <a:off x="3942" y="1392"/>
              <a:ext cx="405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728913" y="1471613"/>
            <a:ext cx="3552825" cy="5246687"/>
            <a:chOff x="1719" y="975"/>
            <a:chExt cx="2238" cy="3305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277" y="975"/>
              <a:ext cx="680" cy="2592"/>
              <a:chOff x="3277" y="975"/>
              <a:chExt cx="680" cy="2592"/>
            </a:xfrm>
          </p:grpSpPr>
          <p:sp>
            <p:nvSpPr>
              <p:cNvPr id="29737" name="Line 20"/>
              <p:cNvSpPr>
                <a:spLocks noChangeAspect="1" noChangeShapeType="1"/>
              </p:cNvSpPr>
              <p:nvPr/>
            </p:nvSpPr>
            <p:spPr bwMode="auto">
              <a:xfrm rot="600000" flipH="1">
                <a:off x="3456" y="2954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277" y="975"/>
                <a:ext cx="680" cy="2592"/>
                <a:chOff x="3277" y="975"/>
                <a:chExt cx="680" cy="2592"/>
              </a:xfrm>
            </p:grpSpPr>
            <p:sp>
              <p:nvSpPr>
                <p:cNvPr id="29739" name="Oval 22"/>
                <p:cNvSpPr>
                  <a:spLocks noChangeAspect="1" noChangeArrowheads="1"/>
                </p:cNvSpPr>
                <p:nvPr/>
              </p:nvSpPr>
              <p:spPr bwMode="auto">
                <a:xfrm rot="600000" flipH="1">
                  <a:off x="3277" y="2878"/>
                  <a:ext cx="680" cy="68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740" name="Line 23"/>
                <p:cNvSpPr>
                  <a:spLocks noChangeShapeType="1"/>
                </p:cNvSpPr>
                <p:nvPr/>
              </p:nvSpPr>
              <p:spPr bwMode="auto">
                <a:xfrm rot="600000" flipH="1" flipV="1">
                  <a:off x="3788" y="975"/>
                  <a:ext cx="0" cy="25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719" y="1002"/>
              <a:ext cx="2186" cy="3278"/>
              <a:chOff x="1719" y="1002"/>
              <a:chExt cx="2186" cy="3278"/>
            </a:xfrm>
          </p:grpSpPr>
          <p:sp>
            <p:nvSpPr>
              <p:cNvPr id="29720" name="Oval 25"/>
              <p:cNvSpPr>
                <a:spLocks noChangeArrowheads="1"/>
              </p:cNvSpPr>
              <p:nvPr/>
            </p:nvSpPr>
            <p:spPr bwMode="auto">
              <a:xfrm>
                <a:off x="3678" y="3909"/>
                <a:ext cx="57" cy="5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719" y="1002"/>
                <a:ext cx="2186" cy="3278"/>
                <a:chOff x="1719" y="1002"/>
                <a:chExt cx="2186" cy="3278"/>
              </a:xfrm>
            </p:grpSpPr>
            <p:grpSp>
              <p:nvGrpSpPr>
                <p:cNvPr id="12" name="Group 27"/>
                <p:cNvGrpSpPr>
                  <a:grpSpLocks/>
                </p:cNvGrpSpPr>
                <p:nvPr/>
              </p:nvGrpSpPr>
              <p:grpSpPr bwMode="auto">
                <a:xfrm rot="1095100">
                  <a:off x="2128" y="1002"/>
                  <a:ext cx="680" cy="2598"/>
                  <a:chOff x="1770" y="960"/>
                  <a:chExt cx="680" cy="2598"/>
                </a:xfrm>
              </p:grpSpPr>
              <p:grpSp>
                <p:nvGrpSpPr>
                  <p:cNvPr id="1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770" y="2878"/>
                    <a:ext cx="680" cy="680"/>
                    <a:chOff x="1770" y="2160"/>
                    <a:chExt cx="680" cy="680"/>
                  </a:xfrm>
                </p:grpSpPr>
                <p:sp>
                  <p:nvSpPr>
                    <p:cNvPr id="29735" name="Oval 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70" y="2160"/>
                      <a:ext cx="680" cy="68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736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03" y="2232"/>
                      <a:ext cx="41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734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6" y="960"/>
                    <a:ext cx="0" cy="25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1719" y="3600"/>
                  <a:ext cx="680" cy="680"/>
                  <a:chOff x="1719" y="3600"/>
                  <a:chExt cx="680" cy="680"/>
                </a:xfrm>
              </p:grpSpPr>
              <p:sp>
                <p:nvSpPr>
                  <p:cNvPr id="2973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719" y="3939"/>
                    <a:ext cx="6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973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058" y="3600"/>
                    <a:ext cx="0" cy="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724" name="Oval 35"/>
                <p:cNvSpPr>
                  <a:spLocks noChangeArrowheads="1"/>
                </p:cNvSpPr>
                <p:nvPr/>
              </p:nvSpPr>
              <p:spPr bwMode="auto">
                <a:xfrm>
                  <a:off x="2028" y="3909"/>
                  <a:ext cx="57" cy="57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5" name="Group 36"/>
                <p:cNvGrpSpPr>
                  <a:grpSpLocks/>
                </p:cNvGrpSpPr>
                <p:nvPr/>
              </p:nvGrpSpPr>
              <p:grpSpPr bwMode="auto">
                <a:xfrm>
                  <a:off x="3225" y="3600"/>
                  <a:ext cx="680" cy="680"/>
                  <a:chOff x="1719" y="3600"/>
                  <a:chExt cx="680" cy="680"/>
                </a:xfrm>
              </p:grpSpPr>
              <p:sp>
                <p:nvSpPr>
                  <p:cNvPr id="297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719" y="3939"/>
                    <a:ext cx="6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97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058" y="3600"/>
                    <a:ext cx="0" cy="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726" name="Line 39"/>
                <p:cNvSpPr>
                  <a:spLocks noChangeShapeType="1"/>
                </p:cNvSpPr>
                <p:nvPr/>
              </p:nvSpPr>
              <p:spPr bwMode="auto">
                <a:xfrm rot="-1095100" flipH="1" flipV="1">
                  <a:off x="3300" y="1008"/>
                  <a:ext cx="0" cy="2592"/>
                </a:xfrm>
                <a:prstGeom prst="line">
                  <a:avLst/>
                </a:prstGeom>
                <a:noFill/>
                <a:ln w="12700">
                  <a:solidFill>
                    <a:srgbClr val="0066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727" name="Oval 40"/>
                <p:cNvSpPr>
                  <a:spLocks noChangeArrowheads="1"/>
                </p:cNvSpPr>
                <p:nvPr/>
              </p:nvSpPr>
              <p:spPr bwMode="auto">
                <a:xfrm>
                  <a:off x="2847" y="1026"/>
                  <a:ext cx="68" cy="6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728" name="Line 41"/>
                <p:cNvSpPr>
                  <a:spLocks noChangeShapeType="1"/>
                </p:cNvSpPr>
                <p:nvPr/>
              </p:nvSpPr>
              <p:spPr bwMode="auto">
                <a:xfrm>
                  <a:off x="3708" y="3552"/>
                  <a:ext cx="0" cy="384"/>
                </a:xfrm>
                <a:prstGeom prst="line">
                  <a:avLst/>
                </a:prstGeom>
                <a:noFill/>
                <a:ln w="6350">
                  <a:solidFill>
                    <a:srgbClr val="0066FF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2701925" y="1619250"/>
            <a:ext cx="1825625" cy="606425"/>
            <a:chOff x="1698" y="1076"/>
            <a:chExt cx="1150" cy="382"/>
          </a:xfrm>
        </p:grpSpPr>
        <p:sp>
          <p:nvSpPr>
            <p:cNvPr id="29716" name="Text Box 43"/>
            <p:cNvSpPr txBox="1">
              <a:spLocks noChangeArrowheads="1"/>
            </p:cNvSpPr>
            <p:nvPr/>
          </p:nvSpPr>
          <p:spPr bwMode="auto">
            <a:xfrm>
              <a:off x="1698" y="1254"/>
              <a:ext cx="674" cy="20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Fixierkreis</a:t>
              </a:r>
            </a:p>
          </p:txBody>
        </p:sp>
        <p:sp>
          <p:nvSpPr>
            <p:cNvPr id="29717" name="Line 44"/>
            <p:cNvSpPr>
              <a:spLocks noChangeShapeType="1"/>
            </p:cNvSpPr>
            <p:nvPr/>
          </p:nvSpPr>
          <p:spPr bwMode="auto">
            <a:xfrm flipV="1">
              <a:off x="2373" y="1076"/>
              <a:ext cx="475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1866900" y="2922588"/>
            <a:ext cx="2309813" cy="668337"/>
            <a:chOff x="1176" y="1889"/>
            <a:chExt cx="1455" cy="421"/>
          </a:xfrm>
        </p:grpSpPr>
        <p:sp>
          <p:nvSpPr>
            <p:cNvPr id="29712" name="Rectangle 46"/>
            <p:cNvSpPr>
              <a:spLocks noChangeAspect="1" noChangeArrowheads="1"/>
            </p:cNvSpPr>
            <p:nvPr/>
          </p:nvSpPr>
          <p:spPr bwMode="auto">
            <a:xfrm>
              <a:off x="2552" y="1889"/>
              <a:ext cx="79" cy="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" name="Group 47"/>
            <p:cNvGrpSpPr>
              <a:grpSpLocks/>
            </p:cNvGrpSpPr>
            <p:nvPr/>
          </p:nvGrpSpPr>
          <p:grpSpPr bwMode="auto">
            <a:xfrm>
              <a:off x="1176" y="1928"/>
              <a:ext cx="1376" cy="382"/>
              <a:chOff x="1176" y="1928"/>
              <a:chExt cx="1376" cy="382"/>
            </a:xfrm>
          </p:grpSpPr>
          <p:sp>
            <p:nvSpPr>
              <p:cNvPr id="29714" name="Text Box 48"/>
              <p:cNvSpPr txBox="1">
                <a:spLocks noChangeArrowheads="1"/>
              </p:cNvSpPr>
              <p:nvPr/>
            </p:nvSpPr>
            <p:spPr bwMode="auto">
              <a:xfrm>
                <a:off x="1176" y="2106"/>
                <a:ext cx="900" cy="20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Stereo-Objekt</a:t>
                </a:r>
              </a:p>
            </p:txBody>
          </p:sp>
          <p:sp>
            <p:nvSpPr>
              <p:cNvPr id="29715" name="Line 49"/>
              <p:cNvSpPr>
                <a:spLocks noChangeShapeType="1"/>
              </p:cNvSpPr>
              <p:nvPr/>
            </p:nvSpPr>
            <p:spPr bwMode="auto">
              <a:xfrm flipV="1">
                <a:off x="2077" y="1928"/>
                <a:ext cx="475" cy="1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9" name="Group 50"/>
          <p:cNvGrpSpPr>
            <a:grpSpLocks/>
          </p:cNvGrpSpPr>
          <p:nvPr/>
        </p:nvGrpSpPr>
        <p:grpSpPr bwMode="auto">
          <a:xfrm>
            <a:off x="714375" y="5005388"/>
            <a:ext cx="2184400" cy="606425"/>
            <a:chOff x="1176" y="1928"/>
            <a:chExt cx="1376" cy="382"/>
          </a:xfrm>
        </p:grpSpPr>
        <p:sp>
          <p:nvSpPr>
            <p:cNvPr id="29710" name="Text Box 51"/>
            <p:cNvSpPr txBox="1">
              <a:spLocks noChangeArrowheads="1"/>
            </p:cNvSpPr>
            <p:nvPr/>
          </p:nvSpPr>
          <p:spPr bwMode="auto">
            <a:xfrm>
              <a:off x="1176" y="2106"/>
              <a:ext cx="900" cy="20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Führungsauge</a:t>
              </a:r>
            </a:p>
          </p:txBody>
        </p:sp>
        <p:sp>
          <p:nvSpPr>
            <p:cNvPr id="29711" name="Line 52"/>
            <p:cNvSpPr>
              <a:spLocks noChangeShapeType="1"/>
            </p:cNvSpPr>
            <p:nvPr/>
          </p:nvSpPr>
          <p:spPr bwMode="auto">
            <a:xfrm flipV="1">
              <a:off x="2077" y="1928"/>
              <a:ext cx="475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>
            <a:off x="185738" y="5886450"/>
            <a:ext cx="2343150" cy="568325"/>
            <a:chOff x="117" y="3756"/>
            <a:chExt cx="1476" cy="358"/>
          </a:xfrm>
        </p:grpSpPr>
        <p:sp>
          <p:nvSpPr>
            <p:cNvPr id="29708" name="Text Box 54"/>
            <p:cNvSpPr txBox="1">
              <a:spLocks noChangeArrowheads="1"/>
            </p:cNvSpPr>
            <p:nvPr/>
          </p:nvSpPr>
          <p:spPr bwMode="auto">
            <a:xfrm>
              <a:off x="117" y="3756"/>
              <a:ext cx="1233" cy="35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90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/>
                <a:t>Netzhautmeridiane</a:t>
              </a:r>
              <a:br>
                <a:rPr lang="de-DE"/>
              </a:br>
              <a:r>
                <a:rPr lang="de-DE"/>
                <a:t>von hinten gesehen</a:t>
              </a:r>
            </a:p>
          </p:txBody>
        </p:sp>
        <p:sp>
          <p:nvSpPr>
            <p:cNvPr id="29709" name="Line 55"/>
            <p:cNvSpPr>
              <a:spLocks noChangeShapeType="1"/>
            </p:cNvSpPr>
            <p:nvPr/>
          </p:nvSpPr>
          <p:spPr bwMode="auto">
            <a:xfrm>
              <a:off x="1353" y="39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0" grpId="0" animBg="1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738" y="1514475"/>
            <a:ext cx="8678862" cy="5203825"/>
            <a:chOff x="117" y="1002"/>
            <a:chExt cx="5467" cy="327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02" y="1068"/>
              <a:ext cx="1150" cy="382"/>
              <a:chOff x="1698" y="1076"/>
              <a:chExt cx="1150" cy="382"/>
            </a:xfrm>
          </p:grpSpPr>
          <p:sp>
            <p:nvSpPr>
              <p:cNvPr id="30918" name="Text Box 4"/>
              <p:cNvSpPr txBox="1">
                <a:spLocks noChangeArrowheads="1"/>
              </p:cNvSpPr>
              <p:nvPr/>
            </p:nvSpPr>
            <p:spPr bwMode="auto">
              <a:xfrm>
                <a:off x="1698" y="1254"/>
                <a:ext cx="674" cy="20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Fixierkreis</a:t>
                </a:r>
              </a:p>
            </p:txBody>
          </p:sp>
          <p:sp>
            <p:nvSpPr>
              <p:cNvPr id="30919" name="Line 5"/>
              <p:cNvSpPr>
                <a:spLocks noChangeShapeType="1"/>
              </p:cNvSpPr>
              <p:nvPr/>
            </p:nvSpPr>
            <p:spPr bwMode="auto">
              <a:xfrm flipV="1">
                <a:off x="2373" y="1076"/>
                <a:ext cx="475" cy="1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176" y="1928"/>
              <a:ext cx="1376" cy="382"/>
              <a:chOff x="1176" y="1928"/>
              <a:chExt cx="1376" cy="382"/>
            </a:xfrm>
          </p:grpSpPr>
          <p:sp>
            <p:nvSpPr>
              <p:cNvPr id="30916" name="Text Box 7"/>
              <p:cNvSpPr txBox="1">
                <a:spLocks noChangeArrowheads="1"/>
              </p:cNvSpPr>
              <p:nvPr/>
            </p:nvSpPr>
            <p:spPr bwMode="auto">
              <a:xfrm>
                <a:off x="1176" y="2106"/>
                <a:ext cx="900" cy="20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Stereo-Objekt</a:t>
                </a:r>
              </a:p>
            </p:txBody>
          </p:sp>
          <p:sp>
            <p:nvSpPr>
              <p:cNvPr id="30917" name="Line 8"/>
              <p:cNvSpPr>
                <a:spLocks noChangeShapeType="1"/>
              </p:cNvSpPr>
              <p:nvPr/>
            </p:nvSpPr>
            <p:spPr bwMode="auto">
              <a:xfrm flipV="1">
                <a:off x="2077" y="1928"/>
                <a:ext cx="475" cy="1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50" y="3201"/>
              <a:ext cx="1376" cy="382"/>
              <a:chOff x="1176" y="1928"/>
              <a:chExt cx="1376" cy="382"/>
            </a:xfrm>
          </p:grpSpPr>
          <p:sp>
            <p:nvSpPr>
              <p:cNvPr id="30914" name="Text Box 10"/>
              <p:cNvSpPr txBox="1">
                <a:spLocks noChangeArrowheads="1"/>
              </p:cNvSpPr>
              <p:nvPr/>
            </p:nvSpPr>
            <p:spPr bwMode="auto">
              <a:xfrm>
                <a:off x="1176" y="2106"/>
                <a:ext cx="900" cy="20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Führungsauge</a:t>
                </a:r>
              </a:p>
            </p:txBody>
          </p:sp>
          <p:sp>
            <p:nvSpPr>
              <p:cNvPr id="30915" name="Line 11"/>
              <p:cNvSpPr>
                <a:spLocks noChangeShapeType="1"/>
              </p:cNvSpPr>
              <p:nvPr/>
            </p:nvSpPr>
            <p:spPr bwMode="auto">
              <a:xfrm flipV="1">
                <a:off x="2077" y="1928"/>
                <a:ext cx="475" cy="1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17" y="3756"/>
              <a:ext cx="1476" cy="358"/>
              <a:chOff x="117" y="3756"/>
              <a:chExt cx="1476" cy="358"/>
            </a:xfrm>
          </p:grpSpPr>
          <p:sp>
            <p:nvSpPr>
              <p:cNvPr id="30912" name="Text Box 13"/>
              <p:cNvSpPr txBox="1">
                <a:spLocks noChangeArrowheads="1"/>
              </p:cNvSpPr>
              <p:nvPr/>
            </p:nvSpPr>
            <p:spPr bwMode="auto">
              <a:xfrm>
                <a:off x="117" y="3756"/>
                <a:ext cx="1233" cy="35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6000" tIns="36000" rIns="90000" bIns="36000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de-DE"/>
                  <a:t>Netzhautmeridiane</a:t>
                </a:r>
                <a:br>
                  <a:rPr lang="de-DE"/>
                </a:br>
                <a:r>
                  <a:rPr lang="de-DE"/>
                  <a:t>von hinten gesehen</a:t>
                </a:r>
              </a:p>
            </p:txBody>
          </p:sp>
          <p:sp>
            <p:nvSpPr>
              <p:cNvPr id="30913" name="Line 14"/>
              <p:cNvSpPr>
                <a:spLocks noChangeShapeType="1"/>
              </p:cNvSpPr>
              <p:nvPr/>
            </p:nvSpPr>
            <p:spPr bwMode="auto">
              <a:xfrm>
                <a:off x="1353" y="393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719" y="1002"/>
              <a:ext cx="3865" cy="3278"/>
              <a:chOff x="1719" y="1002"/>
              <a:chExt cx="3865" cy="3278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719" y="1002"/>
                <a:ext cx="2190" cy="3278"/>
                <a:chOff x="1719" y="1002"/>
                <a:chExt cx="2190" cy="3278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 rot="1095100">
                  <a:off x="2128" y="1002"/>
                  <a:ext cx="680" cy="2598"/>
                  <a:chOff x="1770" y="960"/>
                  <a:chExt cx="680" cy="2598"/>
                </a:xfrm>
              </p:grpSpPr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70" y="2878"/>
                    <a:ext cx="680" cy="680"/>
                    <a:chOff x="1770" y="2160"/>
                    <a:chExt cx="680" cy="680"/>
                  </a:xfrm>
                </p:grpSpPr>
                <p:sp>
                  <p:nvSpPr>
                    <p:cNvPr id="30910" name="Oval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70" y="2160"/>
                      <a:ext cx="680" cy="68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1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03" y="2232"/>
                      <a:ext cx="41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909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6" y="960"/>
                    <a:ext cx="0" cy="25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891" name="Oval 22"/>
                <p:cNvSpPr>
                  <a:spLocks noChangeArrowheads="1"/>
                </p:cNvSpPr>
                <p:nvPr/>
              </p:nvSpPr>
              <p:spPr bwMode="auto">
                <a:xfrm>
                  <a:off x="2847" y="1026"/>
                  <a:ext cx="68" cy="6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1719" y="3600"/>
                  <a:ext cx="680" cy="680"/>
                  <a:chOff x="1719" y="3600"/>
                  <a:chExt cx="680" cy="680"/>
                </a:xfrm>
              </p:grpSpPr>
              <p:sp>
                <p:nvSpPr>
                  <p:cNvPr id="3090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719" y="3939"/>
                    <a:ext cx="6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090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058" y="3600"/>
                    <a:ext cx="0" cy="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893" name="Oval 26"/>
                <p:cNvSpPr>
                  <a:spLocks noChangeArrowheads="1"/>
                </p:cNvSpPr>
                <p:nvPr/>
              </p:nvSpPr>
              <p:spPr bwMode="auto">
                <a:xfrm>
                  <a:off x="2031" y="3909"/>
                  <a:ext cx="57" cy="57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2" name="Group 27"/>
                <p:cNvGrpSpPr>
                  <a:grpSpLocks/>
                </p:cNvGrpSpPr>
                <p:nvPr/>
              </p:nvGrpSpPr>
              <p:grpSpPr bwMode="auto">
                <a:xfrm>
                  <a:off x="3225" y="3600"/>
                  <a:ext cx="680" cy="680"/>
                  <a:chOff x="3225" y="3600"/>
                  <a:chExt cx="680" cy="680"/>
                </a:xfrm>
              </p:grpSpPr>
              <p:sp>
                <p:nvSpPr>
                  <p:cNvPr id="3090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3654"/>
                    <a:ext cx="417" cy="177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1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225" y="3600"/>
                    <a:ext cx="680" cy="680"/>
                    <a:chOff x="3225" y="3600"/>
                    <a:chExt cx="680" cy="680"/>
                  </a:xfrm>
                </p:grpSpPr>
                <p:sp>
                  <p:nvSpPr>
                    <p:cNvPr id="30902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87" y="3855"/>
                      <a:ext cx="351" cy="168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4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5" y="3600"/>
                      <a:ext cx="680" cy="680"/>
                      <a:chOff x="1719" y="3600"/>
                      <a:chExt cx="680" cy="680"/>
                    </a:xfrm>
                  </p:grpSpPr>
                  <p:sp>
                    <p:nvSpPr>
                      <p:cNvPr id="30904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19" y="3939"/>
                        <a:ext cx="6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05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8" y="3600"/>
                        <a:ext cx="0" cy="6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30895" name="Line 34"/>
                <p:cNvSpPr>
                  <a:spLocks noChangeShapeType="1"/>
                </p:cNvSpPr>
                <p:nvPr/>
              </p:nvSpPr>
              <p:spPr bwMode="auto">
                <a:xfrm>
                  <a:off x="2608" y="1944"/>
                  <a:ext cx="1271" cy="148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896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552" y="1889"/>
                  <a:ext cx="79" cy="7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897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3714"/>
                  <a:ext cx="57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898" name="Line 37"/>
                <p:cNvSpPr>
                  <a:spLocks noChangeShapeType="1"/>
                </p:cNvSpPr>
                <p:nvPr/>
              </p:nvSpPr>
              <p:spPr bwMode="auto">
                <a:xfrm>
                  <a:off x="3879" y="3456"/>
                  <a:ext cx="0" cy="315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899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028" y="3714"/>
                  <a:ext cx="57" cy="5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4309" y="3782"/>
                <a:ext cx="1275" cy="154"/>
                <a:chOff x="4309" y="3120"/>
                <a:chExt cx="1275" cy="154"/>
              </a:xfrm>
            </p:grpSpPr>
            <p:sp>
              <p:nvSpPr>
                <p:cNvPr id="30888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09" y="3140"/>
                  <a:ext cx="299" cy="12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88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672" y="3120"/>
                  <a:ext cx="91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/>
                    <a:t>Panumbereich</a:t>
                  </a:r>
                </a:p>
              </p:txBody>
            </p:sp>
          </p:grpSp>
        </p:grpSp>
      </p:grpSp>
      <p:sp>
        <p:nvSpPr>
          <p:cNvPr id="30723" name="Rectangle 4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000" smtClean="0"/>
              <a:t>Motorische Nachfusion als Ursache der </a:t>
            </a:r>
            <a:br>
              <a:rPr lang="de-DE" sz="2000" smtClean="0"/>
            </a:br>
            <a:r>
              <a:rPr lang="de-DE" sz="2000" smtClean="0"/>
              <a:t>Stereo-Verzögerung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5168900" y="1520825"/>
            <a:ext cx="1079500" cy="4114800"/>
            <a:chOff x="3256" y="1006"/>
            <a:chExt cx="680" cy="2592"/>
          </a:xfrm>
        </p:grpSpPr>
        <p:grpSp>
          <p:nvGrpSpPr>
            <p:cNvPr id="17" name="Group 44"/>
            <p:cNvGrpSpPr>
              <a:grpSpLocks/>
            </p:cNvGrpSpPr>
            <p:nvPr/>
          </p:nvGrpSpPr>
          <p:grpSpPr bwMode="auto">
            <a:xfrm rot="20504900" flipH="1">
              <a:off x="3256" y="2877"/>
              <a:ext cx="680" cy="680"/>
              <a:chOff x="1770" y="2160"/>
              <a:chExt cx="680" cy="680"/>
            </a:xfrm>
          </p:grpSpPr>
          <p:sp>
            <p:nvSpPr>
              <p:cNvPr id="30879" name="Oval 4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80" name="Line 4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78" name="Line 47"/>
            <p:cNvSpPr>
              <a:spLocks noChangeShapeType="1"/>
            </p:cNvSpPr>
            <p:nvPr/>
          </p:nvSpPr>
          <p:spPr bwMode="auto">
            <a:xfrm rot="-1095100" flipH="1" flipV="1">
              <a:off x="3298" y="1006"/>
              <a:ext cx="0" cy="259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" name="Group 48"/>
          <p:cNvGrpSpPr>
            <a:grpSpLocks/>
          </p:cNvGrpSpPr>
          <p:nvPr/>
        </p:nvGrpSpPr>
        <p:grpSpPr bwMode="auto">
          <a:xfrm rot="20580000" flipH="1">
            <a:off x="4724400" y="1509713"/>
            <a:ext cx="1079500" cy="4124325"/>
            <a:chOff x="1770" y="960"/>
            <a:chExt cx="680" cy="2598"/>
          </a:xfrm>
        </p:grpSpPr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75" name="Oval 5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76" name="Line 5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74" name="Line 5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 rot="20640000" flipH="1">
            <a:off x="4752975" y="1504950"/>
            <a:ext cx="1079500" cy="4124325"/>
            <a:chOff x="1770" y="960"/>
            <a:chExt cx="680" cy="2598"/>
          </a:xfrm>
        </p:grpSpPr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71" name="Oval 5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72" name="Line 5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70" name="Line 5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2" name="Group 58"/>
          <p:cNvGrpSpPr>
            <a:grpSpLocks/>
          </p:cNvGrpSpPr>
          <p:nvPr/>
        </p:nvGrpSpPr>
        <p:grpSpPr bwMode="auto">
          <a:xfrm rot="20700000" flipH="1">
            <a:off x="4781550" y="1500188"/>
            <a:ext cx="1079500" cy="4124325"/>
            <a:chOff x="1770" y="960"/>
            <a:chExt cx="680" cy="2598"/>
          </a:xfrm>
        </p:grpSpPr>
        <p:grpSp>
          <p:nvGrpSpPr>
            <p:cNvPr id="23" name="Group 5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67" name="Oval 6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68" name="Line 6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66" name="Line 6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4" name="Group 63"/>
          <p:cNvGrpSpPr>
            <a:grpSpLocks/>
          </p:cNvGrpSpPr>
          <p:nvPr/>
        </p:nvGrpSpPr>
        <p:grpSpPr bwMode="auto">
          <a:xfrm rot="20760000" flipH="1">
            <a:off x="4810125" y="1490663"/>
            <a:ext cx="1079500" cy="4124325"/>
            <a:chOff x="1770" y="960"/>
            <a:chExt cx="680" cy="2598"/>
          </a:xfrm>
        </p:grpSpPr>
        <p:grpSp>
          <p:nvGrpSpPr>
            <p:cNvPr id="25" name="Group 6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63" name="Oval 6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64" name="Line 6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62" name="Line 6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6" name="Group 68"/>
          <p:cNvGrpSpPr>
            <a:grpSpLocks/>
          </p:cNvGrpSpPr>
          <p:nvPr/>
        </p:nvGrpSpPr>
        <p:grpSpPr bwMode="auto">
          <a:xfrm rot="20820000" flipH="1">
            <a:off x="4840288" y="1485900"/>
            <a:ext cx="1079500" cy="4124325"/>
            <a:chOff x="1770" y="960"/>
            <a:chExt cx="680" cy="2598"/>
          </a:xfrm>
        </p:grpSpPr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59" name="Oval 7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60" name="Line 7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58" name="Line 7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8" name="Group 73"/>
          <p:cNvGrpSpPr>
            <a:grpSpLocks/>
          </p:cNvGrpSpPr>
          <p:nvPr/>
        </p:nvGrpSpPr>
        <p:grpSpPr bwMode="auto">
          <a:xfrm rot="20880000" flipH="1">
            <a:off x="4868863" y="1476375"/>
            <a:ext cx="1079500" cy="4124325"/>
            <a:chOff x="1770" y="960"/>
            <a:chExt cx="680" cy="2598"/>
          </a:xfrm>
        </p:grpSpPr>
        <p:grpSp>
          <p:nvGrpSpPr>
            <p:cNvPr id="29" name="Group 7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55" name="Oval 7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56" name="Line 7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54" name="Line 7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" name="Group 78"/>
          <p:cNvGrpSpPr>
            <a:grpSpLocks/>
          </p:cNvGrpSpPr>
          <p:nvPr/>
        </p:nvGrpSpPr>
        <p:grpSpPr bwMode="auto">
          <a:xfrm rot="20940000" flipH="1">
            <a:off x="4895850" y="1476375"/>
            <a:ext cx="1079500" cy="4124325"/>
            <a:chOff x="1770" y="960"/>
            <a:chExt cx="680" cy="2598"/>
          </a:xfrm>
        </p:grpSpPr>
        <p:grpSp>
          <p:nvGrpSpPr>
            <p:cNvPr id="31" name="Group 7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51" name="Oval 8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52" name="Line 8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50" name="Line 8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20" name="Group 83"/>
          <p:cNvGrpSpPr>
            <a:grpSpLocks/>
          </p:cNvGrpSpPr>
          <p:nvPr/>
        </p:nvGrpSpPr>
        <p:grpSpPr bwMode="auto">
          <a:xfrm rot="21000000" flipH="1">
            <a:off x="4921250" y="1466850"/>
            <a:ext cx="1079500" cy="4124325"/>
            <a:chOff x="1770" y="960"/>
            <a:chExt cx="680" cy="2598"/>
          </a:xfrm>
        </p:grpSpPr>
        <p:grpSp>
          <p:nvGrpSpPr>
            <p:cNvPr id="30921" name="Group 8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47" name="Oval 8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48" name="Line 8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46" name="Line 8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22" name="Group 88"/>
          <p:cNvGrpSpPr>
            <a:grpSpLocks/>
          </p:cNvGrpSpPr>
          <p:nvPr/>
        </p:nvGrpSpPr>
        <p:grpSpPr bwMode="auto">
          <a:xfrm rot="21060000" flipH="1">
            <a:off x="4948238" y="1457325"/>
            <a:ext cx="1079500" cy="4124325"/>
            <a:chOff x="1770" y="960"/>
            <a:chExt cx="680" cy="2598"/>
          </a:xfrm>
        </p:grpSpPr>
        <p:grpSp>
          <p:nvGrpSpPr>
            <p:cNvPr id="30923" name="Group 8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43" name="Oval 9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44" name="Line 9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42" name="Line 9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24" name="Group 93"/>
          <p:cNvGrpSpPr>
            <a:grpSpLocks/>
          </p:cNvGrpSpPr>
          <p:nvPr/>
        </p:nvGrpSpPr>
        <p:grpSpPr bwMode="auto">
          <a:xfrm rot="21120000" flipH="1">
            <a:off x="4976813" y="1462088"/>
            <a:ext cx="1079500" cy="4124325"/>
            <a:chOff x="1770" y="960"/>
            <a:chExt cx="680" cy="2598"/>
          </a:xfrm>
        </p:grpSpPr>
        <p:grpSp>
          <p:nvGrpSpPr>
            <p:cNvPr id="30925" name="Group 9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39" name="Oval 9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40" name="Line 9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38" name="Line 9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26" name="Group 98"/>
          <p:cNvGrpSpPr>
            <a:grpSpLocks/>
          </p:cNvGrpSpPr>
          <p:nvPr/>
        </p:nvGrpSpPr>
        <p:grpSpPr bwMode="auto">
          <a:xfrm rot="21180000" flipH="1">
            <a:off x="5002213" y="1462088"/>
            <a:ext cx="1079500" cy="4124325"/>
            <a:chOff x="1770" y="960"/>
            <a:chExt cx="680" cy="2598"/>
          </a:xfrm>
        </p:grpSpPr>
        <p:grpSp>
          <p:nvGrpSpPr>
            <p:cNvPr id="30927" name="Group 9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35" name="Oval 10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36" name="Line 10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34" name="Line 10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28" name="Group 103"/>
          <p:cNvGrpSpPr>
            <a:grpSpLocks/>
          </p:cNvGrpSpPr>
          <p:nvPr/>
        </p:nvGrpSpPr>
        <p:grpSpPr bwMode="auto">
          <a:xfrm rot="21240000" flipH="1">
            <a:off x="5026025" y="1452563"/>
            <a:ext cx="1079500" cy="4124325"/>
            <a:chOff x="1770" y="960"/>
            <a:chExt cx="680" cy="2598"/>
          </a:xfrm>
        </p:grpSpPr>
        <p:grpSp>
          <p:nvGrpSpPr>
            <p:cNvPr id="30929" name="Group 10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31" name="Oval 10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32" name="Line 10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30" name="Line 10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30" name="Group 108"/>
          <p:cNvGrpSpPr>
            <a:grpSpLocks/>
          </p:cNvGrpSpPr>
          <p:nvPr/>
        </p:nvGrpSpPr>
        <p:grpSpPr bwMode="auto">
          <a:xfrm rot="21300000" flipH="1">
            <a:off x="5054600" y="1452563"/>
            <a:ext cx="1079500" cy="4124325"/>
            <a:chOff x="1770" y="960"/>
            <a:chExt cx="680" cy="2598"/>
          </a:xfrm>
        </p:grpSpPr>
        <p:grpSp>
          <p:nvGrpSpPr>
            <p:cNvPr id="30931" name="Group 10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27" name="Oval 11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28" name="Line 11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26" name="Line 11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32" name="Group 113"/>
          <p:cNvGrpSpPr>
            <a:grpSpLocks/>
          </p:cNvGrpSpPr>
          <p:nvPr/>
        </p:nvGrpSpPr>
        <p:grpSpPr bwMode="auto">
          <a:xfrm rot="21420000" flipH="1">
            <a:off x="5105400" y="1447800"/>
            <a:ext cx="1079500" cy="4124325"/>
            <a:chOff x="1770" y="960"/>
            <a:chExt cx="680" cy="2598"/>
          </a:xfrm>
        </p:grpSpPr>
        <p:grpSp>
          <p:nvGrpSpPr>
            <p:cNvPr id="30933" name="Group 11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23" name="Oval 11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24" name="Line 11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22" name="Line 11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34" name="Group 118"/>
          <p:cNvGrpSpPr>
            <a:grpSpLocks/>
          </p:cNvGrpSpPr>
          <p:nvPr/>
        </p:nvGrpSpPr>
        <p:grpSpPr bwMode="auto">
          <a:xfrm rot="21360000" flipH="1">
            <a:off x="5078413" y="1452563"/>
            <a:ext cx="1079500" cy="4124325"/>
            <a:chOff x="1770" y="960"/>
            <a:chExt cx="680" cy="2598"/>
          </a:xfrm>
        </p:grpSpPr>
        <p:grpSp>
          <p:nvGrpSpPr>
            <p:cNvPr id="30935" name="Group 11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19" name="Oval 12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20" name="Line 12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18" name="Line 12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36" name="Group 123"/>
          <p:cNvGrpSpPr>
            <a:grpSpLocks/>
          </p:cNvGrpSpPr>
          <p:nvPr/>
        </p:nvGrpSpPr>
        <p:grpSpPr bwMode="auto">
          <a:xfrm rot="21480000" flipH="1">
            <a:off x="5130800" y="1452563"/>
            <a:ext cx="1079500" cy="4124325"/>
            <a:chOff x="1770" y="960"/>
            <a:chExt cx="680" cy="2598"/>
          </a:xfrm>
        </p:grpSpPr>
        <p:grpSp>
          <p:nvGrpSpPr>
            <p:cNvPr id="30937" name="Group 12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15" name="Oval 12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16" name="Line 12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14" name="Line 12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38" name="Group 128"/>
          <p:cNvGrpSpPr>
            <a:grpSpLocks/>
          </p:cNvGrpSpPr>
          <p:nvPr/>
        </p:nvGrpSpPr>
        <p:grpSpPr bwMode="auto">
          <a:xfrm flipH="1">
            <a:off x="5181600" y="1447800"/>
            <a:ext cx="1079500" cy="4124325"/>
            <a:chOff x="1770" y="960"/>
            <a:chExt cx="680" cy="2598"/>
          </a:xfrm>
        </p:grpSpPr>
        <p:grpSp>
          <p:nvGrpSpPr>
            <p:cNvPr id="30939" name="Group 12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11" name="Oval 13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12" name="Line 13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10" name="Line 13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40" name="Group 133"/>
          <p:cNvGrpSpPr>
            <a:grpSpLocks/>
          </p:cNvGrpSpPr>
          <p:nvPr/>
        </p:nvGrpSpPr>
        <p:grpSpPr bwMode="auto">
          <a:xfrm rot="21540000" flipH="1">
            <a:off x="5159375" y="1447800"/>
            <a:ext cx="1079500" cy="4124325"/>
            <a:chOff x="1770" y="960"/>
            <a:chExt cx="680" cy="2598"/>
          </a:xfrm>
        </p:grpSpPr>
        <p:grpSp>
          <p:nvGrpSpPr>
            <p:cNvPr id="30941" name="Group 13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07" name="Oval 13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08" name="Line 13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06" name="Line 13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42" name="Group 138"/>
          <p:cNvGrpSpPr>
            <a:grpSpLocks/>
          </p:cNvGrpSpPr>
          <p:nvPr/>
        </p:nvGrpSpPr>
        <p:grpSpPr bwMode="auto">
          <a:xfrm rot="60000" flipH="1">
            <a:off x="5207000" y="1447800"/>
            <a:ext cx="1079500" cy="4124325"/>
            <a:chOff x="1770" y="960"/>
            <a:chExt cx="680" cy="2598"/>
          </a:xfrm>
        </p:grpSpPr>
        <p:grpSp>
          <p:nvGrpSpPr>
            <p:cNvPr id="30943" name="Group 13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803" name="Oval 14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04" name="Line 14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802" name="Line 14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20" name="Group 143"/>
          <p:cNvGrpSpPr>
            <a:grpSpLocks/>
          </p:cNvGrpSpPr>
          <p:nvPr/>
        </p:nvGrpSpPr>
        <p:grpSpPr bwMode="auto">
          <a:xfrm rot="120000" flipH="1">
            <a:off x="5230813" y="1447800"/>
            <a:ext cx="1079500" cy="4124325"/>
            <a:chOff x="1770" y="960"/>
            <a:chExt cx="680" cy="2598"/>
          </a:xfrm>
        </p:grpSpPr>
        <p:grpSp>
          <p:nvGrpSpPr>
            <p:cNvPr id="30721" name="Group 14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799" name="Oval 14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800" name="Line 14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98" name="Line 14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22" name="Group 148"/>
          <p:cNvGrpSpPr>
            <a:grpSpLocks/>
          </p:cNvGrpSpPr>
          <p:nvPr/>
        </p:nvGrpSpPr>
        <p:grpSpPr bwMode="auto">
          <a:xfrm rot="180000" flipH="1">
            <a:off x="5257800" y="1447800"/>
            <a:ext cx="1079500" cy="4124325"/>
            <a:chOff x="1770" y="960"/>
            <a:chExt cx="680" cy="2598"/>
          </a:xfrm>
        </p:grpSpPr>
        <p:grpSp>
          <p:nvGrpSpPr>
            <p:cNvPr id="30724" name="Group 14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795" name="Oval 15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96" name="Line 15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94" name="Line 15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25" name="Group 153"/>
          <p:cNvGrpSpPr>
            <a:grpSpLocks/>
          </p:cNvGrpSpPr>
          <p:nvPr/>
        </p:nvGrpSpPr>
        <p:grpSpPr bwMode="auto">
          <a:xfrm rot="240000" flipH="1">
            <a:off x="5283200" y="1447800"/>
            <a:ext cx="1079500" cy="4124325"/>
            <a:chOff x="1770" y="960"/>
            <a:chExt cx="680" cy="2598"/>
          </a:xfrm>
        </p:grpSpPr>
        <p:grpSp>
          <p:nvGrpSpPr>
            <p:cNvPr id="30726" name="Group 15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791" name="Oval 15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92" name="Line 15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90" name="Line 15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27" name="Group 158"/>
          <p:cNvGrpSpPr>
            <a:grpSpLocks/>
          </p:cNvGrpSpPr>
          <p:nvPr/>
        </p:nvGrpSpPr>
        <p:grpSpPr bwMode="auto">
          <a:xfrm rot="300000" flipH="1">
            <a:off x="5311775" y="1447800"/>
            <a:ext cx="1079500" cy="4124325"/>
            <a:chOff x="1770" y="960"/>
            <a:chExt cx="680" cy="2598"/>
          </a:xfrm>
        </p:grpSpPr>
        <p:grpSp>
          <p:nvGrpSpPr>
            <p:cNvPr id="30728" name="Group 15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787" name="Oval 16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88" name="Line 16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86" name="Line 16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29" name="Group 163"/>
          <p:cNvGrpSpPr>
            <a:grpSpLocks/>
          </p:cNvGrpSpPr>
          <p:nvPr/>
        </p:nvGrpSpPr>
        <p:grpSpPr bwMode="auto">
          <a:xfrm rot="360000" flipH="1">
            <a:off x="5338763" y="1447800"/>
            <a:ext cx="1079500" cy="4124325"/>
            <a:chOff x="1770" y="960"/>
            <a:chExt cx="680" cy="2598"/>
          </a:xfrm>
        </p:grpSpPr>
        <p:grpSp>
          <p:nvGrpSpPr>
            <p:cNvPr id="30730" name="Group 16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783" name="Oval 16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84" name="Line 16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82" name="Line 16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31" name="Group 168"/>
          <p:cNvGrpSpPr>
            <a:grpSpLocks/>
          </p:cNvGrpSpPr>
          <p:nvPr/>
        </p:nvGrpSpPr>
        <p:grpSpPr bwMode="auto">
          <a:xfrm rot="420000" flipH="1">
            <a:off x="5373688" y="1452563"/>
            <a:ext cx="1079500" cy="4124325"/>
            <a:chOff x="1770" y="960"/>
            <a:chExt cx="680" cy="2598"/>
          </a:xfrm>
        </p:grpSpPr>
        <p:grpSp>
          <p:nvGrpSpPr>
            <p:cNvPr id="30732" name="Group 16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779" name="Oval 17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80" name="Line 17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78" name="Line 17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33" name="Group 173"/>
          <p:cNvGrpSpPr>
            <a:grpSpLocks/>
          </p:cNvGrpSpPr>
          <p:nvPr/>
        </p:nvGrpSpPr>
        <p:grpSpPr bwMode="auto">
          <a:xfrm rot="480000" flipH="1">
            <a:off x="5402263" y="1462088"/>
            <a:ext cx="1079500" cy="4124325"/>
            <a:chOff x="1770" y="960"/>
            <a:chExt cx="680" cy="2598"/>
          </a:xfrm>
        </p:grpSpPr>
        <p:grpSp>
          <p:nvGrpSpPr>
            <p:cNvPr id="30734" name="Group 17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775" name="Oval 17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6" name="Line 17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74" name="Line 17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35" name="Group 178"/>
          <p:cNvGrpSpPr>
            <a:grpSpLocks/>
          </p:cNvGrpSpPr>
          <p:nvPr/>
        </p:nvGrpSpPr>
        <p:grpSpPr bwMode="auto">
          <a:xfrm rot="540000" flipH="1">
            <a:off x="5435600" y="1462088"/>
            <a:ext cx="1079500" cy="4124325"/>
            <a:chOff x="1770" y="960"/>
            <a:chExt cx="680" cy="2598"/>
          </a:xfrm>
        </p:grpSpPr>
        <p:grpSp>
          <p:nvGrpSpPr>
            <p:cNvPr id="30736" name="Group 179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771" name="Oval 180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72" name="Line 181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70" name="Line 182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37" name="Group 183"/>
          <p:cNvGrpSpPr>
            <a:grpSpLocks/>
          </p:cNvGrpSpPr>
          <p:nvPr/>
        </p:nvGrpSpPr>
        <p:grpSpPr bwMode="auto">
          <a:xfrm rot="600000" flipH="1">
            <a:off x="5468938" y="1466850"/>
            <a:ext cx="1079500" cy="4124325"/>
            <a:chOff x="1770" y="960"/>
            <a:chExt cx="680" cy="2598"/>
          </a:xfrm>
        </p:grpSpPr>
        <p:grpSp>
          <p:nvGrpSpPr>
            <p:cNvPr id="30738" name="Group 184"/>
            <p:cNvGrpSpPr>
              <a:grpSpLocks/>
            </p:cNvGrpSpPr>
            <p:nvPr/>
          </p:nvGrpSpPr>
          <p:grpSpPr bwMode="auto">
            <a:xfrm>
              <a:off x="1770" y="2878"/>
              <a:ext cx="680" cy="680"/>
              <a:chOff x="1770" y="2160"/>
              <a:chExt cx="680" cy="680"/>
            </a:xfrm>
          </p:grpSpPr>
          <p:sp>
            <p:nvSpPr>
              <p:cNvPr id="30767" name="Oval 185"/>
              <p:cNvSpPr>
                <a:spLocks noChangeAspect="1" noChangeArrowheads="1"/>
              </p:cNvSpPr>
              <p:nvPr/>
            </p:nvSpPr>
            <p:spPr bwMode="auto">
              <a:xfrm>
                <a:off x="1770" y="2160"/>
                <a:ext cx="680" cy="68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68" name="Line 186"/>
              <p:cNvSpPr>
                <a:spLocks noChangeAspect="1" noChangeShapeType="1"/>
              </p:cNvSpPr>
              <p:nvPr/>
            </p:nvSpPr>
            <p:spPr bwMode="auto">
              <a:xfrm>
                <a:off x="1903" y="2232"/>
                <a:ext cx="41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66" name="Line 187"/>
            <p:cNvSpPr>
              <a:spLocks noChangeShapeType="1"/>
            </p:cNvSpPr>
            <p:nvPr/>
          </p:nvSpPr>
          <p:spPr bwMode="auto">
            <a:xfrm flipV="1">
              <a:off x="2106" y="96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739" name="Group 188"/>
          <p:cNvGrpSpPr>
            <a:grpSpLocks/>
          </p:cNvGrpSpPr>
          <p:nvPr/>
        </p:nvGrpSpPr>
        <p:grpSpPr bwMode="auto">
          <a:xfrm>
            <a:off x="5467350" y="1471613"/>
            <a:ext cx="3033713" cy="4124325"/>
            <a:chOff x="3444" y="975"/>
            <a:chExt cx="1911" cy="2598"/>
          </a:xfrm>
        </p:grpSpPr>
        <p:grpSp>
          <p:nvGrpSpPr>
            <p:cNvPr id="30740" name="Group 189"/>
            <p:cNvGrpSpPr>
              <a:grpSpLocks/>
            </p:cNvGrpSpPr>
            <p:nvPr/>
          </p:nvGrpSpPr>
          <p:grpSpPr bwMode="auto">
            <a:xfrm>
              <a:off x="3942" y="1392"/>
              <a:ext cx="1413" cy="614"/>
              <a:chOff x="3942" y="1392"/>
              <a:chExt cx="1413" cy="614"/>
            </a:xfrm>
          </p:grpSpPr>
          <p:sp>
            <p:nvSpPr>
              <p:cNvPr id="30763" name="Text Box 190"/>
              <p:cNvSpPr txBox="1">
                <a:spLocks noChangeArrowheads="1"/>
              </p:cNvSpPr>
              <p:nvPr/>
            </p:nvSpPr>
            <p:spPr bwMode="auto">
              <a:xfrm>
                <a:off x="4344" y="1494"/>
                <a:ext cx="1011" cy="51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Arbeitsstellung,</a:t>
                </a:r>
                <a:br>
                  <a:rPr lang="de-DE"/>
                </a:br>
                <a:r>
                  <a:rPr lang="de-DE"/>
                  <a:t>bei kleiner WF:</a:t>
                </a:r>
                <a:br>
                  <a:rPr lang="de-DE"/>
                </a:br>
                <a:r>
                  <a:rPr lang="de-DE"/>
                  <a:t>Ruhestellung</a:t>
                </a:r>
              </a:p>
            </p:txBody>
          </p:sp>
          <p:sp>
            <p:nvSpPr>
              <p:cNvPr id="30764" name="Line 191"/>
              <p:cNvSpPr>
                <a:spLocks noChangeShapeType="1"/>
              </p:cNvSpPr>
              <p:nvPr/>
            </p:nvSpPr>
            <p:spPr bwMode="auto">
              <a:xfrm flipH="1" flipV="1">
                <a:off x="3942" y="1392"/>
                <a:ext cx="405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0741" name="Group 192"/>
            <p:cNvGrpSpPr>
              <a:grpSpLocks/>
            </p:cNvGrpSpPr>
            <p:nvPr/>
          </p:nvGrpSpPr>
          <p:grpSpPr bwMode="auto">
            <a:xfrm rot="600000" flipH="1">
              <a:off x="3444" y="975"/>
              <a:ext cx="680" cy="2598"/>
              <a:chOff x="1770" y="960"/>
              <a:chExt cx="680" cy="2598"/>
            </a:xfrm>
          </p:grpSpPr>
          <p:grpSp>
            <p:nvGrpSpPr>
              <p:cNvPr id="30742" name="Group 193"/>
              <p:cNvGrpSpPr>
                <a:grpSpLocks/>
              </p:cNvGrpSpPr>
              <p:nvPr/>
            </p:nvGrpSpPr>
            <p:grpSpPr bwMode="auto">
              <a:xfrm>
                <a:off x="1770" y="2878"/>
                <a:ext cx="680" cy="680"/>
                <a:chOff x="1770" y="2160"/>
                <a:chExt cx="680" cy="680"/>
              </a:xfrm>
            </p:grpSpPr>
            <p:sp>
              <p:nvSpPr>
                <p:cNvPr id="30761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770" y="2160"/>
                  <a:ext cx="680" cy="68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62" name="Line 195"/>
                <p:cNvSpPr>
                  <a:spLocks noChangeAspect="1" noChangeShapeType="1"/>
                </p:cNvSpPr>
                <p:nvPr/>
              </p:nvSpPr>
              <p:spPr bwMode="auto">
                <a:xfrm>
                  <a:off x="1903" y="2232"/>
                  <a:ext cx="41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0760" name="Line 196"/>
              <p:cNvSpPr>
                <a:spLocks noChangeShapeType="1"/>
              </p:cNvSpPr>
              <p:nvPr/>
            </p:nvSpPr>
            <p:spPr bwMode="auto">
              <a:xfrm flipV="1">
                <a:off x="2106" y="960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30754" name="Line 197"/>
          <p:cNvSpPr>
            <a:spLocks noChangeShapeType="1"/>
          </p:cNvSpPr>
          <p:nvPr/>
        </p:nvSpPr>
        <p:spPr bwMode="auto">
          <a:xfrm rot="-1095100" flipH="1" flipV="1">
            <a:off x="5238750" y="1524000"/>
            <a:ext cx="0" cy="4114800"/>
          </a:xfrm>
          <a:prstGeom prst="line">
            <a:avLst/>
          </a:prstGeom>
          <a:noFill/>
          <a:ln w="12700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55" name="Line 198"/>
          <p:cNvSpPr>
            <a:spLocks noChangeShapeType="1"/>
          </p:cNvSpPr>
          <p:nvPr/>
        </p:nvSpPr>
        <p:spPr bwMode="auto">
          <a:xfrm>
            <a:off x="5867400" y="5562600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56" name="Oval 199"/>
          <p:cNvSpPr>
            <a:spLocks noChangeArrowheads="1"/>
          </p:cNvSpPr>
          <p:nvPr/>
        </p:nvSpPr>
        <p:spPr bwMode="auto">
          <a:xfrm>
            <a:off x="5838825" y="6129338"/>
            <a:ext cx="90488" cy="904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3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000" smtClean="0"/>
              <a:t>Motorische Nachfusion als Ursache der </a:t>
            </a:r>
            <a:br>
              <a:rPr lang="de-DE" sz="2000" smtClean="0"/>
            </a:br>
            <a:r>
              <a:rPr lang="de-DE" sz="2000" smtClean="0"/>
              <a:t>Stereo-Verzögerung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0" y="2720975"/>
            <a:ext cx="3538538" cy="1546225"/>
            <a:chOff x="3120" y="1762"/>
            <a:chExt cx="2229" cy="974"/>
          </a:xfrm>
        </p:grpSpPr>
        <p:sp>
          <p:nvSpPr>
            <p:cNvPr id="31809" name="Text Box 4"/>
            <p:cNvSpPr txBox="1">
              <a:spLocks noChangeArrowheads="1"/>
            </p:cNvSpPr>
            <p:nvPr/>
          </p:nvSpPr>
          <p:spPr bwMode="auto">
            <a:xfrm>
              <a:off x="4338" y="2070"/>
              <a:ext cx="1011" cy="66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36000" rIns="36000" bIns="36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Neue</a:t>
              </a:r>
              <a:br>
                <a:rPr lang="de-DE"/>
              </a:br>
              <a:r>
                <a:rPr lang="de-DE"/>
                <a:t>Arbeitsstellung,</a:t>
              </a:r>
              <a:br>
                <a:rPr lang="de-DE"/>
              </a:br>
              <a:r>
                <a:rPr lang="de-DE"/>
                <a:t>im Idealfall:</a:t>
              </a:r>
              <a:br>
                <a:rPr lang="de-DE"/>
              </a:br>
              <a:r>
                <a:rPr lang="de-DE"/>
                <a:t>Orthostellung</a:t>
              </a:r>
            </a:p>
          </p:txBody>
        </p:sp>
        <p:sp>
          <p:nvSpPr>
            <p:cNvPr id="31810" name="Line 5"/>
            <p:cNvSpPr>
              <a:spLocks noChangeShapeType="1"/>
            </p:cNvSpPr>
            <p:nvPr/>
          </p:nvSpPr>
          <p:spPr bwMode="auto">
            <a:xfrm flipH="1" flipV="1">
              <a:off x="3120" y="1762"/>
              <a:ext cx="1221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48" name="Oval 6"/>
          <p:cNvSpPr>
            <a:spLocks noChangeArrowheads="1"/>
          </p:cNvSpPr>
          <p:nvPr/>
        </p:nvSpPr>
        <p:spPr bwMode="auto">
          <a:xfrm>
            <a:off x="4519613" y="1552575"/>
            <a:ext cx="107950" cy="10795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20504900" flipH="1">
            <a:off x="5168900" y="4491038"/>
            <a:ext cx="1079500" cy="1079500"/>
            <a:chOff x="1770" y="2160"/>
            <a:chExt cx="680" cy="680"/>
          </a:xfrm>
        </p:grpSpPr>
        <p:sp>
          <p:nvSpPr>
            <p:cNvPr id="31807" name="Oval 8"/>
            <p:cNvSpPr>
              <a:spLocks noChangeAspect="1" noChangeArrowheads="1"/>
            </p:cNvSpPr>
            <p:nvPr/>
          </p:nvSpPr>
          <p:spPr bwMode="auto">
            <a:xfrm>
              <a:off x="1770" y="2160"/>
              <a:ext cx="680" cy="68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08" name="Line 9"/>
            <p:cNvSpPr>
              <a:spLocks noChangeAspect="1" noChangeShapeType="1"/>
            </p:cNvSpPr>
            <p:nvPr/>
          </p:nvSpPr>
          <p:spPr bwMode="auto">
            <a:xfrm>
              <a:off x="1903" y="2232"/>
              <a:ext cx="41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50" name="Line 10"/>
          <p:cNvSpPr>
            <a:spLocks noChangeShapeType="1"/>
          </p:cNvSpPr>
          <p:nvPr/>
        </p:nvSpPr>
        <p:spPr bwMode="auto">
          <a:xfrm rot="-1095100" flipH="1" flipV="1">
            <a:off x="5235575" y="1520825"/>
            <a:ext cx="0" cy="4114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1095100">
            <a:off x="2900363" y="4481513"/>
            <a:ext cx="1079500" cy="1079500"/>
            <a:chOff x="1770" y="2160"/>
            <a:chExt cx="680" cy="680"/>
          </a:xfrm>
        </p:grpSpPr>
        <p:sp>
          <p:nvSpPr>
            <p:cNvPr id="31805" name="Oval 12"/>
            <p:cNvSpPr>
              <a:spLocks noChangeAspect="1" noChangeArrowheads="1"/>
            </p:cNvSpPr>
            <p:nvPr/>
          </p:nvSpPr>
          <p:spPr bwMode="auto">
            <a:xfrm>
              <a:off x="1770" y="2160"/>
              <a:ext cx="680" cy="6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06" name="Line 13"/>
            <p:cNvSpPr>
              <a:spLocks noChangeAspect="1" noChangeShapeType="1"/>
            </p:cNvSpPr>
            <p:nvPr/>
          </p:nvSpPr>
          <p:spPr bwMode="auto">
            <a:xfrm>
              <a:off x="1903" y="2232"/>
              <a:ext cx="4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52" name="Line 14"/>
          <p:cNvSpPr>
            <a:spLocks noChangeShapeType="1"/>
          </p:cNvSpPr>
          <p:nvPr/>
        </p:nvSpPr>
        <p:spPr bwMode="auto">
          <a:xfrm rot="1095100" flipV="1">
            <a:off x="3913188" y="15113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728913" y="5638800"/>
            <a:ext cx="1079500" cy="1079500"/>
            <a:chOff x="1719" y="3600"/>
            <a:chExt cx="680" cy="680"/>
          </a:xfrm>
        </p:grpSpPr>
        <p:sp>
          <p:nvSpPr>
            <p:cNvPr id="31803" name="Line 16"/>
            <p:cNvSpPr>
              <a:spLocks noChangeShapeType="1"/>
            </p:cNvSpPr>
            <p:nvPr/>
          </p:nvSpPr>
          <p:spPr bwMode="auto">
            <a:xfrm>
              <a:off x="1719" y="3939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04" name="Line 17"/>
            <p:cNvSpPr>
              <a:spLocks noChangeShapeType="1"/>
            </p:cNvSpPr>
            <p:nvPr/>
          </p:nvSpPr>
          <p:spPr bwMode="auto">
            <a:xfrm>
              <a:off x="2058" y="3600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54" name="Oval 18"/>
          <p:cNvSpPr>
            <a:spLocks noChangeArrowheads="1"/>
          </p:cNvSpPr>
          <p:nvPr/>
        </p:nvSpPr>
        <p:spPr bwMode="auto">
          <a:xfrm>
            <a:off x="3224213" y="6129338"/>
            <a:ext cx="90487" cy="904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119688" y="1447800"/>
            <a:ext cx="3381375" cy="5270500"/>
            <a:chOff x="3225" y="912"/>
            <a:chExt cx="2130" cy="3320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942" y="1344"/>
              <a:ext cx="1413" cy="460"/>
              <a:chOff x="3942" y="1392"/>
              <a:chExt cx="1413" cy="460"/>
            </a:xfrm>
          </p:grpSpPr>
          <p:sp>
            <p:nvSpPr>
              <p:cNvPr id="31801" name="Text Box 21"/>
              <p:cNvSpPr txBox="1">
                <a:spLocks noChangeArrowheads="1"/>
              </p:cNvSpPr>
              <p:nvPr/>
            </p:nvSpPr>
            <p:spPr bwMode="auto">
              <a:xfrm>
                <a:off x="4344" y="1494"/>
                <a:ext cx="1011" cy="35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36000" rIns="36000" bIns="36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Alte</a:t>
                </a:r>
                <a:br>
                  <a:rPr lang="de-DE"/>
                </a:br>
                <a:r>
                  <a:rPr lang="de-DE"/>
                  <a:t>Arbeitsstellung</a:t>
                </a:r>
              </a:p>
            </p:txBody>
          </p:sp>
          <p:sp>
            <p:nvSpPr>
              <p:cNvPr id="31802" name="Line 22"/>
              <p:cNvSpPr>
                <a:spLocks noChangeShapeType="1"/>
              </p:cNvSpPr>
              <p:nvPr/>
            </p:nvSpPr>
            <p:spPr bwMode="auto">
              <a:xfrm flipH="1" flipV="1">
                <a:off x="3942" y="1392"/>
                <a:ext cx="405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1793" name="Line 23"/>
            <p:cNvSpPr>
              <a:spLocks noChangeShapeType="1"/>
            </p:cNvSpPr>
            <p:nvPr/>
          </p:nvSpPr>
          <p:spPr bwMode="auto">
            <a:xfrm rot="600000" flipH="1" flipV="1">
              <a:off x="3792" y="912"/>
              <a:ext cx="0" cy="259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225" y="3552"/>
              <a:ext cx="680" cy="680"/>
              <a:chOff x="3225" y="3600"/>
              <a:chExt cx="680" cy="680"/>
            </a:xfrm>
          </p:grpSpPr>
          <p:sp>
            <p:nvSpPr>
              <p:cNvPr id="31795" name="Oval 25"/>
              <p:cNvSpPr>
                <a:spLocks noChangeArrowheads="1"/>
              </p:cNvSpPr>
              <p:nvPr/>
            </p:nvSpPr>
            <p:spPr bwMode="auto">
              <a:xfrm>
                <a:off x="3354" y="3654"/>
                <a:ext cx="417" cy="17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3225" y="3600"/>
                <a:ext cx="680" cy="680"/>
                <a:chOff x="3225" y="3600"/>
                <a:chExt cx="680" cy="680"/>
              </a:xfrm>
            </p:grpSpPr>
            <p:sp>
              <p:nvSpPr>
                <p:cNvPr id="31797" name="Oval 27"/>
                <p:cNvSpPr>
                  <a:spLocks noChangeArrowheads="1"/>
                </p:cNvSpPr>
                <p:nvPr/>
              </p:nvSpPr>
              <p:spPr bwMode="auto">
                <a:xfrm>
                  <a:off x="3387" y="3855"/>
                  <a:ext cx="351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0" name="Group 28"/>
                <p:cNvGrpSpPr>
                  <a:grpSpLocks/>
                </p:cNvGrpSpPr>
                <p:nvPr/>
              </p:nvGrpSpPr>
              <p:grpSpPr bwMode="auto">
                <a:xfrm>
                  <a:off x="3225" y="3600"/>
                  <a:ext cx="680" cy="680"/>
                  <a:chOff x="1719" y="3600"/>
                  <a:chExt cx="680" cy="680"/>
                </a:xfrm>
              </p:grpSpPr>
              <p:sp>
                <p:nvSpPr>
                  <p:cNvPr id="3179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719" y="3939"/>
                    <a:ext cx="6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180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058" y="3600"/>
                    <a:ext cx="0" cy="680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</p:grpSp>
      <p:sp>
        <p:nvSpPr>
          <p:cNvPr id="31756" name="Line 31"/>
          <p:cNvSpPr>
            <a:spLocks noChangeShapeType="1"/>
          </p:cNvSpPr>
          <p:nvPr/>
        </p:nvSpPr>
        <p:spPr bwMode="auto">
          <a:xfrm>
            <a:off x="4140200" y="3009900"/>
            <a:ext cx="2017713" cy="2357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7" name="Rectangle 32"/>
          <p:cNvSpPr>
            <a:spLocks noChangeAspect="1" noChangeArrowheads="1"/>
          </p:cNvSpPr>
          <p:nvPr/>
        </p:nvSpPr>
        <p:spPr bwMode="auto">
          <a:xfrm>
            <a:off x="4051300" y="2922588"/>
            <a:ext cx="125413" cy="1254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58" name="Rectangle 33"/>
          <p:cNvSpPr>
            <a:spLocks noChangeAspect="1" noChangeArrowheads="1"/>
          </p:cNvSpPr>
          <p:nvPr/>
        </p:nvSpPr>
        <p:spPr bwMode="auto">
          <a:xfrm>
            <a:off x="3219450" y="5819775"/>
            <a:ext cx="90488" cy="9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701925" y="1619250"/>
            <a:ext cx="1825625" cy="606425"/>
            <a:chOff x="1698" y="1076"/>
            <a:chExt cx="1150" cy="382"/>
          </a:xfrm>
        </p:grpSpPr>
        <p:sp>
          <p:nvSpPr>
            <p:cNvPr id="31790" name="Text Box 35"/>
            <p:cNvSpPr txBox="1">
              <a:spLocks noChangeArrowheads="1"/>
            </p:cNvSpPr>
            <p:nvPr/>
          </p:nvSpPr>
          <p:spPr bwMode="auto">
            <a:xfrm>
              <a:off x="1698" y="1254"/>
              <a:ext cx="674" cy="20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Fixierkreis</a:t>
              </a:r>
            </a:p>
          </p:txBody>
        </p:sp>
        <p:sp>
          <p:nvSpPr>
            <p:cNvPr id="31791" name="Line 36"/>
            <p:cNvSpPr>
              <a:spLocks noChangeShapeType="1"/>
            </p:cNvSpPr>
            <p:nvPr/>
          </p:nvSpPr>
          <p:spPr bwMode="auto">
            <a:xfrm flipV="1">
              <a:off x="2373" y="1076"/>
              <a:ext cx="475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1866900" y="2984500"/>
            <a:ext cx="2184400" cy="606425"/>
            <a:chOff x="1176" y="1928"/>
            <a:chExt cx="1376" cy="382"/>
          </a:xfrm>
        </p:grpSpPr>
        <p:sp>
          <p:nvSpPr>
            <p:cNvPr id="31788" name="Text Box 38"/>
            <p:cNvSpPr txBox="1">
              <a:spLocks noChangeArrowheads="1"/>
            </p:cNvSpPr>
            <p:nvPr/>
          </p:nvSpPr>
          <p:spPr bwMode="auto">
            <a:xfrm>
              <a:off x="1176" y="2106"/>
              <a:ext cx="900" cy="20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Stereo-Objekt</a:t>
              </a:r>
            </a:p>
          </p:txBody>
        </p:sp>
        <p:sp>
          <p:nvSpPr>
            <p:cNvPr id="31789" name="Line 39"/>
            <p:cNvSpPr>
              <a:spLocks noChangeShapeType="1"/>
            </p:cNvSpPr>
            <p:nvPr/>
          </p:nvSpPr>
          <p:spPr bwMode="auto">
            <a:xfrm flipV="1">
              <a:off x="2077" y="1928"/>
              <a:ext cx="475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714375" y="5005388"/>
            <a:ext cx="2184400" cy="606425"/>
            <a:chOff x="1176" y="1928"/>
            <a:chExt cx="1376" cy="382"/>
          </a:xfrm>
        </p:grpSpPr>
        <p:sp>
          <p:nvSpPr>
            <p:cNvPr id="31786" name="Text Box 41"/>
            <p:cNvSpPr txBox="1">
              <a:spLocks noChangeArrowheads="1"/>
            </p:cNvSpPr>
            <p:nvPr/>
          </p:nvSpPr>
          <p:spPr bwMode="auto">
            <a:xfrm>
              <a:off x="1176" y="2106"/>
              <a:ext cx="900" cy="20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Führungsauge</a:t>
              </a:r>
            </a:p>
          </p:txBody>
        </p:sp>
        <p:sp>
          <p:nvSpPr>
            <p:cNvPr id="31787" name="Line 42"/>
            <p:cNvSpPr>
              <a:spLocks noChangeShapeType="1"/>
            </p:cNvSpPr>
            <p:nvPr/>
          </p:nvSpPr>
          <p:spPr bwMode="auto">
            <a:xfrm flipV="1">
              <a:off x="2077" y="1928"/>
              <a:ext cx="475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62" name="Line 43"/>
          <p:cNvSpPr>
            <a:spLocks noChangeShapeType="1"/>
          </p:cNvSpPr>
          <p:nvPr/>
        </p:nvSpPr>
        <p:spPr bwMode="auto">
          <a:xfrm>
            <a:off x="5886450" y="5562600"/>
            <a:ext cx="0" cy="6096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185738" y="5886450"/>
            <a:ext cx="2343150" cy="568325"/>
            <a:chOff x="117" y="3756"/>
            <a:chExt cx="1476" cy="358"/>
          </a:xfrm>
        </p:grpSpPr>
        <p:sp>
          <p:nvSpPr>
            <p:cNvPr id="31784" name="Text Box 45"/>
            <p:cNvSpPr txBox="1">
              <a:spLocks noChangeArrowheads="1"/>
            </p:cNvSpPr>
            <p:nvPr/>
          </p:nvSpPr>
          <p:spPr bwMode="auto">
            <a:xfrm>
              <a:off x="117" y="3756"/>
              <a:ext cx="1233" cy="35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90000" bIns="3600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/>
                <a:t>Netzhautmeridiane</a:t>
              </a:r>
              <a:br>
                <a:rPr lang="de-DE"/>
              </a:br>
              <a:r>
                <a:rPr lang="de-DE"/>
                <a:t>von hinten gesehen</a:t>
              </a:r>
            </a:p>
          </p:txBody>
        </p:sp>
        <p:sp>
          <p:nvSpPr>
            <p:cNvPr id="31785" name="Line 46"/>
            <p:cNvSpPr>
              <a:spLocks noChangeShapeType="1"/>
            </p:cNvSpPr>
            <p:nvPr/>
          </p:nvSpPr>
          <p:spPr bwMode="auto">
            <a:xfrm>
              <a:off x="1353" y="39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6840538" y="5927725"/>
            <a:ext cx="2024062" cy="244475"/>
            <a:chOff x="4309" y="3120"/>
            <a:chExt cx="1275" cy="154"/>
          </a:xfrm>
        </p:grpSpPr>
        <p:sp>
          <p:nvSpPr>
            <p:cNvPr id="31782" name="Oval 48"/>
            <p:cNvSpPr>
              <a:spLocks noChangeAspect="1" noChangeArrowheads="1"/>
            </p:cNvSpPr>
            <p:nvPr/>
          </p:nvSpPr>
          <p:spPr bwMode="auto">
            <a:xfrm>
              <a:off x="4309" y="3140"/>
              <a:ext cx="299" cy="12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3" name="Text Box 49"/>
            <p:cNvSpPr txBox="1">
              <a:spLocks noChangeArrowheads="1"/>
            </p:cNvSpPr>
            <p:nvPr/>
          </p:nvSpPr>
          <p:spPr bwMode="auto">
            <a:xfrm>
              <a:off x="4672" y="3120"/>
              <a:ext cx="9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Panumbereich</a:t>
              </a: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5348288" y="5638800"/>
            <a:ext cx="1079500" cy="1079500"/>
            <a:chOff x="3369" y="3600"/>
            <a:chExt cx="680" cy="680"/>
          </a:xfrm>
        </p:grpSpPr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3369" y="3600"/>
              <a:ext cx="680" cy="680"/>
              <a:chOff x="3369" y="3600"/>
              <a:chExt cx="680" cy="680"/>
            </a:xfrm>
          </p:grpSpPr>
          <p:sp>
            <p:nvSpPr>
              <p:cNvPr id="31776" name="Oval 52"/>
              <p:cNvSpPr>
                <a:spLocks noChangeArrowheads="1"/>
              </p:cNvSpPr>
              <p:nvPr/>
            </p:nvSpPr>
            <p:spPr bwMode="auto">
              <a:xfrm>
                <a:off x="3498" y="3654"/>
                <a:ext cx="417" cy="177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8" name="Group 53"/>
              <p:cNvGrpSpPr>
                <a:grpSpLocks/>
              </p:cNvGrpSpPr>
              <p:nvPr/>
            </p:nvGrpSpPr>
            <p:grpSpPr bwMode="auto">
              <a:xfrm>
                <a:off x="3369" y="3600"/>
                <a:ext cx="680" cy="680"/>
                <a:chOff x="3225" y="3600"/>
                <a:chExt cx="680" cy="680"/>
              </a:xfrm>
            </p:grpSpPr>
            <p:sp>
              <p:nvSpPr>
                <p:cNvPr id="31778" name="Oval 54"/>
                <p:cNvSpPr>
                  <a:spLocks noChangeArrowheads="1"/>
                </p:cNvSpPr>
                <p:nvPr/>
              </p:nvSpPr>
              <p:spPr bwMode="auto">
                <a:xfrm>
                  <a:off x="3387" y="3855"/>
                  <a:ext cx="351" cy="16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9" name="Group 55"/>
                <p:cNvGrpSpPr>
                  <a:grpSpLocks/>
                </p:cNvGrpSpPr>
                <p:nvPr/>
              </p:nvGrpSpPr>
              <p:grpSpPr bwMode="auto">
                <a:xfrm>
                  <a:off x="3225" y="3600"/>
                  <a:ext cx="680" cy="680"/>
                  <a:chOff x="1719" y="3600"/>
                  <a:chExt cx="680" cy="680"/>
                </a:xfrm>
              </p:grpSpPr>
              <p:sp>
                <p:nvSpPr>
                  <p:cNvPr id="3178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719" y="3939"/>
                    <a:ext cx="6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178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058" y="3600"/>
                    <a:ext cx="0" cy="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31775" name="Line 58"/>
            <p:cNvSpPr>
              <a:spLocks noChangeShapeType="1"/>
            </p:cNvSpPr>
            <p:nvPr/>
          </p:nvSpPr>
          <p:spPr bwMode="auto">
            <a:xfrm>
              <a:off x="3564" y="417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66" name="Oval 59"/>
          <p:cNvSpPr>
            <a:spLocks noChangeArrowheads="1"/>
          </p:cNvSpPr>
          <p:nvPr/>
        </p:nvSpPr>
        <p:spPr bwMode="auto">
          <a:xfrm>
            <a:off x="5838825" y="6129338"/>
            <a:ext cx="90488" cy="904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7" name="Rectangle 60"/>
          <p:cNvSpPr>
            <a:spLocks noChangeAspect="1" noChangeArrowheads="1"/>
          </p:cNvSpPr>
          <p:nvPr/>
        </p:nvSpPr>
        <p:spPr bwMode="auto">
          <a:xfrm>
            <a:off x="6115050" y="5819775"/>
            <a:ext cx="90488" cy="90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8" name="Line 61"/>
          <p:cNvSpPr>
            <a:spLocks noChangeShapeType="1"/>
          </p:cNvSpPr>
          <p:nvPr/>
        </p:nvSpPr>
        <p:spPr bwMode="auto">
          <a:xfrm>
            <a:off x="6157913" y="5410200"/>
            <a:ext cx="0" cy="500063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4710113" y="1574800"/>
            <a:ext cx="2232025" cy="3008313"/>
            <a:chOff x="2967" y="1040"/>
            <a:chExt cx="1406" cy="1895"/>
          </a:xfrm>
        </p:grpSpPr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2967" y="1040"/>
              <a:ext cx="1406" cy="1895"/>
              <a:chOff x="2967" y="1040"/>
              <a:chExt cx="1406" cy="1895"/>
            </a:xfrm>
          </p:grpSpPr>
          <p:sp>
            <p:nvSpPr>
              <p:cNvPr id="31772" name="Arc 64"/>
              <p:cNvSpPr>
                <a:spLocks/>
              </p:cNvSpPr>
              <p:nvPr/>
            </p:nvSpPr>
            <p:spPr bwMode="auto">
              <a:xfrm rot="-2401328">
                <a:off x="2967" y="1040"/>
                <a:ext cx="1406" cy="1895"/>
              </a:xfrm>
              <a:custGeom>
                <a:avLst/>
                <a:gdLst>
                  <a:gd name="T0" fmla="*/ 640 w 16260"/>
                  <a:gd name="T1" fmla="*/ 0 h 20291"/>
                  <a:gd name="T2" fmla="*/ 1406 w 16260"/>
                  <a:gd name="T3" fmla="*/ 567 h 20291"/>
                  <a:gd name="T4" fmla="*/ 0 w 16260"/>
                  <a:gd name="T5" fmla="*/ 1895 h 20291"/>
                  <a:gd name="T6" fmla="*/ 0 60000 65536"/>
                  <a:gd name="T7" fmla="*/ 0 60000 65536"/>
                  <a:gd name="T8" fmla="*/ 0 60000 65536"/>
                  <a:gd name="T9" fmla="*/ 0 w 16260"/>
                  <a:gd name="T10" fmla="*/ 0 h 20291"/>
                  <a:gd name="T11" fmla="*/ 16260 w 16260"/>
                  <a:gd name="T12" fmla="*/ 20291 h 202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60" h="20291" fill="none" extrusionOk="0">
                    <a:moveTo>
                      <a:pt x="7405" y="-1"/>
                    </a:moveTo>
                    <a:cubicBezTo>
                      <a:pt x="10820" y="1246"/>
                      <a:pt x="13866" y="3335"/>
                      <a:pt x="16259" y="6072"/>
                    </a:cubicBezTo>
                  </a:path>
                  <a:path w="16260" h="20291" stroke="0" extrusionOk="0">
                    <a:moveTo>
                      <a:pt x="7405" y="-1"/>
                    </a:moveTo>
                    <a:cubicBezTo>
                      <a:pt x="10820" y="1246"/>
                      <a:pt x="13866" y="3335"/>
                      <a:pt x="16259" y="6072"/>
                    </a:cubicBezTo>
                    <a:lnTo>
                      <a:pt x="0" y="20291"/>
                    </a:lnTo>
                    <a:close/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3" name="Line 65"/>
              <p:cNvSpPr>
                <a:spLocks noChangeShapeType="1"/>
              </p:cNvSpPr>
              <p:nvPr/>
            </p:nvSpPr>
            <p:spPr bwMode="auto">
              <a:xfrm rot="1667784" flipH="1">
                <a:off x="2984" y="1280"/>
                <a:ext cx="48" cy="48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1771" name="Text Box 66"/>
            <p:cNvSpPr txBox="1">
              <a:spLocks noChangeArrowheads="1"/>
            </p:cNvSpPr>
            <p:nvPr/>
          </p:nvSpPr>
          <p:spPr bwMode="auto">
            <a:xfrm rot="-165547">
              <a:off x="3354" y="104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>
                  <a:solidFill>
                    <a:srgbClr val="969696"/>
                  </a:solidFill>
                </a:rPr>
                <a:t>MOT</a:t>
              </a:r>
              <a:endParaRPr lang="de-DE">
                <a:solidFill>
                  <a:srgbClr val="96969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200" smtClean="0"/>
              <a:t>Korrektionsregeln bei Nachverzögerung</a:t>
            </a:r>
            <a:r>
              <a:rPr lang="de-DE" sz="2800" smtClean="0"/>
              <a:t> </a:t>
            </a:r>
            <a:endParaRPr lang="de-DE" smtClean="0"/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457200" y="2001838"/>
          <a:ext cx="7966075" cy="4170362"/>
        </p:xfrm>
        <a:graphic>
          <a:graphicData uri="http://schemas.openxmlformats.org/presentationml/2006/ole">
            <p:oleObj spid="_x0000_s136194" name="Dokument" r:id="rId3" imgW="8282160" imgH="43005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19710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 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/>
              <a:t>Ergebnis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Strabismus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19113"/>
          </a:xfrm>
        </p:spPr>
        <p:txBody>
          <a:bodyPr/>
          <a:lstStyle/>
          <a:p>
            <a:r>
              <a:rPr lang="de-DE" sz="2800" smtClean="0"/>
              <a:t>Strabismus</a:t>
            </a:r>
            <a:endParaRPr lang="de-DE" smtClean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2057400"/>
            <a:ext cx="8178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500"/>
              <a:t>Ab Geburt bestehender (kongenitaler) Strabismus: 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" y="2460625"/>
            <a:ext cx="81788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500"/>
              <a:t>	Normale binokulare Zusammenarbeit wird nicht erlernt. Diese kann nach Abschluß der Prägungsphase nicht mehr erlangt werden, </a:t>
            </a:r>
            <a:br>
              <a:rPr kumimoji="1" lang="de-DE" sz="2500"/>
            </a:br>
            <a:r>
              <a:rPr kumimoji="1" lang="de-DE" sz="2500" b="1"/>
              <a:t>auch nicht</a:t>
            </a:r>
            <a:r>
              <a:rPr kumimoji="1" lang="de-DE" sz="2500"/>
              <a:t> </a:t>
            </a:r>
            <a:r>
              <a:rPr kumimoji="1" lang="de-DE" sz="2500" b="1"/>
              <a:t>bei</a:t>
            </a:r>
            <a:r>
              <a:rPr kumimoji="1" lang="de-DE" sz="2500"/>
              <a:t> bizentraler Abbildung mit Hilfe </a:t>
            </a:r>
            <a:r>
              <a:rPr kumimoji="1" lang="de-DE" sz="2500" b="1"/>
              <a:t>binokularer Vollkorrektion</a:t>
            </a:r>
            <a:r>
              <a:rPr kumimoji="1" lang="de-DE" sz="2500"/>
              <a:t>! 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57200" y="4495800"/>
            <a:ext cx="8178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500"/>
              <a:t>Nach der Prägungsphase auftretender Strabismus (normosensorisches Spätschielen):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" y="5273675"/>
            <a:ext cx="8178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500"/>
              <a:t>	Normale binokulare Zusammenarbeit konnte erlernt werden, kann daher mit Hilfe binokularer Vollkorrektion wiederhergestellt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 bldLvl="2" autoUpdateAnimBg="0"/>
      <p:bldP spid="63493" grpId="0" autoUpdateAnimBg="0"/>
      <p:bldP spid="63494" grpId="0" build="p" bldLvl="2" autoUpdateAnimBg="0"/>
      <p:bldP spid="63495" grpId="0" autoUpdateAnimBg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Beispiel: Eso-WF 8 cm/m mit FD II/3</a:t>
            </a:r>
            <a:br>
              <a:rPr lang="de-DE" sz="2000" smtClean="0"/>
            </a:br>
            <a:r>
              <a:rPr lang="de-DE" smtClean="0"/>
              <a:t>Ergebnis am Stereotest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750" y="2743200"/>
            <a:ext cx="4089400" cy="2916238"/>
            <a:chOff x="900" y="1728"/>
            <a:chExt cx="2576" cy="18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00" y="1728"/>
              <a:ext cx="2576" cy="420"/>
              <a:chOff x="900" y="1728"/>
              <a:chExt cx="2576" cy="420"/>
            </a:xfrm>
          </p:grpSpPr>
          <p:sp>
            <p:nvSpPr>
              <p:cNvPr id="33932" name="AutoShape 5"/>
              <p:cNvSpPr>
                <a:spLocks noChangeArrowheads="1"/>
              </p:cNvSpPr>
              <p:nvPr/>
            </p:nvSpPr>
            <p:spPr bwMode="auto">
              <a:xfrm>
                <a:off x="900" y="1728"/>
                <a:ext cx="264" cy="252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33" name="AutoShape 6"/>
              <p:cNvSpPr>
                <a:spLocks noChangeArrowheads="1"/>
              </p:cNvSpPr>
              <p:nvPr/>
            </p:nvSpPr>
            <p:spPr bwMode="auto">
              <a:xfrm>
                <a:off x="3212" y="1920"/>
                <a:ext cx="264" cy="228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121" y="2976"/>
              <a:ext cx="628" cy="589"/>
              <a:chOff x="2121" y="2976"/>
              <a:chExt cx="628" cy="589"/>
            </a:xfrm>
          </p:grpSpPr>
          <p:sp>
            <p:nvSpPr>
              <p:cNvPr id="33900" name="Rectangle 8"/>
              <p:cNvSpPr>
                <a:spLocks noChangeArrowheads="1"/>
              </p:cNvSpPr>
              <p:nvPr/>
            </p:nvSpPr>
            <p:spPr bwMode="auto">
              <a:xfrm flipH="1">
                <a:off x="2121" y="2976"/>
                <a:ext cx="628" cy="589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01" name="Rectangle 9"/>
              <p:cNvSpPr>
                <a:spLocks noChangeArrowheads="1"/>
              </p:cNvSpPr>
              <p:nvPr/>
            </p:nvSpPr>
            <p:spPr bwMode="auto">
              <a:xfrm flipH="1">
                <a:off x="2121" y="2976"/>
                <a:ext cx="628" cy="589"/>
              </a:xfrm>
              <a:prstGeom prst="rect">
                <a:avLst/>
              </a:prstGeom>
              <a:noFill/>
              <a:ln w="0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02" name="Freeform 10"/>
              <p:cNvSpPr>
                <a:spLocks/>
              </p:cNvSpPr>
              <p:nvPr/>
            </p:nvSpPr>
            <p:spPr bwMode="auto">
              <a:xfrm flipH="1">
                <a:off x="2176" y="3012"/>
                <a:ext cx="518" cy="517"/>
              </a:xfrm>
              <a:custGeom>
                <a:avLst/>
                <a:gdLst>
                  <a:gd name="T0" fmla="*/ 7414 w 13455"/>
                  <a:gd name="T1" fmla="*/ 34 h 13438"/>
                  <a:gd name="T2" fmla="*/ 8406 w 13455"/>
                  <a:gd name="T3" fmla="*/ 212 h 13438"/>
                  <a:gd name="T4" fmla="*/ 9343 w 13455"/>
                  <a:gd name="T5" fmla="*/ 530 h 13438"/>
                  <a:gd name="T6" fmla="*/ 10212 w 13455"/>
                  <a:gd name="T7" fmla="*/ 975 h 13438"/>
                  <a:gd name="T8" fmla="*/ 11003 w 13455"/>
                  <a:gd name="T9" fmla="*/ 1538 h 13438"/>
                  <a:gd name="T10" fmla="*/ 11704 w 13455"/>
                  <a:gd name="T11" fmla="*/ 2205 h 13438"/>
                  <a:gd name="T12" fmla="*/ 12304 w 13455"/>
                  <a:gd name="T13" fmla="*/ 2966 h 13438"/>
                  <a:gd name="T14" fmla="*/ 12791 w 13455"/>
                  <a:gd name="T15" fmla="*/ 3810 h 13438"/>
                  <a:gd name="T16" fmla="*/ 13152 w 13455"/>
                  <a:gd name="T17" fmla="*/ 4725 h 13438"/>
                  <a:gd name="T18" fmla="*/ 13378 w 13455"/>
                  <a:gd name="T19" fmla="*/ 5698 h 13438"/>
                  <a:gd name="T20" fmla="*/ 13455 w 13455"/>
                  <a:gd name="T21" fmla="*/ 6719 h 13438"/>
                  <a:gd name="T22" fmla="*/ 13378 w 13455"/>
                  <a:gd name="T23" fmla="*/ 7740 h 13438"/>
                  <a:gd name="T24" fmla="*/ 13152 w 13455"/>
                  <a:gd name="T25" fmla="*/ 8714 h 13438"/>
                  <a:gd name="T26" fmla="*/ 12791 w 13455"/>
                  <a:gd name="T27" fmla="*/ 9628 h 13438"/>
                  <a:gd name="T28" fmla="*/ 12304 w 13455"/>
                  <a:gd name="T29" fmla="*/ 10472 h 13438"/>
                  <a:gd name="T30" fmla="*/ 11704 w 13455"/>
                  <a:gd name="T31" fmla="*/ 11233 h 13438"/>
                  <a:gd name="T32" fmla="*/ 11003 w 13455"/>
                  <a:gd name="T33" fmla="*/ 11901 h 13438"/>
                  <a:gd name="T34" fmla="*/ 10212 w 13455"/>
                  <a:gd name="T35" fmla="*/ 12463 h 13438"/>
                  <a:gd name="T36" fmla="*/ 9343 w 13455"/>
                  <a:gd name="T37" fmla="*/ 12908 h 13438"/>
                  <a:gd name="T38" fmla="*/ 8406 w 13455"/>
                  <a:gd name="T39" fmla="*/ 13226 h 13438"/>
                  <a:gd name="T40" fmla="*/ 7414 w 13455"/>
                  <a:gd name="T41" fmla="*/ 13404 h 13438"/>
                  <a:gd name="T42" fmla="*/ 6382 w 13455"/>
                  <a:gd name="T43" fmla="*/ 13429 h 13438"/>
                  <a:gd name="T44" fmla="*/ 5375 w 13455"/>
                  <a:gd name="T45" fmla="*/ 13301 h 13438"/>
                  <a:gd name="T46" fmla="*/ 4419 w 13455"/>
                  <a:gd name="T47" fmla="*/ 13030 h 13438"/>
                  <a:gd name="T48" fmla="*/ 3525 w 13455"/>
                  <a:gd name="T49" fmla="*/ 12625 h 13438"/>
                  <a:gd name="T50" fmla="*/ 2706 w 13455"/>
                  <a:gd name="T51" fmla="*/ 12100 h 13438"/>
                  <a:gd name="T52" fmla="*/ 1975 w 13455"/>
                  <a:gd name="T53" fmla="*/ 11466 h 13438"/>
                  <a:gd name="T54" fmla="*/ 1340 w 13455"/>
                  <a:gd name="T55" fmla="*/ 10735 h 13438"/>
                  <a:gd name="T56" fmla="*/ 814 w 13455"/>
                  <a:gd name="T57" fmla="*/ 9917 h 13438"/>
                  <a:gd name="T58" fmla="*/ 409 w 13455"/>
                  <a:gd name="T59" fmla="*/ 9025 h 13438"/>
                  <a:gd name="T60" fmla="*/ 137 w 13455"/>
                  <a:gd name="T61" fmla="*/ 8070 h 13438"/>
                  <a:gd name="T62" fmla="*/ 8 w 13455"/>
                  <a:gd name="T63" fmla="*/ 7064 h 13438"/>
                  <a:gd name="T64" fmla="*/ 35 w 13455"/>
                  <a:gd name="T65" fmla="*/ 6034 h 13438"/>
                  <a:gd name="T66" fmla="*/ 212 w 13455"/>
                  <a:gd name="T67" fmla="*/ 5044 h 13438"/>
                  <a:gd name="T68" fmla="*/ 530 w 13455"/>
                  <a:gd name="T69" fmla="*/ 4108 h 13438"/>
                  <a:gd name="T70" fmla="*/ 977 w 13455"/>
                  <a:gd name="T71" fmla="*/ 3240 h 13438"/>
                  <a:gd name="T72" fmla="*/ 1540 w 13455"/>
                  <a:gd name="T73" fmla="*/ 2449 h 13438"/>
                  <a:gd name="T74" fmla="*/ 2208 w 13455"/>
                  <a:gd name="T75" fmla="*/ 1749 h 13438"/>
                  <a:gd name="T76" fmla="*/ 2971 w 13455"/>
                  <a:gd name="T77" fmla="*/ 1150 h 13438"/>
                  <a:gd name="T78" fmla="*/ 3816 w 13455"/>
                  <a:gd name="T79" fmla="*/ 664 h 13438"/>
                  <a:gd name="T80" fmla="*/ 4731 w 13455"/>
                  <a:gd name="T81" fmla="*/ 302 h 13438"/>
                  <a:gd name="T82" fmla="*/ 5706 w 13455"/>
                  <a:gd name="T83" fmla="*/ 77 h 13438"/>
                  <a:gd name="T84" fmla="*/ 6728 w 13455"/>
                  <a:gd name="T85" fmla="*/ 0 h 134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455"/>
                  <a:gd name="T130" fmla="*/ 0 h 13438"/>
                  <a:gd name="T131" fmla="*/ 13455 w 13455"/>
                  <a:gd name="T132" fmla="*/ 13438 h 134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455" h="13438">
                    <a:moveTo>
                      <a:pt x="6728" y="0"/>
                    </a:moveTo>
                    <a:lnTo>
                      <a:pt x="7073" y="9"/>
                    </a:lnTo>
                    <a:lnTo>
                      <a:pt x="7414" y="34"/>
                    </a:lnTo>
                    <a:lnTo>
                      <a:pt x="7750" y="77"/>
                    </a:lnTo>
                    <a:lnTo>
                      <a:pt x="8080" y="137"/>
                    </a:lnTo>
                    <a:lnTo>
                      <a:pt x="8406" y="212"/>
                    </a:lnTo>
                    <a:lnTo>
                      <a:pt x="8724" y="302"/>
                    </a:lnTo>
                    <a:lnTo>
                      <a:pt x="9036" y="408"/>
                    </a:lnTo>
                    <a:lnTo>
                      <a:pt x="9343" y="530"/>
                    </a:lnTo>
                    <a:lnTo>
                      <a:pt x="9641" y="664"/>
                    </a:lnTo>
                    <a:lnTo>
                      <a:pt x="9930" y="813"/>
                    </a:lnTo>
                    <a:lnTo>
                      <a:pt x="10212" y="975"/>
                    </a:lnTo>
                    <a:lnTo>
                      <a:pt x="10485" y="1150"/>
                    </a:lnTo>
                    <a:lnTo>
                      <a:pt x="10749" y="1338"/>
                    </a:lnTo>
                    <a:lnTo>
                      <a:pt x="11003" y="1538"/>
                    </a:lnTo>
                    <a:lnTo>
                      <a:pt x="11247" y="1749"/>
                    </a:lnTo>
                    <a:lnTo>
                      <a:pt x="11482" y="1972"/>
                    </a:lnTo>
                    <a:lnTo>
                      <a:pt x="11704" y="2205"/>
                    </a:lnTo>
                    <a:lnTo>
                      <a:pt x="11916" y="2449"/>
                    </a:lnTo>
                    <a:lnTo>
                      <a:pt x="12116" y="2704"/>
                    </a:lnTo>
                    <a:lnTo>
                      <a:pt x="12304" y="2966"/>
                    </a:lnTo>
                    <a:lnTo>
                      <a:pt x="12480" y="3240"/>
                    </a:lnTo>
                    <a:lnTo>
                      <a:pt x="12642" y="3521"/>
                    </a:lnTo>
                    <a:lnTo>
                      <a:pt x="12791" y="3810"/>
                    </a:lnTo>
                    <a:lnTo>
                      <a:pt x="12926" y="4108"/>
                    </a:lnTo>
                    <a:lnTo>
                      <a:pt x="13046" y="4413"/>
                    </a:lnTo>
                    <a:lnTo>
                      <a:pt x="13152" y="4725"/>
                    </a:lnTo>
                    <a:lnTo>
                      <a:pt x="13243" y="5044"/>
                    </a:lnTo>
                    <a:lnTo>
                      <a:pt x="13318" y="5368"/>
                    </a:lnTo>
                    <a:lnTo>
                      <a:pt x="13378" y="5698"/>
                    </a:lnTo>
                    <a:lnTo>
                      <a:pt x="13421" y="6034"/>
                    </a:lnTo>
                    <a:lnTo>
                      <a:pt x="13447" y="6375"/>
                    </a:lnTo>
                    <a:lnTo>
                      <a:pt x="13455" y="6719"/>
                    </a:lnTo>
                    <a:lnTo>
                      <a:pt x="13447" y="7064"/>
                    </a:lnTo>
                    <a:lnTo>
                      <a:pt x="13421" y="7404"/>
                    </a:lnTo>
                    <a:lnTo>
                      <a:pt x="13378" y="7740"/>
                    </a:lnTo>
                    <a:lnTo>
                      <a:pt x="13318" y="8070"/>
                    </a:lnTo>
                    <a:lnTo>
                      <a:pt x="13243" y="8395"/>
                    </a:lnTo>
                    <a:lnTo>
                      <a:pt x="13152" y="8714"/>
                    </a:lnTo>
                    <a:lnTo>
                      <a:pt x="13046" y="9025"/>
                    </a:lnTo>
                    <a:lnTo>
                      <a:pt x="12926" y="9330"/>
                    </a:lnTo>
                    <a:lnTo>
                      <a:pt x="12791" y="9628"/>
                    </a:lnTo>
                    <a:lnTo>
                      <a:pt x="12642" y="9917"/>
                    </a:lnTo>
                    <a:lnTo>
                      <a:pt x="12480" y="10198"/>
                    </a:lnTo>
                    <a:lnTo>
                      <a:pt x="12304" y="10472"/>
                    </a:lnTo>
                    <a:lnTo>
                      <a:pt x="12116" y="10735"/>
                    </a:lnTo>
                    <a:lnTo>
                      <a:pt x="11916" y="10988"/>
                    </a:lnTo>
                    <a:lnTo>
                      <a:pt x="11704" y="11233"/>
                    </a:lnTo>
                    <a:lnTo>
                      <a:pt x="11482" y="11466"/>
                    </a:lnTo>
                    <a:lnTo>
                      <a:pt x="11247" y="11690"/>
                    </a:lnTo>
                    <a:lnTo>
                      <a:pt x="11003" y="11901"/>
                    </a:lnTo>
                    <a:lnTo>
                      <a:pt x="10749" y="12100"/>
                    </a:lnTo>
                    <a:lnTo>
                      <a:pt x="10485" y="12288"/>
                    </a:lnTo>
                    <a:lnTo>
                      <a:pt x="10212" y="12463"/>
                    </a:lnTo>
                    <a:lnTo>
                      <a:pt x="9930" y="12625"/>
                    </a:lnTo>
                    <a:lnTo>
                      <a:pt x="9641" y="12774"/>
                    </a:lnTo>
                    <a:lnTo>
                      <a:pt x="9343" y="12908"/>
                    </a:lnTo>
                    <a:lnTo>
                      <a:pt x="9036" y="13030"/>
                    </a:lnTo>
                    <a:lnTo>
                      <a:pt x="8724" y="13136"/>
                    </a:lnTo>
                    <a:lnTo>
                      <a:pt x="8406" y="13226"/>
                    </a:lnTo>
                    <a:lnTo>
                      <a:pt x="8080" y="13301"/>
                    </a:lnTo>
                    <a:lnTo>
                      <a:pt x="7750" y="13361"/>
                    </a:lnTo>
                    <a:lnTo>
                      <a:pt x="7414" y="13404"/>
                    </a:lnTo>
                    <a:lnTo>
                      <a:pt x="7073" y="13429"/>
                    </a:lnTo>
                    <a:lnTo>
                      <a:pt x="6728" y="13438"/>
                    </a:lnTo>
                    <a:lnTo>
                      <a:pt x="6382" y="13429"/>
                    </a:lnTo>
                    <a:lnTo>
                      <a:pt x="6041" y="13404"/>
                    </a:lnTo>
                    <a:lnTo>
                      <a:pt x="5706" y="13361"/>
                    </a:lnTo>
                    <a:lnTo>
                      <a:pt x="5375" y="13301"/>
                    </a:lnTo>
                    <a:lnTo>
                      <a:pt x="5049" y="13226"/>
                    </a:lnTo>
                    <a:lnTo>
                      <a:pt x="4731" y="13136"/>
                    </a:lnTo>
                    <a:lnTo>
                      <a:pt x="4419" y="13030"/>
                    </a:lnTo>
                    <a:lnTo>
                      <a:pt x="4114" y="12908"/>
                    </a:lnTo>
                    <a:lnTo>
                      <a:pt x="3816" y="12774"/>
                    </a:lnTo>
                    <a:lnTo>
                      <a:pt x="3525" y="12625"/>
                    </a:lnTo>
                    <a:lnTo>
                      <a:pt x="3243" y="12463"/>
                    </a:lnTo>
                    <a:lnTo>
                      <a:pt x="2971" y="12288"/>
                    </a:lnTo>
                    <a:lnTo>
                      <a:pt x="2706" y="12100"/>
                    </a:lnTo>
                    <a:lnTo>
                      <a:pt x="2452" y="11901"/>
                    </a:lnTo>
                    <a:lnTo>
                      <a:pt x="2208" y="11690"/>
                    </a:lnTo>
                    <a:lnTo>
                      <a:pt x="1975" y="11466"/>
                    </a:lnTo>
                    <a:lnTo>
                      <a:pt x="1751" y="11233"/>
                    </a:lnTo>
                    <a:lnTo>
                      <a:pt x="1540" y="10988"/>
                    </a:lnTo>
                    <a:lnTo>
                      <a:pt x="1340" y="10735"/>
                    </a:lnTo>
                    <a:lnTo>
                      <a:pt x="1151" y="10472"/>
                    </a:lnTo>
                    <a:lnTo>
                      <a:pt x="977" y="10198"/>
                    </a:lnTo>
                    <a:lnTo>
                      <a:pt x="814" y="9917"/>
                    </a:lnTo>
                    <a:lnTo>
                      <a:pt x="665" y="9628"/>
                    </a:lnTo>
                    <a:lnTo>
                      <a:pt x="530" y="9330"/>
                    </a:lnTo>
                    <a:lnTo>
                      <a:pt x="409" y="9025"/>
                    </a:lnTo>
                    <a:lnTo>
                      <a:pt x="303" y="8714"/>
                    </a:lnTo>
                    <a:lnTo>
                      <a:pt x="212" y="8395"/>
                    </a:lnTo>
                    <a:lnTo>
                      <a:pt x="137" y="8070"/>
                    </a:lnTo>
                    <a:lnTo>
                      <a:pt x="77" y="7740"/>
                    </a:lnTo>
                    <a:lnTo>
                      <a:pt x="35" y="7404"/>
                    </a:lnTo>
                    <a:lnTo>
                      <a:pt x="8" y="7064"/>
                    </a:lnTo>
                    <a:lnTo>
                      <a:pt x="0" y="6719"/>
                    </a:lnTo>
                    <a:lnTo>
                      <a:pt x="8" y="6375"/>
                    </a:lnTo>
                    <a:lnTo>
                      <a:pt x="35" y="6034"/>
                    </a:lnTo>
                    <a:lnTo>
                      <a:pt x="77" y="5698"/>
                    </a:lnTo>
                    <a:lnTo>
                      <a:pt x="137" y="5368"/>
                    </a:lnTo>
                    <a:lnTo>
                      <a:pt x="212" y="5044"/>
                    </a:lnTo>
                    <a:lnTo>
                      <a:pt x="303" y="4725"/>
                    </a:lnTo>
                    <a:lnTo>
                      <a:pt x="409" y="4413"/>
                    </a:lnTo>
                    <a:lnTo>
                      <a:pt x="530" y="4108"/>
                    </a:lnTo>
                    <a:lnTo>
                      <a:pt x="665" y="3810"/>
                    </a:lnTo>
                    <a:lnTo>
                      <a:pt x="814" y="3521"/>
                    </a:lnTo>
                    <a:lnTo>
                      <a:pt x="977" y="3240"/>
                    </a:lnTo>
                    <a:lnTo>
                      <a:pt x="1151" y="2966"/>
                    </a:lnTo>
                    <a:lnTo>
                      <a:pt x="1340" y="2704"/>
                    </a:lnTo>
                    <a:lnTo>
                      <a:pt x="1540" y="2449"/>
                    </a:lnTo>
                    <a:lnTo>
                      <a:pt x="1751" y="2205"/>
                    </a:lnTo>
                    <a:lnTo>
                      <a:pt x="1975" y="1972"/>
                    </a:lnTo>
                    <a:lnTo>
                      <a:pt x="2208" y="1749"/>
                    </a:lnTo>
                    <a:lnTo>
                      <a:pt x="2452" y="1538"/>
                    </a:lnTo>
                    <a:lnTo>
                      <a:pt x="2706" y="1338"/>
                    </a:lnTo>
                    <a:lnTo>
                      <a:pt x="2971" y="1150"/>
                    </a:lnTo>
                    <a:lnTo>
                      <a:pt x="3243" y="975"/>
                    </a:lnTo>
                    <a:lnTo>
                      <a:pt x="3525" y="813"/>
                    </a:lnTo>
                    <a:lnTo>
                      <a:pt x="3816" y="664"/>
                    </a:lnTo>
                    <a:lnTo>
                      <a:pt x="4114" y="530"/>
                    </a:lnTo>
                    <a:lnTo>
                      <a:pt x="4419" y="408"/>
                    </a:lnTo>
                    <a:lnTo>
                      <a:pt x="4731" y="302"/>
                    </a:lnTo>
                    <a:lnTo>
                      <a:pt x="5049" y="212"/>
                    </a:lnTo>
                    <a:lnTo>
                      <a:pt x="5375" y="137"/>
                    </a:lnTo>
                    <a:lnTo>
                      <a:pt x="5706" y="77"/>
                    </a:lnTo>
                    <a:lnTo>
                      <a:pt x="6041" y="34"/>
                    </a:lnTo>
                    <a:lnTo>
                      <a:pt x="6382" y="9"/>
                    </a:lnTo>
                    <a:lnTo>
                      <a:pt x="67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03" name="Rectangle 11"/>
              <p:cNvSpPr>
                <a:spLocks noChangeArrowheads="1"/>
              </p:cNvSpPr>
              <p:nvPr/>
            </p:nvSpPr>
            <p:spPr bwMode="auto">
              <a:xfrm flipH="1">
                <a:off x="2431" y="3015"/>
                <a:ext cx="8" cy="58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04" name="Freeform 12"/>
              <p:cNvSpPr>
                <a:spLocks/>
              </p:cNvSpPr>
              <p:nvPr/>
            </p:nvSpPr>
            <p:spPr bwMode="auto">
              <a:xfrm flipH="1">
                <a:off x="2374" y="3056"/>
                <a:ext cx="14" cy="24"/>
              </a:xfrm>
              <a:custGeom>
                <a:avLst/>
                <a:gdLst>
                  <a:gd name="T0" fmla="*/ 156 w 362"/>
                  <a:gd name="T1" fmla="*/ 0 h 632"/>
                  <a:gd name="T2" fmla="*/ 362 w 362"/>
                  <a:gd name="T3" fmla="*/ 55 h 632"/>
                  <a:gd name="T4" fmla="*/ 208 w 362"/>
                  <a:gd name="T5" fmla="*/ 632 h 632"/>
                  <a:gd name="T6" fmla="*/ 0 w 362"/>
                  <a:gd name="T7" fmla="*/ 576 h 632"/>
                  <a:gd name="T8" fmla="*/ 156 w 362"/>
                  <a:gd name="T9" fmla="*/ 0 h 6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632"/>
                  <a:gd name="T17" fmla="*/ 362 w 362"/>
                  <a:gd name="T18" fmla="*/ 632 h 6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632">
                    <a:moveTo>
                      <a:pt x="156" y="0"/>
                    </a:moveTo>
                    <a:lnTo>
                      <a:pt x="362" y="55"/>
                    </a:lnTo>
                    <a:lnTo>
                      <a:pt x="208" y="632"/>
                    </a:lnTo>
                    <a:lnTo>
                      <a:pt x="0" y="57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05" name="Freeform 13"/>
              <p:cNvSpPr>
                <a:spLocks/>
              </p:cNvSpPr>
              <p:nvPr/>
            </p:nvSpPr>
            <p:spPr bwMode="auto">
              <a:xfrm flipH="1">
                <a:off x="2482" y="3056"/>
                <a:ext cx="14" cy="25"/>
              </a:xfrm>
              <a:custGeom>
                <a:avLst/>
                <a:gdLst>
                  <a:gd name="T0" fmla="*/ 0 w 360"/>
                  <a:gd name="T1" fmla="*/ 55 h 631"/>
                  <a:gd name="T2" fmla="*/ 206 w 360"/>
                  <a:gd name="T3" fmla="*/ 0 h 631"/>
                  <a:gd name="T4" fmla="*/ 360 w 360"/>
                  <a:gd name="T5" fmla="*/ 576 h 631"/>
                  <a:gd name="T6" fmla="*/ 154 w 360"/>
                  <a:gd name="T7" fmla="*/ 631 h 631"/>
                  <a:gd name="T8" fmla="*/ 0 w 360"/>
                  <a:gd name="T9" fmla="*/ 55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631"/>
                  <a:gd name="T17" fmla="*/ 360 w 360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631">
                    <a:moveTo>
                      <a:pt x="0" y="55"/>
                    </a:moveTo>
                    <a:lnTo>
                      <a:pt x="206" y="0"/>
                    </a:lnTo>
                    <a:lnTo>
                      <a:pt x="360" y="576"/>
                    </a:lnTo>
                    <a:lnTo>
                      <a:pt x="154" y="63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06" name="Freeform 14"/>
              <p:cNvSpPr>
                <a:spLocks/>
              </p:cNvSpPr>
              <p:nvPr/>
            </p:nvSpPr>
            <p:spPr bwMode="auto">
              <a:xfrm flipH="1">
                <a:off x="2412" y="3050"/>
                <a:ext cx="10" cy="24"/>
              </a:xfrm>
              <a:custGeom>
                <a:avLst/>
                <a:gdLst>
                  <a:gd name="T0" fmla="*/ 52 w 265"/>
                  <a:gd name="T1" fmla="*/ 0 h 614"/>
                  <a:gd name="T2" fmla="*/ 265 w 265"/>
                  <a:gd name="T3" fmla="*/ 19 h 614"/>
                  <a:gd name="T4" fmla="*/ 213 w 265"/>
                  <a:gd name="T5" fmla="*/ 614 h 614"/>
                  <a:gd name="T6" fmla="*/ 0 w 265"/>
                  <a:gd name="T7" fmla="*/ 594 h 614"/>
                  <a:gd name="T8" fmla="*/ 52 w 265"/>
                  <a:gd name="T9" fmla="*/ 0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4"/>
                  <a:gd name="T17" fmla="*/ 265 w 265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4">
                    <a:moveTo>
                      <a:pt x="52" y="0"/>
                    </a:moveTo>
                    <a:lnTo>
                      <a:pt x="265" y="19"/>
                    </a:lnTo>
                    <a:lnTo>
                      <a:pt x="213" y="614"/>
                    </a:lnTo>
                    <a:lnTo>
                      <a:pt x="0" y="59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07" name="Freeform 15"/>
              <p:cNvSpPr>
                <a:spLocks/>
              </p:cNvSpPr>
              <p:nvPr/>
            </p:nvSpPr>
            <p:spPr bwMode="auto">
              <a:xfrm flipH="1">
                <a:off x="2448" y="3050"/>
                <a:ext cx="10" cy="24"/>
              </a:xfrm>
              <a:custGeom>
                <a:avLst/>
                <a:gdLst>
                  <a:gd name="T0" fmla="*/ 0 w 265"/>
                  <a:gd name="T1" fmla="*/ 19 h 613"/>
                  <a:gd name="T2" fmla="*/ 213 w 265"/>
                  <a:gd name="T3" fmla="*/ 0 h 613"/>
                  <a:gd name="T4" fmla="*/ 265 w 265"/>
                  <a:gd name="T5" fmla="*/ 594 h 613"/>
                  <a:gd name="T6" fmla="*/ 52 w 265"/>
                  <a:gd name="T7" fmla="*/ 613 h 613"/>
                  <a:gd name="T8" fmla="*/ 0 w 265"/>
                  <a:gd name="T9" fmla="*/ 19 h 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3"/>
                  <a:gd name="T17" fmla="*/ 265 w 265"/>
                  <a:gd name="T18" fmla="*/ 613 h 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3">
                    <a:moveTo>
                      <a:pt x="0" y="19"/>
                    </a:moveTo>
                    <a:lnTo>
                      <a:pt x="213" y="0"/>
                    </a:lnTo>
                    <a:lnTo>
                      <a:pt x="265" y="594"/>
                    </a:lnTo>
                    <a:lnTo>
                      <a:pt x="52" y="6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08" name="Freeform 16"/>
              <p:cNvSpPr>
                <a:spLocks/>
              </p:cNvSpPr>
              <p:nvPr/>
            </p:nvSpPr>
            <p:spPr bwMode="auto">
              <a:xfrm flipH="1">
                <a:off x="2389" y="3029"/>
                <a:ext cx="16" cy="47"/>
              </a:xfrm>
              <a:custGeom>
                <a:avLst/>
                <a:gdLst>
                  <a:gd name="T0" fmla="*/ 208 w 418"/>
                  <a:gd name="T1" fmla="*/ 0 h 1213"/>
                  <a:gd name="T2" fmla="*/ 418 w 418"/>
                  <a:gd name="T3" fmla="*/ 38 h 1213"/>
                  <a:gd name="T4" fmla="*/ 210 w 418"/>
                  <a:gd name="T5" fmla="*/ 1213 h 1213"/>
                  <a:gd name="T6" fmla="*/ 0 w 418"/>
                  <a:gd name="T7" fmla="*/ 1176 h 1213"/>
                  <a:gd name="T8" fmla="*/ 208 w 418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3"/>
                  <a:gd name="T17" fmla="*/ 418 w 418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3">
                    <a:moveTo>
                      <a:pt x="208" y="0"/>
                    </a:moveTo>
                    <a:lnTo>
                      <a:pt x="418" y="38"/>
                    </a:lnTo>
                    <a:lnTo>
                      <a:pt x="210" y="1213"/>
                    </a:lnTo>
                    <a:lnTo>
                      <a:pt x="0" y="1176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09" name="Freeform 17"/>
              <p:cNvSpPr>
                <a:spLocks/>
              </p:cNvSpPr>
              <p:nvPr/>
            </p:nvSpPr>
            <p:spPr bwMode="auto">
              <a:xfrm flipH="1">
                <a:off x="2465" y="3030"/>
                <a:ext cx="16" cy="46"/>
              </a:xfrm>
              <a:custGeom>
                <a:avLst/>
                <a:gdLst>
                  <a:gd name="T0" fmla="*/ 0 w 418"/>
                  <a:gd name="T1" fmla="*/ 37 h 1212"/>
                  <a:gd name="T2" fmla="*/ 210 w 418"/>
                  <a:gd name="T3" fmla="*/ 0 h 1212"/>
                  <a:gd name="T4" fmla="*/ 418 w 418"/>
                  <a:gd name="T5" fmla="*/ 1175 h 1212"/>
                  <a:gd name="T6" fmla="*/ 208 w 418"/>
                  <a:gd name="T7" fmla="*/ 1212 h 1212"/>
                  <a:gd name="T8" fmla="*/ 0 w 418"/>
                  <a:gd name="T9" fmla="*/ 37 h 1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2"/>
                  <a:gd name="T17" fmla="*/ 418 w 418"/>
                  <a:gd name="T18" fmla="*/ 1212 h 1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2">
                    <a:moveTo>
                      <a:pt x="0" y="37"/>
                    </a:moveTo>
                    <a:lnTo>
                      <a:pt x="210" y="0"/>
                    </a:lnTo>
                    <a:lnTo>
                      <a:pt x="418" y="1175"/>
                    </a:lnTo>
                    <a:lnTo>
                      <a:pt x="208" y="121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0" name="Rectangle 18"/>
              <p:cNvSpPr>
                <a:spLocks noChangeArrowheads="1"/>
              </p:cNvSpPr>
              <p:nvPr/>
            </p:nvSpPr>
            <p:spPr bwMode="auto">
              <a:xfrm flipH="1">
                <a:off x="2431" y="3468"/>
                <a:ext cx="8" cy="5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1" name="Freeform 19"/>
              <p:cNvSpPr>
                <a:spLocks/>
              </p:cNvSpPr>
              <p:nvPr/>
            </p:nvSpPr>
            <p:spPr bwMode="auto">
              <a:xfrm flipH="1">
                <a:off x="2482" y="3460"/>
                <a:ext cx="14" cy="25"/>
              </a:xfrm>
              <a:custGeom>
                <a:avLst/>
                <a:gdLst>
                  <a:gd name="T0" fmla="*/ 155 w 361"/>
                  <a:gd name="T1" fmla="*/ 0 h 631"/>
                  <a:gd name="T2" fmla="*/ 361 w 361"/>
                  <a:gd name="T3" fmla="*/ 55 h 631"/>
                  <a:gd name="T4" fmla="*/ 207 w 361"/>
                  <a:gd name="T5" fmla="*/ 631 h 631"/>
                  <a:gd name="T6" fmla="*/ 0 w 361"/>
                  <a:gd name="T7" fmla="*/ 576 h 631"/>
                  <a:gd name="T8" fmla="*/ 155 w 361"/>
                  <a:gd name="T9" fmla="*/ 0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631"/>
                  <a:gd name="T17" fmla="*/ 361 w 361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631">
                    <a:moveTo>
                      <a:pt x="155" y="0"/>
                    </a:moveTo>
                    <a:lnTo>
                      <a:pt x="361" y="55"/>
                    </a:lnTo>
                    <a:lnTo>
                      <a:pt x="207" y="631"/>
                    </a:lnTo>
                    <a:lnTo>
                      <a:pt x="0" y="576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2" name="Freeform 20"/>
              <p:cNvSpPr>
                <a:spLocks/>
              </p:cNvSpPr>
              <p:nvPr/>
            </p:nvSpPr>
            <p:spPr bwMode="auto">
              <a:xfrm flipH="1">
                <a:off x="2374" y="3460"/>
                <a:ext cx="14" cy="25"/>
              </a:xfrm>
              <a:custGeom>
                <a:avLst/>
                <a:gdLst>
                  <a:gd name="T0" fmla="*/ 0 w 362"/>
                  <a:gd name="T1" fmla="*/ 55 h 631"/>
                  <a:gd name="T2" fmla="*/ 207 w 362"/>
                  <a:gd name="T3" fmla="*/ 0 h 631"/>
                  <a:gd name="T4" fmla="*/ 362 w 362"/>
                  <a:gd name="T5" fmla="*/ 576 h 631"/>
                  <a:gd name="T6" fmla="*/ 156 w 362"/>
                  <a:gd name="T7" fmla="*/ 631 h 631"/>
                  <a:gd name="T8" fmla="*/ 0 w 362"/>
                  <a:gd name="T9" fmla="*/ 55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631"/>
                  <a:gd name="T17" fmla="*/ 362 w 362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631">
                    <a:moveTo>
                      <a:pt x="0" y="55"/>
                    </a:moveTo>
                    <a:lnTo>
                      <a:pt x="207" y="0"/>
                    </a:lnTo>
                    <a:lnTo>
                      <a:pt x="362" y="576"/>
                    </a:lnTo>
                    <a:lnTo>
                      <a:pt x="156" y="63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3" name="Freeform 21"/>
              <p:cNvSpPr>
                <a:spLocks/>
              </p:cNvSpPr>
              <p:nvPr/>
            </p:nvSpPr>
            <p:spPr bwMode="auto">
              <a:xfrm flipH="1">
                <a:off x="2448" y="3467"/>
                <a:ext cx="10" cy="23"/>
              </a:xfrm>
              <a:custGeom>
                <a:avLst/>
                <a:gdLst>
                  <a:gd name="T0" fmla="*/ 52 w 265"/>
                  <a:gd name="T1" fmla="*/ 0 h 613"/>
                  <a:gd name="T2" fmla="*/ 265 w 265"/>
                  <a:gd name="T3" fmla="*/ 18 h 613"/>
                  <a:gd name="T4" fmla="*/ 213 w 265"/>
                  <a:gd name="T5" fmla="*/ 613 h 613"/>
                  <a:gd name="T6" fmla="*/ 0 w 265"/>
                  <a:gd name="T7" fmla="*/ 595 h 613"/>
                  <a:gd name="T8" fmla="*/ 52 w 265"/>
                  <a:gd name="T9" fmla="*/ 0 h 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3"/>
                  <a:gd name="T17" fmla="*/ 265 w 265"/>
                  <a:gd name="T18" fmla="*/ 613 h 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3">
                    <a:moveTo>
                      <a:pt x="52" y="0"/>
                    </a:moveTo>
                    <a:lnTo>
                      <a:pt x="265" y="18"/>
                    </a:lnTo>
                    <a:lnTo>
                      <a:pt x="213" y="613"/>
                    </a:lnTo>
                    <a:lnTo>
                      <a:pt x="0" y="59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4" name="Freeform 22"/>
              <p:cNvSpPr>
                <a:spLocks/>
              </p:cNvSpPr>
              <p:nvPr/>
            </p:nvSpPr>
            <p:spPr bwMode="auto">
              <a:xfrm flipH="1">
                <a:off x="2412" y="3467"/>
                <a:ext cx="10" cy="23"/>
              </a:xfrm>
              <a:custGeom>
                <a:avLst/>
                <a:gdLst>
                  <a:gd name="T0" fmla="*/ 0 w 264"/>
                  <a:gd name="T1" fmla="*/ 18 h 612"/>
                  <a:gd name="T2" fmla="*/ 212 w 264"/>
                  <a:gd name="T3" fmla="*/ 0 h 612"/>
                  <a:gd name="T4" fmla="*/ 264 w 264"/>
                  <a:gd name="T5" fmla="*/ 594 h 612"/>
                  <a:gd name="T6" fmla="*/ 52 w 264"/>
                  <a:gd name="T7" fmla="*/ 612 h 612"/>
                  <a:gd name="T8" fmla="*/ 0 w 264"/>
                  <a:gd name="T9" fmla="*/ 18 h 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4"/>
                  <a:gd name="T16" fmla="*/ 0 h 612"/>
                  <a:gd name="T17" fmla="*/ 264 w 264"/>
                  <a:gd name="T18" fmla="*/ 612 h 6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4" h="612">
                    <a:moveTo>
                      <a:pt x="0" y="18"/>
                    </a:moveTo>
                    <a:lnTo>
                      <a:pt x="212" y="0"/>
                    </a:lnTo>
                    <a:lnTo>
                      <a:pt x="264" y="594"/>
                    </a:lnTo>
                    <a:lnTo>
                      <a:pt x="52" y="6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5" name="Freeform 23"/>
              <p:cNvSpPr>
                <a:spLocks/>
              </p:cNvSpPr>
              <p:nvPr/>
            </p:nvSpPr>
            <p:spPr bwMode="auto">
              <a:xfrm flipH="1">
                <a:off x="2465" y="3464"/>
                <a:ext cx="16" cy="47"/>
              </a:xfrm>
              <a:custGeom>
                <a:avLst/>
                <a:gdLst>
                  <a:gd name="T0" fmla="*/ 208 w 418"/>
                  <a:gd name="T1" fmla="*/ 0 h 1213"/>
                  <a:gd name="T2" fmla="*/ 418 w 418"/>
                  <a:gd name="T3" fmla="*/ 37 h 1213"/>
                  <a:gd name="T4" fmla="*/ 211 w 418"/>
                  <a:gd name="T5" fmla="*/ 1213 h 1213"/>
                  <a:gd name="T6" fmla="*/ 0 w 418"/>
                  <a:gd name="T7" fmla="*/ 1175 h 1213"/>
                  <a:gd name="T8" fmla="*/ 208 w 418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3"/>
                  <a:gd name="T17" fmla="*/ 418 w 418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3">
                    <a:moveTo>
                      <a:pt x="208" y="0"/>
                    </a:moveTo>
                    <a:lnTo>
                      <a:pt x="418" y="37"/>
                    </a:lnTo>
                    <a:lnTo>
                      <a:pt x="211" y="1213"/>
                    </a:lnTo>
                    <a:lnTo>
                      <a:pt x="0" y="117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6" name="Freeform 24"/>
              <p:cNvSpPr>
                <a:spLocks/>
              </p:cNvSpPr>
              <p:nvPr/>
            </p:nvSpPr>
            <p:spPr bwMode="auto">
              <a:xfrm flipH="1">
                <a:off x="2389" y="3465"/>
                <a:ext cx="16" cy="46"/>
              </a:xfrm>
              <a:custGeom>
                <a:avLst/>
                <a:gdLst>
                  <a:gd name="T0" fmla="*/ 0 w 417"/>
                  <a:gd name="T1" fmla="*/ 38 h 1213"/>
                  <a:gd name="T2" fmla="*/ 210 w 417"/>
                  <a:gd name="T3" fmla="*/ 0 h 1213"/>
                  <a:gd name="T4" fmla="*/ 417 w 417"/>
                  <a:gd name="T5" fmla="*/ 1175 h 1213"/>
                  <a:gd name="T6" fmla="*/ 207 w 417"/>
                  <a:gd name="T7" fmla="*/ 1213 h 1213"/>
                  <a:gd name="T8" fmla="*/ 0 w 417"/>
                  <a:gd name="T9" fmla="*/ 38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1213"/>
                  <a:gd name="T17" fmla="*/ 417 w 417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1213">
                    <a:moveTo>
                      <a:pt x="0" y="38"/>
                    </a:moveTo>
                    <a:lnTo>
                      <a:pt x="210" y="0"/>
                    </a:lnTo>
                    <a:lnTo>
                      <a:pt x="417" y="1175"/>
                    </a:lnTo>
                    <a:lnTo>
                      <a:pt x="207" y="121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7" name="Freeform 25"/>
              <p:cNvSpPr>
                <a:spLocks/>
              </p:cNvSpPr>
              <p:nvPr/>
            </p:nvSpPr>
            <p:spPr bwMode="auto">
              <a:xfrm flipH="1">
                <a:off x="2430" y="3460"/>
                <a:ext cx="9" cy="1"/>
              </a:xfrm>
              <a:custGeom>
                <a:avLst/>
                <a:gdLst>
                  <a:gd name="T0" fmla="*/ 216 w 216"/>
                  <a:gd name="T1" fmla="*/ 16 h 30"/>
                  <a:gd name="T2" fmla="*/ 197 w 216"/>
                  <a:gd name="T3" fmla="*/ 30 h 30"/>
                  <a:gd name="T4" fmla="*/ 0 w 216"/>
                  <a:gd name="T5" fmla="*/ 30 h 30"/>
                  <a:gd name="T6" fmla="*/ 0 w 216"/>
                  <a:gd name="T7" fmla="*/ 0 h 30"/>
                  <a:gd name="T8" fmla="*/ 197 w 216"/>
                  <a:gd name="T9" fmla="*/ 0 h 30"/>
                  <a:gd name="T10" fmla="*/ 179 w 216"/>
                  <a:gd name="T11" fmla="*/ 15 h 30"/>
                  <a:gd name="T12" fmla="*/ 216 w 216"/>
                  <a:gd name="T13" fmla="*/ 16 h 30"/>
                  <a:gd name="T14" fmla="*/ 215 w 216"/>
                  <a:gd name="T15" fmla="*/ 30 h 30"/>
                  <a:gd name="T16" fmla="*/ 197 w 216"/>
                  <a:gd name="T17" fmla="*/ 30 h 30"/>
                  <a:gd name="T18" fmla="*/ 216 w 216"/>
                  <a:gd name="T19" fmla="*/ 1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"/>
                  <a:gd name="T31" fmla="*/ 0 h 30"/>
                  <a:gd name="T32" fmla="*/ 216 w 216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" h="30">
                    <a:moveTo>
                      <a:pt x="216" y="16"/>
                    </a:moveTo>
                    <a:lnTo>
                      <a:pt x="197" y="3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197" y="0"/>
                    </a:lnTo>
                    <a:lnTo>
                      <a:pt x="179" y="15"/>
                    </a:lnTo>
                    <a:lnTo>
                      <a:pt x="216" y="16"/>
                    </a:lnTo>
                    <a:lnTo>
                      <a:pt x="215" y="30"/>
                    </a:lnTo>
                    <a:lnTo>
                      <a:pt x="197" y="30"/>
                    </a:lnTo>
                    <a:lnTo>
                      <a:pt x="216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8" name="Freeform 26"/>
              <p:cNvSpPr>
                <a:spLocks/>
              </p:cNvSpPr>
              <p:nvPr/>
            </p:nvSpPr>
            <p:spPr bwMode="auto">
              <a:xfrm flipH="1">
                <a:off x="2424" y="3289"/>
                <a:ext cx="23" cy="1"/>
              </a:xfrm>
              <a:custGeom>
                <a:avLst/>
                <a:gdLst>
                  <a:gd name="T0" fmla="*/ 1 w 603"/>
                  <a:gd name="T1" fmla="*/ 15 h 29"/>
                  <a:gd name="T2" fmla="*/ 19 w 603"/>
                  <a:gd name="T3" fmla="*/ 0 h 29"/>
                  <a:gd name="T4" fmla="*/ 603 w 603"/>
                  <a:gd name="T5" fmla="*/ 0 h 29"/>
                  <a:gd name="T6" fmla="*/ 603 w 603"/>
                  <a:gd name="T7" fmla="*/ 29 h 29"/>
                  <a:gd name="T8" fmla="*/ 19 w 603"/>
                  <a:gd name="T9" fmla="*/ 29 h 29"/>
                  <a:gd name="T10" fmla="*/ 39 w 603"/>
                  <a:gd name="T11" fmla="*/ 14 h 29"/>
                  <a:gd name="T12" fmla="*/ 1 w 603"/>
                  <a:gd name="T13" fmla="*/ 15 h 29"/>
                  <a:gd name="T14" fmla="*/ 0 w 603"/>
                  <a:gd name="T15" fmla="*/ 0 h 29"/>
                  <a:gd name="T16" fmla="*/ 19 w 603"/>
                  <a:gd name="T17" fmla="*/ 0 h 29"/>
                  <a:gd name="T18" fmla="*/ 1 w 603"/>
                  <a:gd name="T19" fmla="*/ 15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3"/>
                  <a:gd name="T31" fmla="*/ 0 h 29"/>
                  <a:gd name="T32" fmla="*/ 603 w 603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3" h="29">
                    <a:moveTo>
                      <a:pt x="1" y="15"/>
                    </a:moveTo>
                    <a:lnTo>
                      <a:pt x="19" y="0"/>
                    </a:lnTo>
                    <a:lnTo>
                      <a:pt x="603" y="0"/>
                    </a:lnTo>
                    <a:lnTo>
                      <a:pt x="603" y="29"/>
                    </a:lnTo>
                    <a:lnTo>
                      <a:pt x="19" y="29"/>
                    </a:lnTo>
                    <a:lnTo>
                      <a:pt x="39" y="14"/>
                    </a:lnTo>
                    <a:lnTo>
                      <a:pt x="1" y="1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19" name="Freeform 27"/>
              <p:cNvSpPr>
                <a:spLocks/>
              </p:cNvSpPr>
              <p:nvPr/>
            </p:nvSpPr>
            <p:spPr bwMode="auto">
              <a:xfrm flipH="1">
                <a:off x="2447" y="3289"/>
                <a:ext cx="22" cy="171"/>
              </a:xfrm>
              <a:custGeom>
                <a:avLst/>
                <a:gdLst>
                  <a:gd name="T0" fmla="*/ 0 w 584"/>
                  <a:gd name="T1" fmla="*/ 0 h 4449"/>
                  <a:gd name="T2" fmla="*/ 190 w 584"/>
                  <a:gd name="T3" fmla="*/ 4449 h 4449"/>
                  <a:gd name="T4" fmla="*/ 387 w 584"/>
                  <a:gd name="T5" fmla="*/ 4449 h 4449"/>
                  <a:gd name="T6" fmla="*/ 584 w 584"/>
                  <a:gd name="T7" fmla="*/ 0 h 4449"/>
                  <a:gd name="T8" fmla="*/ 0 w 584"/>
                  <a:gd name="T9" fmla="*/ 0 h 4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449"/>
                  <a:gd name="T17" fmla="*/ 584 w 584"/>
                  <a:gd name="T18" fmla="*/ 4449 h 4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449">
                    <a:moveTo>
                      <a:pt x="0" y="0"/>
                    </a:moveTo>
                    <a:lnTo>
                      <a:pt x="190" y="4449"/>
                    </a:lnTo>
                    <a:lnTo>
                      <a:pt x="387" y="4449"/>
                    </a:lnTo>
                    <a:lnTo>
                      <a:pt x="5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31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0" name="Freeform 28"/>
              <p:cNvSpPr>
                <a:spLocks/>
              </p:cNvSpPr>
              <p:nvPr/>
            </p:nvSpPr>
            <p:spPr bwMode="auto">
              <a:xfrm flipH="1">
                <a:off x="2430" y="3078"/>
                <a:ext cx="9" cy="1"/>
              </a:xfrm>
              <a:custGeom>
                <a:avLst/>
                <a:gdLst>
                  <a:gd name="T0" fmla="*/ 215 w 215"/>
                  <a:gd name="T1" fmla="*/ 14 h 29"/>
                  <a:gd name="T2" fmla="*/ 197 w 215"/>
                  <a:gd name="T3" fmla="*/ 0 h 29"/>
                  <a:gd name="T4" fmla="*/ 0 w 215"/>
                  <a:gd name="T5" fmla="*/ 0 h 29"/>
                  <a:gd name="T6" fmla="*/ 0 w 215"/>
                  <a:gd name="T7" fmla="*/ 29 h 29"/>
                  <a:gd name="T8" fmla="*/ 197 w 215"/>
                  <a:gd name="T9" fmla="*/ 29 h 29"/>
                  <a:gd name="T10" fmla="*/ 178 w 215"/>
                  <a:gd name="T11" fmla="*/ 15 h 29"/>
                  <a:gd name="T12" fmla="*/ 215 w 215"/>
                  <a:gd name="T13" fmla="*/ 14 h 29"/>
                  <a:gd name="T14" fmla="*/ 215 w 215"/>
                  <a:gd name="T15" fmla="*/ 0 h 29"/>
                  <a:gd name="T16" fmla="*/ 197 w 215"/>
                  <a:gd name="T17" fmla="*/ 0 h 29"/>
                  <a:gd name="T18" fmla="*/ 215 w 215"/>
                  <a:gd name="T19" fmla="*/ 14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5"/>
                  <a:gd name="T31" fmla="*/ 0 h 29"/>
                  <a:gd name="T32" fmla="*/ 215 w 215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5" h="29">
                    <a:moveTo>
                      <a:pt x="215" y="14"/>
                    </a:moveTo>
                    <a:lnTo>
                      <a:pt x="19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197" y="29"/>
                    </a:lnTo>
                    <a:lnTo>
                      <a:pt x="178" y="15"/>
                    </a:lnTo>
                    <a:lnTo>
                      <a:pt x="215" y="14"/>
                    </a:lnTo>
                    <a:lnTo>
                      <a:pt x="215" y="0"/>
                    </a:lnTo>
                    <a:lnTo>
                      <a:pt x="197" y="0"/>
                    </a:lnTo>
                    <a:lnTo>
                      <a:pt x="21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1" name="Freeform 29"/>
              <p:cNvSpPr>
                <a:spLocks/>
              </p:cNvSpPr>
              <p:nvPr/>
            </p:nvSpPr>
            <p:spPr bwMode="auto">
              <a:xfrm flipH="1">
                <a:off x="2424" y="3246"/>
                <a:ext cx="23" cy="1"/>
              </a:xfrm>
              <a:custGeom>
                <a:avLst/>
                <a:gdLst>
                  <a:gd name="T0" fmla="*/ 0 w 603"/>
                  <a:gd name="T1" fmla="*/ 14 h 30"/>
                  <a:gd name="T2" fmla="*/ 19 w 603"/>
                  <a:gd name="T3" fmla="*/ 30 h 30"/>
                  <a:gd name="T4" fmla="*/ 603 w 603"/>
                  <a:gd name="T5" fmla="*/ 30 h 30"/>
                  <a:gd name="T6" fmla="*/ 603 w 603"/>
                  <a:gd name="T7" fmla="*/ 0 h 30"/>
                  <a:gd name="T8" fmla="*/ 19 w 603"/>
                  <a:gd name="T9" fmla="*/ 0 h 30"/>
                  <a:gd name="T10" fmla="*/ 38 w 603"/>
                  <a:gd name="T11" fmla="*/ 15 h 30"/>
                  <a:gd name="T12" fmla="*/ 0 w 603"/>
                  <a:gd name="T13" fmla="*/ 14 h 30"/>
                  <a:gd name="T14" fmla="*/ 0 w 603"/>
                  <a:gd name="T15" fmla="*/ 30 h 30"/>
                  <a:gd name="T16" fmla="*/ 19 w 603"/>
                  <a:gd name="T17" fmla="*/ 30 h 30"/>
                  <a:gd name="T18" fmla="*/ 0 w 603"/>
                  <a:gd name="T19" fmla="*/ 14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3"/>
                  <a:gd name="T31" fmla="*/ 0 h 30"/>
                  <a:gd name="T32" fmla="*/ 603 w 603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3" h="30">
                    <a:moveTo>
                      <a:pt x="0" y="14"/>
                    </a:moveTo>
                    <a:lnTo>
                      <a:pt x="19" y="30"/>
                    </a:lnTo>
                    <a:lnTo>
                      <a:pt x="603" y="30"/>
                    </a:lnTo>
                    <a:lnTo>
                      <a:pt x="603" y="0"/>
                    </a:lnTo>
                    <a:lnTo>
                      <a:pt x="19" y="0"/>
                    </a:lnTo>
                    <a:lnTo>
                      <a:pt x="38" y="15"/>
                    </a:lnTo>
                    <a:lnTo>
                      <a:pt x="0" y="14"/>
                    </a:lnTo>
                    <a:lnTo>
                      <a:pt x="0" y="30"/>
                    </a:lnTo>
                    <a:lnTo>
                      <a:pt x="19" y="3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2" name="Freeform 30"/>
              <p:cNvSpPr>
                <a:spLocks/>
              </p:cNvSpPr>
              <p:nvPr/>
            </p:nvSpPr>
            <p:spPr bwMode="auto">
              <a:xfrm flipH="1">
                <a:off x="2447" y="3079"/>
                <a:ext cx="22" cy="168"/>
              </a:xfrm>
              <a:custGeom>
                <a:avLst/>
                <a:gdLst>
                  <a:gd name="T0" fmla="*/ 0 w 584"/>
                  <a:gd name="T1" fmla="*/ 4366 h 4366"/>
                  <a:gd name="T2" fmla="*/ 190 w 584"/>
                  <a:gd name="T3" fmla="*/ 0 h 4366"/>
                  <a:gd name="T4" fmla="*/ 387 w 584"/>
                  <a:gd name="T5" fmla="*/ 0 h 4366"/>
                  <a:gd name="T6" fmla="*/ 584 w 584"/>
                  <a:gd name="T7" fmla="*/ 4366 h 4366"/>
                  <a:gd name="T8" fmla="*/ 0 w 584"/>
                  <a:gd name="T9" fmla="*/ 4366 h 4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366"/>
                  <a:gd name="T17" fmla="*/ 584 w 584"/>
                  <a:gd name="T18" fmla="*/ 4366 h 4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366">
                    <a:moveTo>
                      <a:pt x="0" y="4366"/>
                    </a:moveTo>
                    <a:lnTo>
                      <a:pt x="190" y="0"/>
                    </a:lnTo>
                    <a:lnTo>
                      <a:pt x="387" y="0"/>
                    </a:lnTo>
                    <a:lnTo>
                      <a:pt x="584" y="4366"/>
                    </a:lnTo>
                    <a:lnTo>
                      <a:pt x="0" y="4366"/>
                    </a:lnTo>
                    <a:close/>
                  </a:path>
                </a:pathLst>
              </a:custGeom>
              <a:solidFill>
                <a:srgbClr val="4D4D4D"/>
              </a:solidFill>
              <a:ln w="31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3" name="Freeform 31"/>
              <p:cNvSpPr>
                <a:spLocks/>
              </p:cNvSpPr>
              <p:nvPr/>
            </p:nvSpPr>
            <p:spPr bwMode="auto">
              <a:xfrm flipH="1">
                <a:off x="2425" y="3258"/>
                <a:ext cx="19" cy="20"/>
              </a:xfrm>
              <a:custGeom>
                <a:avLst/>
                <a:gdLst>
                  <a:gd name="T0" fmla="*/ 285 w 498"/>
                  <a:gd name="T1" fmla="*/ 2 h 497"/>
                  <a:gd name="T2" fmla="*/ 321 w 498"/>
                  <a:gd name="T3" fmla="*/ 10 h 497"/>
                  <a:gd name="T4" fmla="*/ 354 w 498"/>
                  <a:gd name="T5" fmla="*/ 24 h 497"/>
                  <a:gd name="T6" fmla="*/ 386 w 498"/>
                  <a:gd name="T7" fmla="*/ 41 h 497"/>
                  <a:gd name="T8" fmla="*/ 414 w 498"/>
                  <a:gd name="T9" fmla="*/ 62 h 497"/>
                  <a:gd name="T10" fmla="*/ 439 w 498"/>
                  <a:gd name="T11" fmla="*/ 88 h 497"/>
                  <a:gd name="T12" fmla="*/ 460 w 498"/>
                  <a:gd name="T13" fmla="*/ 116 h 497"/>
                  <a:gd name="T14" fmla="*/ 478 w 498"/>
                  <a:gd name="T15" fmla="*/ 149 h 497"/>
                  <a:gd name="T16" fmla="*/ 490 w 498"/>
                  <a:gd name="T17" fmla="*/ 184 h 497"/>
                  <a:gd name="T18" fmla="*/ 496 w 498"/>
                  <a:gd name="T19" fmla="*/ 220 h 497"/>
                  <a:gd name="T20" fmla="*/ 498 w 498"/>
                  <a:gd name="T21" fmla="*/ 259 h 497"/>
                  <a:gd name="T22" fmla="*/ 493 w 498"/>
                  <a:gd name="T23" fmla="*/ 299 h 497"/>
                  <a:gd name="T24" fmla="*/ 483 w 498"/>
                  <a:gd name="T25" fmla="*/ 334 h 497"/>
                  <a:gd name="T26" fmla="*/ 467 w 498"/>
                  <a:gd name="T27" fmla="*/ 368 h 497"/>
                  <a:gd name="T28" fmla="*/ 448 w 498"/>
                  <a:gd name="T29" fmla="*/ 399 h 497"/>
                  <a:gd name="T30" fmla="*/ 425 w 498"/>
                  <a:gd name="T31" fmla="*/ 425 h 497"/>
                  <a:gd name="T32" fmla="*/ 397 w 498"/>
                  <a:gd name="T33" fmla="*/ 449 h 497"/>
                  <a:gd name="T34" fmla="*/ 366 w 498"/>
                  <a:gd name="T35" fmla="*/ 468 h 497"/>
                  <a:gd name="T36" fmla="*/ 334 w 498"/>
                  <a:gd name="T37" fmla="*/ 482 h 497"/>
                  <a:gd name="T38" fmla="*/ 299 w 498"/>
                  <a:gd name="T39" fmla="*/ 492 h 497"/>
                  <a:gd name="T40" fmla="*/ 263 w 498"/>
                  <a:gd name="T41" fmla="*/ 496 h 497"/>
                  <a:gd name="T42" fmla="*/ 226 w 498"/>
                  <a:gd name="T43" fmla="*/ 496 h 497"/>
                  <a:gd name="T44" fmla="*/ 189 w 498"/>
                  <a:gd name="T45" fmla="*/ 490 h 497"/>
                  <a:gd name="T46" fmla="*/ 155 w 498"/>
                  <a:gd name="T47" fmla="*/ 479 h 497"/>
                  <a:gd name="T48" fmla="*/ 123 w 498"/>
                  <a:gd name="T49" fmla="*/ 463 h 497"/>
                  <a:gd name="T50" fmla="*/ 93 w 498"/>
                  <a:gd name="T51" fmla="*/ 442 h 497"/>
                  <a:gd name="T52" fmla="*/ 66 w 498"/>
                  <a:gd name="T53" fmla="*/ 418 h 497"/>
                  <a:gd name="T54" fmla="*/ 44 w 498"/>
                  <a:gd name="T55" fmla="*/ 390 h 497"/>
                  <a:gd name="T56" fmla="*/ 26 w 498"/>
                  <a:gd name="T57" fmla="*/ 360 h 497"/>
                  <a:gd name="T58" fmla="*/ 12 w 498"/>
                  <a:gd name="T59" fmla="*/ 325 h 497"/>
                  <a:gd name="T60" fmla="*/ 3 w 498"/>
                  <a:gd name="T61" fmla="*/ 290 h 497"/>
                  <a:gd name="T62" fmla="*/ 0 w 498"/>
                  <a:gd name="T63" fmla="*/ 251 h 497"/>
                  <a:gd name="T64" fmla="*/ 3 w 498"/>
                  <a:gd name="T65" fmla="*/ 212 h 497"/>
                  <a:gd name="T66" fmla="*/ 11 w 498"/>
                  <a:gd name="T67" fmla="*/ 174 h 497"/>
                  <a:gd name="T68" fmla="*/ 25 w 498"/>
                  <a:gd name="T69" fmla="*/ 140 h 497"/>
                  <a:gd name="T70" fmla="*/ 43 w 498"/>
                  <a:gd name="T71" fmla="*/ 108 h 497"/>
                  <a:gd name="T72" fmla="*/ 65 w 498"/>
                  <a:gd name="T73" fmla="*/ 81 h 497"/>
                  <a:gd name="T74" fmla="*/ 92 w 498"/>
                  <a:gd name="T75" fmla="*/ 56 h 497"/>
                  <a:gd name="T76" fmla="*/ 120 w 498"/>
                  <a:gd name="T77" fmla="*/ 36 h 497"/>
                  <a:gd name="T78" fmla="*/ 153 w 498"/>
                  <a:gd name="T79" fmla="*/ 19 h 497"/>
                  <a:gd name="T80" fmla="*/ 187 w 498"/>
                  <a:gd name="T81" fmla="*/ 7 h 497"/>
                  <a:gd name="T82" fmla="*/ 223 w 498"/>
                  <a:gd name="T83" fmla="*/ 1 h 497"/>
                  <a:gd name="T84" fmla="*/ 260 w 498"/>
                  <a:gd name="T85" fmla="*/ 0 h 4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8"/>
                  <a:gd name="T130" fmla="*/ 0 h 497"/>
                  <a:gd name="T131" fmla="*/ 498 w 498"/>
                  <a:gd name="T132" fmla="*/ 497 h 4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8" h="497">
                    <a:moveTo>
                      <a:pt x="260" y="0"/>
                    </a:moveTo>
                    <a:lnTo>
                      <a:pt x="273" y="1"/>
                    </a:lnTo>
                    <a:lnTo>
                      <a:pt x="285" y="2"/>
                    </a:lnTo>
                    <a:lnTo>
                      <a:pt x="297" y="4"/>
                    </a:lnTo>
                    <a:lnTo>
                      <a:pt x="308" y="7"/>
                    </a:lnTo>
                    <a:lnTo>
                      <a:pt x="321" y="10"/>
                    </a:lnTo>
                    <a:lnTo>
                      <a:pt x="332" y="14"/>
                    </a:lnTo>
                    <a:lnTo>
                      <a:pt x="343" y="18"/>
                    </a:lnTo>
                    <a:lnTo>
                      <a:pt x="354" y="24"/>
                    </a:lnTo>
                    <a:lnTo>
                      <a:pt x="364" y="29"/>
                    </a:lnTo>
                    <a:lnTo>
                      <a:pt x="376" y="35"/>
                    </a:lnTo>
                    <a:lnTo>
                      <a:pt x="386" y="41"/>
                    </a:lnTo>
                    <a:lnTo>
                      <a:pt x="395" y="47"/>
                    </a:lnTo>
                    <a:lnTo>
                      <a:pt x="405" y="54"/>
                    </a:lnTo>
                    <a:lnTo>
                      <a:pt x="414" y="62"/>
                    </a:lnTo>
                    <a:lnTo>
                      <a:pt x="423" y="70"/>
                    </a:lnTo>
                    <a:lnTo>
                      <a:pt x="431" y="79"/>
                    </a:lnTo>
                    <a:lnTo>
                      <a:pt x="439" y="88"/>
                    </a:lnTo>
                    <a:lnTo>
                      <a:pt x="447" y="97"/>
                    </a:lnTo>
                    <a:lnTo>
                      <a:pt x="453" y="106"/>
                    </a:lnTo>
                    <a:lnTo>
                      <a:pt x="460" y="116"/>
                    </a:lnTo>
                    <a:lnTo>
                      <a:pt x="466" y="126"/>
                    </a:lnTo>
                    <a:lnTo>
                      <a:pt x="473" y="138"/>
                    </a:lnTo>
                    <a:lnTo>
                      <a:pt x="478" y="149"/>
                    </a:lnTo>
                    <a:lnTo>
                      <a:pt x="482" y="160"/>
                    </a:lnTo>
                    <a:lnTo>
                      <a:pt x="486" y="171"/>
                    </a:lnTo>
                    <a:lnTo>
                      <a:pt x="490" y="184"/>
                    </a:lnTo>
                    <a:lnTo>
                      <a:pt x="492" y="196"/>
                    </a:lnTo>
                    <a:lnTo>
                      <a:pt x="495" y="208"/>
                    </a:lnTo>
                    <a:lnTo>
                      <a:pt x="496" y="220"/>
                    </a:lnTo>
                    <a:lnTo>
                      <a:pt x="497" y="234"/>
                    </a:lnTo>
                    <a:lnTo>
                      <a:pt x="498" y="246"/>
                    </a:lnTo>
                    <a:lnTo>
                      <a:pt x="498" y="259"/>
                    </a:lnTo>
                    <a:lnTo>
                      <a:pt x="497" y="272"/>
                    </a:lnTo>
                    <a:lnTo>
                      <a:pt x="495" y="285"/>
                    </a:lnTo>
                    <a:lnTo>
                      <a:pt x="493" y="299"/>
                    </a:lnTo>
                    <a:lnTo>
                      <a:pt x="490" y="311"/>
                    </a:lnTo>
                    <a:lnTo>
                      <a:pt x="487" y="323"/>
                    </a:lnTo>
                    <a:lnTo>
                      <a:pt x="483" y="334"/>
                    </a:lnTo>
                    <a:lnTo>
                      <a:pt x="479" y="346"/>
                    </a:lnTo>
                    <a:lnTo>
                      <a:pt x="474" y="357"/>
                    </a:lnTo>
                    <a:lnTo>
                      <a:pt x="467" y="368"/>
                    </a:lnTo>
                    <a:lnTo>
                      <a:pt x="461" y="378"/>
                    </a:lnTo>
                    <a:lnTo>
                      <a:pt x="455" y="388"/>
                    </a:lnTo>
                    <a:lnTo>
                      <a:pt x="448" y="399"/>
                    </a:lnTo>
                    <a:lnTo>
                      <a:pt x="441" y="408"/>
                    </a:lnTo>
                    <a:lnTo>
                      <a:pt x="433" y="417"/>
                    </a:lnTo>
                    <a:lnTo>
                      <a:pt x="425" y="425"/>
                    </a:lnTo>
                    <a:lnTo>
                      <a:pt x="415" y="433"/>
                    </a:lnTo>
                    <a:lnTo>
                      <a:pt x="406" y="441"/>
                    </a:lnTo>
                    <a:lnTo>
                      <a:pt x="397" y="449"/>
                    </a:lnTo>
                    <a:lnTo>
                      <a:pt x="387" y="456"/>
                    </a:lnTo>
                    <a:lnTo>
                      <a:pt x="378" y="462"/>
                    </a:lnTo>
                    <a:lnTo>
                      <a:pt x="366" y="468"/>
                    </a:lnTo>
                    <a:lnTo>
                      <a:pt x="356" y="473"/>
                    </a:lnTo>
                    <a:lnTo>
                      <a:pt x="345" y="478"/>
                    </a:lnTo>
                    <a:lnTo>
                      <a:pt x="334" y="482"/>
                    </a:lnTo>
                    <a:lnTo>
                      <a:pt x="323" y="486"/>
                    </a:lnTo>
                    <a:lnTo>
                      <a:pt x="311" y="489"/>
                    </a:lnTo>
                    <a:lnTo>
                      <a:pt x="299" y="492"/>
                    </a:lnTo>
                    <a:lnTo>
                      <a:pt x="287" y="494"/>
                    </a:lnTo>
                    <a:lnTo>
                      <a:pt x="276" y="495"/>
                    </a:lnTo>
                    <a:lnTo>
                      <a:pt x="263" y="496"/>
                    </a:lnTo>
                    <a:lnTo>
                      <a:pt x="250" y="497"/>
                    </a:lnTo>
                    <a:lnTo>
                      <a:pt x="238" y="497"/>
                    </a:lnTo>
                    <a:lnTo>
                      <a:pt x="226" y="496"/>
                    </a:lnTo>
                    <a:lnTo>
                      <a:pt x="213" y="494"/>
                    </a:lnTo>
                    <a:lnTo>
                      <a:pt x="201" y="492"/>
                    </a:lnTo>
                    <a:lnTo>
                      <a:pt x="189" y="490"/>
                    </a:lnTo>
                    <a:lnTo>
                      <a:pt x="178" y="487"/>
                    </a:lnTo>
                    <a:lnTo>
                      <a:pt x="166" y="483"/>
                    </a:lnTo>
                    <a:lnTo>
                      <a:pt x="155" y="479"/>
                    </a:lnTo>
                    <a:lnTo>
                      <a:pt x="144" y="474"/>
                    </a:lnTo>
                    <a:lnTo>
                      <a:pt x="133" y="469"/>
                    </a:lnTo>
                    <a:lnTo>
                      <a:pt x="123" y="463"/>
                    </a:lnTo>
                    <a:lnTo>
                      <a:pt x="112" y="457"/>
                    </a:lnTo>
                    <a:lnTo>
                      <a:pt x="103" y="450"/>
                    </a:lnTo>
                    <a:lnTo>
                      <a:pt x="93" y="442"/>
                    </a:lnTo>
                    <a:lnTo>
                      <a:pt x="84" y="435"/>
                    </a:lnTo>
                    <a:lnTo>
                      <a:pt x="76" y="427"/>
                    </a:lnTo>
                    <a:lnTo>
                      <a:pt x="66" y="418"/>
                    </a:lnTo>
                    <a:lnTo>
                      <a:pt x="59" y="410"/>
                    </a:lnTo>
                    <a:lnTo>
                      <a:pt x="51" y="401"/>
                    </a:lnTo>
                    <a:lnTo>
                      <a:pt x="44" y="390"/>
                    </a:lnTo>
                    <a:lnTo>
                      <a:pt x="38" y="380"/>
                    </a:lnTo>
                    <a:lnTo>
                      <a:pt x="32" y="370"/>
                    </a:lnTo>
                    <a:lnTo>
                      <a:pt x="26" y="360"/>
                    </a:lnTo>
                    <a:lnTo>
                      <a:pt x="20" y="349"/>
                    </a:lnTo>
                    <a:lnTo>
                      <a:pt x="16" y="337"/>
                    </a:lnTo>
                    <a:lnTo>
                      <a:pt x="12" y="325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90"/>
                    </a:lnTo>
                    <a:lnTo>
                      <a:pt x="1" y="276"/>
                    </a:lnTo>
                    <a:lnTo>
                      <a:pt x="0" y="264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1" y="224"/>
                    </a:lnTo>
                    <a:lnTo>
                      <a:pt x="3" y="212"/>
                    </a:lnTo>
                    <a:lnTo>
                      <a:pt x="5" y="199"/>
                    </a:lnTo>
                    <a:lnTo>
                      <a:pt x="7" y="187"/>
                    </a:lnTo>
                    <a:lnTo>
                      <a:pt x="11" y="174"/>
                    </a:lnTo>
                    <a:lnTo>
                      <a:pt x="15" y="162"/>
                    </a:lnTo>
                    <a:lnTo>
                      <a:pt x="19" y="151"/>
                    </a:lnTo>
                    <a:lnTo>
                      <a:pt x="25" y="140"/>
                    </a:lnTo>
                    <a:lnTo>
                      <a:pt x="31" y="130"/>
                    </a:lnTo>
                    <a:lnTo>
                      <a:pt x="37" y="118"/>
                    </a:lnTo>
                    <a:lnTo>
                      <a:pt x="43" y="108"/>
                    </a:lnTo>
                    <a:lnTo>
                      <a:pt x="50" y="99"/>
                    </a:lnTo>
                    <a:lnTo>
                      <a:pt x="57" y="89"/>
                    </a:lnTo>
                    <a:lnTo>
                      <a:pt x="65" y="81"/>
                    </a:lnTo>
                    <a:lnTo>
                      <a:pt x="74" y="71"/>
                    </a:lnTo>
                    <a:lnTo>
                      <a:pt x="83" y="63"/>
                    </a:lnTo>
                    <a:lnTo>
                      <a:pt x="92" y="56"/>
                    </a:lnTo>
                    <a:lnTo>
                      <a:pt x="101" y="48"/>
                    </a:lnTo>
                    <a:lnTo>
                      <a:pt x="110" y="42"/>
                    </a:lnTo>
                    <a:lnTo>
                      <a:pt x="120" y="36"/>
                    </a:lnTo>
                    <a:lnTo>
                      <a:pt x="131" y="30"/>
                    </a:lnTo>
                    <a:lnTo>
                      <a:pt x="142" y="25"/>
                    </a:lnTo>
                    <a:lnTo>
                      <a:pt x="153" y="19"/>
                    </a:lnTo>
                    <a:lnTo>
                      <a:pt x="164" y="14"/>
                    </a:lnTo>
                    <a:lnTo>
                      <a:pt x="176" y="11"/>
                    </a:lnTo>
                    <a:lnTo>
                      <a:pt x="187" y="7"/>
                    </a:lnTo>
                    <a:lnTo>
                      <a:pt x="199" y="5"/>
                    </a:lnTo>
                    <a:lnTo>
                      <a:pt x="210" y="3"/>
                    </a:lnTo>
                    <a:lnTo>
                      <a:pt x="223" y="1"/>
                    </a:lnTo>
                    <a:lnTo>
                      <a:pt x="235" y="0"/>
                    </a:lnTo>
                    <a:lnTo>
                      <a:pt x="247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4" name="Freeform 32"/>
              <p:cNvSpPr>
                <a:spLocks/>
              </p:cNvSpPr>
              <p:nvPr/>
            </p:nvSpPr>
            <p:spPr bwMode="auto">
              <a:xfrm flipH="1">
                <a:off x="2425" y="3258"/>
                <a:ext cx="9" cy="10"/>
              </a:xfrm>
              <a:custGeom>
                <a:avLst/>
                <a:gdLst>
                  <a:gd name="T0" fmla="*/ 254 w 254"/>
                  <a:gd name="T1" fmla="*/ 275 h 275"/>
                  <a:gd name="T2" fmla="*/ 254 w 254"/>
                  <a:gd name="T3" fmla="*/ 247 h 275"/>
                  <a:gd name="T4" fmla="*/ 251 w 254"/>
                  <a:gd name="T5" fmla="*/ 220 h 275"/>
                  <a:gd name="T6" fmla="*/ 245 w 254"/>
                  <a:gd name="T7" fmla="*/ 194 h 275"/>
                  <a:gd name="T8" fmla="*/ 237 w 254"/>
                  <a:gd name="T9" fmla="*/ 169 h 275"/>
                  <a:gd name="T10" fmla="*/ 227 w 254"/>
                  <a:gd name="T11" fmla="*/ 146 h 275"/>
                  <a:gd name="T12" fmla="*/ 215 w 254"/>
                  <a:gd name="T13" fmla="*/ 123 h 275"/>
                  <a:gd name="T14" fmla="*/ 200 w 254"/>
                  <a:gd name="T15" fmla="*/ 103 h 275"/>
                  <a:gd name="T16" fmla="*/ 184 w 254"/>
                  <a:gd name="T17" fmla="*/ 83 h 275"/>
                  <a:gd name="T18" fmla="*/ 166 w 254"/>
                  <a:gd name="T19" fmla="*/ 65 h 275"/>
                  <a:gd name="T20" fmla="*/ 145 w 254"/>
                  <a:gd name="T21" fmla="*/ 50 h 275"/>
                  <a:gd name="T22" fmla="*/ 124 w 254"/>
                  <a:gd name="T23" fmla="*/ 35 h 275"/>
                  <a:gd name="T24" fmla="*/ 101 w 254"/>
                  <a:gd name="T25" fmla="*/ 24 h 275"/>
                  <a:gd name="T26" fmla="*/ 78 w 254"/>
                  <a:gd name="T27" fmla="*/ 14 h 275"/>
                  <a:gd name="T28" fmla="*/ 53 w 254"/>
                  <a:gd name="T29" fmla="*/ 7 h 275"/>
                  <a:gd name="T30" fmla="*/ 28 w 254"/>
                  <a:gd name="T31" fmla="*/ 2 h 275"/>
                  <a:gd name="T32" fmla="*/ 1 w 254"/>
                  <a:gd name="T33" fmla="*/ 0 h 275"/>
                  <a:gd name="T34" fmla="*/ 12 w 254"/>
                  <a:gd name="T35" fmla="*/ 31 h 275"/>
                  <a:gd name="T36" fmla="*/ 35 w 254"/>
                  <a:gd name="T37" fmla="*/ 34 h 275"/>
                  <a:gd name="T38" fmla="*/ 56 w 254"/>
                  <a:gd name="T39" fmla="*/ 41 h 275"/>
                  <a:gd name="T40" fmla="*/ 78 w 254"/>
                  <a:gd name="T41" fmla="*/ 48 h 275"/>
                  <a:gd name="T42" fmla="*/ 98 w 254"/>
                  <a:gd name="T43" fmla="*/ 57 h 275"/>
                  <a:gd name="T44" fmla="*/ 118 w 254"/>
                  <a:gd name="T45" fmla="*/ 69 h 275"/>
                  <a:gd name="T46" fmla="*/ 136 w 254"/>
                  <a:gd name="T47" fmla="*/ 81 h 275"/>
                  <a:gd name="T48" fmla="*/ 153 w 254"/>
                  <a:gd name="T49" fmla="*/ 97 h 275"/>
                  <a:gd name="T50" fmla="*/ 169 w 254"/>
                  <a:gd name="T51" fmla="*/ 113 h 275"/>
                  <a:gd name="T52" fmla="*/ 182 w 254"/>
                  <a:gd name="T53" fmla="*/ 130 h 275"/>
                  <a:gd name="T54" fmla="*/ 194 w 254"/>
                  <a:gd name="T55" fmla="*/ 150 h 275"/>
                  <a:gd name="T56" fmla="*/ 204 w 254"/>
                  <a:gd name="T57" fmla="*/ 170 h 275"/>
                  <a:gd name="T58" fmla="*/ 213 w 254"/>
                  <a:gd name="T59" fmla="*/ 191 h 275"/>
                  <a:gd name="T60" fmla="*/ 218 w 254"/>
                  <a:gd name="T61" fmla="*/ 214 h 275"/>
                  <a:gd name="T62" fmla="*/ 222 w 254"/>
                  <a:gd name="T63" fmla="*/ 237 h 275"/>
                  <a:gd name="T64" fmla="*/ 224 w 254"/>
                  <a:gd name="T65" fmla="*/ 262 h 275"/>
                  <a:gd name="T66" fmla="*/ 223 w 254"/>
                  <a:gd name="T67" fmla="*/ 274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275"/>
                  <a:gd name="T104" fmla="*/ 254 w 254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275">
                    <a:moveTo>
                      <a:pt x="254" y="275"/>
                    </a:moveTo>
                    <a:lnTo>
                      <a:pt x="254" y="275"/>
                    </a:lnTo>
                    <a:lnTo>
                      <a:pt x="254" y="261"/>
                    </a:lnTo>
                    <a:lnTo>
                      <a:pt x="254" y="247"/>
                    </a:lnTo>
                    <a:lnTo>
                      <a:pt x="253" y="233"/>
                    </a:lnTo>
                    <a:lnTo>
                      <a:pt x="251" y="220"/>
                    </a:lnTo>
                    <a:lnTo>
                      <a:pt x="248" y="207"/>
                    </a:lnTo>
                    <a:lnTo>
                      <a:pt x="245" y="194"/>
                    </a:lnTo>
                    <a:lnTo>
                      <a:pt x="242" y="181"/>
                    </a:lnTo>
                    <a:lnTo>
                      <a:pt x="237" y="169"/>
                    </a:lnTo>
                    <a:lnTo>
                      <a:pt x="233" y="158"/>
                    </a:lnTo>
                    <a:lnTo>
                      <a:pt x="227" y="146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07" y="113"/>
                    </a:lnTo>
                    <a:lnTo>
                      <a:pt x="200" y="103"/>
                    </a:lnTo>
                    <a:lnTo>
                      <a:pt x="192" y="93"/>
                    </a:lnTo>
                    <a:lnTo>
                      <a:pt x="184" y="83"/>
                    </a:lnTo>
                    <a:lnTo>
                      <a:pt x="175" y="74"/>
                    </a:lnTo>
                    <a:lnTo>
                      <a:pt x="166" y="65"/>
                    </a:lnTo>
                    <a:lnTo>
                      <a:pt x="155" y="57"/>
                    </a:lnTo>
                    <a:lnTo>
                      <a:pt x="145" y="50"/>
                    </a:lnTo>
                    <a:lnTo>
                      <a:pt x="135" y="43"/>
                    </a:lnTo>
                    <a:lnTo>
                      <a:pt x="124" y="35"/>
                    </a:lnTo>
                    <a:lnTo>
                      <a:pt x="114" y="29"/>
                    </a:lnTo>
                    <a:lnTo>
                      <a:pt x="101" y="24"/>
                    </a:lnTo>
                    <a:lnTo>
                      <a:pt x="90" y="19"/>
                    </a:lnTo>
                    <a:lnTo>
                      <a:pt x="78" y="14"/>
                    </a:lnTo>
                    <a:lnTo>
                      <a:pt x="66" y="10"/>
                    </a:lnTo>
                    <a:lnTo>
                      <a:pt x="53" y="7"/>
                    </a:lnTo>
                    <a:lnTo>
                      <a:pt x="40" y="4"/>
                    </a:lnTo>
                    <a:lnTo>
                      <a:pt x="28" y="2"/>
                    </a:lnTo>
                    <a:lnTo>
                      <a:pt x="15" y="1"/>
                    </a:lnTo>
                    <a:lnTo>
                      <a:pt x="1" y="0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24" y="32"/>
                    </a:lnTo>
                    <a:lnTo>
                      <a:pt x="35" y="34"/>
                    </a:lnTo>
                    <a:lnTo>
                      <a:pt x="46" y="38"/>
                    </a:lnTo>
                    <a:lnTo>
                      <a:pt x="56" y="41"/>
                    </a:lnTo>
                    <a:lnTo>
                      <a:pt x="68" y="44"/>
                    </a:lnTo>
                    <a:lnTo>
                      <a:pt x="78" y="48"/>
                    </a:lnTo>
                    <a:lnTo>
                      <a:pt x="88" y="53"/>
                    </a:lnTo>
                    <a:lnTo>
                      <a:pt x="98" y="57"/>
                    </a:lnTo>
                    <a:lnTo>
                      <a:pt x="108" y="63"/>
                    </a:lnTo>
                    <a:lnTo>
                      <a:pt x="118" y="69"/>
                    </a:lnTo>
                    <a:lnTo>
                      <a:pt x="127" y="75"/>
                    </a:lnTo>
                    <a:lnTo>
                      <a:pt x="136" y="81"/>
                    </a:lnTo>
                    <a:lnTo>
                      <a:pt x="144" y="88"/>
                    </a:lnTo>
                    <a:lnTo>
                      <a:pt x="153" y="97"/>
                    </a:lnTo>
                    <a:lnTo>
                      <a:pt x="161" y="105"/>
                    </a:lnTo>
                    <a:lnTo>
                      <a:pt x="169" y="113"/>
                    </a:lnTo>
                    <a:lnTo>
                      <a:pt x="175" y="121"/>
                    </a:lnTo>
                    <a:lnTo>
                      <a:pt x="182" y="130"/>
                    </a:lnTo>
                    <a:lnTo>
                      <a:pt x="188" y="139"/>
                    </a:lnTo>
                    <a:lnTo>
                      <a:pt x="194" y="150"/>
                    </a:lnTo>
                    <a:lnTo>
                      <a:pt x="199" y="160"/>
                    </a:lnTo>
                    <a:lnTo>
                      <a:pt x="204" y="170"/>
                    </a:lnTo>
                    <a:lnTo>
                      <a:pt x="208" y="180"/>
                    </a:lnTo>
                    <a:lnTo>
                      <a:pt x="213" y="191"/>
                    </a:lnTo>
                    <a:lnTo>
                      <a:pt x="216" y="203"/>
                    </a:lnTo>
                    <a:lnTo>
                      <a:pt x="218" y="214"/>
                    </a:lnTo>
                    <a:lnTo>
                      <a:pt x="221" y="225"/>
                    </a:lnTo>
                    <a:lnTo>
                      <a:pt x="222" y="237"/>
                    </a:lnTo>
                    <a:lnTo>
                      <a:pt x="223" y="250"/>
                    </a:lnTo>
                    <a:lnTo>
                      <a:pt x="224" y="262"/>
                    </a:lnTo>
                    <a:lnTo>
                      <a:pt x="223" y="274"/>
                    </a:lnTo>
                    <a:lnTo>
                      <a:pt x="254" y="2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5" name="Freeform 33"/>
              <p:cNvSpPr>
                <a:spLocks/>
              </p:cNvSpPr>
              <p:nvPr/>
            </p:nvSpPr>
            <p:spPr bwMode="auto">
              <a:xfrm flipH="1">
                <a:off x="2425" y="3268"/>
                <a:ext cx="10" cy="10"/>
              </a:xfrm>
              <a:custGeom>
                <a:avLst/>
                <a:gdLst>
                  <a:gd name="T0" fmla="*/ 0 w 275"/>
                  <a:gd name="T1" fmla="*/ 254 h 254"/>
                  <a:gd name="T2" fmla="*/ 25 w 275"/>
                  <a:gd name="T3" fmla="*/ 254 h 254"/>
                  <a:gd name="T4" fmla="*/ 52 w 275"/>
                  <a:gd name="T5" fmla="*/ 251 h 254"/>
                  <a:gd name="T6" fmla="*/ 76 w 275"/>
                  <a:gd name="T7" fmla="*/ 246 h 254"/>
                  <a:gd name="T8" fmla="*/ 101 w 275"/>
                  <a:gd name="T9" fmla="*/ 238 h 254"/>
                  <a:gd name="T10" fmla="*/ 124 w 275"/>
                  <a:gd name="T11" fmla="*/ 228 h 254"/>
                  <a:gd name="T12" fmla="*/ 147 w 275"/>
                  <a:gd name="T13" fmla="*/ 216 h 254"/>
                  <a:gd name="T14" fmla="*/ 168 w 275"/>
                  <a:gd name="T15" fmla="*/ 202 h 254"/>
                  <a:gd name="T16" fmla="*/ 188 w 275"/>
                  <a:gd name="T17" fmla="*/ 186 h 254"/>
                  <a:gd name="T18" fmla="*/ 206 w 275"/>
                  <a:gd name="T19" fmla="*/ 168 h 254"/>
                  <a:gd name="T20" fmla="*/ 222 w 275"/>
                  <a:gd name="T21" fmla="*/ 149 h 254"/>
                  <a:gd name="T22" fmla="*/ 237 w 275"/>
                  <a:gd name="T23" fmla="*/ 127 h 254"/>
                  <a:gd name="T24" fmla="*/ 250 w 275"/>
                  <a:gd name="T25" fmla="*/ 105 h 254"/>
                  <a:gd name="T26" fmla="*/ 260 w 275"/>
                  <a:gd name="T27" fmla="*/ 80 h 254"/>
                  <a:gd name="T28" fmla="*/ 267 w 275"/>
                  <a:gd name="T29" fmla="*/ 55 h 254"/>
                  <a:gd name="T30" fmla="*/ 272 w 275"/>
                  <a:gd name="T31" fmla="*/ 29 h 254"/>
                  <a:gd name="T32" fmla="*/ 275 w 275"/>
                  <a:gd name="T33" fmla="*/ 1 h 254"/>
                  <a:gd name="T34" fmla="*/ 244 w 275"/>
                  <a:gd name="T35" fmla="*/ 12 h 254"/>
                  <a:gd name="T36" fmla="*/ 240 w 275"/>
                  <a:gd name="T37" fmla="*/ 37 h 254"/>
                  <a:gd name="T38" fmla="*/ 234 w 275"/>
                  <a:gd name="T39" fmla="*/ 59 h 254"/>
                  <a:gd name="T40" fmla="*/ 226 w 275"/>
                  <a:gd name="T41" fmla="*/ 82 h 254"/>
                  <a:gd name="T42" fmla="*/ 216 w 275"/>
                  <a:gd name="T43" fmla="*/ 102 h 254"/>
                  <a:gd name="T44" fmla="*/ 204 w 275"/>
                  <a:gd name="T45" fmla="*/ 121 h 254"/>
                  <a:gd name="T46" fmla="*/ 191 w 275"/>
                  <a:gd name="T47" fmla="*/ 139 h 254"/>
                  <a:gd name="T48" fmla="*/ 175 w 275"/>
                  <a:gd name="T49" fmla="*/ 155 h 254"/>
                  <a:gd name="T50" fmla="*/ 159 w 275"/>
                  <a:gd name="T51" fmla="*/ 170 h 254"/>
                  <a:gd name="T52" fmla="*/ 141 w 275"/>
                  <a:gd name="T53" fmla="*/ 183 h 254"/>
                  <a:gd name="T54" fmla="*/ 121 w 275"/>
                  <a:gd name="T55" fmla="*/ 195 h 254"/>
                  <a:gd name="T56" fmla="*/ 101 w 275"/>
                  <a:gd name="T57" fmla="*/ 205 h 254"/>
                  <a:gd name="T58" fmla="*/ 80 w 275"/>
                  <a:gd name="T59" fmla="*/ 212 h 254"/>
                  <a:gd name="T60" fmla="*/ 58 w 275"/>
                  <a:gd name="T61" fmla="*/ 218 h 254"/>
                  <a:gd name="T62" fmla="*/ 36 w 275"/>
                  <a:gd name="T63" fmla="*/ 221 h 254"/>
                  <a:gd name="T64" fmla="*/ 12 w 275"/>
                  <a:gd name="T65" fmla="*/ 222 h 254"/>
                  <a:gd name="T66" fmla="*/ 1 w 275"/>
                  <a:gd name="T67" fmla="*/ 222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4"/>
                  <a:gd name="T104" fmla="*/ 275 w 275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4">
                    <a:moveTo>
                      <a:pt x="0" y="254"/>
                    </a:moveTo>
                    <a:lnTo>
                      <a:pt x="0" y="254"/>
                    </a:lnTo>
                    <a:lnTo>
                      <a:pt x="13" y="254"/>
                    </a:lnTo>
                    <a:lnTo>
                      <a:pt x="25" y="254"/>
                    </a:lnTo>
                    <a:lnTo>
                      <a:pt x="39" y="253"/>
                    </a:lnTo>
                    <a:lnTo>
                      <a:pt x="52" y="251"/>
                    </a:lnTo>
                    <a:lnTo>
                      <a:pt x="64" y="249"/>
                    </a:lnTo>
                    <a:lnTo>
                      <a:pt x="76" y="246"/>
                    </a:lnTo>
                    <a:lnTo>
                      <a:pt x="90" y="243"/>
                    </a:lnTo>
                    <a:lnTo>
                      <a:pt x="101" y="238"/>
                    </a:lnTo>
                    <a:lnTo>
                      <a:pt x="113" y="233"/>
                    </a:lnTo>
                    <a:lnTo>
                      <a:pt x="124" y="228"/>
                    </a:lnTo>
                    <a:lnTo>
                      <a:pt x="137" y="222"/>
                    </a:lnTo>
                    <a:lnTo>
                      <a:pt x="147" y="216"/>
                    </a:lnTo>
                    <a:lnTo>
                      <a:pt x="158" y="210"/>
                    </a:lnTo>
                    <a:lnTo>
                      <a:pt x="168" y="202"/>
                    </a:lnTo>
                    <a:lnTo>
                      <a:pt x="178" y="195"/>
                    </a:lnTo>
                    <a:lnTo>
                      <a:pt x="188" y="186"/>
                    </a:lnTo>
                    <a:lnTo>
                      <a:pt x="197" y="177"/>
                    </a:lnTo>
                    <a:lnTo>
                      <a:pt x="206" y="168"/>
                    </a:lnTo>
                    <a:lnTo>
                      <a:pt x="214" y="159"/>
                    </a:lnTo>
                    <a:lnTo>
                      <a:pt x="222" y="149"/>
                    </a:lnTo>
                    <a:lnTo>
                      <a:pt x="229" y="139"/>
                    </a:lnTo>
                    <a:lnTo>
                      <a:pt x="237" y="127"/>
                    </a:lnTo>
                    <a:lnTo>
                      <a:pt x="244" y="116"/>
                    </a:lnTo>
                    <a:lnTo>
                      <a:pt x="250" y="105"/>
                    </a:lnTo>
                    <a:lnTo>
                      <a:pt x="255" y="93"/>
                    </a:lnTo>
                    <a:lnTo>
                      <a:pt x="260" y="80"/>
                    </a:lnTo>
                    <a:lnTo>
                      <a:pt x="264" y="68"/>
                    </a:lnTo>
                    <a:lnTo>
                      <a:pt x="267" y="55"/>
                    </a:lnTo>
                    <a:lnTo>
                      <a:pt x="270" y="42"/>
                    </a:lnTo>
                    <a:lnTo>
                      <a:pt x="272" y="29"/>
                    </a:lnTo>
                    <a:lnTo>
                      <a:pt x="274" y="15"/>
                    </a:lnTo>
                    <a:lnTo>
                      <a:pt x="275" y="1"/>
                    </a:lnTo>
                    <a:lnTo>
                      <a:pt x="244" y="0"/>
                    </a:lnTo>
                    <a:lnTo>
                      <a:pt x="244" y="12"/>
                    </a:lnTo>
                    <a:lnTo>
                      <a:pt x="242" y="24"/>
                    </a:lnTo>
                    <a:lnTo>
                      <a:pt x="240" y="37"/>
                    </a:lnTo>
                    <a:lnTo>
                      <a:pt x="237" y="48"/>
                    </a:lnTo>
                    <a:lnTo>
                      <a:pt x="234" y="59"/>
                    </a:lnTo>
                    <a:lnTo>
                      <a:pt x="230" y="70"/>
                    </a:lnTo>
                    <a:lnTo>
                      <a:pt x="226" y="82"/>
                    </a:lnTo>
                    <a:lnTo>
                      <a:pt x="221" y="92"/>
                    </a:lnTo>
                    <a:lnTo>
                      <a:pt x="216" y="102"/>
                    </a:lnTo>
                    <a:lnTo>
                      <a:pt x="210" y="111"/>
                    </a:lnTo>
                    <a:lnTo>
                      <a:pt x="204" y="121"/>
                    </a:lnTo>
                    <a:lnTo>
                      <a:pt x="198" y="130"/>
                    </a:lnTo>
                    <a:lnTo>
                      <a:pt x="191" y="139"/>
                    </a:lnTo>
                    <a:lnTo>
                      <a:pt x="184" y="148"/>
                    </a:lnTo>
                    <a:lnTo>
                      <a:pt x="175" y="155"/>
                    </a:lnTo>
                    <a:lnTo>
                      <a:pt x="167" y="163"/>
                    </a:lnTo>
                    <a:lnTo>
                      <a:pt x="159" y="170"/>
                    </a:lnTo>
                    <a:lnTo>
                      <a:pt x="150" y="177"/>
                    </a:lnTo>
                    <a:lnTo>
                      <a:pt x="141" y="183"/>
                    </a:lnTo>
                    <a:lnTo>
                      <a:pt x="132" y="190"/>
                    </a:lnTo>
                    <a:lnTo>
                      <a:pt x="121" y="195"/>
                    </a:lnTo>
                    <a:lnTo>
                      <a:pt x="111" y="200"/>
                    </a:lnTo>
                    <a:lnTo>
                      <a:pt x="101" y="205"/>
                    </a:lnTo>
                    <a:lnTo>
                      <a:pt x="91" y="209"/>
                    </a:lnTo>
                    <a:lnTo>
                      <a:pt x="80" y="212"/>
                    </a:lnTo>
                    <a:lnTo>
                      <a:pt x="69" y="215"/>
                    </a:lnTo>
                    <a:lnTo>
                      <a:pt x="58" y="218"/>
                    </a:lnTo>
                    <a:lnTo>
                      <a:pt x="47" y="220"/>
                    </a:lnTo>
                    <a:lnTo>
                      <a:pt x="36" y="221"/>
                    </a:lnTo>
                    <a:lnTo>
                      <a:pt x="24" y="222"/>
                    </a:lnTo>
                    <a:lnTo>
                      <a:pt x="12" y="222"/>
                    </a:lnTo>
                    <a:lnTo>
                      <a:pt x="1" y="222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6" name="Freeform 34"/>
              <p:cNvSpPr>
                <a:spLocks/>
              </p:cNvSpPr>
              <p:nvPr/>
            </p:nvSpPr>
            <p:spPr bwMode="auto">
              <a:xfrm flipH="1">
                <a:off x="2435" y="3268"/>
                <a:ext cx="10" cy="10"/>
              </a:xfrm>
              <a:custGeom>
                <a:avLst/>
                <a:gdLst>
                  <a:gd name="T0" fmla="*/ 0 w 254"/>
                  <a:gd name="T1" fmla="*/ 0 h 276"/>
                  <a:gd name="T2" fmla="*/ 0 w 254"/>
                  <a:gd name="T3" fmla="*/ 28 h 276"/>
                  <a:gd name="T4" fmla="*/ 3 w 254"/>
                  <a:gd name="T5" fmla="*/ 55 h 276"/>
                  <a:gd name="T6" fmla="*/ 8 w 254"/>
                  <a:gd name="T7" fmla="*/ 81 h 276"/>
                  <a:gd name="T8" fmla="*/ 16 w 254"/>
                  <a:gd name="T9" fmla="*/ 106 h 276"/>
                  <a:gd name="T10" fmla="*/ 26 w 254"/>
                  <a:gd name="T11" fmla="*/ 130 h 276"/>
                  <a:gd name="T12" fmla="*/ 40 w 254"/>
                  <a:gd name="T13" fmla="*/ 152 h 276"/>
                  <a:gd name="T14" fmla="*/ 54 w 254"/>
                  <a:gd name="T15" fmla="*/ 173 h 276"/>
                  <a:gd name="T16" fmla="*/ 70 w 254"/>
                  <a:gd name="T17" fmla="*/ 192 h 276"/>
                  <a:gd name="T18" fmla="*/ 89 w 254"/>
                  <a:gd name="T19" fmla="*/ 210 h 276"/>
                  <a:gd name="T20" fmla="*/ 109 w 254"/>
                  <a:gd name="T21" fmla="*/ 226 h 276"/>
                  <a:gd name="T22" fmla="*/ 129 w 254"/>
                  <a:gd name="T23" fmla="*/ 239 h 276"/>
                  <a:gd name="T24" fmla="*/ 152 w 254"/>
                  <a:gd name="T25" fmla="*/ 251 h 276"/>
                  <a:gd name="T26" fmla="*/ 176 w 254"/>
                  <a:gd name="T27" fmla="*/ 260 h 276"/>
                  <a:gd name="T28" fmla="*/ 201 w 254"/>
                  <a:gd name="T29" fmla="*/ 269 h 276"/>
                  <a:gd name="T30" fmla="*/ 226 w 254"/>
                  <a:gd name="T31" fmla="*/ 273 h 276"/>
                  <a:gd name="T32" fmla="*/ 253 w 254"/>
                  <a:gd name="T33" fmla="*/ 276 h 276"/>
                  <a:gd name="T34" fmla="*/ 242 w 254"/>
                  <a:gd name="T35" fmla="*/ 243 h 276"/>
                  <a:gd name="T36" fmla="*/ 219 w 254"/>
                  <a:gd name="T37" fmla="*/ 240 h 276"/>
                  <a:gd name="T38" fmla="*/ 197 w 254"/>
                  <a:gd name="T39" fmla="*/ 235 h 276"/>
                  <a:gd name="T40" fmla="*/ 175 w 254"/>
                  <a:gd name="T41" fmla="*/ 227 h 276"/>
                  <a:gd name="T42" fmla="*/ 155 w 254"/>
                  <a:gd name="T43" fmla="*/ 218 h 276"/>
                  <a:gd name="T44" fmla="*/ 137 w 254"/>
                  <a:gd name="T45" fmla="*/ 206 h 276"/>
                  <a:gd name="T46" fmla="*/ 118 w 254"/>
                  <a:gd name="T47" fmla="*/ 193 h 276"/>
                  <a:gd name="T48" fmla="*/ 101 w 254"/>
                  <a:gd name="T49" fmla="*/ 179 h 276"/>
                  <a:gd name="T50" fmla="*/ 85 w 254"/>
                  <a:gd name="T51" fmla="*/ 163 h 276"/>
                  <a:gd name="T52" fmla="*/ 72 w 254"/>
                  <a:gd name="T53" fmla="*/ 144 h 276"/>
                  <a:gd name="T54" fmla="*/ 60 w 254"/>
                  <a:gd name="T55" fmla="*/ 126 h 276"/>
                  <a:gd name="T56" fmla="*/ 50 w 254"/>
                  <a:gd name="T57" fmla="*/ 106 h 276"/>
                  <a:gd name="T58" fmla="*/ 42 w 254"/>
                  <a:gd name="T59" fmla="*/ 84 h 276"/>
                  <a:gd name="T60" fmla="*/ 35 w 254"/>
                  <a:gd name="T61" fmla="*/ 62 h 276"/>
                  <a:gd name="T62" fmla="*/ 32 w 254"/>
                  <a:gd name="T63" fmla="*/ 38 h 276"/>
                  <a:gd name="T64" fmla="*/ 30 w 254"/>
                  <a:gd name="T65" fmla="*/ 14 h 276"/>
                  <a:gd name="T66" fmla="*/ 31 w 254"/>
                  <a:gd name="T67" fmla="*/ 2 h 2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276"/>
                  <a:gd name="T104" fmla="*/ 254 w 254"/>
                  <a:gd name="T105" fmla="*/ 276 h 2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276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1" y="41"/>
                    </a:lnTo>
                    <a:lnTo>
                      <a:pt x="3" y="55"/>
                    </a:lnTo>
                    <a:lnTo>
                      <a:pt x="5" y="68"/>
                    </a:lnTo>
                    <a:lnTo>
                      <a:pt x="8" y="81"/>
                    </a:lnTo>
                    <a:lnTo>
                      <a:pt x="12" y="93"/>
                    </a:lnTo>
                    <a:lnTo>
                      <a:pt x="16" y="106"/>
                    </a:lnTo>
                    <a:lnTo>
                      <a:pt x="21" y="118"/>
                    </a:lnTo>
                    <a:lnTo>
                      <a:pt x="26" y="130"/>
                    </a:lnTo>
                    <a:lnTo>
                      <a:pt x="32" y="141"/>
                    </a:lnTo>
                    <a:lnTo>
                      <a:pt x="40" y="152"/>
                    </a:lnTo>
                    <a:lnTo>
                      <a:pt x="47" y="163"/>
                    </a:lnTo>
                    <a:lnTo>
                      <a:pt x="54" y="173"/>
                    </a:lnTo>
                    <a:lnTo>
                      <a:pt x="62" y="183"/>
                    </a:lnTo>
                    <a:lnTo>
                      <a:pt x="70" y="192"/>
                    </a:lnTo>
                    <a:lnTo>
                      <a:pt x="79" y="201"/>
                    </a:lnTo>
                    <a:lnTo>
                      <a:pt x="89" y="210"/>
                    </a:lnTo>
                    <a:lnTo>
                      <a:pt x="99" y="218"/>
                    </a:lnTo>
                    <a:lnTo>
                      <a:pt x="109" y="226"/>
                    </a:lnTo>
                    <a:lnTo>
                      <a:pt x="119" y="233"/>
                    </a:lnTo>
                    <a:lnTo>
                      <a:pt x="129" y="239"/>
                    </a:lnTo>
                    <a:lnTo>
                      <a:pt x="141" y="245"/>
                    </a:lnTo>
                    <a:lnTo>
                      <a:pt x="152" y="251"/>
                    </a:lnTo>
                    <a:lnTo>
                      <a:pt x="164" y="256"/>
                    </a:lnTo>
                    <a:lnTo>
                      <a:pt x="176" y="260"/>
                    </a:lnTo>
                    <a:lnTo>
                      <a:pt x="189" y="265"/>
                    </a:lnTo>
                    <a:lnTo>
                      <a:pt x="201" y="269"/>
                    </a:lnTo>
                    <a:lnTo>
                      <a:pt x="213" y="271"/>
                    </a:lnTo>
                    <a:lnTo>
                      <a:pt x="226" y="273"/>
                    </a:lnTo>
                    <a:lnTo>
                      <a:pt x="240" y="275"/>
                    </a:lnTo>
                    <a:lnTo>
                      <a:pt x="253" y="276"/>
                    </a:lnTo>
                    <a:lnTo>
                      <a:pt x="254" y="244"/>
                    </a:lnTo>
                    <a:lnTo>
                      <a:pt x="242" y="243"/>
                    </a:lnTo>
                    <a:lnTo>
                      <a:pt x="230" y="242"/>
                    </a:lnTo>
                    <a:lnTo>
                      <a:pt x="219" y="240"/>
                    </a:lnTo>
                    <a:lnTo>
                      <a:pt x="208" y="238"/>
                    </a:lnTo>
                    <a:lnTo>
                      <a:pt x="197" y="235"/>
                    </a:lnTo>
                    <a:lnTo>
                      <a:pt x="187" y="231"/>
                    </a:lnTo>
                    <a:lnTo>
                      <a:pt x="175" y="227"/>
                    </a:lnTo>
                    <a:lnTo>
                      <a:pt x="165" y="223"/>
                    </a:lnTo>
                    <a:lnTo>
                      <a:pt x="155" y="218"/>
                    </a:lnTo>
                    <a:lnTo>
                      <a:pt x="146" y="213"/>
                    </a:lnTo>
                    <a:lnTo>
                      <a:pt x="137" y="206"/>
                    </a:lnTo>
                    <a:lnTo>
                      <a:pt x="127" y="200"/>
                    </a:lnTo>
                    <a:lnTo>
                      <a:pt x="118" y="193"/>
                    </a:lnTo>
                    <a:lnTo>
                      <a:pt x="109" y="186"/>
                    </a:lnTo>
                    <a:lnTo>
                      <a:pt x="101" y="179"/>
                    </a:lnTo>
                    <a:lnTo>
                      <a:pt x="94" y="171"/>
                    </a:lnTo>
                    <a:lnTo>
                      <a:pt x="85" y="163"/>
                    </a:lnTo>
                    <a:lnTo>
                      <a:pt x="78" y="153"/>
                    </a:lnTo>
                    <a:lnTo>
                      <a:pt x="72" y="144"/>
                    </a:lnTo>
                    <a:lnTo>
                      <a:pt x="66" y="135"/>
                    </a:lnTo>
                    <a:lnTo>
                      <a:pt x="60" y="126"/>
                    </a:lnTo>
                    <a:lnTo>
                      <a:pt x="55" y="116"/>
                    </a:lnTo>
                    <a:lnTo>
                      <a:pt x="50" y="106"/>
                    </a:lnTo>
                    <a:lnTo>
                      <a:pt x="46" y="94"/>
                    </a:lnTo>
                    <a:lnTo>
                      <a:pt x="42" y="84"/>
                    </a:lnTo>
                    <a:lnTo>
                      <a:pt x="39" y="73"/>
                    </a:lnTo>
                    <a:lnTo>
                      <a:pt x="35" y="62"/>
                    </a:lnTo>
                    <a:lnTo>
                      <a:pt x="33" y="50"/>
                    </a:lnTo>
                    <a:lnTo>
                      <a:pt x="32" y="38"/>
                    </a:lnTo>
                    <a:lnTo>
                      <a:pt x="31" y="26"/>
                    </a:lnTo>
                    <a:lnTo>
                      <a:pt x="30" y="14"/>
                    </a:lnTo>
                    <a:lnTo>
                      <a:pt x="3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7" name="Freeform 35"/>
              <p:cNvSpPr>
                <a:spLocks/>
              </p:cNvSpPr>
              <p:nvPr/>
            </p:nvSpPr>
            <p:spPr bwMode="auto">
              <a:xfrm flipH="1">
                <a:off x="2434" y="3258"/>
                <a:ext cx="11" cy="10"/>
              </a:xfrm>
              <a:custGeom>
                <a:avLst/>
                <a:gdLst>
                  <a:gd name="T0" fmla="*/ 275 w 275"/>
                  <a:gd name="T1" fmla="*/ 1 h 255"/>
                  <a:gd name="T2" fmla="*/ 249 w 275"/>
                  <a:gd name="T3" fmla="*/ 1 h 255"/>
                  <a:gd name="T4" fmla="*/ 223 w 275"/>
                  <a:gd name="T5" fmla="*/ 4 h 255"/>
                  <a:gd name="T6" fmla="*/ 198 w 275"/>
                  <a:gd name="T7" fmla="*/ 9 h 255"/>
                  <a:gd name="T8" fmla="*/ 173 w 275"/>
                  <a:gd name="T9" fmla="*/ 16 h 255"/>
                  <a:gd name="T10" fmla="*/ 150 w 275"/>
                  <a:gd name="T11" fmla="*/ 26 h 255"/>
                  <a:gd name="T12" fmla="*/ 127 w 275"/>
                  <a:gd name="T13" fmla="*/ 38 h 255"/>
                  <a:gd name="T14" fmla="*/ 107 w 275"/>
                  <a:gd name="T15" fmla="*/ 52 h 255"/>
                  <a:gd name="T16" fmla="*/ 87 w 275"/>
                  <a:gd name="T17" fmla="*/ 68 h 255"/>
                  <a:gd name="T18" fmla="*/ 69 w 275"/>
                  <a:gd name="T19" fmla="*/ 85 h 255"/>
                  <a:gd name="T20" fmla="*/ 53 w 275"/>
                  <a:gd name="T21" fmla="*/ 105 h 255"/>
                  <a:gd name="T22" fmla="*/ 38 w 275"/>
                  <a:gd name="T23" fmla="*/ 126 h 255"/>
                  <a:gd name="T24" fmla="*/ 25 w 275"/>
                  <a:gd name="T25" fmla="*/ 150 h 255"/>
                  <a:gd name="T26" fmla="*/ 15 w 275"/>
                  <a:gd name="T27" fmla="*/ 173 h 255"/>
                  <a:gd name="T28" fmla="*/ 8 w 275"/>
                  <a:gd name="T29" fmla="*/ 199 h 255"/>
                  <a:gd name="T30" fmla="*/ 2 w 275"/>
                  <a:gd name="T31" fmla="*/ 225 h 255"/>
                  <a:gd name="T32" fmla="*/ 0 w 275"/>
                  <a:gd name="T33" fmla="*/ 253 h 255"/>
                  <a:gd name="T34" fmla="*/ 31 w 275"/>
                  <a:gd name="T35" fmla="*/ 242 h 255"/>
                  <a:gd name="T36" fmla="*/ 35 w 275"/>
                  <a:gd name="T37" fmla="*/ 218 h 255"/>
                  <a:gd name="T38" fmla="*/ 41 w 275"/>
                  <a:gd name="T39" fmla="*/ 195 h 255"/>
                  <a:gd name="T40" fmla="*/ 49 w 275"/>
                  <a:gd name="T41" fmla="*/ 173 h 255"/>
                  <a:gd name="T42" fmla="*/ 59 w 275"/>
                  <a:gd name="T43" fmla="*/ 153 h 255"/>
                  <a:gd name="T44" fmla="*/ 71 w 275"/>
                  <a:gd name="T45" fmla="*/ 133 h 255"/>
                  <a:gd name="T46" fmla="*/ 84 w 275"/>
                  <a:gd name="T47" fmla="*/ 115 h 255"/>
                  <a:gd name="T48" fmla="*/ 100 w 275"/>
                  <a:gd name="T49" fmla="*/ 99 h 255"/>
                  <a:gd name="T50" fmla="*/ 116 w 275"/>
                  <a:gd name="T51" fmla="*/ 84 h 255"/>
                  <a:gd name="T52" fmla="*/ 134 w 275"/>
                  <a:gd name="T53" fmla="*/ 71 h 255"/>
                  <a:gd name="T54" fmla="*/ 154 w 275"/>
                  <a:gd name="T55" fmla="*/ 59 h 255"/>
                  <a:gd name="T56" fmla="*/ 173 w 275"/>
                  <a:gd name="T57" fmla="*/ 50 h 255"/>
                  <a:gd name="T58" fmla="*/ 195 w 275"/>
                  <a:gd name="T59" fmla="*/ 42 h 255"/>
                  <a:gd name="T60" fmla="*/ 217 w 275"/>
                  <a:gd name="T61" fmla="*/ 36 h 255"/>
                  <a:gd name="T62" fmla="*/ 240 w 275"/>
                  <a:gd name="T63" fmla="*/ 32 h 255"/>
                  <a:gd name="T64" fmla="*/ 262 w 275"/>
                  <a:gd name="T65" fmla="*/ 31 h 255"/>
                  <a:gd name="T66" fmla="*/ 274 w 275"/>
                  <a:gd name="T67" fmla="*/ 31 h 2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5"/>
                  <a:gd name="T104" fmla="*/ 275 w 275"/>
                  <a:gd name="T105" fmla="*/ 255 h 2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5">
                    <a:moveTo>
                      <a:pt x="275" y="1"/>
                    </a:moveTo>
                    <a:lnTo>
                      <a:pt x="275" y="1"/>
                    </a:lnTo>
                    <a:lnTo>
                      <a:pt x="262" y="0"/>
                    </a:lnTo>
                    <a:lnTo>
                      <a:pt x="249" y="1"/>
                    </a:lnTo>
                    <a:lnTo>
                      <a:pt x="237" y="2"/>
                    </a:lnTo>
                    <a:lnTo>
                      <a:pt x="223" y="4"/>
                    </a:lnTo>
                    <a:lnTo>
                      <a:pt x="211" y="6"/>
                    </a:lnTo>
                    <a:lnTo>
                      <a:pt x="198" y="9"/>
                    </a:lnTo>
                    <a:lnTo>
                      <a:pt x="186" y="12"/>
                    </a:lnTo>
                    <a:lnTo>
                      <a:pt x="173" y="16"/>
                    </a:lnTo>
                    <a:lnTo>
                      <a:pt x="162" y="21"/>
                    </a:lnTo>
                    <a:lnTo>
                      <a:pt x="150" y="26"/>
                    </a:lnTo>
                    <a:lnTo>
                      <a:pt x="139" y="31"/>
                    </a:lnTo>
                    <a:lnTo>
                      <a:pt x="127" y="38"/>
                    </a:lnTo>
                    <a:lnTo>
                      <a:pt x="117" y="45"/>
                    </a:lnTo>
                    <a:lnTo>
                      <a:pt x="107" y="52"/>
                    </a:lnTo>
                    <a:lnTo>
                      <a:pt x="97" y="60"/>
                    </a:lnTo>
                    <a:lnTo>
                      <a:pt x="87" y="68"/>
                    </a:lnTo>
                    <a:lnTo>
                      <a:pt x="77" y="76"/>
                    </a:lnTo>
                    <a:lnTo>
                      <a:pt x="69" y="85"/>
                    </a:lnTo>
                    <a:lnTo>
                      <a:pt x="60" y="96"/>
                    </a:lnTo>
                    <a:lnTo>
                      <a:pt x="53" y="105"/>
                    </a:lnTo>
                    <a:lnTo>
                      <a:pt x="45" y="116"/>
                    </a:lnTo>
                    <a:lnTo>
                      <a:pt x="38" y="126"/>
                    </a:lnTo>
                    <a:lnTo>
                      <a:pt x="31" y="137"/>
                    </a:lnTo>
                    <a:lnTo>
                      <a:pt x="25" y="150"/>
                    </a:lnTo>
                    <a:lnTo>
                      <a:pt x="20" y="161"/>
                    </a:lnTo>
                    <a:lnTo>
                      <a:pt x="15" y="173"/>
                    </a:lnTo>
                    <a:lnTo>
                      <a:pt x="11" y="186"/>
                    </a:lnTo>
                    <a:lnTo>
                      <a:pt x="8" y="199"/>
                    </a:lnTo>
                    <a:lnTo>
                      <a:pt x="5" y="212"/>
                    </a:lnTo>
                    <a:lnTo>
                      <a:pt x="2" y="225"/>
                    </a:lnTo>
                    <a:lnTo>
                      <a:pt x="1" y="239"/>
                    </a:lnTo>
                    <a:lnTo>
                      <a:pt x="0" y="253"/>
                    </a:lnTo>
                    <a:lnTo>
                      <a:pt x="31" y="255"/>
                    </a:lnTo>
                    <a:lnTo>
                      <a:pt x="31" y="242"/>
                    </a:lnTo>
                    <a:lnTo>
                      <a:pt x="33" y="230"/>
                    </a:lnTo>
                    <a:lnTo>
                      <a:pt x="35" y="218"/>
                    </a:lnTo>
                    <a:lnTo>
                      <a:pt x="38" y="207"/>
                    </a:lnTo>
                    <a:lnTo>
                      <a:pt x="41" y="195"/>
                    </a:lnTo>
                    <a:lnTo>
                      <a:pt x="45" y="184"/>
                    </a:lnTo>
                    <a:lnTo>
                      <a:pt x="49" y="173"/>
                    </a:lnTo>
                    <a:lnTo>
                      <a:pt x="54" y="163"/>
                    </a:lnTo>
                    <a:lnTo>
                      <a:pt x="59" y="153"/>
                    </a:lnTo>
                    <a:lnTo>
                      <a:pt x="65" y="142"/>
                    </a:lnTo>
                    <a:lnTo>
                      <a:pt x="71" y="133"/>
                    </a:lnTo>
                    <a:lnTo>
                      <a:pt x="77" y="124"/>
                    </a:lnTo>
                    <a:lnTo>
                      <a:pt x="84" y="115"/>
                    </a:lnTo>
                    <a:lnTo>
                      <a:pt x="92" y="107"/>
                    </a:lnTo>
                    <a:lnTo>
                      <a:pt x="100" y="99"/>
                    </a:lnTo>
                    <a:lnTo>
                      <a:pt x="108" y="92"/>
                    </a:lnTo>
                    <a:lnTo>
                      <a:pt x="116" y="84"/>
                    </a:lnTo>
                    <a:lnTo>
                      <a:pt x="125" y="77"/>
                    </a:lnTo>
                    <a:lnTo>
                      <a:pt x="134" y="71"/>
                    </a:lnTo>
                    <a:lnTo>
                      <a:pt x="144" y="65"/>
                    </a:lnTo>
                    <a:lnTo>
                      <a:pt x="154" y="59"/>
                    </a:lnTo>
                    <a:lnTo>
                      <a:pt x="163" y="54"/>
                    </a:lnTo>
                    <a:lnTo>
                      <a:pt x="173" y="50"/>
                    </a:lnTo>
                    <a:lnTo>
                      <a:pt x="184" y="46"/>
                    </a:lnTo>
                    <a:lnTo>
                      <a:pt x="195" y="42"/>
                    </a:lnTo>
                    <a:lnTo>
                      <a:pt x="206" y="39"/>
                    </a:lnTo>
                    <a:lnTo>
                      <a:pt x="217" y="36"/>
                    </a:lnTo>
                    <a:lnTo>
                      <a:pt x="228" y="34"/>
                    </a:lnTo>
                    <a:lnTo>
                      <a:pt x="240" y="32"/>
                    </a:lnTo>
                    <a:lnTo>
                      <a:pt x="251" y="31"/>
                    </a:lnTo>
                    <a:lnTo>
                      <a:pt x="262" y="31"/>
                    </a:lnTo>
                    <a:lnTo>
                      <a:pt x="274" y="31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8" name="Freeform 36"/>
              <p:cNvSpPr>
                <a:spLocks/>
              </p:cNvSpPr>
              <p:nvPr/>
            </p:nvSpPr>
            <p:spPr bwMode="auto">
              <a:xfrm flipH="1">
                <a:off x="2437" y="3259"/>
                <a:ext cx="10" cy="10"/>
              </a:xfrm>
              <a:custGeom>
                <a:avLst/>
                <a:gdLst>
                  <a:gd name="T0" fmla="*/ 253 w 255"/>
                  <a:gd name="T1" fmla="*/ 0 h 275"/>
                  <a:gd name="T2" fmla="*/ 225 w 255"/>
                  <a:gd name="T3" fmla="*/ 2 h 275"/>
                  <a:gd name="T4" fmla="*/ 199 w 255"/>
                  <a:gd name="T5" fmla="*/ 8 h 275"/>
                  <a:gd name="T6" fmla="*/ 173 w 255"/>
                  <a:gd name="T7" fmla="*/ 16 h 275"/>
                  <a:gd name="T8" fmla="*/ 149 w 255"/>
                  <a:gd name="T9" fmla="*/ 26 h 275"/>
                  <a:gd name="T10" fmla="*/ 126 w 255"/>
                  <a:gd name="T11" fmla="*/ 38 h 275"/>
                  <a:gd name="T12" fmla="*/ 105 w 255"/>
                  <a:gd name="T13" fmla="*/ 53 h 275"/>
                  <a:gd name="T14" fmla="*/ 86 w 255"/>
                  <a:gd name="T15" fmla="*/ 70 h 275"/>
                  <a:gd name="T16" fmla="*/ 68 w 255"/>
                  <a:gd name="T17" fmla="*/ 87 h 275"/>
                  <a:gd name="T18" fmla="*/ 52 w 255"/>
                  <a:gd name="T19" fmla="*/ 107 h 275"/>
                  <a:gd name="T20" fmla="*/ 38 w 255"/>
                  <a:gd name="T21" fmla="*/ 128 h 275"/>
                  <a:gd name="T22" fmla="*/ 26 w 255"/>
                  <a:gd name="T23" fmla="*/ 150 h 275"/>
                  <a:gd name="T24" fmla="*/ 16 w 255"/>
                  <a:gd name="T25" fmla="*/ 174 h 275"/>
                  <a:gd name="T26" fmla="*/ 9 w 255"/>
                  <a:gd name="T27" fmla="*/ 198 h 275"/>
                  <a:gd name="T28" fmla="*/ 3 w 255"/>
                  <a:gd name="T29" fmla="*/ 223 h 275"/>
                  <a:gd name="T30" fmla="*/ 1 w 255"/>
                  <a:gd name="T31" fmla="*/ 249 h 275"/>
                  <a:gd name="T32" fmla="*/ 1 w 255"/>
                  <a:gd name="T33" fmla="*/ 275 h 275"/>
                  <a:gd name="T34" fmla="*/ 32 w 255"/>
                  <a:gd name="T35" fmla="*/ 262 h 275"/>
                  <a:gd name="T36" fmla="*/ 33 w 255"/>
                  <a:gd name="T37" fmla="*/ 240 h 275"/>
                  <a:gd name="T38" fmla="*/ 37 w 255"/>
                  <a:gd name="T39" fmla="*/ 217 h 275"/>
                  <a:gd name="T40" fmla="*/ 42 w 255"/>
                  <a:gd name="T41" fmla="*/ 195 h 275"/>
                  <a:gd name="T42" fmla="*/ 50 w 255"/>
                  <a:gd name="T43" fmla="*/ 174 h 275"/>
                  <a:gd name="T44" fmla="*/ 59 w 255"/>
                  <a:gd name="T45" fmla="*/ 154 h 275"/>
                  <a:gd name="T46" fmla="*/ 70 w 255"/>
                  <a:gd name="T47" fmla="*/ 135 h 275"/>
                  <a:gd name="T48" fmla="*/ 84 w 255"/>
                  <a:gd name="T49" fmla="*/ 116 h 275"/>
                  <a:gd name="T50" fmla="*/ 99 w 255"/>
                  <a:gd name="T51" fmla="*/ 100 h 275"/>
                  <a:gd name="T52" fmla="*/ 115 w 255"/>
                  <a:gd name="T53" fmla="*/ 85 h 275"/>
                  <a:gd name="T54" fmla="*/ 134 w 255"/>
                  <a:gd name="T55" fmla="*/ 72 h 275"/>
                  <a:gd name="T56" fmla="*/ 153 w 255"/>
                  <a:gd name="T57" fmla="*/ 59 h 275"/>
                  <a:gd name="T58" fmla="*/ 173 w 255"/>
                  <a:gd name="T59" fmla="*/ 49 h 275"/>
                  <a:gd name="T60" fmla="*/ 195 w 255"/>
                  <a:gd name="T61" fmla="*/ 41 h 275"/>
                  <a:gd name="T62" fmla="*/ 218 w 255"/>
                  <a:gd name="T63" fmla="*/ 36 h 275"/>
                  <a:gd name="T64" fmla="*/ 243 w 255"/>
                  <a:gd name="T65" fmla="*/ 32 h 275"/>
                  <a:gd name="T66" fmla="*/ 255 w 255"/>
                  <a:gd name="T67" fmla="*/ 31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275"/>
                  <a:gd name="T104" fmla="*/ 255 w 255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275">
                    <a:moveTo>
                      <a:pt x="253" y="0"/>
                    </a:moveTo>
                    <a:lnTo>
                      <a:pt x="253" y="0"/>
                    </a:lnTo>
                    <a:lnTo>
                      <a:pt x="240" y="1"/>
                    </a:lnTo>
                    <a:lnTo>
                      <a:pt x="225" y="2"/>
                    </a:lnTo>
                    <a:lnTo>
                      <a:pt x="212" y="5"/>
                    </a:lnTo>
                    <a:lnTo>
                      <a:pt x="199" y="8"/>
                    </a:lnTo>
                    <a:lnTo>
                      <a:pt x="186" y="11"/>
                    </a:lnTo>
                    <a:lnTo>
                      <a:pt x="173" y="16"/>
                    </a:lnTo>
                    <a:lnTo>
                      <a:pt x="161" y="21"/>
                    </a:lnTo>
                    <a:lnTo>
                      <a:pt x="149" y="26"/>
                    </a:lnTo>
                    <a:lnTo>
                      <a:pt x="138" y="32"/>
                    </a:lnTo>
                    <a:lnTo>
                      <a:pt x="126" y="38"/>
                    </a:lnTo>
                    <a:lnTo>
                      <a:pt x="116" y="45"/>
                    </a:lnTo>
                    <a:lnTo>
                      <a:pt x="105" y="53"/>
                    </a:lnTo>
                    <a:lnTo>
                      <a:pt x="96" y="60"/>
                    </a:lnTo>
                    <a:lnTo>
                      <a:pt x="86" y="70"/>
                    </a:lnTo>
                    <a:lnTo>
                      <a:pt x="76" y="78"/>
                    </a:lnTo>
                    <a:lnTo>
                      <a:pt x="68" y="87"/>
                    </a:lnTo>
                    <a:lnTo>
                      <a:pt x="60" y="97"/>
                    </a:lnTo>
                    <a:lnTo>
                      <a:pt x="52" y="107"/>
                    </a:lnTo>
                    <a:lnTo>
                      <a:pt x="45" y="117"/>
                    </a:lnTo>
                    <a:lnTo>
                      <a:pt x="38" y="128"/>
                    </a:lnTo>
                    <a:lnTo>
                      <a:pt x="32" y="139"/>
                    </a:lnTo>
                    <a:lnTo>
                      <a:pt x="26" y="150"/>
                    </a:lnTo>
                    <a:lnTo>
                      <a:pt x="21" y="162"/>
                    </a:lnTo>
                    <a:lnTo>
                      <a:pt x="16" y="174"/>
                    </a:lnTo>
                    <a:lnTo>
                      <a:pt x="12" y="186"/>
                    </a:lnTo>
                    <a:lnTo>
                      <a:pt x="9" y="198"/>
                    </a:lnTo>
                    <a:lnTo>
                      <a:pt x="6" y="211"/>
                    </a:lnTo>
                    <a:lnTo>
                      <a:pt x="3" y="223"/>
                    </a:lnTo>
                    <a:lnTo>
                      <a:pt x="2" y="237"/>
                    </a:lnTo>
                    <a:lnTo>
                      <a:pt x="1" y="249"/>
                    </a:lnTo>
                    <a:lnTo>
                      <a:pt x="0" y="262"/>
                    </a:lnTo>
                    <a:lnTo>
                      <a:pt x="1" y="275"/>
                    </a:lnTo>
                    <a:lnTo>
                      <a:pt x="32" y="274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33" y="240"/>
                    </a:lnTo>
                    <a:lnTo>
                      <a:pt x="35" y="229"/>
                    </a:lnTo>
                    <a:lnTo>
                      <a:pt x="37" y="217"/>
                    </a:lnTo>
                    <a:lnTo>
                      <a:pt x="39" y="206"/>
                    </a:lnTo>
                    <a:lnTo>
                      <a:pt x="42" y="195"/>
                    </a:lnTo>
                    <a:lnTo>
                      <a:pt x="46" y="185"/>
                    </a:lnTo>
                    <a:lnTo>
                      <a:pt x="50" y="174"/>
                    </a:lnTo>
                    <a:lnTo>
                      <a:pt x="54" y="163"/>
                    </a:lnTo>
                    <a:lnTo>
                      <a:pt x="59" y="154"/>
                    </a:lnTo>
                    <a:lnTo>
                      <a:pt x="65" y="144"/>
                    </a:lnTo>
                    <a:lnTo>
                      <a:pt x="70" y="135"/>
                    </a:lnTo>
                    <a:lnTo>
                      <a:pt x="77" y="126"/>
                    </a:lnTo>
                    <a:lnTo>
                      <a:pt x="84" y="116"/>
                    </a:lnTo>
                    <a:lnTo>
                      <a:pt x="92" y="108"/>
                    </a:lnTo>
                    <a:lnTo>
                      <a:pt x="99" y="100"/>
                    </a:lnTo>
                    <a:lnTo>
                      <a:pt x="107" y="92"/>
                    </a:lnTo>
                    <a:lnTo>
                      <a:pt x="115" y="85"/>
                    </a:lnTo>
                    <a:lnTo>
                      <a:pt x="124" y="78"/>
                    </a:lnTo>
                    <a:lnTo>
                      <a:pt x="134" y="72"/>
                    </a:lnTo>
                    <a:lnTo>
                      <a:pt x="143" y="65"/>
                    </a:lnTo>
                    <a:lnTo>
                      <a:pt x="153" y="59"/>
                    </a:lnTo>
                    <a:lnTo>
                      <a:pt x="163" y="54"/>
                    </a:lnTo>
                    <a:lnTo>
                      <a:pt x="173" y="49"/>
                    </a:lnTo>
                    <a:lnTo>
                      <a:pt x="185" y="45"/>
                    </a:lnTo>
                    <a:lnTo>
                      <a:pt x="195" y="41"/>
                    </a:lnTo>
                    <a:lnTo>
                      <a:pt x="207" y="38"/>
                    </a:lnTo>
                    <a:lnTo>
                      <a:pt x="218" y="36"/>
                    </a:lnTo>
                    <a:lnTo>
                      <a:pt x="231" y="34"/>
                    </a:lnTo>
                    <a:lnTo>
                      <a:pt x="243" y="32"/>
                    </a:lnTo>
                    <a:lnTo>
                      <a:pt x="255" y="3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29" name="Freeform 37"/>
              <p:cNvSpPr>
                <a:spLocks/>
              </p:cNvSpPr>
              <p:nvPr/>
            </p:nvSpPr>
            <p:spPr bwMode="auto">
              <a:xfrm flipH="1">
                <a:off x="2424" y="3269"/>
                <a:ext cx="10" cy="10"/>
              </a:xfrm>
              <a:custGeom>
                <a:avLst/>
                <a:gdLst>
                  <a:gd name="T0" fmla="*/ 1 w 255"/>
                  <a:gd name="T1" fmla="*/ 275 h 275"/>
                  <a:gd name="T2" fmla="*/ 29 w 255"/>
                  <a:gd name="T3" fmla="*/ 272 h 275"/>
                  <a:gd name="T4" fmla="*/ 56 w 255"/>
                  <a:gd name="T5" fmla="*/ 267 h 275"/>
                  <a:gd name="T6" fmla="*/ 81 w 255"/>
                  <a:gd name="T7" fmla="*/ 260 h 275"/>
                  <a:gd name="T8" fmla="*/ 106 w 255"/>
                  <a:gd name="T9" fmla="*/ 249 h 275"/>
                  <a:gd name="T10" fmla="*/ 128 w 255"/>
                  <a:gd name="T11" fmla="*/ 236 h 275"/>
                  <a:gd name="T12" fmla="*/ 149 w 255"/>
                  <a:gd name="T13" fmla="*/ 222 h 275"/>
                  <a:gd name="T14" fmla="*/ 169 w 255"/>
                  <a:gd name="T15" fmla="*/ 206 h 275"/>
                  <a:gd name="T16" fmla="*/ 187 w 255"/>
                  <a:gd name="T17" fmla="*/ 188 h 275"/>
                  <a:gd name="T18" fmla="*/ 202 w 255"/>
                  <a:gd name="T19" fmla="*/ 168 h 275"/>
                  <a:gd name="T20" fmla="*/ 217 w 255"/>
                  <a:gd name="T21" fmla="*/ 147 h 275"/>
                  <a:gd name="T22" fmla="*/ 229 w 255"/>
                  <a:gd name="T23" fmla="*/ 124 h 275"/>
                  <a:gd name="T24" fmla="*/ 238 w 255"/>
                  <a:gd name="T25" fmla="*/ 101 h 275"/>
                  <a:gd name="T26" fmla="*/ 246 w 255"/>
                  <a:gd name="T27" fmla="*/ 76 h 275"/>
                  <a:gd name="T28" fmla="*/ 251 w 255"/>
                  <a:gd name="T29" fmla="*/ 52 h 275"/>
                  <a:gd name="T30" fmla="*/ 255 w 255"/>
                  <a:gd name="T31" fmla="*/ 26 h 275"/>
                  <a:gd name="T32" fmla="*/ 255 w 255"/>
                  <a:gd name="T33" fmla="*/ 0 h 275"/>
                  <a:gd name="T34" fmla="*/ 223 w 255"/>
                  <a:gd name="T35" fmla="*/ 12 h 275"/>
                  <a:gd name="T36" fmla="*/ 222 w 255"/>
                  <a:gd name="T37" fmla="*/ 36 h 275"/>
                  <a:gd name="T38" fmla="*/ 219 w 255"/>
                  <a:gd name="T39" fmla="*/ 58 h 275"/>
                  <a:gd name="T40" fmla="*/ 213 w 255"/>
                  <a:gd name="T41" fmla="*/ 81 h 275"/>
                  <a:gd name="T42" fmla="*/ 206 w 255"/>
                  <a:gd name="T43" fmla="*/ 101 h 275"/>
                  <a:gd name="T44" fmla="*/ 195 w 255"/>
                  <a:gd name="T45" fmla="*/ 121 h 275"/>
                  <a:gd name="T46" fmla="*/ 184 w 255"/>
                  <a:gd name="T47" fmla="*/ 141 h 275"/>
                  <a:gd name="T48" fmla="*/ 171 w 255"/>
                  <a:gd name="T49" fmla="*/ 159 h 275"/>
                  <a:gd name="T50" fmla="*/ 156 w 255"/>
                  <a:gd name="T51" fmla="*/ 175 h 275"/>
                  <a:gd name="T52" fmla="*/ 139 w 255"/>
                  <a:gd name="T53" fmla="*/ 191 h 275"/>
                  <a:gd name="T54" fmla="*/ 122 w 255"/>
                  <a:gd name="T55" fmla="*/ 204 h 275"/>
                  <a:gd name="T56" fmla="*/ 102 w 255"/>
                  <a:gd name="T57" fmla="*/ 216 h 275"/>
                  <a:gd name="T58" fmla="*/ 81 w 255"/>
                  <a:gd name="T59" fmla="*/ 226 h 275"/>
                  <a:gd name="T60" fmla="*/ 60 w 255"/>
                  <a:gd name="T61" fmla="*/ 233 h 275"/>
                  <a:gd name="T62" fmla="*/ 37 w 255"/>
                  <a:gd name="T63" fmla="*/ 240 h 275"/>
                  <a:gd name="T64" fmla="*/ 13 w 255"/>
                  <a:gd name="T65" fmla="*/ 244 h 275"/>
                  <a:gd name="T66" fmla="*/ 0 w 255"/>
                  <a:gd name="T67" fmla="*/ 244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275"/>
                  <a:gd name="T104" fmla="*/ 255 w 255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275">
                    <a:moveTo>
                      <a:pt x="1" y="275"/>
                    </a:moveTo>
                    <a:lnTo>
                      <a:pt x="1" y="275"/>
                    </a:lnTo>
                    <a:lnTo>
                      <a:pt x="16" y="274"/>
                    </a:lnTo>
                    <a:lnTo>
                      <a:pt x="29" y="272"/>
                    </a:lnTo>
                    <a:lnTo>
                      <a:pt x="42" y="270"/>
                    </a:lnTo>
                    <a:lnTo>
                      <a:pt x="56" y="267"/>
                    </a:lnTo>
                    <a:lnTo>
                      <a:pt x="69" y="264"/>
                    </a:lnTo>
                    <a:lnTo>
                      <a:pt x="81" y="260"/>
                    </a:lnTo>
                    <a:lnTo>
                      <a:pt x="93" y="255"/>
                    </a:lnTo>
                    <a:lnTo>
                      <a:pt x="106" y="249"/>
                    </a:lnTo>
                    <a:lnTo>
                      <a:pt x="117" y="244"/>
                    </a:lnTo>
                    <a:lnTo>
                      <a:pt x="128" y="236"/>
                    </a:lnTo>
                    <a:lnTo>
                      <a:pt x="139" y="229"/>
                    </a:lnTo>
                    <a:lnTo>
                      <a:pt x="149" y="222"/>
                    </a:lnTo>
                    <a:lnTo>
                      <a:pt x="160" y="214"/>
                    </a:lnTo>
                    <a:lnTo>
                      <a:pt x="169" y="206"/>
                    </a:lnTo>
                    <a:lnTo>
                      <a:pt x="178" y="197"/>
                    </a:lnTo>
                    <a:lnTo>
                      <a:pt x="187" y="188"/>
                    </a:lnTo>
                    <a:lnTo>
                      <a:pt x="195" y="178"/>
                    </a:lnTo>
                    <a:lnTo>
                      <a:pt x="202" y="168"/>
                    </a:lnTo>
                    <a:lnTo>
                      <a:pt x="210" y="158"/>
                    </a:lnTo>
                    <a:lnTo>
                      <a:pt x="217" y="147"/>
                    </a:lnTo>
                    <a:lnTo>
                      <a:pt x="223" y="137"/>
                    </a:lnTo>
                    <a:lnTo>
                      <a:pt x="229" y="124"/>
                    </a:lnTo>
                    <a:lnTo>
                      <a:pt x="234" y="113"/>
                    </a:lnTo>
                    <a:lnTo>
                      <a:pt x="238" y="101"/>
                    </a:lnTo>
                    <a:lnTo>
                      <a:pt x="242" y="90"/>
                    </a:lnTo>
                    <a:lnTo>
                      <a:pt x="246" y="76"/>
                    </a:lnTo>
                    <a:lnTo>
                      <a:pt x="249" y="64"/>
                    </a:lnTo>
                    <a:lnTo>
                      <a:pt x="251" y="52"/>
                    </a:lnTo>
                    <a:lnTo>
                      <a:pt x="254" y="39"/>
                    </a:lnTo>
                    <a:lnTo>
                      <a:pt x="255" y="26"/>
                    </a:lnTo>
                    <a:lnTo>
                      <a:pt x="255" y="13"/>
                    </a:lnTo>
                    <a:lnTo>
                      <a:pt x="255" y="0"/>
                    </a:lnTo>
                    <a:lnTo>
                      <a:pt x="223" y="1"/>
                    </a:lnTo>
                    <a:lnTo>
                      <a:pt x="223" y="12"/>
                    </a:lnTo>
                    <a:lnTo>
                      <a:pt x="223" y="24"/>
                    </a:lnTo>
                    <a:lnTo>
                      <a:pt x="222" y="36"/>
                    </a:lnTo>
                    <a:lnTo>
                      <a:pt x="221" y="47"/>
                    </a:lnTo>
                    <a:lnTo>
                      <a:pt x="219" y="58"/>
                    </a:lnTo>
                    <a:lnTo>
                      <a:pt x="216" y="69"/>
                    </a:lnTo>
                    <a:lnTo>
                      <a:pt x="213" y="81"/>
                    </a:lnTo>
                    <a:lnTo>
                      <a:pt x="210" y="91"/>
                    </a:lnTo>
                    <a:lnTo>
                      <a:pt x="206" y="101"/>
                    </a:lnTo>
                    <a:lnTo>
                      <a:pt x="200" y="111"/>
                    </a:lnTo>
                    <a:lnTo>
                      <a:pt x="195" y="121"/>
                    </a:lnTo>
                    <a:lnTo>
                      <a:pt x="190" y="131"/>
                    </a:lnTo>
                    <a:lnTo>
                      <a:pt x="184" y="141"/>
                    </a:lnTo>
                    <a:lnTo>
                      <a:pt x="178" y="150"/>
                    </a:lnTo>
                    <a:lnTo>
                      <a:pt x="171" y="159"/>
                    </a:lnTo>
                    <a:lnTo>
                      <a:pt x="164" y="167"/>
                    </a:lnTo>
                    <a:lnTo>
                      <a:pt x="156" y="175"/>
                    </a:lnTo>
                    <a:lnTo>
                      <a:pt x="147" y="183"/>
                    </a:lnTo>
                    <a:lnTo>
                      <a:pt x="139" y="191"/>
                    </a:lnTo>
                    <a:lnTo>
                      <a:pt x="131" y="198"/>
                    </a:lnTo>
                    <a:lnTo>
                      <a:pt x="122" y="204"/>
                    </a:lnTo>
                    <a:lnTo>
                      <a:pt x="112" y="210"/>
                    </a:lnTo>
                    <a:lnTo>
                      <a:pt x="102" y="216"/>
                    </a:lnTo>
                    <a:lnTo>
                      <a:pt x="92" y="221"/>
                    </a:lnTo>
                    <a:lnTo>
                      <a:pt x="81" y="226"/>
                    </a:lnTo>
                    <a:lnTo>
                      <a:pt x="71" y="230"/>
                    </a:lnTo>
                    <a:lnTo>
                      <a:pt x="60" y="233"/>
                    </a:lnTo>
                    <a:lnTo>
                      <a:pt x="48" y="236"/>
                    </a:lnTo>
                    <a:lnTo>
                      <a:pt x="37" y="240"/>
                    </a:lnTo>
                    <a:lnTo>
                      <a:pt x="25" y="242"/>
                    </a:lnTo>
                    <a:lnTo>
                      <a:pt x="13" y="244"/>
                    </a:lnTo>
                    <a:lnTo>
                      <a:pt x="0" y="244"/>
                    </a:lnTo>
                    <a:lnTo>
                      <a:pt x="1" y="2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30" name="Freeform 38"/>
              <p:cNvSpPr>
                <a:spLocks/>
              </p:cNvSpPr>
              <p:nvPr/>
            </p:nvSpPr>
            <p:spPr bwMode="auto">
              <a:xfrm flipH="1">
                <a:off x="2436" y="3269"/>
                <a:ext cx="11" cy="10"/>
              </a:xfrm>
              <a:custGeom>
                <a:avLst/>
                <a:gdLst>
                  <a:gd name="T0" fmla="*/ 0 w 275"/>
                  <a:gd name="T1" fmla="*/ 1 h 254"/>
                  <a:gd name="T2" fmla="*/ 2 w 275"/>
                  <a:gd name="T3" fmla="*/ 28 h 254"/>
                  <a:gd name="T4" fmla="*/ 7 w 275"/>
                  <a:gd name="T5" fmla="*/ 53 h 254"/>
                  <a:gd name="T6" fmla="*/ 14 w 275"/>
                  <a:gd name="T7" fmla="*/ 78 h 254"/>
                  <a:gd name="T8" fmla="*/ 24 w 275"/>
                  <a:gd name="T9" fmla="*/ 101 h 254"/>
                  <a:gd name="T10" fmla="*/ 36 w 275"/>
                  <a:gd name="T11" fmla="*/ 124 h 254"/>
                  <a:gd name="T12" fmla="*/ 50 w 275"/>
                  <a:gd name="T13" fmla="*/ 145 h 254"/>
                  <a:gd name="T14" fmla="*/ 65 w 275"/>
                  <a:gd name="T15" fmla="*/ 166 h 254"/>
                  <a:gd name="T16" fmla="*/ 84 w 275"/>
                  <a:gd name="T17" fmla="*/ 183 h 254"/>
                  <a:gd name="T18" fmla="*/ 103 w 275"/>
                  <a:gd name="T19" fmla="*/ 200 h 254"/>
                  <a:gd name="T20" fmla="*/ 123 w 275"/>
                  <a:gd name="T21" fmla="*/ 214 h 254"/>
                  <a:gd name="T22" fmla="*/ 146 w 275"/>
                  <a:gd name="T23" fmla="*/ 227 h 254"/>
                  <a:gd name="T24" fmla="*/ 169 w 275"/>
                  <a:gd name="T25" fmla="*/ 237 h 254"/>
                  <a:gd name="T26" fmla="*/ 195 w 275"/>
                  <a:gd name="T27" fmla="*/ 245 h 254"/>
                  <a:gd name="T28" fmla="*/ 220 w 275"/>
                  <a:gd name="T29" fmla="*/ 251 h 254"/>
                  <a:gd name="T30" fmla="*/ 248 w 275"/>
                  <a:gd name="T31" fmla="*/ 254 h 254"/>
                  <a:gd name="T32" fmla="*/ 275 w 275"/>
                  <a:gd name="T33" fmla="*/ 254 h 254"/>
                  <a:gd name="T34" fmla="*/ 261 w 275"/>
                  <a:gd name="T35" fmla="*/ 224 h 254"/>
                  <a:gd name="T36" fmla="*/ 238 w 275"/>
                  <a:gd name="T37" fmla="*/ 222 h 254"/>
                  <a:gd name="T38" fmla="*/ 214 w 275"/>
                  <a:gd name="T39" fmla="*/ 218 h 254"/>
                  <a:gd name="T40" fmla="*/ 192 w 275"/>
                  <a:gd name="T41" fmla="*/ 212 h 254"/>
                  <a:gd name="T42" fmla="*/ 170 w 275"/>
                  <a:gd name="T43" fmla="*/ 204 h 254"/>
                  <a:gd name="T44" fmla="*/ 150 w 275"/>
                  <a:gd name="T45" fmla="*/ 194 h 254"/>
                  <a:gd name="T46" fmla="*/ 131 w 275"/>
                  <a:gd name="T47" fmla="*/ 182 h 254"/>
                  <a:gd name="T48" fmla="*/ 113 w 275"/>
                  <a:gd name="T49" fmla="*/ 169 h 254"/>
                  <a:gd name="T50" fmla="*/ 97 w 275"/>
                  <a:gd name="T51" fmla="*/ 152 h 254"/>
                  <a:gd name="T52" fmla="*/ 82 w 275"/>
                  <a:gd name="T53" fmla="*/ 136 h 254"/>
                  <a:gd name="T54" fmla="*/ 68 w 275"/>
                  <a:gd name="T55" fmla="*/ 118 h 254"/>
                  <a:gd name="T56" fmla="*/ 57 w 275"/>
                  <a:gd name="T57" fmla="*/ 98 h 254"/>
                  <a:gd name="T58" fmla="*/ 48 w 275"/>
                  <a:gd name="T59" fmla="*/ 78 h 254"/>
                  <a:gd name="T60" fmla="*/ 41 w 275"/>
                  <a:gd name="T61" fmla="*/ 56 h 254"/>
                  <a:gd name="T62" fmla="*/ 35 w 275"/>
                  <a:gd name="T63" fmla="*/ 35 h 254"/>
                  <a:gd name="T64" fmla="*/ 32 w 275"/>
                  <a:gd name="T65" fmla="*/ 12 h 254"/>
                  <a:gd name="T66" fmla="*/ 31 w 275"/>
                  <a:gd name="T67" fmla="*/ 0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4"/>
                  <a:gd name="T104" fmla="*/ 275 w 275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4">
                    <a:moveTo>
                      <a:pt x="0" y="1"/>
                    </a:moveTo>
                    <a:lnTo>
                      <a:pt x="0" y="1"/>
                    </a:lnTo>
                    <a:lnTo>
                      <a:pt x="1" y="15"/>
                    </a:lnTo>
                    <a:lnTo>
                      <a:pt x="2" y="28"/>
                    </a:lnTo>
                    <a:lnTo>
                      <a:pt x="4" y="40"/>
                    </a:lnTo>
                    <a:lnTo>
                      <a:pt x="7" y="53"/>
                    </a:lnTo>
                    <a:lnTo>
                      <a:pt x="10" y="66"/>
                    </a:lnTo>
                    <a:lnTo>
                      <a:pt x="14" y="78"/>
                    </a:lnTo>
                    <a:lnTo>
                      <a:pt x="19" y="90"/>
                    </a:lnTo>
                    <a:lnTo>
                      <a:pt x="24" y="101"/>
                    </a:lnTo>
                    <a:lnTo>
                      <a:pt x="30" y="114"/>
                    </a:lnTo>
                    <a:lnTo>
                      <a:pt x="36" y="124"/>
                    </a:lnTo>
                    <a:lnTo>
                      <a:pt x="43" y="135"/>
                    </a:lnTo>
                    <a:lnTo>
                      <a:pt x="50" y="145"/>
                    </a:lnTo>
                    <a:lnTo>
                      <a:pt x="57" y="155"/>
                    </a:lnTo>
                    <a:lnTo>
                      <a:pt x="65" y="166"/>
                    </a:lnTo>
                    <a:lnTo>
                      <a:pt x="74" y="175"/>
                    </a:lnTo>
                    <a:lnTo>
                      <a:pt x="84" y="183"/>
                    </a:lnTo>
                    <a:lnTo>
                      <a:pt x="93" y="192"/>
                    </a:lnTo>
                    <a:lnTo>
                      <a:pt x="103" y="200"/>
                    </a:lnTo>
                    <a:lnTo>
                      <a:pt x="113" y="207"/>
                    </a:lnTo>
                    <a:lnTo>
                      <a:pt x="123" y="214"/>
                    </a:lnTo>
                    <a:lnTo>
                      <a:pt x="135" y="221"/>
                    </a:lnTo>
                    <a:lnTo>
                      <a:pt x="146" y="227"/>
                    </a:lnTo>
                    <a:lnTo>
                      <a:pt x="157" y="233"/>
                    </a:lnTo>
                    <a:lnTo>
                      <a:pt x="169" y="237"/>
                    </a:lnTo>
                    <a:lnTo>
                      <a:pt x="182" y="242"/>
                    </a:lnTo>
                    <a:lnTo>
                      <a:pt x="195" y="245"/>
                    </a:lnTo>
                    <a:lnTo>
                      <a:pt x="207" y="248"/>
                    </a:lnTo>
                    <a:lnTo>
                      <a:pt x="220" y="251"/>
                    </a:lnTo>
                    <a:lnTo>
                      <a:pt x="234" y="253"/>
                    </a:lnTo>
                    <a:lnTo>
                      <a:pt x="248" y="254"/>
                    </a:lnTo>
                    <a:lnTo>
                      <a:pt x="261" y="254"/>
                    </a:lnTo>
                    <a:lnTo>
                      <a:pt x="275" y="254"/>
                    </a:lnTo>
                    <a:lnTo>
                      <a:pt x="274" y="223"/>
                    </a:lnTo>
                    <a:lnTo>
                      <a:pt x="261" y="224"/>
                    </a:lnTo>
                    <a:lnTo>
                      <a:pt x="249" y="223"/>
                    </a:lnTo>
                    <a:lnTo>
                      <a:pt x="238" y="222"/>
                    </a:lnTo>
                    <a:lnTo>
                      <a:pt x="225" y="221"/>
                    </a:lnTo>
                    <a:lnTo>
                      <a:pt x="214" y="218"/>
                    </a:lnTo>
                    <a:lnTo>
                      <a:pt x="203" y="215"/>
                    </a:lnTo>
                    <a:lnTo>
                      <a:pt x="192" y="212"/>
                    </a:lnTo>
                    <a:lnTo>
                      <a:pt x="181" y="208"/>
                    </a:lnTo>
                    <a:lnTo>
                      <a:pt x="170" y="204"/>
                    </a:lnTo>
                    <a:lnTo>
                      <a:pt x="160" y="199"/>
                    </a:lnTo>
                    <a:lnTo>
                      <a:pt x="150" y="194"/>
                    </a:lnTo>
                    <a:lnTo>
                      <a:pt x="140" y="188"/>
                    </a:lnTo>
                    <a:lnTo>
                      <a:pt x="131" y="182"/>
                    </a:lnTo>
                    <a:lnTo>
                      <a:pt x="121" y="175"/>
                    </a:lnTo>
                    <a:lnTo>
                      <a:pt x="113" y="169"/>
                    </a:lnTo>
                    <a:lnTo>
                      <a:pt x="105" y="160"/>
                    </a:lnTo>
                    <a:lnTo>
                      <a:pt x="97" y="152"/>
                    </a:lnTo>
                    <a:lnTo>
                      <a:pt x="89" y="144"/>
                    </a:lnTo>
                    <a:lnTo>
                      <a:pt x="82" y="136"/>
                    </a:lnTo>
                    <a:lnTo>
                      <a:pt x="75" y="127"/>
                    </a:lnTo>
                    <a:lnTo>
                      <a:pt x="68" y="118"/>
                    </a:lnTo>
                    <a:lnTo>
                      <a:pt x="63" y="108"/>
                    </a:lnTo>
                    <a:lnTo>
                      <a:pt x="57" y="98"/>
                    </a:lnTo>
                    <a:lnTo>
                      <a:pt x="52" y="88"/>
                    </a:lnTo>
                    <a:lnTo>
                      <a:pt x="48" y="78"/>
                    </a:lnTo>
                    <a:lnTo>
                      <a:pt x="44" y="68"/>
                    </a:lnTo>
                    <a:lnTo>
                      <a:pt x="41" y="56"/>
                    </a:lnTo>
                    <a:lnTo>
                      <a:pt x="38" y="46"/>
                    </a:lnTo>
                    <a:lnTo>
                      <a:pt x="35" y="35"/>
                    </a:lnTo>
                    <a:lnTo>
                      <a:pt x="33" y="24"/>
                    </a:lnTo>
                    <a:lnTo>
                      <a:pt x="32" y="12"/>
                    </a:lnTo>
                    <a:lnTo>
                      <a:pt x="3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931" name="Freeform 39"/>
              <p:cNvSpPr>
                <a:spLocks noChangeAspect="1"/>
              </p:cNvSpPr>
              <p:nvPr/>
            </p:nvSpPr>
            <p:spPr bwMode="auto">
              <a:xfrm flipH="1">
                <a:off x="2409" y="3243"/>
                <a:ext cx="45" cy="46"/>
              </a:xfrm>
              <a:custGeom>
                <a:avLst/>
                <a:gdLst>
                  <a:gd name="T0" fmla="*/ 749 w 1310"/>
                  <a:gd name="T1" fmla="*/ 8 h 1328"/>
                  <a:gd name="T2" fmla="*/ 844 w 1310"/>
                  <a:gd name="T3" fmla="*/ 29 h 1328"/>
                  <a:gd name="T4" fmla="*/ 933 w 1310"/>
                  <a:gd name="T5" fmla="*/ 64 h 1328"/>
                  <a:gd name="T6" fmla="*/ 1015 w 1310"/>
                  <a:gd name="T7" fmla="*/ 111 h 1328"/>
                  <a:gd name="T8" fmla="*/ 1090 w 1310"/>
                  <a:gd name="T9" fmla="*/ 169 h 1328"/>
                  <a:gd name="T10" fmla="*/ 1156 w 1310"/>
                  <a:gd name="T11" fmla="*/ 238 h 1328"/>
                  <a:gd name="T12" fmla="*/ 1211 w 1310"/>
                  <a:gd name="T13" fmla="*/ 315 h 1328"/>
                  <a:gd name="T14" fmla="*/ 1256 w 1310"/>
                  <a:gd name="T15" fmla="*/ 401 h 1328"/>
                  <a:gd name="T16" fmla="*/ 1288 w 1310"/>
                  <a:gd name="T17" fmla="*/ 493 h 1328"/>
                  <a:gd name="T18" fmla="*/ 1306 w 1310"/>
                  <a:gd name="T19" fmla="*/ 591 h 1328"/>
                  <a:gd name="T20" fmla="*/ 1310 w 1310"/>
                  <a:gd name="T21" fmla="*/ 694 h 1328"/>
                  <a:gd name="T22" fmla="*/ 1298 w 1310"/>
                  <a:gd name="T23" fmla="*/ 794 h 1328"/>
                  <a:gd name="T24" fmla="*/ 1270 w 1310"/>
                  <a:gd name="T25" fmla="*/ 891 h 1328"/>
                  <a:gd name="T26" fmla="*/ 1231 w 1310"/>
                  <a:gd name="T27" fmla="*/ 980 h 1328"/>
                  <a:gd name="T28" fmla="*/ 1179 w 1310"/>
                  <a:gd name="T29" fmla="*/ 1061 h 1328"/>
                  <a:gd name="T30" fmla="*/ 1116 w 1310"/>
                  <a:gd name="T31" fmla="*/ 1134 h 1328"/>
                  <a:gd name="T32" fmla="*/ 1045 w 1310"/>
                  <a:gd name="T33" fmla="*/ 1196 h 1328"/>
                  <a:gd name="T34" fmla="*/ 965 w 1310"/>
                  <a:gd name="T35" fmla="*/ 1248 h 1328"/>
                  <a:gd name="T36" fmla="*/ 878 w 1310"/>
                  <a:gd name="T37" fmla="*/ 1288 h 1328"/>
                  <a:gd name="T38" fmla="*/ 788 w 1310"/>
                  <a:gd name="T39" fmla="*/ 1314 h 1328"/>
                  <a:gd name="T40" fmla="*/ 692 w 1310"/>
                  <a:gd name="T41" fmla="*/ 1327 h 1328"/>
                  <a:gd name="T42" fmla="*/ 593 w 1310"/>
                  <a:gd name="T43" fmla="*/ 1326 h 1328"/>
                  <a:gd name="T44" fmla="*/ 495 w 1310"/>
                  <a:gd name="T45" fmla="*/ 1309 h 1328"/>
                  <a:gd name="T46" fmla="*/ 403 w 1310"/>
                  <a:gd name="T47" fmla="*/ 1279 h 1328"/>
                  <a:gd name="T48" fmla="*/ 317 w 1310"/>
                  <a:gd name="T49" fmla="*/ 1236 h 1328"/>
                  <a:gd name="T50" fmla="*/ 240 w 1310"/>
                  <a:gd name="T51" fmla="*/ 1181 h 1328"/>
                  <a:gd name="T52" fmla="*/ 171 w 1310"/>
                  <a:gd name="T53" fmla="*/ 1115 h 1328"/>
                  <a:gd name="T54" fmla="*/ 113 w 1310"/>
                  <a:gd name="T55" fmla="*/ 1041 h 1328"/>
                  <a:gd name="T56" fmla="*/ 65 w 1310"/>
                  <a:gd name="T57" fmla="*/ 957 h 1328"/>
                  <a:gd name="T58" fmla="*/ 29 w 1310"/>
                  <a:gd name="T59" fmla="*/ 868 h 1328"/>
                  <a:gd name="T60" fmla="*/ 8 w 1310"/>
                  <a:gd name="T61" fmla="*/ 772 h 1328"/>
                  <a:gd name="T62" fmla="*/ 0 w 1310"/>
                  <a:gd name="T63" fmla="*/ 671 h 1328"/>
                  <a:gd name="T64" fmla="*/ 7 w 1310"/>
                  <a:gd name="T65" fmla="*/ 567 h 1328"/>
                  <a:gd name="T66" fmla="*/ 28 w 1310"/>
                  <a:gd name="T67" fmla="*/ 469 h 1328"/>
                  <a:gd name="T68" fmla="*/ 63 w 1310"/>
                  <a:gd name="T69" fmla="*/ 379 h 1328"/>
                  <a:gd name="T70" fmla="*/ 110 w 1310"/>
                  <a:gd name="T71" fmla="*/ 294 h 1328"/>
                  <a:gd name="T72" fmla="*/ 168 w 1310"/>
                  <a:gd name="T73" fmla="*/ 219 h 1328"/>
                  <a:gd name="T74" fmla="*/ 237 w 1310"/>
                  <a:gd name="T75" fmla="*/ 152 h 1328"/>
                  <a:gd name="T76" fmla="*/ 313 w 1310"/>
                  <a:gd name="T77" fmla="*/ 97 h 1328"/>
                  <a:gd name="T78" fmla="*/ 398 w 1310"/>
                  <a:gd name="T79" fmla="*/ 53 h 1328"/>
                  <a:gd name="T80" fmla="*/ 488 w 1310"/>
                  <a:gd name="T81" fmla="*/ 22 h 1328"/>
                  <a:gd name="T82" fmla="*/ 584 w 1310"/>
                  <a:gd name="T83" fmla="*/ 5 h 1328"/>
                  <a:gd name="T84" fmla="*/ 684 w 1310"/>
                  <a:gd name="T85" fmla="*/ 0 h 13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0"/>
                  <a:gd name="T130" fmla="*/ 0 h 1328"/>
                  <a:gd name="T131" fmla="*/ 1310 w 1310"/>
                  <a:gd name="T132" fmla="*/ 1328 h 13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0" h="1328">
                    <a:moveTo>
                      <a:pt x="684" y="0"/>
                    </a:moveTo>
                    <a:lnTo>
                      <a:pt x="717" y="4"/>
                    </a:lnTo>
                    <a:lnTo>
                      <a:pt x="749" y="8"/>
                    </a:lnTo>
                    <a:lnTo>
                      <a:pt x="781" y="13"/>
                    </a:lnTo>
                    <a:lnTo>
                      <a:pt x="812" y="20"/>
                    </a:lnTo>
                    <a:lnTo>
                      <a:pt x="844" y="29"/>
                    </a:lnTo>
                    <a:lnTo>
                      <a:pt x="873" y="39"/>
                    </a:lnTo>
                    <a:lnTo>
                      <a:pt x="903" y="50"/>
                    </a:lnTo>
                    <a:lnTo>
                      <a:pt x="933" y="64"/>
                    </a:lnTo>
                    <a:lnTo>
                      <a:pt x="961" y="78"/>
                    </a:lnTo>
                    <a:lnTo>
                      <a:pt x="989" y="93"/>
                    </a:lnTo>
                    <a:lnTo>
                      <a:pt x="1015" y="111"/>
                    </a:lnTo>
                    <a:lnTo>
                      <a:pt x="1041" y="129"/>
                    </a:lnTo>
                    <a:lnTo>
                      <a:pt x="1066" y="148"/>
                    </a:lnTo>
                    <a:lnTo>
                      <a:pt x="1090" y="169"/>
                    </a:lnTo>
                    <a:lnTo>
                      <a:pt x="1113" y="191"/>
                    </a:lnTo>
                    <a:lnTo>
                      <a:pt x="1135" y="213"/>
                    </a:lnTo>
                    <a:lnTo>
                      <a:pt x="1156" y="238"/>
                    </a:lnTo>
                    <a:lnTo>
                      <a:pt x="1175" y="262"/>
                    </a:lnTo>
                    <a:lnTo>
                      <a:pt x="1194" y="289"/>
                    </a:lnTo>
                    <a:lnTo>
                      <a:pt x="1211" y="315"/>
                    </a:lnTo>
                    <a:lnTo>
                      <a:pt x="1227" y="343"/>
                    </a:lnTo>
                    <a:lnTo>
                      <a:pt x="1243" y="371"/>
                    </a:lnTo>
                    <a:lnTo>
                      <a:pt x="1256" y="401"/>
                    </a:lnTo>
                    <a:lnTo>
                      <a:pt x="1268" y="431"/>
                    </a:lnTo>
                    <a:lnTo>
                      <a:pt x="1278" y="461"/>
                    </a:lnTo>
                    <a:lnTo>
                      <a:pt x="1288" y="493"/>
                    </a:lnTo>
                    <a:lnTo>
                      <a:pt x="1296" y="525"/>
                    </a:lnTo>
                    <a:lnTo>
                      <a:pt x="1302" y="558"/>
                    </a:lnTo>
                    <a:lnTo>
                      <a:pt x="1306" y="591"/>
                    </a:lnTo>
                    <a:lnTo>
                      <a:pt x="1309" y="624"/>
                    </a:lnTo>
                    <a:lnTo>
                      <a:pt x="1310" y="659"/>
                    </a:lnTo>
                    <a:lnTo>
                      <a:pt x="1310" y="694"/>
                    </a:lnTo>
                    <a:lnTo>
                      <a:pt x="1307" y="728"/>
                    </a:lnTo>
                    <a:lnTo>
                      <a:pt x="1303" y="762"/>
                    </a:lnTo>
                    <a:lnTo>
                      <a:pt x="1298" y="794"/>
                    </a:lnTo>
                    <a:lnTo>
                      <a:pt x="1290" y="828"/>
                    </a:lnTo>
                    <a:lnTo>
                      <a:pt x="1282" y="860"/>
                    </a:lnTo>
                    <a:lnTo>
                      <a:pt x="1270" y="891"/>
                    </a:lnTo>
                    <a:lnTo>
                      <a:pt x="1259" y="922"/>
                    </a:lnTo>
                    <a:lnTo>
                      <a:pt x="1246" y="951"/>
                    </a:lnTo>
                    <a:lnTo>
                      <a:pt x="1231" y="980"/>
                    </a:lnTo>
                    <a:lnTo>
                      <a:pt x="1215" y="1007"/>
                    </a:lnTo>
                    <a:lnTo>
                      <a:pt x="1198" y="1035"/>
                    </a:lnTo>
                    <a:lnTo>
                      <a:pt x="1179" y="1061"/>
                    </a:lnTo>
                    <a:lnTo>
                      <a:pt x="1159" y="1086"/>
                    </a:lnTo>
                    <a:lnTo>
                      <a:pt x="1139" y="1110"/>
                    </a:lnTo>
                    <a:lnTo>
                      <a:pt x="1116" y="1134"/>
                    </a:lnTo>
                    <a:lnTo>
                      <a:pt x="1094" y="1155"/>
                    </a:lnTo>
                    <a:lnTo>
                      <a:pt x="1069" y="1177"/>
                    </a:lnTo>
                    <a:lnTo>
                      <a:pt x="1045" y="1196"/>
                    </a:lnTo>
                    <a:lnTo>
                      <a:pt x="1019" y="1214"/>
                    </a:lnTo>
                    <a:lnTo>
                      <a:pt x="993" y="1232"/>
                    </a:lnTo>
                    <a:lnTo>
                      <a:pt x="965" y="1248"/>
                    </a:lnTo>
                    <a:lnTo>
                      <a:pt x="938" y="1262"/>
                    </a:lnTo>
                    <a:lnTo>
                      <a:pt x="908" y="1275"/>
                    </a:lnTo>
                    <a:lnTo>
                      <a:pt x="878" y="1288"/>
                    </a:lnTo>
                    <a:lnTo>
                      <a:pt x="849" y="1298"/>
                    </a:lnTo>
                    <a:lnTo>
                      <a:pt x="818" y="1307"/>
                    </a:lnTo>
                    <a:lnTo>
                      <a:pt x="788" y="1314"/>
                    </a:lnTo>
                    <a:lnTo>
                      <a:pt x="756" y="1320"/>
                    </a:lnTo>
                    <a:lnTo>
                      <a:pt x="723" y="1325"/>
                    </a:lnTo>
                    <a:lnTo>
                      <a:pt x="692" y="1327"/>
                    </a:lnTo>
                    <a:lnTo>
                      <a:pt x="659" y="1328"/>
                    </a:lnTo>
                    <a:lnTo>
                      <a:pt x="626" y="1328"/>
                    </a:lnTo>
                    <a:lnTo>
                      <a:pt x="593" y="1326"/>
                    </a:lnTo>
                    <a:lnTo>
                      <a:pt x="559" y="1322"/>
                    </a:lnTo>
                    <a:lnTo>
                      <a:pt x="526" y="1316"/>
                    </a:lnTo>
                    <a:lnTo>
                      <a:pt x="495" y="1309"/>
                    </a:lnTo>
                    <a:lnTo>
                      <a:pt x="463" y="1301"/>
                    </a:lnTo>
                    <a:lnTo>
                      <a:pt x="432" y="1291"/>
                    </a:lnTo>
                    <a:lnTo>
                      <a:pt x="403" y="1279"/>
                    </a:lnTo>
                    <a:lnTo>
                      <a:pt x="373" y="1265"/>
                    </a:lnTo>
                    <a:lnTo>
                      <a:pt x="345" y="1251"/>
                    </a:lnTo>
                    <a:lnTo>
                      <a:pt x="317" y="1236"/>
                    </a:lnTo>
                    <a:lnTo>
                      <a:pt x="291" y="1218"/>
                    </a:lnTo>
                    <a:lnTo>
                      <a:pt x="265" y="1200"/>
                    </a:lnTo>
                    <a:lnTo>
                      <a:pt x="240" y="1181"/>
                    </a:lnTo>
                    <a:lnTo>
                      <a:pt x="216" y="1160"/>
                    </a:lnTo>
                    <a:lnTo>
                      <a:pt x="194" y="1138"/>
                    </a:lnTo>
                    <a:lnTo>
                      <a:pt x="171" y="1115"/>
                    </a:lnTo>
                    <a:lnTo>
                      <a:pt x="151" y="1091"/>
                    </a:lnTo>
                    <a:lnTo>
                      <a:pt x="131" y="1067"/>
                    </a:lnTo>
                    <a:lnTo>
                      <a:pt x="113" y="1041"/>
                    </a:lnTo>
                    <a:lnTo>
                      <a:pt x="96" y="1014"/>
                    </a:lnTo>
                    <a:lnTo>
                      <a:pt x="79" y="986"/>
                    </a:lnTo>
                    <a:lnTo>
                      <a:pt x="65" y="957"/>
                    </a:lnTo>
                    <a:lnTo>
                      <a:pt x="52" y="929"/>
                    </a:lnTo>
                    <a:lnTo>
                      <a:pt x="41" y="898"/>
                    </a:lnTo>
                    <a:lnTo>
                      <a:pt x="29" y="868"/>
                    </a:lnTo>
                    <a:lnTo>
                      <a:pt x="21" y="836"/>
                    </a:lnTo>
                    <a:lnTo>
                      <a:pt x="13" y="805"/>
                    </a:lnTo>
                    <a:lnTo>
                      <a:pt x="8" y="772"/>
                    </a:lnTo>
                    <a:lnTo>
                      <a:pt x="3" y="738"/>
                    </a:lnTo>
                    <a:lnTo>
                      <a:pt x="1" y="705"/>
                    </a:lnTo>
                    <a:lnTo>
                      <a:pt x="0" y="671"/>
                    </a:lnTo>
                    <a:lnTo>
                      <a:pt x="0" y="636"/>
                    </a:lnTo>
                    <a:lnTo>
                      <a:pt x="3" y="602"/>
                    </a:lnTo>
                    <a:lnTo>
                      <a:pt x="7" y="567"/>
                    </a:lnTo>
                    <a:lnTo>
                      <a:pt x="12" y="535"/>
                    </a:lnTo>
                    <a:lnTo>
                      <a:pt x="19" y="502"/>
                    </a:lnTo>
                    <a:lnTo>
                      <a:pt x="28" y="469"/>
                    </a:lnTo>
                    <a:lnTo>
                      <a:pt x="39" y="439"/>
                    </a:lnTo>
                    <a:lnTo>
                      <a:pt x="50" y="408"/>
                    </a:lnTo>
                    <a:lnTo>
                      <a:pt x="63" y="379"/>
                    </a:lnTo>
                    <a:lnTo>
                      <a:pt x="77" y="349"/>
                    </a:lnTo>
                    <a:lnTo>
                      <a:pt x="93" y="322"/>
                    </a:lnTo>
                    <a:lnTo>
                      <a:pt x="110" y="294"/>
                    </a:lnTo>
                    <a:lnTo>
                      <a:pt x="128" y="268"/>
                    </a:lnTo>
                    <a:lnTo>
                      <a:pt x="148" y="243"/>
                    </a:lnTo>
                    <a:lnTo>
                      <a:pt x="168" y="219"/>
                    </a:lnTo>
                    <a:lnTo>
                      <a:pt x="190" y="195"/>
                    </a:lnTo>
                    <a:lnTo>
                      <a:pt x="213" y="174"/>
                    </a:lnTo>
                    <a:lnTo>
                      <a:pt x="237" y="152"/>
                    </a:lnTo>
                    <a:lnTo>
                      <a:pt x="261" y="133"/>
                    </a:lnTo>
                    <a:lnTo>
                      <a:pt x="287" y="115"/>
                    </a:lnTo>
                    <a:lnTo>
                      <a:pt x="313" y="97"/>
                    </a:lnTo>
                    <a:lnTo>
                      <a:pt x="341" y="81"/>
                    </a:lnTo>
                    <a:lnTo>
                      <a:pt x="368" y="67"/>
                    </a:lnTo>
                    <a:lnTo>
                      <a:pt x="398" y="53"/>
                    </a:lnTo>
                    <a:lnTo>
                      <a:pt x="427" y="41"/>
                    </a:lnTo>
                    <a:lnTo>
                      <a:pt x="457" y="31"/>
                    </a:lnTo>
                    <a:lnTo>
                      <a:pt x="488" y="22"/>
                    </a:lnTo>
                    <a:lnTo>
                      <a:pt x="519" y="15"/>
                    </a:lnTo>
                    <a:lnTo>
                      <a:pt x="552" y="9"/>
                    </a:lnTo>
                    <a:lnTo>
                      <a:pt x="584" y="5"/>
                    </a:lnTo>
                    <a:lnTo>
                      <a:pt x="617" y="2"/>
                    </a:lnTo>
                    <a:lnTo>
                      <a:pt x="650" y="0"/>
                    </a:lnTo>
                    <a:lnTo>
                      <a:pt x="684" y="0"/>
                    </a:lnTo>
                    <a:close/>
                  </a:path>
                </a:pathLst>
              </a:custGeom>
              <a:noFill/>
              <a:ln w="2222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3796" name="Text Box 40"/>
          <p:cNvSpPr txBox="1">
            <a:spLocks noChangeArrowheads="1"/>
          </p:cNvSpPr>
          <p:nvPr/>
        </p:nvSpPr>
        <p:spPr bwMode="auto">
          <a:xfrm flipH="1">
            <a:off x="5141913" y="3497263"/>
            <a:ext cx="333375" cy="244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5,5</a:t>
            </a: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95275" y="1601788"/>
            <a:ext cx="8486775" cy="4057650"/>
            <a:chOff x="186" y="1009"/>
            <a:chExt cx="5346" cy="2556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86" y="1009"/>
              <a:ext cx="5346" cy="1861"/>
              <a:chOff x="186" y="1009"/>
              <a:chExt cx="5346" cy="1861"/>
            </a:xfrm>
          </p:grpSpPr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2292" y="2568"/>
                <a:ext cx="302" cy="302"/>
                <a:chOff x="2292" y="2568"/>
                <a:chExt cx="302" cy="302"/>
              </a:xfrm>
            </p:grpSpPr>
            <p:grpSp>
              <p:nvGrpSpPr>
                <p:cNvPr id="8" name="Group 44"/>
                <p:cNvGrpSpPr>
                  <a:grpSpLocks/>
                </p:cNvGrpSpPr>
                <p:nvPr/>
              </p:nvGrpSpPr>
              <p:grpSpPr bwMode="auto">
                <a:xfrm>
                  <a:off x="2435" y="2568"/>
                  <a:ext cx="16" cy="302"/>
                  <a:chOff x="2435" y="2568"/>
                  <a:chExt cx="16" cy="302"/>
                </a:xfrm>
              </p:grpSpPr>
              <p:sp>
                <p:nvSpPr>
                  <p:cNvPr id="33896" name="Rectangle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6" y="2734"/>
                    <a:ext cx="15" cy="13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897" name="Rectangle 4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5" y="2568"/>
                    <a:ext cx="15" cy="136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" name="Group 47"/>
                <p:cNvGrpSpPr>
                  <a:grpSpLocks/>
                </p:cNvGrpSpPr>
                <p:nvPr/>
              </p:nvGrpSpPr>
              <p:grpSpPr bwMode="auto">
                <a:xfrm>
                  <a:off x="2292" y="2710"/>
                  <a:ext cx="302" cy="19"/>
                  <a:chOff x="2292" y="2710"/>
                  <a:chExt cx="302" cy="19"/>
                </a:xfrm>
              </p:grpSpPr>
              <p:sp>
                <p:nvSpPr>
                  <p:cNvPr id="33894" name="Rectangle 48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351" y="2651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895" name="Rectangle 49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517" y="2652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186" y="1009"/>
                <a:ext cx="5346" cy="1859"/>
                <a:chOff x="186" y="1009"/>
                <a:chExt cx="5346" cy="1859"/>
              </a:xfrm>
            </p:grpSpPr>
            <p:grpSp>
              <p:nvGrpSpPr>
                <p:cNvPr id="11" name="Group 51"/>
                <p:cNvGrpSpPr>
                  <a:grpSpLocks/>
                </p:cNvGrpSpPr>
                <p:nvPr/>
              </p:nvGrpSpPr>
              <p:grpSpPr bwMode="auto">
                <a:xfrm>
                  <a:off x="186" y="1009"/>
                  <a:ext cx="5346" cy="1846"/>
                  <a:chOff x="186" y="1009"/>
                  <a:chExt cx="5346" cy="1846"/>
                </a:xfrm>
              </p:grpSpPr>
              <p:grpSp>
                <p:nvGrpSpPr>
                  <p:cNvPr id="1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86" y="1009"/>
                    <a:ext cx="5346" cy="1557"/>
                    <a:chOff x="186" y="1009"/>
                    <a:chExt cx="5346" cy="1557"/>
                  </a:xfrm>
                </p:grpSpPr>
                <p:grpSp>
                  <p:nvGrpSpPr>
                    <p:cNvPr id="13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" y="1009"/>
                      <a:ext cx="5346" cy="1557"/>
                      <a:chOff x="186" y="1009"/>
                      <a:chExt cx="5346" cy="1557"/>
                    </a:xfrm>
                  </p:grpSpPr>
                  <p:sp>
                    <p:nvSpPr>
                      <p:cNvPr id="33858" name="AutoShape 5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42" y="1270"/>
                        <a:ext cx="474" cy="162"/>
                      </a:xfrm>
                      <a:prstGeom prst="callout1">
                        <a:avLst>
                          <a:gd name="adj1" fmla="val 50616"/>
                          <a:gd name="adj2" fmla="val 110125"/>
                          <a:gd name="adj3" fmla="val 369755"/>
                          <a:gd name="adj4" fmla="val 168986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FD II/</a:t>
                        </a:r>
                        <a:r>
                          <a:rPr lang="de-DE">
                            <a:solidFill>
                              <a:srgbClr val="FF0000"/>
                            </a:solidFill>
                          </a:rPr>
                          <a:t>1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33859" name="Text Box 5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76" y="1804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FF0000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grpSp>
                    <p:nvGrpSpPr>
                      <p:cNvPr id="14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" y="1183"/>
                        <a:ext cx="1446" cy="1190"/>
                        <a:chOff x="186" y="1183"/>
                        <a:chExt cx="1446" cy="1190"/>
                      </a:xfrm>
                    </p:grpSpPr>
                    <p:sp>
                      <p:nvSpPr>
                        <p:cNvPr id="33889" name="Text Box 5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" y="1183"/>
                          <a:ext cx="1248" cy="2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>
                            <a:lnSpc>
                              <a:spcPct val="95000"/>
                            </a:lnSpc>
                            <a:tabLst>
                              <a:tab pos="381000" algn="l"/>
                            </a:tabLst>
                          </a:pPr>
                          <a:r>
                            <a:rPr lang="de-DE">
                              <a:sym typeface="Webdings" pitchFamily="18" charset="2"/>
                            </a:rPr>
                            <a:t>Korrespondenz-  </a:t>
                          </a:r>
                          <a:r>
                            <a:rPr lang="de-DE" sz="1500">
                              <a:solidFill>
                                <a:srgbClr val="FF0000"/>
                              </a:solidFill>
                              <a:sym typeface="Webdings" pitchFamily="18" charset="2"/>
                            </a:rPr>
                            <a:t></a:t>
                          </a:r>
                          <a:r>
                            <a:rPr lang="de-DE" sz="1500">
                              <a:sym typeface="Webdings" pitchFamily="18" charset="2"/>
                            </a:rPr>
                            <a:t>	</a:t>
                          </a:r>
                          <a:r>
                            <a:rPr lang="de-DE">
                              <a:sym typeface="Webdings" pitchFamily="18" charset="2"/>
                            </a:rPr>
                            <a:t/>
                          </a:r>
                          <a:br>
                            <a:rPr lang="de-DE">
                              <a:sym typeface="Webdings" pitchFamily="18" charset="2"/>
                            </a:rPr>
                          </a:br>
                          <a:r>
                            <a:rPr lang="de-DE">
                              <a:sym typeface="Webdings" pitchFamily="18" charset="2"/>
                            </a:rPr>
                            <a:t>zentrum</a:t>
                          </a:r>
                        </a:p>
                      </p:txBody>
                    </p:sp>
                    <p:sp>
                      <p:nvSpPr>
                        <p:cNvPr id="33890" name="Text Box 5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92" y="2065"/>
                          <a:ext cx="1056" cy="3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r>
                            <a:rPr lang="de-DE"/>
                            <a:t>Meßprisma</a:t>
                          </a:r>
                          <a:br>
                            <a:rPr lang="de-DE"/>
                          </a:br>
                          <a:r>
                            <a:rPr lang="de-DE"/>
                            <a:t>Basis außen</a:t>
                          </a:r>
                        </a:p>
                      </p:txBody>
                    </p:sp>
                    <p:sp>
                      <p:nvSpPr>
                        <p:cNvPr id="33891" name="Text Box 5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86" y="1706"/>
                          <a:ext cx="1446" cy="3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  <a:tabLst>
                              <a:tab pos="381000" algn="l"/>
                            </a:tabLst>
                          </a:pPr>
                          <a:r>
                            <a:rPr lang="de-DE">
                              <a:sym typeface="Webdings" pitchFamily="18" charset="2"/>
                            </a:rPr>
                            <a:t>Bildlage mit</a:t>
                          </a:r>
                          <a:br>
                            <a:rPr lang="de-DE">
                              <a:sym typeface="Webdings" pitchFamily="18" charset="2"/>
                            </a:rPr>
                          </a:br>
                          <a:r>
                            <a:rPr lang="de-DE">
                              <a:sym typeface="Webdings" pitchFamily="18" charset="2"/>
                            </a:rPr>
                            <a:t>Meßprisma</a:t>
                          </a:r>
                          <a:endParaRPr lang="de-DE" sz="1400">
                            <a:sym typeface="Webdings" pitchFamily="18" charset="2"/>
                          </a:endParaRPr>
                        </a:p>
                      </p:txBody>
                    </p:sp>
                  </p:grpSp>
                  <p:sp>
                    <p:nvSpPr>
                      <p:cNvPr id="33861" name="AutoShape 60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2771" y="1270"/>
                        <a:ext cx="960" cy="162"/>
                      </a:xfrm>
                      <a:prstGeom prst="callout1">
                        <a:avLst>
                          <a:gd name="adj1" fmla="val 50616"/>
                          <a:gd name="adj2" fmla="val -5000"/>
                          <a:gd name="adj3" fmla="val 369134"/>
                          <a:gd name="adj4" fmla="val -34167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FD II/</a:t>
                        </a:r>
                        <a:r>
                          <a:rPr lang="de-DE">
                            <a:solidFill>
                              <a:srgbClr val="FF0000"/>
                            </a:solidFill>
                          </a:rPr>
                          <a:t>3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33862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4302" y="1802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969696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33863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660" y="1698"/>
                        <a:ext cx="374" cy="374"/>
                      </a:xfrm>
                      <a:prstGeom prst="ellipse">
                        <a:avLst/>
                      </a:prstGeom>
                      <a:solidFill>
                        <a:srgbClr val="F66C6C"/>
                      </a:solidFill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864" name="Text Box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flipH="1">
                        <a:off x="4775" y="1776"/>
                        <a:ext cx="163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de-DE" sz="2000">
                            <a:solidFill>
                              <a:srgbClr val="FF0000"/>
                            </a:solidFill>
                            <a:latin typeface="Times New Roman" pitchFamily="18" charset="0"/>
                            <a:sym typeface="Webdings" pitchFamily="18" charset="2"/>
                          </a:rPr>
                          <a:t></a:t>
                        </a:r>
                        <a:endParaRPr lang="de-DE" sz="24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33865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39" y="1884"/>
                        <a:ext cx="4093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866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54" y="1206"/>
                        <a:ext cx="0" cy="136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867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53" y="2120"/>
                        <a:ext cx="0" cy="68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868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166" y="1206"/>
                        <a:ext cx="1360" cy="136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869" name="Text Box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6" y="1804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FF0000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33870" name="AutoShape 69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2057" y="1270"/>
                        <a:ext cx="960" cy="162"/>
                      </a:xfrm>
                      <a:prstGeom prst="callout1">
                        <a:avLst>
                          <a:gd name="adj1" fmla="val 50616"/>
                          <a:gd name="adj2" fmla="val -5000"/>
                          <a:gd name="adj3" fmla="val 369134"/>
                          <a:gd name="adj4" fmla="val -34167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FD II/</a:t>
                        </a:r>
                        <a:r>
                          <a:rPr lang="de-DE">
                            <a:solidFill>
                              <a:srgbClr val="FF0000"/>
                            </a:solidFill>
                          </a:rPr>
                          <a:t>2</a:t>
                        </a:r>
                        <a:endParaRPr lang="de-DE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grpSp>
                    <p:nvGrpSpPr>
                      <p:cNvPr id="15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8" y="2123"/>
                        <a:ext cx="3222" cy="231"/>
                        <a:chOff x="1698" y="2123"/>
                        <a:chExt cx="3222" cy="231"/>
                      </a:xfrm>
                    </p:grpSpPr>
                    <p:sp>
                      <p:nvSpPr>
                        <p:cNvPr id="33879" name="Text Box 7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2370" y="2200"/>
                          <a:ext cx="144" cy="1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4</a:t>
                          </a:r>
                        </a:p>
                      </p:txBody>
                    </p:sp>
                    <p:sp>
                      <p:nvSpPr>
                        <p:cNvPr id="33880" name="Text Box 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3570" y="2200"/>
                          <a:ext cx="144" cy="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6</a:t>
                          </a:r>
                        </a:p>
                      </p:txBody>
                    </p:sp>
                    <p:sp>
                      <p:nvSpPr>
                        <p:cNvPr id="33881" name="Text Box 7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4776" y="2200"/>
                          <a:ext cx="144" cy="1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8</a:t>
                          </a:r>
                        </a:p>
                      </p:txBody>
                    </p:sp>
                    <p:grpSp>
                      <p:nvGrpSpPr>
                        <p:cNvPr id="16" name="Group 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42" y="2123"/>
                          <a:ext cx="3111" cy="68"/>
                          <a:chOff x="1742" y="2123"/>
                          <a:chExt cx="3111" cy="68"/>
                        </a:xfrm>
                      </p:grpSpPr>
                      <p:sp>
                        <p:nvSpPr>
                          <p:cNvPr id="33884" name="Line 7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648" y="2123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3885" name="Line 7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448" y="2123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3886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304" y="2155"/>
                            <a:ext cx="2544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3887" name="Line 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42" y="2155"/>
                            <a:ext cx="544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prstDash val="sysDot"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3888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53" y="2123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3883" name="Text Box 8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8" y="2197"/>
                          <a:ext cx="432" cy="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cm/m</a:t>
                          </a:r>
                        </a:p>
                      </p:txBody>
                    </p:sp>
                  </p:grpSp>
                  <p:grpSp>
                    <p:nvGrpSpPr>
                      <p:cNvPr id="17" name="Group 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68" y="2122"/>
                        <a:ext cx="360" cy="232"/>
                        <a:chOff x="1368" y="2122"/>
                        <a:chExt cx="360" cy="232"/>
                      </a:xfrm>
                    </p:grpSpPr>
                    <p:sp>
                      <p:nvSpPr>
                        <p:cNvPr id="33876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40" y="2155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3877" name="Text Box 8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368" y="2200"/>
                          <a:ext cx="144" cy="1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/>
                            <a:t>0</a:t>
                          </a:r>
                        </a:p>
                      </p:txBody>
                    </p:sp>
                    <p:sp>
                      <p:nvSpPr>
                        <p:cNvPr id="33878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40" y="2122"/>
                          <a:ext cx="0" cy="68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3873" name="AutoShape 85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3001" y="1009"/>
                        <a:ext cx="1383" cy="162"/>
                      </a:xfrm>
                      <a:prstGeom prst="callout1">
                        <a:avLst>
                          <a:gd name="adj1" fmla="val 50616"/>
                          <a:gd name="adj2" fmla="val -3472"/>
                          <a:gd name="adj3" fmla="val 537653"/>
                          <a:gd name="adj4" fmla="val -34491"/>
                        </a:avLst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chemeClr val="bg2"/>
                            </a:solidFill>
                          </a:rPr>
                          <a:t>Ursprüngliches Zentrum</a:t>
                        </a:r>
                      </a:p>
                    </p:txBody>
                  </p:sp>
                  <p:sp>
                    <p:nvSpPr>
                      <p:cNvPr id="33874" name="AutoShape 86"/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1776" y="1573"/>
                        <a:ext cx="282" cy="162"/>
                      </a:xfrm>
                      <a:prstGeom prst="callout1">
                        <a:avLst>
                          <a:gd name="adj1" fmla="val 50616"/>
                          <a:gd name="adj2" fmla="val -17023"/>
                          <a:gd name="adj3" fmla="val 189505"/>
                          <a:gd name="adj4" fmla="val -59222"/>
                        </a:avLst>
                      </a:prstGeom>
                      <a:noFill/>
                      <a:ln w="12700">
                        <a:solidFill>
                          <a:srgbClr val="808080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algn="r"/>
                        <a:r>
                          <a:rPr lang="de-DE">
                            <a:solidFill>
                              <a:srgbClr val="808080"/>
                            </a:solidFill>
                          </a:rPr>
                          <a:t>FD I</a:t>
                        </a:r>
                      </a:p>
                    </p:txBody>
                  </p:sp>
                  <p:sp>
                    <p:nvSpPr>
                      <p:cNvPr id="33875" name="Text Box 8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44" y="1804"/>
                        <a:ext cx="144" cy="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 anchorCtr="1"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de-DE" sz="1500">
                            <a:solidFill>
                              <a:srgbClr val="808080"/>
                            </a:solidFill>
                            <a:sym typeface="Webdings" pitchFamily="18" charset="2"/>
                          </a:rPr>
                          <a:t></a:t>
                        </a:r>
                        <a:endParaRPr lang="de-DE">
                          <a:solidFill>
                            <a:srgbClr val="80808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3857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" y="1500"/>
                      <a:ext cx="1248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  <a:tabLst>
                          <a:tab pos="381000" algn="l"/>
                        </a:tabLst>
                      </a:pPr>
                      <a:r>
                        <a:rPr lang="de-DE">
                          <a:solidFill>
                            <a:schemeClr val="bg2"/>
                          </a:solidFill>
                          <a:sym typeface="Webdings" pitchFamily="18" charset="2"/>
                        </a:rPr>
                        <a:t>Fusionszentrum  </a:t>
                      </a:r>
                      <a:r>
                        <a:rPr lang="de-DE" sz="1500">
                          <a:solidFill>
                            <a:schemeClr val="bg2"/>
                          </a:solidFill>
                          <a:sym typeface="Webdings" pitchFamily="18" charset="2"/>
                        </a:rPr>
                        <a:t></a:t>
                      </a:r>
                    </a:p>
                  </p:txBody>
                </p:sp>
              </p:grpSp>
              <p:sp>
                <p:nvSpPr>
                  <p:cNvPr id="33855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" y="2563"/>
                    <a:ext cx="924" cy="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>
                      <a:lnSpc>
                        <a:spcPct val="95000"/>
                      </a:lnSpc>
                      <a:tabLst>
                        <a:tab pos="381000" algn="l"/>
                      </a:tabLst>
                    </a:pPr>
                    <a:r>
                      <a:rPr lang="de-DE">
                        <a:sym typeface="Webdings" pitchFamily="18" charset="2"/>
                      </a:rPr>
                      <a:t>Binokulare  Wahrnehmung</a:t>
                    </a:r>
                  </a:p>
                </p:txBody>
              </p:sp>
            </p:grpSp>
            <p:grpSp>
              <p:nvGrpSpPr>
                <p:cNvPr id="18" name="Group 90"/>
                <p:cNvGrpSpPr>
                  <a:grpSpLocks/>
                </p:cNvGrpSpPr>
                <p:nvPr/>
              </p:nvGrpSpPr>
              <p:grpSpPr bwMode="auto">
                <a:xfrm>
                  <a:off x="1282" y="2566"/>
                  <a:ext cx="302" cy="302"/>
                  <a:chOff x="1282" y="2566"/>
                  <a:chExt cx="302" cy="302"/>
                </a:xfrm>
              </p:grpSpPr>
              <p:grpSp>
                <p:nvGrpSpPr>
                  <p:cNvPr id="19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552" y="2566"/>
                    <a:ext cx="16" cy="302"/>
                    <a:chOff x="1552" y="2566"/>
                    <a:chExt cx="16" cy="302"/>
                  </a:xfrm>
                </p:grpSpPr>
                <p:sp>
                  <p:nvSpPr>
                    <p:cNvPr id="33852" name="Rectangle 92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553" y="2732"/>
                      <a:ext cx="15" cy="136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53" name="Rectangle 9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552" y="2566"/>
                      <a:ext cx="15" cy="136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282" y="2707"/>
                    <a:ext cx="302" cy="19"/>
                    <a:chOff x="1282" y="2707"/>
                    <a:chExt cx="302" cy="19"/>
                  </a:xfrm>
                </p:grpSpPr>
                <p:sp>
                  <p:nvSpPr>
                    <p:cNvPr id="33850" name="Rectangle 95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1341" y="2649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51" name="Rectangle 96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1507" y="2648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grpSp>
          <p:nvGrpSpPr>
            <p:cNvPr id="21" name="Group 97"/>
            <p:cNvGrpSpPr>
              <a:grpSpLocks/>
            </p:cNvGrpSpPr>
            <p:nvPr/>
          </p:nvGrpSpPr>
          <p:grpSpPr bwMode="auto">
            <a:xfrm flipH="1">
              <a:off x="3024" y="2976"/>
              <a:ext cx="628" cy="589"/>
              <a:chOff x="2144" y="3011"/>
              <a:chExt cx="628" cy="589"/>
            </a:xfrm>
          </p:grpSpPr>
          <p:sp>
            <p:nvSpPr>
              <p:cNvPr id="33808" name="Rectangle 98"/>
              <p:cNvSpPr>
                <a:spLocks noChangeArrowheads="1"/>
              </p:cNvSpPr>
              <p:nvPr/>
            </p:nvSpPr>
            <p:spPr bwMode="auto">
              <a:xfrm>
                <a:off x="2144" y="3011"/>
                <a:ext cx="628" cy="589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09" name="Rectangle 99"/>
              <p:cNvSpPr>
                <a:spLocks noChangeArrowheads="1"/>
              </p:cNvSpPr>
              <p:nvPr/>
            </p:nvSpPr>
            <p:spPr bwMode="auto">
              <a:xfrm>
                <a:off x="2144" y="3011"/>
                <a:ext cx="628" cy="589"/>
              </a:xfrm>
              <a:prstGeom prst="rect">
                <a:avLst/>
              </a:prstGeom>
              <a:noFill/>
              <a:ln w="0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0" name="Freeform 100"/>
              <p:cNvSpPr>
                <a:spLocks/>
              </p:cNvSpPr>
              <p:nvPr/>
            </p:nvSpPr>
            <p:spPr bwMode="auto">
              <a:xfrm>
                <a:off x="2199" y="3047"/>
                <a:ext cx="518" cy="517"/>
              </a:xfrm>
              <a:custGeom>
                <a:avLst/>
                <a:gdLst>
                  <a:gd name="T0" fmla="*/ 7414 w 13455"/>
                  <a:gd name="T1" fmla="*/ 34 h 13438"/>
                  <a:gd name="T2" fmla="*/ 8406 w 13455"/>
                  <a:gd name="T3" fmla="*/ 212 h 13438"/>
                  <a:gd name="T4" fmla="*/ 9343 w 13455"/>
                  <a:gd name="T5" fmla="*/ 530 h 13438"/>
                  <a:gd name="T6" fmla="*/ 10212 w 13455"/>
                  <a:gd name="T7" fmla="*/ 975 h 13438"/>
                  <a:gd name="T8" fmla="*/ 11003 w 13455"/>
                  <a:gd name="T9" fmla="*/ 1538 h 13438"/>
                  <a:gd name="T10" fmla="*/ 11704 w 13455"/>
                  <a:gd name="T11" fmla="*/ 2205 h 13438"/>
                  <a:gd name="T12" fmla="*/ 12304 w 13455"/>
                  <a:gd name="T13" fmla="*/ 2966 h 13438"/>
                  <a:gd name="T14" fmla="*/ 12791 w 13455"/>
                  <a:gd name="T15" fmla="*/ 3810 h 13438"/>
                  <a:gd name="T16" fmla="*/ 13152 w 13455"/>
                  <a:gd name="T17" fmla="*/ 4725 h 13438"/>
                  <a:gd name="T18" fmla="*/ 13378 w 13455"/>
                  <a:gd name="T19" fmla="*/ 5698 h 13438"/>
                  <a:gd name="T20" fmla="*/ 13455 w 13455"/>
                  <a:gd name="T21" fmla="*/ 6719 h 13438"/>
                  <a:gd name="T22" fmla="*/ 13378 w 13455"/>
                  <a:gd name="T23" fmla="*/ 7740 h 13438"/>
                  <a:gd name="T24" fmla="*/ 13152 w 13455"/>
                  <a:gd name="T25" fmla="*/ 8714 h 13438"/>
                  <a:gd name="T26" fmla="*/ 12791 w 13455"/>
                  <a:gd name="T27" fmla="*/ 9628 h 13438"/>
                  <a:gd name="T28" fmla="*/ 12304 w 13455"/>
                  <a:gd name="T29" fmla="*/ 10472 h 13438"/>
                  <a:gd name="T30" fmla="*/ 11704 w 13455"/>
                  <a:gd name="T31" fmla="*/ 11233 h 13438"/>
                  <a:gd name="T32" fmla="*/ 11003 w 13455"/>
                  <a:gd name="T33" fmla="*/ 11901 h 13438"/>
                  <a:gd name="T34" fmla="*/ 10212 w 13455"/>
                  <a:gd name="T35" fmla="*/ 12463 h 13438"/>
                  <a:gd name="T36" fmla="*/ 9343 w 13455"/>
                  <a:gd name="T37" fmla="*/ 12908 h 13438"/>
                  <a:gd name="T38" fmla="*/ 8406 w 13455"/>
                  <a:gd name="T39" fmla="*/ 13226 h 13438"/>
                  <a:gd name="T40" fmla="*/ 7414 w 13455"/>
                  <a:gd name="T41" fmla="*/ 13404 h 13438"/>
                  <a:gd name="T42" fmla="*/ 6382 w 13455"/>
                  <a:gd name="T43" fmla="*/ 13429 h 13438"/>
                  <a:gd name="T44" fmla="*/ 5375 w 13455"/>
                  <a:gd name="T45" fmla="*/ 13301 h 13438"/>
                  <a:gd name="T46" fmla="*/ 4419 w 13455"/>
                  <a:gd name="T47" fmla="*/ 13030 h 13438"/>
                  <a:gd name="T48" fmla="*/ 3525 w 13455"/>
                  <a:gd name="T49" fmla="*/ 12625 h 13438"/>
                  <a:gd name="T50" fmla="*/ 2706 w 13455"/>
                  <a:gd name="T51" fmla="*/ 12100 h 13438"/>
                  <a:gd name="T52" fmla="*/ 1975 w 13455"/>
                  <a:gd name="T53" fmla="*/ 11466 h 13438"/>
                  <a:gd name="T54" fmla="*/ 1340 w 13455"/>
                  <a:gd name="T55" fmla="*/ 10735 h 13438"/>
                  <a:gd name="T56" fmla="*/ 814 w 13455"/>
                  <a:gd name="T57" fmla="*/ 9917 h 13438"/>
                  <a:gd name="T58" fmla="*/ 409 w 13455"/>
                  <a:gd name="T59" fmla="*/ 9025 h 13438"/>
                  <a:gd name="T60" fmla="*/ 137 w 13455"/>
                  <a:gd name="T61" fmla="*/ 8070 h 13438"/>
                  <a:gd name="T62" fmla="*/ 8 w 13455"/>
                  <a:gd name="T63" fmla="*/ 7064 h 13438"/>
                  <a:gd name="T64" fmla="*/ 35 w 13455"/>
                  <a:gd name="T65" fmla="*/ 6034 h 13438"/>
                  <a:gd name="T66" fmla="*/ 212 w 13455"/>
                  <a:gd name="T67" fmla="*/ 5044 h 13438"/>
                  <a:gd name="T68" fmla="*/ 530 w 13455"/>
                  <a:gd name="T69" fmla="*/ 4108 h 13438"/>
                  <a:gd name="T70" fmla="*/ 977 w 13455"/>
                  <a:gd name="T71" fmla="*/ 3240 h 13438"/>
                  <a:gd name="T72" fmla="*/ 1540 w 13455"/>
                  <a:gd name="T73" fmla="*/ 2449 h 13438"/>
                  <a:gd name="T74" fmla="*/ 2208 w 13455"/>
                  <a:gd name="T75" fmla="*/ 1749 h 13438"/>
                  <a:gd name="T76" fmla="*/ 2971 w 13455"/>
                  <a:gd name="T77" fmla="*/ 1150 h 13438"/>
                  <a:gd name="T78" fmla="*/ 3816 w 13455"/>
                  <a:gd name="T79" fmla="*/ 664 h 13438"/>
                  <a:gd name="T80" fmla="*/ 4731 w 13455"/>
                  <a:gd name="T81" fmla="*/ 302 h 13438"/>
                  <a:gd name="T82" fmla="*/ 5706 w 13455"/>
                  <a:gd name="T83" fmla="*/ 77 h 13438"/>
                  <a:gd name="T84" fmla="*/ 6728 w 13455"/>
                  <a:gd name="T85" fmla="*/ 0 h 134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455"/>
                  <a:gd name="T130" fmla="*/ 0 h 13438"/>
                  <a:gd name="T131" fmla="*/ 13455 w 13455"/>
                  <a:gd name="T132" fmla="*/ 13438 h 134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455" h="13438">
                    <a:moveTo>
                      <a:pt x="6728" y="0"/>
                    </a:moveTo>
                    <a:lnTo>
                      <a:pt x="7073" y="9"/>
                    </a:lnTo>
                    <a:lnTo>
                      <a:pt x="7414" y="34"/>
                    </a:lnTo>
                    <a:lnTo>
                      <a:pt x="7750" y="77"/>
                    </a:lnTo>
                    <a:lnTo>
                      <a:pt x="8080" y="137"/>
                    </a:lnTo>
                    <a:lnTo>
                      <a:pt x="8406" y="212"/>
                    </a:lnTo>
                    <a:lnTo>
                      <a:pt x="8724" y="302"/>
                    </a:lnTo>
                    <a:lnTo>
                      <a:pt x="9036" y="408"/>
                    </a:lnTo>
                    <a:lnTo>
                      <a:pt x="9343" y="530"/>
                    </a:lnTo>
                    <a:lnTo>
                      <a:pt x="9641" y="664"/>
                    </a:lnTo>
                    <a:lnTo>
                      <a:pt x="9930" y="813"/>
                    </a:lnTo>
                    <a:lnTo>
                      <a:pt x="10212" y="975"/>
                    </a:lnTo>
                    <a:lnTo>
                      <a:pt x="10485" y="1150"/>
                    </a:lnTo>
                    <a:lnTo>
                      <a:pt x="10749" y="1338"/>
                    </a:lnTo>
                    <a:lnTo>
                      <a:pt x="11003" y="1538"/>
                    </a:lnTo>
                    <a:lnTo>
                      <a:pt x="11247" y="1749"/>
                    </a:lnTo>
                    <a:lnTo>
                      <a:pt x="11482" y="1972"/>
                    </a:lnTo>
                    <a:lnTo>
                      <a:pt x="11704" y="2205"/>
                    </a:lnTo>
                    <a:lnTo>
                      <a:pt x="11916" y="2449"/>
                    </a:lnTo>
                    <a:lnTo>
                      <a:pt x="12116" y="2704"/>
                    </a:lnTo>
                    <a:lnTo>
                      <a:pt x="12304" y="2966"/>
                    </a:lnTo>
                    <a:lnTo>
                      <a:pt x="12480" y="3240"/>
                    </a:lnTo>
                    <a:lnTo>
                      <a:pt x="12642" y="3521"/>
                    </a:lnTo>
                    <a:lnTo>
                      <a:pt x="12791" y="3810"/>
                    </a:lnTo>
                    <a:lnTo>
                      <a:pt x="12926" y="4108"/>
                    </a:lnTo>
                    <a:lnTo>
                      <a:pt x="13046" y="4413"/>
                    </a:lnTo>
                    <a:lnTo>
                      <a:pt x="13152" y="4725"/>
                    </a:lnTo>
                    <a:lnTo>
                      <a:pt x="13243" y="5044"/>
                    </a:lnTo>
                    <a:lnTo>
                      <a:pt x="13318" y="5368"/>
                    </a:lnTo>
                    <a:lnTo>
                      <a:pt x="13378" y="5698"/>
                    </a:lnTo>
                    <a:lnTo>
                      <a:pt x="13421" y="6034"/>
                    </a:lnTo>
                    <a:lnTo>
                      <a:pt x="13447" y="6375"/>
                    </a:lnTo>
                    <a:lnTo>
                      <a:pt x="13455" y="6719"/>
                    </a:lnTo>
                    <a:lnTo>
                      <a:pt x="13447" y="7064"/>
                    </a:lnTo>
                    <a:lnTo>
                      <a:pt x="13421" y="7404"/>
                    </a:lnTo>
                    <a:lnTo>
                      <a:pt x="13378" y="7740"/>
                    </a:lnTo>
                    <a:lnTo>
                      <a:pt x="13318" y="8070"/>
                    </a:lnTo>
                    <a:lnTo>
                      <a:pt x="13243" y="8395"/>
                    </a:lnTo>
                    <a:lnTo>
                      <a:pt x="13152" y="8714"/>
                    </a:lnTo>
                    <a:lnTo>
                      <a:pt x="13046" y="9025"/>
                    </a:lnTo>
                    <a:lnTo>
                      <a:pt x="12926" y="9330"/>
                    </a:lnTo>
                    <a:lnTo>
                      <a:pt x="12791" y="9628"/>
                    </a:lnTo>
                    <a:lnTo>
                      <a:pt x="12642" y="9917"/>
                    </a:lnTo>
                    <a:lnTo>
                      <a:pt x="12480" y="10198"/>
                    </a:lnTo>
                    <a:lnTo>
                      <a:pt x="12304" y="10472"/>
                    </a:lnTo>
                    <a:lnTo>
                      <a:pt x="12116" y="10735"/>
                    </a:lnTo>
                    <a:lnTo>
                      <a:pt x="11916" y="10988"/>
                    </a:lnTo>
                    <a:lnTo>
                      <a:pt x="11704" y="11233"/>
                    </a:lnTo>
                    <a:lnTo>
                      <a:pt x="11482" y="11466"/>
                    </a:lnTo>
                    <a:lnTo>
                      <a:pt x="11247" y="11690"/>
                    </a:lnTo>
                    <a:lnTo>
                      <a:pt x="11003" y="11901"/>
                    </a:lnTo>
                    <a:lnTo>
                      <a:pt x="10749" y="12100"/>
                    </a:lnTo>
                    <a:lnTo>
                      <a:pt x="10485" y="12288"/>
                    </a:lnTo>
                    <a:lnTo>
                      <a:pt x="10212" y="12463"/>
                    </a:lnTo>
                    <a:lnTo>
                      <a:pt x="9930" y="12625"/>
                    </a:lnTo>
                    <a:lnTo>
                      <a:pt x="9641" y="12774"/>
                    </a:lnTo>
                    <a:lnTo>
                      <a:pt x="9343" y="12908"/>
                    </a:lnTo>
                    <a:lnTo>
                      <a:pt x="9036" y="13030"/>
                    </a:lnTo>
                    <a:lnTo>
                      <a:pt x="8724" y="13136"/>
                    </a:lnTo>
                    <a:lnTo>
                      <a:pt x="8406" y="13226"/>
                    </a:lnTo>
                    <a:lnTo>
                      <a:pt x="8080" y="13301"/>
                    </a:lnTo>
                    <a:lnTo>
                      <a:pt x="7750" y="13361"/>
                    </a:lnTo>
                    <a:lnTo>
                      <a:pt x="7414" y="13404"/>
                    </a:lnTo>
                    <a:lnTo>
                      <a:pt x="7073" y="13429"/>
                    </a:lnTo>
                    <a:lnTo>
                      <a:pt x="6728" y="13438"/>
                    </a:lnTo>
                    <a:lnTo>
                      <a:pt x="6382" y="13429"/>
                    </a:lnTo>
                    <a:lnTo>
                      <a:pt x="6041" y="13404"/>
                    </a:lnTo>
                    <a:lnTo>
                      <a:pt x="5706" y="13361"/>
                    </a:lnTo>
                    <a:lnTo>
                      <a:pt x="5375" y="13301"/>
                    </a:lnTo>
                    <a:lnTo>
                      <a:pt x="5049" y="13226"/>
                    </a:lnTo>
                    <a:lnTo>
                      <a:pt x="4731" y="13136"/>
                    </a:lnTo>
                    <a:lnTo>
                      <a:pt x="4419" y="13030"/>
                    </a:lnTo>
                    <a:lnTo>
                      <a:pt x="4114" y="12908"/>
                    </a:lnTo>
                    <a:lnTo>
                      <a:pt x="3816" y="12774"/>
                    </a:lnTo>
                    <a:lnTo>
                      <a:pt x="3525" y="12625"/>
                    </a:lnTo>
                    <a:lnTo>
                      <a:pt x="3243" y="12463"/>
                    </a:lnTo>
                    <a:lnTo>
                      <a:pt x="2971" y="12288"/>
                    </a:lnTo>
                    <a:lnTo>
                      <a:pt x="2706" y="12100"/>
                    </a:lnTo>
                    <a:lnTo>
                      <a:pt x="2452" y="11901"/>
                    </a:lnTo>
                    <a:lnTo>
                      <a:pt x="2208" y="11690"/>
                    </a:lnTo>
                    <a:lnTo>
                      <a:pt x="1975" y="11466"/>
                    </a:lnTo>
                    <a:lnTo>
                      <a:pt x="1751" y="11233"/>
                    </a:lnTo>
                    <a:lnTo>
                      <a:pt x="1540" y="10988"/>
                    </a:lnTo>
                    <a:lnTo>
                      <a:pt x="1340" y="10735"/>
                    </a:lnTo>
                    <a:lnTo>
                      <a:pt x="1151" y="10472"/>
                    </a:lnTo>
                    <a:lnTo>
                      <a:pt x="977" y="10198"/>
                    </a:lnTo>
                    <a:lnTo>
                      <a:pt x="814" y="9917"/>
                    </a:lnTo>
                    <a:lnTo>
                      <a:pt x="665" y="9628"/>
                    </a:lnTo>
                    <a:lnTo>
                      <a:pt x="530" y="9330"/>
                    </a:lnTo>
                    <a:lnTo>
                      <a:pt x="409" y="9025"/>
                    </a:lnTo>
                    <a:lnTo>
                      <a:pt x="303" y="8714"/>
                    </a:lnTo>
                    <a:lnTo>
                      <a:pt x="212" y="8395"/>
                    </a:lnTo>
                    <a:lnTo>
                      <a:pt x="137" y="8070"/>
                    </a:lnTo>
                    <a:lnTo>
                      <a:pt x="77" y="7740"/>
                    </a:lnTo>
                    <a:lnTo>
                      <a:pt x="35" y="7404"/>
                    </a:lnTo>
                    <a:lnTo>
                      <a:pt x="8" y="7064"/>
                    </a:lnTo>
                    <a:lnTo>
                      <a:pt x="0" y="6719"/>
                    </a:lnTo>
                    <a:lnTo>
                      <a:pt x="8" y="6375"/>
                    </a:lnTo>
                    <a:lnTo>
                      <a:pt x="35" y="6034"/>
                    </a:lnTo>
                    <a:lnTo>
                      <a:pt x="77" y="5698"/>
                    </a:lnTo>
                    <a:lnTo>
                      <a:pt x="137" y="5368"/>
                    </a:lnTo>
                    <a:lnTo>
                      <a:pt x="212" y="5044"/>
                    </a:lnTo>
                    <a:lnTo>
                      <a:pt x="303" y="4725"/>
                    </a:lnTo>
                    <a:lnTo>
                      <a:pt x="409" y="4413"/>
                    </a:lnTo>
                    <a:lnTo>
                      <a:pt x="530" y="4108"/>
                    </a:lnTo>
                    <a:lnTo>
                      <a:pt x="665" y="3810"/>
                    </a:lnTo>
                    <a:lnTo>
                      <a:pt x="814" y="3521"/>
                    </a:lnTo>
                    <a:lnTo>
                      <a:pt x="977" y="3240"/>
                    </a:lnTo>
                    <a:lnTo>
                      <a:pt x="1151" y="2966"/>
                    </a:lnTo>
                    <a:lnTo>
                      <a:pt x="1340" y="2704"/>
                    </a:lnTo>
                    <a:lnTo>
                      <a:pt x="1540" y="2449"/>
                    </a:lnTo>
                    <a:lnTo>
                      <a:pt x="1751" y="2205"/>
                    </a:lnTo>
                    <a:lnTo>
                      <a:pt x="1975" y="1972"/>
                    </a:lnTo>
                    <a:lnTo>
                      <a:pt x="2208" y="1749"/>
                    </a:lnTo>
                    <a:lnTo>
                      <a:pt x="2452" y="1538"/>
                    </a:lnTo>
                    <a:lnTo>
                      <a:pt x="2706" y="1338"/>
                    </a:lnTo>
                    <a:lnTo>
                      <a:pt x="2971" y="1150"/>
                    </a:lnTo>
                    <a:lnTo>
                      <a:pt x="3243" y="975"/>
                    </a:lnTo>
                    <a:lnTo>
                      <a:pt x="3525" y="813"/>
                    </a:lnTo>
                    <a:lnTo>
                      <a:pt x="3816" y="664"/>
                    </a:lnTo>
                    <a:lnTo>
                      <a:pt x="4114" y="530"/>
                    </a:lnTo>
                    <a:lnTo>
                      <a:pt x="4419" y="408"/>
                    </a:lnTo>
                    <a:lnTo>
                      <a:pt x="4731" y="302"/>
                    </a:lnTo>
                    <a:lnTo>
                      <a:pt x="5049" y="212"/>
                    </a:lnTo>
                    <a:lnTo>
                      <a:pt x="5375" y="137"/>
                    </a:lnTo>
                    <a:lnTo>
                      <a:pt x="5706" y="77"/>
                    </a:lnTo>
                    <a:lnTo>
                      <a:pt x="6041" y="34"/>
                    </a:lnTo>
                    <a:lnTo>
                      <a:pt x="6382" y="9"/>
                    </a:lnTo>
                    <a:lnTo>
                      <a:pt x="67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1" name="Rectangle 101"/>
              <p:cNvSpPr>
                <a:spLocks noChangeArrowheads="1"/>
              </p:cNvSpPr>
              <p:nvPr/>
            </p:nvSpPr>
            <p:spPr bwMode="auto">
              <a:xfrm>
                <a:off x="2454" y="3050"/>
                <a:ext cx="8" cy="58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2" name="Freeform 102"/>
              <p:cNvSpPr>
                <a:spLocks/>
              </p:cNvSpPr>
              <p:nvPr/>
            </p:nvSpPr>
            <p:spPr bwMode="auto">
              <a:xfrm>
                <a:off x="2505" y="3091"/>
                <a:ext cx="14" cy="24"/>
              </a:xfrm>
              <a:custGeom>
                <a:avLst/>
                <a:gdLst>
                  <a:gd name="T0" fmla="*/ 156 w 362"/>
                  <a:gd name="T1" fmla="*/ 0 h 632"/>
                  <a:gd name="T2" fmla="*/ 362 w 362"/>
                  <a:gd name="T3" fmla="*/ 55 h 632"/>
                  <a:gd name="T4" fmla="*/ 208 w 362"/>
                  <a:gd name="T5" fmla="*/ 632 h 632"/>
                  <a:gd name="T6" fmla="*/ 0 w 362"/>
                  <a:gd name="T7" fmla="*/ 576 h 632"/>
                  <a:gd name="T8" fmla="*/ 156 w 362"/>
                  <a:gd name="T9" fmla="*/ 0 h 6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632"/>
                  <a:gd name="T17" fmla="*/ 362 w 362"/>
                  <a:gd name="T18" fmla="*/ 632 h 6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632">
                    <a:moveTo>
                      <a:pt x="156" y="0"/>
                    </a:moveTo>
                    <a:lnTo>
                      <a:pt x="362" y="55"/>
                    </a:lnTo>
                    <a:lnTo>
                      <a:pt x="208" y="632"/>
                    </a:lnTo>
                    <a:lnTo>
                      <a:pt x="0" y="57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3" name="Freeform 103"/>
              <p:cNvSpPr>
                <a:spLocks/>
              </p:cNvSpPr>
              <p:nvPr/>
            </p:nvSpPr>
            <p:spPr bwMode="auto">
              <a:xfrm>
                <a:off x="2397" y="3091"/>
                <a:ext cx="14" cy="25"/>
              </a:xfrm>
              <a:custGeom>
                <a:avLst/>
                <a:gdLst>
                  <a:gd name="T0" fmla="*/ 0 w 360"/>
                  <a:gd name="T1" fmla="*/ 55 h 631"/>
                  <a:gd name="T2" fmla="*/ 206 w 360"/>
                  <a:gd name="T3" fmla="*/ 0 h 631"/>
                  <a:gd name="T4" fmla="*/ 360 w 360"/>
                  <a:gd name="T5" fmla="*/ 576 h 631"/>
                  <a:gd name="T6" fmla="*/ 154 w 360"/>
                  <a:gd name="T7" fmla="*/ 631 h 631"/>
                  <a:gd name="T8" fmla="*/ 0 w 360"/>
                  <a:gd name="T9" fmla="*/ 55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631"/>
                  <a:gd name="T17" fmla="*/ 360 w 360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631">
                    <a:moveTo>
                      <a:pt x="0" y="55"/>
                    </a:moveTo>
                    <a:lnTo>
                      <a:pt x="206" y="0"/>
                    </a:lnTo>
                    <a:lnTo>
                      <a:pt x="360" y="576"/>
                    </a:lnTo>
                    <a:lnTo>
                      <a:pt x="154" y="63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4" name="Freeform 104"/>
              <p:cNvSpPr>
                <a:spLocks/>
              </p:cNvSpPr>
              <p:nvPr/>
            </p:nvSpPr>
            <p:spPr bwMode="auto">
              <a:xfrm>
                <a:off x="2471" y="3085"/>
                <a:ext cx="10" cy="24"/>
              </a:xfrm>
              <a:custGeom>
                <a:avLst/>
                <a:gdLst>
                  <a:gd name="T0" fmla="*/ 52 w 265"/>
                  <a:gd name="T1" fmla="*/ 0 h 614"/>
                  <a:gd name="T2" fmla="*/ 265 w 265"/>
                  <a:gd name="T3" fmla="*/ 19 h 614"/>
                  <a:gd name="T4" fmla="*/ 213 w 265"/>
                  <a:gd name="T5" fmla="*/ 614 h 614"/>
                  <a:gd name="T6" fmla="*/ 0 w 265"/>
                  <a:gd name="T7" fmla="*/ 594 h 614"/>
                  <a:gd name="T8" fmla="*/ 52 w 265"/>
                  <a:gd name="T9" fmla="*/ 0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4"/>
                  <a:gd name="T17" fmla="*/ 265 w 265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4">
                    <a:moveTo>
                      <a:pt x="52" y="0"/>
                    </a:moveTo>
                    <a:lnTo>
                      <a:pt x="265" y="19"/>
                    </a:lnTo>
                    <a:lnTo>
                      <a:pt x="213" y="614"/>
                    </a:lnTo>
                    <a:lnTo>
                      <a:pt x="0" y="59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5" name="Freeform 105"/>
              <p:cNvSpPr>
                <a:spLocks/>
              </p:cNvSpPr>
              <p:nvPr/>
            </p:nvSpPr>
            <p:spPr bwMode="auto">
              <a:xfrm>
                <a:off x="2435" y="3085"/>
                <a:ext cx="10" cy="24"/>
              </a:xfrm>
              <a:custGeom>
                <a:avLst/>
                <a:gdLst>
                  <a:gd name="T0" fmla="*/ 0 w 265"/>
                  <a:gd name="T1" fmla="*/ 19 h 613"/>
                  <a:gd name="T2" fmla="*/ 213 w 265"/>
                  <a:gd name="T3" fmla="*/ 0 h 613"/>
                  <a:gd name="T4" fmla="*/ 265 w 265"/>
                  <a:gd name="T5" fmla="*/ 594 h 613"/>
                  <a:gd name="T6" fmla="*/ 52 w 265"/>
                  <a:gd name="T7" fmla="*/ 613 h 613"/>
                  <a:gd name="T8" fmla="*/ 0 w 265"/>
                  <a:gd name="T9" fmla="*/ 19 h 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3"/>
                  <a:gd name="T17" fmla="*/ 265 w 265"/>
                  <a:gd name="T18" fmla="*/ 613 h 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3">
                    <a:moveTo>
                      <a:pt x="0" y="19"/>
                    </a:moveTo>
                    <a:lnTo>
                      <a:pt x="213" y="0"/>
                    </a:lnTo>
                    <a:lnTo>
                      <a:pt x="265" y="594"/>
                    </a:lnTo>
                    <a:lnTo>
                      <a:pt x="52" y="6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6" name="Freeform 106"/>
              <p:cNvSpPr>
                <a:spLocks/>
              </p:cNvSpPr>
              <p:nvPr/>
            </p:nvSpPr>
            <p:spPr bwMode="auto">
              <a:xfrm>
                <a:off x="2488" y="3064"/>
                <a:ext cx="16" cy="47"/>
              </a:xfrm>
              <a:custGeom>
                <a:avLst/>
                <a:gdLst>
                  <a:gd name="T0" fmla="*/ 208 w 418"/>
                  <a:gd name="T1" fmla="*/ 0 h 1213"/>
                  <a:gd name="T2" fmla="*/ 418 w 418"/>
                  <a:gd name="T3" fmla="*/ 38 h 1213"/>
                  <a:gd name="T4" fmla="*/ 210 w 418"/>
                  <a:gd name="T5" fmla="*/ 1213 h 1213"/>
                  <a:gd name="T6" fmla="*/ 0 w 418"/>
                  <a:gd name="T7" fmla="*/ 1176 h 1213"/>
                  <a:gd name="T8" fmla="*/ 208 w 418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3"/>
                  <a:gd name="T17" fmla="*/ 418 w 418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3">
                    <a:moveTo>
                      <a:pt x="208" y="0"/>
                    </a:moveTo>
                    <a:lnTo>
                      <a:pt x="418" y="38"/>
                    </a:lnTo>
                    <a:lnTo>
                      <a:pt x="210" y="1213"/>
                    </a:lnTo>
                    <a:lnTo>
                      <a:pt x="0" y="1176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7" name="Freeform 107"/>
              <p:cNvSpPr>
                <a:spLocks/>
              </p:cNvSpPr>
              <p:nvPr/>
            </p:nvSpPr>
            <p:spPr bwMode="auto">
              <a:xfrm>
                <a:off x="2412" y="3065"/>
                <a:ext cx="16" cy="46"/>
              </a:xfrm>
              <a:custGeom>
                <a:avLst/>
                <a:gdLst>
                  <a:gd name="T0" fmla="*/ 0 w 418"/>
                  <a:gd name="T1" fmla="*/ 37 h 1212"/>
                  <a:gd name="T2" fmla="*/ 210 w 418"/>
                  <a:gd name="T3" fmla="*/ 0 h 1212"/>
                  <a:gd name="T4" fmla="*/ 418 w 418"/>
                  <a:gd name="T5" fmla="*/ 1175 h 1212"/>
                  <a:gd name="T6" fmla="*/ 208 w 418"/>
                  <a:gd name="T7" fmla="*/ 1212 h 1212"/>
                  <a:gd name="T8" fmla="*/ 0 w 418"/>
                  <a:gd name="T9" fmla="*/ 37 h 1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2"/>
                  <a:gd name="T17" fmla="*/ 418 w 418"/>
                  <a:gd name="T18" fmla="*/ 1212 h 1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2">
                    <a:moveTo>
                      <a:pt x="0" y="37"/>
                    </a:moveTo>
                    <a:lnTo>
                      <a:pt x="210" y="0"/>
                    </a:lnTo>
                    <a:lnTo>
                      <a:pt x="418" y="1175"/>
                    </a:lnTo>
                    <a:lnTo>
                      <a:pt x="208" y="121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8" name="Rectangle 108"/>
              <p:cNvSpPr>
                <a:spLocks noChangeArrowheads="1"/>
              </p:cNvSpPr>
              <p:nvPr/>
            </p:nvSpPr>
            <p:spPr bwMode="auto">
              <a:xfrm>
                <a:off x="2454" y="3503"/>
                <a:ext cx="8" cy="57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9" name="Freeform 109"/>
              <p:cNvSpPr>
                <a:spLocks/>
              </p:cNvSpPr>
              <p:nvPr/>
            </p:nvSpPr>
            <p:spPr bwMode="auto">
              <a:xfrm>
                <a:off x="2397" y="3495"/>
                <a:ext cx="14" cy="25"/>
              </a:xfrm>
              <a:custGeom>
                <a:avLst/>
                <a:gdLst>
                  <a:gd name="T0" fmla="*/ 155 w 361"/>
                  <a:gd name="T1" fmla="*/ 0 h 631"/>
                  <a:gd name="T2" fmla="*/ 361 w 361"/>
                  <a:gd name="T3" fmla="*/ 55 h 631"/>
                  <a:gd name="T4" fmla="*/ 207 w 361"/>
                  <a:gd name="T5" fmla="*/ 631 h 631"/>
                  <a:gd name="T6" fmla="*/ 0 w 361"/>
                  <a:gd name="T7" fmla="*/ 576 h 631"/>
                  <a:gd name="T8" fmla="*/ 155 w 361"/>
                  <a:gd name="T9" fmla="*/ 0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631"/>
                  <a:gd name="T17" fmla="*/ 361 w 361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631">
                    <a:moveTo>
                      <a:pt x="155" y="0"/>
                    </a:moveTo>
                    <a:lnTo>
                      <a:pt x="361" y="55"/>
                    </a:lnTo>
                    <a:lnTo>
                      <a:pt x="207" y="631"/>
                    </a:lnTo>
                    <a:lnTo>
                      <a:pt x="0" y="576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0" name="Freeform 110"/>
              <p:cNvSpPr>
                <a:spLocks/>
              </p:cNvSpPr>
              <p:nvPr/>
            </p:nvSpPr>
            <p:spPr bwMode="auto">
              <a:xfrm>
                <a:off x="2505" y="3495"/>
                <a:ext cx="14" cy="25"/>
              </a:xfrm>
              <a:custGeom>
                <a:avLst/>
                <a:gdLst>
                  <a:gd name="T0" fmla="*/ 0 w 362"/>
                  <a:gd name="T1" fmla="*/ 55 h 631"/>
                  <a:gd name="T2" fmla="*/ 207 w 362"/>
                  <a:gd name="T3" fmla="*/ 0 h 631"/>
                  <a:gd name="T4" fmla="*/ 362 w 362"/>
                  <a:gd name="T5" fmla="*/ 576 h 631"/>
                  <a:gd name="T6" fmla="*/ 156 w 362"/>
                  <a:gd name="T7" fmla="*/ 631 h 631"/>
                  <a:gd name="T8" fmla="*/ 0 w 362"/>
                  <a:gd name="T9" fmla="*/ 55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631"/>
                  <a:gd name="T17" fmla="*/ 362 w 362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631">
                    <a:moveTo>
                      <a:pt x="0" y="55"/>
                    </a:moveTo>
                    <a:lnTo>
                      <a:pt x="207" y="0"/>
                    </a:lnTo>
                    <a:lnTo>
                      <a:pt x="362" y="576"/>
                    </a:lnTo>
                    <a:lnTo>
                      <a:pt x="156" y="63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1" name="Freeform 111"/>
              <p:cNvSpPr>
                <a:spLocks/>
              </p:cNvSpPr>
              <p:nvPr/>
            </p:nvSpPr>
            <p:spPr bwMode="auto">
              <a:xfrm>
                <a:off x="2435" y="3502"/>
                <a:ext cx="10" cy="23"/>
              </a:xfrm>
              <a:custGeom>
                <a:avLst/>
                <a:gdLst>
                  <a:gd name="T0" fmla="*/ 52 w 265"/>
                  <a:gd name="T1" fmla="*/ 0 h 613"/>
                  <a:gd name="T2" fmla="*/ 265 w 265"/>
                  <a:gd name="T3" fmla="*/ 18 h 613"/>
                  <a:gd name="T4" fmla="*/ 213 w 265"/>
                  <a:gd name="T5" fmla="*/ 613 h 613"/>
                  <a:gd name="T6" fmla="*/ 0 w 265"/>
                  <a:gd name="T7" fmla="*/ 595 h 613"/>
                  <a:gd name="T8" fmla="*/ 52 w 265"/>
                  <a:gd name="T9" fmla="*/ 0 h 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3"/>
                  <a:gd name="T17" fmla="*/ 265 w 265"/>
                  <a:gd name="T18" fmla="*/ 613 h 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3">
                    <a:moveTo>
                      <a:pt x="52" y="0"/>
                    </a:moveTo>
                    <a:lnTo>
                      <a:pt x="265" y="18"/>
                    </a:lnTo>
                    <a:lnTo>
                      <a:pt x="213" y="613"/>
                    </a:lnTo>
                    <a:lnTo>
                      <a:pt x="0" y="59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2" name="Freeform 112"/>
              <p:cNvSpPr>
                <a:spLocks/>
              </p:cNvSpPr>
              <p:nvPr/>
            </p:nvSpPr>
            <p:spPr bwMode="auto">
              <a:xfrm>
                <a:off x="2471" y="3502"/>
                <a:ext cx="10" cy="23"/>
              </a:xfrm>
              <a:custGeom>
                <a:avLst/>
                <a:gdLst>
                  <a:gd name="T0" fmla="*/ 0 w 264"/>
                  <a:gd name="T1" fmla="*/ 18 h 612"/>
                  <a:gd name="T2" fmla="*/ 212 w 264"/>
                  <a:gd name="T3" fmla="*/ 0 h 612"/>
                  <a:gd name="T4" fmla="*/ 264 w 264"/>
                  <a:gd name="T5" fmla="*/ 594 h 612"/>
                  <a:gd name="T6" fmla="*/ 52 w 264"/>
                  <a:gd name="T7" fmla="*/ 612 h 612"/>
                  <a:gd name="T8" fmla="*/ 0 w 264"/>
                  <a:gd name="T9" fmla="*/ 18 h 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4"/>
                  <a:gd name="T16" fmla="*/ 0 h 612"/>
                  <a:gd name="T17" fmla="*/ 264 w 264"/>
                  <a:gd name="T18" fmla="*/ 612 h 6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4" h="612">
                    <a:moveTo>
                      <a:pt x="0" y="18"/>
                    </a:moveTo>
                    <a:lnTo>
                      <a:pt x="212" y="0"/>
                    </a:lnTo>
                    <a:lnTo>
                      <a:pt x="264" y="594"/>
                    </a:lnTo>
                    <a:lnTo>
                      <a:pt x="52" y="6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3" name="Freeform 113"/>
              <p:cNvSpPr>
                <a:spLocks/>
              </p:cNvSpPr>
              <p:nvPr/>
            </p:nvSpPr>
            <p:spPr bwMode="auto">
              <a:xfrm>
                <a:off x="2412" y="3499"/>
                <a:ext cx="16" cy="47"/>
              </a:xfrm>
              <a:custGeom>
                <a:avLst/>
                <a:gdLst>
                  <a:gd name="T0" fmla="*/ 208 w 418"/>
                  <a:gd name="T1" fmla="*/ 0 h 1213"/>
                  <a:gd name="T2" fmla="*/ 418 w 418"/>
                  <a:gd name="T3" fmla="*/ 37 h 1213"/>
                  <a:gd name="T4" fmla="*/ 211 w 418"/>
                  <a:gd name="T5" fmla="*/ 1213 h 1213"/>
                  <a:gd name="T6" fmla="*/ 0 w 418"/>
                  <a:gd name="T7" fmla="*/ 1175 h 1213"/>
                  <a:gd name="T8" fmla="*/ 208 w 418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3"/>
                  <a:gd name="T17" fmla="*/ 418 w 418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3">
                    <a:moveTo>
                      <a:pt x="208" y="0"/>
                    </a:moveTo>
                    <a:lnTo>
                      <a:pt x="418" y="37"/>
                    </a:lnTo>
                    <a:lnTo>
                      <a:pt x="211" y="1213"/>
                    </a:lnTo>
                    <a:lnTo>
                      <a:pt x="0" y="117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4" name="Freeform 114"/>
              <p:cNvSpPr>
                <a:spLocks/>
              </p:cNvSpPr>
              <p:nvPr/>
            </p:nvSpPr>
            <p:spPr bwMode="auto">
              <a:xfrm>
                <a:off x="2488" y="3500"/>
                <a:ext cx="16" cy="46"/>
              </a:xfrm>
              <a:custGeom>
                <a:avLst/>
                <a:gdLst>
                  <a:gd name="T0" fmla="*/ 0 w 417"/>
                  <a:gd name="T1" fmla="*/ 38 h 1213"/>
                  <a:gd name="T2" fmla="*/ 210 w 417"/>
                  <a:gd name="T3" fmla="*/ 0 h 1213"/>
                  <a:gd name="T4" fmla="*/ 417 w 417"/>
                  <a:gd name="T5" fmla="*/ 1175 h 1213"/>
                  <a:gd name="T6" fmla="*/ 207 w 417"/>
                  <a:gd name="T7" fmla="*/ 1213 h 1213"/>
                  <a:gd name="T8" fmla="*/ 0 w 417"/>
                  <a:gd name="T9" fmla="*/ 38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1213"/>
                  <a:gd name="T17" fmla="*/ 417 w 417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1213">
                    <a:moveTo>
                      <a:pt x="0" y="38"/>
                    </a:moveTo>
                    <a:lnTo>
                      <a:pt x="210" y="0"/>
                    </a:lnTo>
                    <a:lnTo>
                      <a:pt x="417" y="1175"/>
                    </a:lnTo>
                    <a:lnTo>
                      <a:pt x="207" y="121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5" name="Freeform 115"/>
              <p:cNvSpPr>
                <a:spLocks/>
              </p:cNvSpPr>
              <p:nvPr/>
            </p:nvSpPr>
            <p:spPr bwMode="auto">
              <a:xfrm>
                <a:off x="2446" y="3324"/>
                <a:ext cx="9" cy="172"/>
              </a:xfrm>
              <a:custGeom>
                <a:avLst/>
                <a:gdLst>
                  <a:gd name="T0" fmla="*/ 208 w 226"/>
                  <a:gd name="T1" fmla="*/ 4463 h 4463"/>
                  <a:gd name="T2" fmla="*/ 189 w 226"/>
                  <a:gd name="T3" fmla="*/ 4449 h 4463"/>
                  <a:gd name="T4" fmla="*/ 0 w 226"/>
                  <a:gd name="T5" fmla="*/ 1 h 4463"/>
                  <a:gd name="T6" fmla="*/ 38 w 226"/>
                  <a:gd name="T7" fmla="*/ 0 h 4463"/>
                  <a:gd name="T8" fmla="*/ 226 w 226"/>
                  <a:gd name="T9" fmla="*/ 4448 h 4463"/>
                  <a:gd name="T10" fmla="*/ 208 w 226"/>
                  <a:gd name="T11" fmla="*/ 4433 h 4463"/>
                  <a:gd name="T12" fmla="*/ 208 w 226"/>
                  <a:gd name="T13" fmla="*/ 4463 h 4463"/>
                  <a:gd name="T14" fmla="*/ 190 w 226"/>
                  <a:gd name="T15" fmla="*/ 4463 h 4463"/>
                  <a:gd name="T16" fmla="*/ 189 w 226"/>
                  <a:gd name="T17" fmla="*/ 4449 h 4463"/>
                  <a:gd name="T18" fmla="*/ 208 w 226"/>
                  <a:gd name="T19" fmla="*/ 4463 h 44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6"/>
                  <a:gd name="T31" fmla="*/ 0 h 4463"/>
                  <a:gd name="T32" fmla="*/ 226 w 226"/>
                  <a:gd name="T33" fmla="*/ 4463 h 44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6" h="4463">
                    <a:moveTo>
                      <a:pt x="208" y="4463"/>
                    </a:moveTo>
                    <a:lnTo>
                      <a:pt x="189" y="4449"/>
                    </a:lnTo>
                    <a:lnTo>
                      <a:pt x="0" y="1"/>
                    </a:lnTo>
                    <a:lnTo>
                      <a:pt x="38" y="0"/>
                    </a:lnTo>
                    <a:lnTo>
                      <a:pt x="226" y="4448"/>
                    </a:lnTo>
                    <a:lnTo>
                      <a:pt x="208" y="4433"/>
                    </a:lnTo>
                    <a:lnTo>
                      <a:pt x="208" y="4463"/>
                    </a:lnTo>
                    <a:lnTo>
                      <a:pt x="190" y="4463"/>
                    </a:lnTo>
                    <a:lnTo>
                      <a:pt x="189" y="4449"/>
                    </a:lnTo>
                    <a:lnTo>
                      <a:pt x="208" y="44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6" name="Freeform 116"/>
              <p:cNvSpPr>
                <a:spLocks/>
              </p:cNvSpPr>
              <p:nvPr/>
            </p:nvSpPr>
            <p:spPr bwMode="auto">
              <a:xfrm>
                <a:off x="2454" y="3495"/>
                <a:ext cx="9" cy="1"/>
              </a:xfrm>
              <a:custGeom>
                <a:avLst/>
                <a:gdLst>
                  <a:gd name="T0" fmla="*/ 216 w 216"/>
                  <a:gd name="T1" fmla="*/ 16 h 30"/>
                  <a:gd name="T2" fmla="*/ 197 w 216"/>
                  <a:gd name="T3" fmla="*/ 30 h 30"/>
                  <a:gd name="T4" fmla="*/ 0 w 216"/>
                  <a:gd name="T5" fmla="*/ 30 h 30"/>
                  <a:gd name="T6" fmla="*/ 0 w 216"/>
                  <a:gd name="T7" fmla="*/ 0 h 30"/>
                  <a:gd name="T8" fmla="*/ 197 w 216"/>
                  <a:gd name="T9" fmla="*/ 0 h 30"/>
                  <a:gd name="T10" fmla="*/ 179 w 216"/>
                  <a:gd name="T11" fmla="*/ 15 h 30"/>
                  <a:gd name="T12" fmla="*/ 216 w 216"/>
                  <a:gd name="T13" fmla="*/ 16 h 30"/>
                  <a:gd name="T14" fmla="*/ 215 w 216"/>
                  <a:gd name="T15" fmla="*/ 30 h 30"/>
                  <a:gd name="T16" fmla="*/ 197 w 216"/>
                  <a:gd name="T17" fmla="*/ 30 h 30"/>
                  <a:gd name="T18" fmla="*/ 216 w 216"/>
                  <a:gd name="T19" fmla="*/ 1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"/>
                  <a:gd name="T31" fmla="*/ 0 h 30"/>
                  <a:gd name="T32" fmla="*/ 216 w 216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" h="30">
                    <a:moveTo>
                      <a:pt x="216" y="16"/>
                    </a:moveTo>
                    <a:lnTo>
                      <a:pt x="197" y="3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197" y="0"/>
                    </a:lnTo>
                    <a:lnTo>
                      <a:pt x="179" y="15"/>
                    </a:lnTo>
                    <a:lnTo>
                      <a:pt x="216" y="16"/>
                    </a:lnTo>
                    <a:lnTo>
                      <a:pt x="215" y="30"/>
                    </a:lnTo>
                    <a:lnTo>
                      <a:pt x="197" y="30"/>
                    </a:lnTo>
                    <a:lnTo>
                      <a:pt x="216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7" name="Freeform 117"/>
              <p:cNvSpPr>
                <a:spLocks/>
              </p:cNvSpPr>
              <p:nvPr/>
            </p:nvSpPr>
            <p:spPr bwMode="auto">
              <a:xfrm>
                <a:off x="2461" y="3324"/>
                <a:ext cx="9" cy="171"/>
              </a:xfrm>
              <a:custGeom>
                <a:avLst/>
                <a:gdLst>
                  <a:gd name="T0" fmla="*/ 215 w 234"/>
                  <a:gd name="T1" fmla="*/ 0 h 4463"/>
                  <a:gd name="T2" fmla="*/ 234 w 234"/>
                  <a:gd name="T3" fmla="*/ 15 h 4463"/>
                  <a:gd name="T4" fmla="*/ 37 w 234"/>
                  <a:gd name="T5" fmla="*/ 4463 h 4463"/>
                  <a:gd name="T6" fmla="*/ 0 w 234"/>
                  <a:gd name="T7" fmla="*/ 4462 h 4463"/>
                  <a:gd name="T8" fmla="*/ 197 w 234"/>
                  <a:gd name="T9" fmla="*/ 14 h 4463"/>
                  <a:gd name="T10" fmla="*/ 215 w 234"/>
                  <a:gd name="T11" fmla="*/ 29 h 4463"/>
                  <a:gd name="T12" fmla="*/ 215 w 234"/>
                  <a:gd name="T13" fmla="*/ 0 h 4463"/>
                  <a:gd name="T14" fmla="*/ 234 w 234"/>
                  <a:gd name="T15" fmla="*/ 0 h 4463"/>
                  <a:gd name="T16" fmla="*/ 234 w 234"/>
                  <a:gd name="T17" fmla="*/ 15 h 4463"/>
                  <a:gd name="T18" fmla="*/ 215 w 234"/>
                  <a:gd name="T19" fmla="*/ 0 h 44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4"/>
                  <a:gd name="T31" fmla="*/ 0 h 4463"/>
                  <a:gd name="T32" fmla="*/ 234 w 234"/>
                  <a:gd name="T33" fmla="*/ 4463 h 44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4" h="4463">
                    <a:moveTo>
                      <a:pt x="215" y="0"/>
                    </a:moveTo>
                    <a:lnTo>
                      <a:pt x="234" y="15"/>
                    </a:lnTo>
                    <a:lnTo>
                      <a:pt x="37" y="4463"/>
                    </a:lnTo>
                    <a:lnTo>
                      <a:pt x="0" y="4462"/>
                    </a:lnTo>
                    <a:lnTo>
                      <a:pt x="197" y="14"/>
                    </a:lnTo>
                    <a:lnTo>
                      <a:pt x="215" y="29"/>
                    </a:lnTo>
                    <a:lnTo>
                      <a:pt x="215" y="0"/>
                    </a:lnTo>
                    <a:lnTo>
                      <a:pt x="234" y="0"/>
                    </a:lnTo>
                    <a:lnTo>
                      <a:pt x="234" y="15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8" name="Freeform 118"/>
              <p:cNvSpPr>
                <a:spLocks/>
              </p:cNvSpPr>
              <p:nvPr/>
            </p:nvSpPr>
            <p:spPr bwMode="auto">
              <a:xfrm>
                <a:off x="2446" y="3324"/>
                <a:ext cx="23" cy="1"/>
              </a:xfrm>
              <a:custGeom>
                <a:avLst/>
                <a:gdLst>
                  <a:gd name="T0" fmla="*/ 1 w 603"/>
                  <a:gd name="T1" fmla="*/ 15 h 29"/>
                  <a:gd name="T2" fmla="*/ 19 w 603"/>
                  <a:gd name="T3" fmla="*/ 0 h 29"/>
                  <a:gd name="T4" fmla="*/ 603 w 603"/>
                  <a:gd name="T5" fmla="*/ 0 h 29"/>
                  <a:gd name="T6" fmla="*/ 603 w 603"/>
                  <a:gd name="T7" fmla="*/ 29 h 29"/>
                  <a:gd name="T8" fmla="*/ 19 w 603"/>
                  <a:gd name="T9" fmla="*/ 29 h 29"/>
                  <a:gd name="T10" fmla="*/ 39 w 603"/>
                  <a:gd name="T11" fmla="*/ 14 h 29"/>
                  <a:gd name="T12" fmla="*/ 1 w 603"/>
                  <a:gd name="T13" fmla="*/ 15 h 29"/>
                  <a:gd name="T14" fmla="*/ 0 w 603"/>
                  <a:gd name="T15" fmla="*/ 0 h 29"/>
                  <a:gd name="T16" fmla="*/ 19 w 603"/>
                  <a:gd name="T17" fmla="*/ 0 h 29"/>
                  <a:gd name="T18" fmla="*/ 1 w 603"/>
                  <a:gd name="T19" fmla="*/ 15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3"/>
                  <a:gd name="T31" fmla="*/ 0 h 29"/>
                  <a:gd name="T32" fmla="*/ 603 w 603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3" h="29">
                    <a:moveTo>
                      <a:pt x="1" y="15"/>
                    </a:moveTo>
                    <a:lnTo>
                      <a:pt x="19" y="0"/>
                    </a:lnTo>
                    <a:lnTo>
                      <a:pt x="603" y="0"/>
                    </a:lnTo>
                    <a:lnTo>
                      <a:pt x="603" y="29"/>
                    </a:lnTo>
                    <a:lnTo>
                      <a:pt x="19" y="29"/>
                    </a:lnTo>
                    <a:lnTo>
                      <a:pt x="39" y="14"/>
                    </a:lnTo>
                    <a:lnTo>
                      <a:pt x="1" y="1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29" name="Freeform 119"/>
              <p:cNvSpPr>
                <a:spLocks/>
              </p:cNvSpPr>
              <p:nvPr/>
            </p:nvSpPr>
            <p:spPr bwMode="auto">
              <a:xfrm>
                <a:off x="2447" y="3324"/>
                <a:ext cx="22" cy="171"/>
              </a:xfrm>
              <a:custGeom>
                <a:avLst/>
                <a:gdLst>
                  <a:gd name="T0" fmla="*/ 0 w 584"/>
                  <a:gd name="T1" fmla="*/ 0 h 4449"/>
                  <a:gd name="T2" fmla="*/ 190 w 584"/>
                  <a:gd name="T3" fmla="*/ 4449 h 4449"/>
                  <a:gd name="T4" fmla="*/ 387 w 584"/>
                  <a:gd name="T5" fmla="*/ 4449 h 4449"/>
                  <a:gd name="T6" fmla="*/ 584 w 584"/>
                  <a:gd name="T7" fmla="*/ 0 h 4449"/>
                  <a:gd name="T8" fmla="*/ 0 w 584"/>
                  <a:gd name="T9" fmla="*/ 0 h 4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449"/>
                  <a:gd name="T17" fmla="*/ 584 w 584"/>
                  <a:gd name="T18" fmla="*/ 4449 h 4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449">
                    <a:moveTo>
                      <a:pt x="0" y="0"/>
                    </a:moveTo>
                    <a:lnTo>
                      <a:pt x="190" y="4449"/>
                    </a:lnTo>
                    <a:lnTo>
                      <a:pt x="387" y="4449"/>
                    </a:lnTo>
                    <a:lnTo>
                      <a:pt x="5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3175" cmpd="sng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0" name="Freeform 120"/>
              <p:cNvSpPr>
                <a:spLocks/>
              </p:cNvSpPr>
              <p:nvPr/>
            </p:nvSpPr>
            <p:spPr bwMode="auto">
              <a:xfrm>
                <a:off x="2446" y="3113"/>
                <a:ext cx="9" cy="169"/>
              </a:xfrm>
              <a:custGeom>
                <a:avLst/>
                <a:gdLst>
                  <a:gd name="T0" fmla="*/ 209 w 227"/>
                  <a:gd name="T1" fmla="*/ 0 h 4382"/>
                  <a:gd name="T2" fmla="*/ 190 w 227"/>
                  <a:gd name="T3" fmla="*/ 14 h 4382"/>
                  <a:gd name="T4" fmla="*/ 0 w 227"/>
                  <a:gd name="T5" fmla="*/ 4381 h 4382"/>
                  <a:gd name="T6" fmla="*/ 38 w 227"/>
                  <a:gd name="T7" fmla="*/ 4382 h 4382"/>
                  <a:gd name="T8" fmla="*/ 227 w 227"/>
                  <a:gd name="T9" fmla="*/ 15 h 4382"/>
                  <a:gd name="T10" fmla="*/ 209 w 227"/>
                  <a:gd name="T11" fmla="*/ 29 h 4382"/>
                  <a:gd name="T12" fmla="*/ 209 w 227"/>
                  <a:gd name="T13" fmla="*/ 0 h 4382"/>
                  <a:gd name="T14" fmla="*/ 191 w 227"/>
                  <a:gd name="T15" fmla="*/ 0 h 4382"/>
                  <a:gd name="T16" fmla="*/ 190 w 227"/>
                  <a:gd name="T17" fmla="*/ 14 h 4382"/>
                  <a:gd name="T18" fmla="*/ 209 w 227"/>
                  <a:gd name="T19" fmla="*/ 0 h 43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7"/>
                  <a:gd name="T31" fmla="*/ 0 h 4382"/>
                  <a:gd name="T32" fmla="*/ 227 w 227"/>
                  <a:gd name="T33" fmla="*/ 4382 h 43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7" h="4382">
                    <a:moveTo>
                      <a:pt x="209" y="0"/>
                    </a:moveTo>
                    <a:lnTo>
                      <a:pt x="190" y="14"/>
                    </a:lnTo>
                    <a:lnTo>
                      <a:pt x="0" y="4381"/>
                    </a:lnTo>
                    <a:lnTo>
                      <a:pt x="38" y="4382"/>
                    </a:lnTo>
                    <a:lnTo>
                      <a:pt x="227" y="15"/>
                    </a:lnTo>
                    <a:lnTo>
                      <a:pt x="209" y="29"/>
                    </a:lnTo>
                    <a:lnTo>
                      <a:pt x="209" y="0"/>
                    </a:lnTo>
                    <a:lnTo>
                      <a:pt x="191" y="0"/>
                    </a:lnTo>
                    <a:lnTo>
                      <a:pt x="190" y="14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1" name="Freeform 121"/>
              <p:cNvSpPr>
                <a:spLocks/>
              </p:cNvSpPr>
              <p:nvPr/>
            </p:nvSpPr>
            <p:spPr bwMode="auto">
              <a:xfrm>
                <a:off x="2454" y="3113"/>
                <a:ext cx="9" cy="1"/>
              </a:xfrm>
              <a:custGeom>
                <a:avLst/>
                <a:gdLst>
                  <a:gd name="T0" fmla="*/ 215 w 215"/>
                  <a:gd name="T1" fmla="*/ 14 h 29"/>
                  <a:gd name="T2" fmla="*/ 197 w 215"/>
                  <a:gd name="T3" fmla="*/ 0 h 29"/>
                  <a:gd name="T4" fmla="*/ 0 w 215"/>
                  <a:gd name="T5" fmla="*/ 0 h 29"/>
                  <a:gd name="T6" fmla="*/ 0 w 215"/>
                  <a:gd name="T7" fmla="*/ 29 h 29"/>
                  <a:gd name="T8" fmla="*/ 197 w 215"/>
                  <a:gd name="T9" fmla="*/ 29 h 29"/>
                  <a:gd name="T10" fmla="*/ 178 w 215"/>
                  <a:gd name="T11" fmla="*/ 15 h 29"/>
                  <a:gd name="T12" fmla="*/ 215 w 215"/>
                  <a:gd name="T13" fmla="*/ 14 h 29"/>
                  <a:gd name="T14" fmla="*/ 215 w 215"/>
                  <a:gd name="T15" fmla="*/ 0 h 29"/>
                  <a:gd name="T16" fmla="*/ 197 w 215"/>
                  <a:gd name="T17" fmla="*/ 0 h 29"/>
                  <a:gd name="T18" fmla="*/ 215 w 215"/>
                  <a:gd name="T19" fmla="*/ 14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5"/>
                  <a:gd name="T31" fmla="*/ 0 h 29"/>
                  <a:gd name="T32" fmla="*/ 215 w 215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5" h="29">
                    <a:moveTo>
                      <a:pt x="215" y="14"/>
                    </a:moveTo>
                    <a:lnTo>
                      <a:pt x="19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197" y="29"/>
                    </a:lnTo>
                    <a:lnTo>
                      <a:pt x="178" y="15"/>
                    </a:lnTo>
                    <a:lnTo>
                      <a:pt x="215" y="14"/>
                    </a:lnTo>
                    <a:lnTo>
                      <a:pt x="215" y="0"/>
                    </a:lnTo>
                    <a:lnTo>
                      <a:pt x="197" y="0"/>
                    </a:lnTo>
                    <a:lnTo>
                      <a:pt x="21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2" name="Freeform 122"/>
              <p:cNvSpPr>
                <a:spLocks/>
              </p:cNvSpPr>
              <p:nvPr/>
            </p:nvSpPr>
            <p:spPr bwMode="auto">
              <a:xfrm>
                <a:off x="2461" y="3114"/>
                <a:ext cx="9" cy="168"/>
              </a:xfrm>
              <a:custGeom>
                <a:avLst/>
                <a:gdLst>
                  <a:gd name="T0" fmla="*/ 216 w 235"/>
                  <a:gd name="T1" fmla="*/ 4383 h 4383"/>
                  <a:gd name="T2" fmla="*/ 235 w 235"/>
                  <a:gd name="T3" fmla="*/ 4367 h 4383"/>
                  <a:gd name="T4" fmla="*/ 37 w 235"/>
                  <a:gd name="T5" fmla="*/ 0 h 4383"/>
                  <a:gd name="T6" fmla="*/ 0 w 235"/>
                  <a:gd name="T7" fmla="*/ 1 h 4383"/>
                  <a:gd name="T8" fmla="*/ 198 w 235"/>
                  <a:gd name="T9" fmla="*/ 4368 h 4383"/>
                  <a:gd name="T10" fmla="*/ 216 w 235"/>
                  <a:gd name="T11" fmla="*/ 4353 h 4383"/>
                  <a:gd name="T12" fmla="*/ 216 w 235"/>
                  <a:gd name="T13" fmla="*/ 4383 h 4383"/>
                  <a:gd name="T14" fmla="*/ 235 w 235"/>
                  <a:gd name="T15" fmla="*/ 4383 h 4383"/>
                  <a:gd name="T16" fmla="*/ 235 w 235"/>
                  <a:gd name="T17" fmla="*/ 4367 h 4383"/>
                  <a:gd name="T18" fmla="*/ 216 w 235"/>
                  <a:gd name="T19" fmla="*/ 4383 h 43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5"/>
                  <a:gd name="T31" fmla="*/ 0 h 4383"/>
                  <a:gd name="T32" fmla="*/ 235 w 235"/>
                  <a:gd name="T33" fmla="*/ 4383 h 43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5" h="4383">
                    <a:moveTo>
                      <a:pt x="216" y="4383"/>
                    </a:moveTo>
                    <a:lnTo>
                      <a:pt x="235" y="4367"/>
                    </a:lnTo>
                    <a:lnTo>
                      <a:pt x="37" y="0"/>
                    </a:lnTo>
                    <a:lnTo>
                      <a:pt x="0" y="1"/>
                    </a:lnTo>
                    <a:lnTo>
                      <a:pt x="198" y="4368"/>
                    </a:lnTo>
                    <a:lnTo>
                      <a:pt x="216" y="4353"/>
                    </a:lnTo>
                    <a:lnTo>
                      <a:pt x="216" y="4383"/>
                    </a:lnTo>
                    <a:lnTo>
                      <a:pt x="235" y="4383"/>
                    </a:lnTo>
                    <a:lnTo>
                      <a:pt x="235" y="4367"/>
                    </a:lnTo>
                    <a:lnTo>
                      <a:pt x="216" y="438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3" name="Freeform 123"/>
              <p:cNvSpPr>
                <a:spLocks/>
              </p:cNvSpPr>
              <p:nvPr/>
            </p:nvSpPr>
            <p:spPr bwMode="auto">
              <a:xfrm>
                <a:off x="2446" y="3281"/>
                <a:ext cx="23" cy="1"/>
              </a:xfrm>
              <a:custGeom>
                <a:avLst/>
                <a:gdLst>
                  <a:gd name="T0" fmla="*/ 0 w 603"/>
                  <a:gd name="T1" fmla="*/ 14 h 30"/>
                  <a:gd name="T2" fmla="*/ 19 w 603"/>
                  <a:gd name="T3" fmla="*/ 30 h 30"/>
                  <a:gd name="T4" fmla="*/ 603 w 603"/>
                  <a:gd name="T5" fmla="*/ 30 h 30"/>
                  <a:gd name="T6" fmla="*/ 603 w 603"/>
                  <a:gd name="T7" fmla="*/ 0 h 30"/>
                  <a:gd name="T8" fmla="*/ 19 w 603"/>
                  <a:gd name="T9" fmla="*/ 0 h 30"/>
                  <a:gd name="T10" fmla="*/ 38 w 603"/>
                  <a:gd name="T11" fmla="*/ 15 h 30"/>
                  <a:gd name="T12" fmla="*/ 0 w 603"/>
                  <a:gd name="T13" fmla="*/ 14 h 30"/>
                  <a:gd name="T14" fmla="*/ 0 w 603"/>
                  <a:gd name="T15" fmla="*/ 30 h 30"/>
                  <a:gd name="T16" fmla="*/ 19 w 603"/>
                  <a:gd name="T17" fmla="*/ 30 h 30"/>
                  <a:gd name="T18" fmla="*/ 0 w 603"/>
                  <a:gd name="T19" fmla="*/ 14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3"/>
                  <a:gd name="T31" fmla="*/ 0 h 30"/>
                  <a:gd name="T32" fmla="*/ 603 w 603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3" h="30">
                    <a:moveTo>
                      <a:pt x="0" y="14"/>
                    </a:moveTo>
                    <a:lnTo>
                      <a:pt x="19" y="30"/>
                    </a:lnTo>
                    <a:lnTo>
                      <a:pt x="603" y="30"/>
                    </a:lnTo>
                    <a:lnTo>
                      <a:pt x="603" y="0"/>
                    </a:lnTo>
                    <a:lnTo>
                      <a:pt x="19" y="0"/>
                    </a:lnTo>
                    <a:lnTo>
                      <a:pt x="38" y="15"/>
                    </a:lnTo>
                    <a:lnTo>
                      <a:pt x="0" y="14"/>
                    </a:lnTo>
                    <a:lnTo>
                      <a:pt x="0" y="30"/>
                    </a:lnTo>
                    <a:lnTo>
                      <a:pt x="19" y="3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4" name="Freeform 124"/>
              <p:cNvSpPr>
                <a:spLocks/>
              </p:cNvSpPr>
              <p:nvPr/>
            </p:nvSpPr>
            <p:spPr bwMode="auto">
              <a:xfrm>
                <a:off x="2447" y="3114"/>
                <a:ext cx="22" cy="168"/>
              </a:xfrm>
              <a:custGeom>
                <a:avLst/>
                <a:gdLst>
                  <a:gd name="T0" fmla="*/ 0 w 584"/>
                  <a:gd name="T1" fmla="*/ 4366 h 4366"/>
                  <a:gd name="T2" fmla="*/ 190 w 584"/>
                  <a:gd name="T3" fmla="*/ 0 h 4366"/>
                  <a:gd name="T4" fmla="*/ 387 w 584"/>
                  <a:gd name="T5" fmla="*/ 0 h 4366"/>
                  <a:gd name="T6" fmla="*/ 584 w 584"/>
                  <a:gd name="T7" fmla="*/ 4366 h 4366"/>
                  <a:gd name="T8" fmla="*/ 0 w 584"/>
                  <a:gd name="T9" fmla="*/ 4366 h 4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366"/>
                  <a:gd name="T17" fmla="*/ 584 w 584"/>
                  <a:gd name="T18" fmla="*/ 4366 h 4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366">
                    <a:moveTo>
                      <a:pt x="0" y="4366"/>
                    </a:moveTo>
                    <a:lnTo>
                      <a:pt x="190" y="0"/>
                    </a:lnTo>
                    <a:lnTo>
                      <a:pt x="387" y="0"/>
                    </a:lnTo>
                    <a:lnTo>
                      <a:pt x="584" y="4366"/>
                    </a:lnTo>
                    <a:lnTo>
                      <a:pt x="0" y="4366"/>
                    </a:lnTo>
                    <a:close/>
                  </a:path>
                </a:pathLst>
              </a:custGeom>
              <a:solidFill>
                <a:srgbClr val="4D4D4D"/>
              </a:solidFill>
              <a:ln w="3175" cmpd="sng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5" name="Freeform 125"/>
              <p:cNvSpPr>
                <a:spLocks/>
              </p:cNvSpPr>
              <p:nvPr/>
            </p:nvSpPr>
            <p:spPr bwMode="auto">
              <a:xfrm>
                <a:off x="2449" y="3293"/>
                <a:ext cx="19" cy="20"/>
              </a:xfrm>
              <a:custGeom>
                <a:avLst/>
                <a:gdLst>
                  <a:gd name="T0" fmla="*/ 285 w 498"/>
                  <a:gd name="T1" fmla="*/ 2 h 497"/>
                  <a:gd name="T2" fmla="*/ 321 w 498"/>
                  <a:gd name="T3" fmla="*/ 10 h 497"/>
                  <a:gd name="T4" fmla="*/ 354 w 498"/>
                  <a:gd name="T5" fmla="*/ 24 h 497"/>
                  <a:gd name="T6" fmla="*/ 386 w 498"/>
                  <a:gd name="T7" fmla="*/ 41 h 497"/>
                  <a:gd name="T8" fmla="*/ 414 w 498"/>
                  <a:gd name="T9" fmla="*/ 62 h 497"/>
                  <a:gd name="T10" fmla="*/ 439 w 498"/>
                  <a:gd name="T11" fmla="*/ 88 h 497"/>
                  <a:gd name="T12" fmla="*/ 460 w 498"/>
                  <a:gd name="T13" fmla="*/ 116 h 497"/>
                  <a:gd name="T14" fmla="*/ 478 w 498"/>
                  <a:gd name="T15" fmla="*/ 149 h 497"/>
                  <a:gd name="T16" fmla="*/ 490 w 498"/>
                  <a:gd name="T17" fmla="*/ 184 h 497"/>
                  <a:gd name="T18" fmla="*/ 496 w 498"/>
                  <a:gd name="T19" fmla="*/ 220 h 497"/>
                  <a:gd name="T20" fmla="*/ 498 w 498"/>
                  <a:gd name="T21" fmla="*/ 259 h 497"/>
                  <a:gd name="T22" fmla="*/ 493 w 498"/>
                  <a:gd name="T23" fmla="*/ 299 h 497"/>
                  <a:gd name="T24" fmla="*/ 483 w 498"/>
                  <a:gd name="T25" fmla="*/ 334 h 497"/>
                  <a:gd name="T26" fmla="*/ 467 w 498"/>
                  <a:gd name="T27" fmla="*/ 368 h 497"/>
                  <a:gd name="T28" fmla="*/ 448 w 498"/>
                  <a:gd name="T29" fmla="*/ 399 h 497"/>
                  <a:gd name="T30" fmla="*/ 425 w 498"/>
                  <a:gd name="T31" fmla="*/ 425 h 497"/>
                  <a:gd name="T32" fmla="*/ 397 w 498"/>
                  <a:gd name="T33" fmla="*/ 449 h 497"/>
                  <a:gd name="T34" fmla="*/ 366 w 498"/>
                  <a:gd name="T35" fmla="*/ 468 h 497"/>
                  <a:gd name="T36" fmla="*/ 334 w 498"/>
                  <a:gd name="T37" fmla="*/ 482 h 497"/>
                  <a:gd name="T38" fmla="*/ 299 w 498"/>
                  <a:gd name="T39" fmla="*/ 492 h 497"/>
                  <a:gd name="T40" fmla="*/ 263 w 498"/>
                  <a:gd name="T41" fmla="*/ 496 h 497"/>
                  <a:gd name="T42" fmla="*/ 226 w 498"/>
                  <a:gd name="T43" fmla="*/ 496 h 497"/>
                  <a:gd name="T44" fmla="*/ 189 w 498"/>
                  <a:gd name="T45" fmla="*/ 490 h 497"/>
                  <a:gd name="T46" fmla="*/ 155 w 498"/>
                  <a:gd name="T47" fmla="*/ 479 h 497"/>
                  <a:gd name="T48" fmla="*/ 123 w 498"/>
                  <a:gd name="T49" fmla="*/ 463 h 497"/>
                  <a:gd name="T50" fmla="*/ 93 w 498"/>
                  <a:gd name="T51" fmla="*/ 442 h 497"/>
                  <a:gd name="T52" fmla="*/ 66 w 498"/>
                  <a:gd name="T53" fmla="*/ 418 h 497"/>
                  <a:gd name="T54" fmla="*/ 44 w 498"/>
                  <a:gd name="T55" fmla="*/ 390 h 497"/>
                  <a:gd name="T56" fmla="*/ 26 w 498"/>
                  <a:gd name="T57" fmla="*/ 360 h 497"/>
                  <a:gd name="T58" fmla="*/ 12 w 498"/>
                  <a:gd name="T59" fmla="*/ 325 h 497"/>
                  <a:gd name="T60" fmla="*/ 3 w 498"/>
                  <a:gd name="T61" fmla="*/ 290 h 497"/>
                  <a:gd name="T62" fmla="*/ 0 w 498"/>
                  <a:gd name="T63" fmla="*/ 251 h 497"/>
                  <a:gd name="T64" fmla="*/ 3 w 498"/>
                  <a:gd name="T65" fmla="*/ 212 h 497"/>
                  <a:gd name="T66" fmla="*/ 11 w 498"/>
                  <a:gd name="T67" fmla="*/ 174 h 497"/>
                  <a:gd name="T68" fmla="*/ 25 w 498"/>
                  <a:gd name="T69" fmla="*/ 140 h 497"/>
                  <a:gd name="T70" fmla="*/ 43 w 498"/>
                  <a:gd name="T71" fmla="*/ 108 h 497"/>
                  <a:gd name="T72" fmla="*/ 65 w 498"/>
                  <a:gd name="T73" fmla="*/ 81 h 497"/>
                  <a:gd name="T74" fmla="*/ 92 w 498"/>
                  <a:gd name="T75" fmla="*/ 56 h 497"/>
                  <a:gd name="T76" fmla="*/ 120 w 498"/>
                  <a:gd name="T77" fmla="*/ 36 h 497"/>
                  <a:gd name="T78" fmla="*/ 153 w 498"/>
                  <a:gd name="T79" fmla="*/ 19 h 497"/>
                  <a:gd name="T80" fmla="*/ 187 w 498"/>
                  <a:gd name="T81" fmla="*/ 7 h 497"/>
                  <a:gd name="T82" fmla="*/ 223 w 498"/>
                  <a:gd name="T83" fmla="*/ 1 h 497"/>
                  <a:gd name="T84" fmla="*/ 260 w 498"/>
                  <a:gd name="T85" fmla="*/ 0 h 4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8"/>
                  <a:gd name="T130" fmla="*/ 0 h 497"/>
                  <a:gd name="T131" fmla="*/ 498 w 498"/>
                  <a:gd name="T132" fmla="*/ 497 h 4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8" h="497">
                    <a:moveTo>
                      <a:pt x="260" y="0"/>
                    </a:moveTo>
                    <a:lnTo>
                      <a:pt x="273" y="1"/>
                    </a:lnTo>
                    <a:lnTo>
                      <a:pt x="285" y="2"/>
                    </a:lnTo>
                    <a:lnTo>
                      <a:pt x="297" y="4"/>
                    </a:lnTo>
                    <a:lnTo>
                      <a:pt x="308" y="7"/>
                    </a:lnTo>
                    <a:lnTo>
                      <a:pt x="321" y="10"/>
                    </a:lnTo>
                    <a:lnTo>
                      <a:pt x="332" y="14"/>
                    </a:lnTo>
                    <a:lnTo>
                      <a:pt x="343" y="18"/>
                    </a:lnTo>
                    <a:lnTo>
                      <a:pt x="354" y="24"/>
                    </a:lnTo>
                    <a:lnTo>
                      <a:pt x="364" y="29"/>
                    </a:lnTo>
                    <a:lnTo>
                      <a:pt x="376" y="35"/>
                    </a:lnTo>
                    <a:lnTo>
                      <a:pt x="386" y="41"/>
                    </a:lnTo>
                    <a:lnTo>
                      <a:pt x="395" y="47"/>
                    </a:lnTo>
                    <a:lnTo>
                      <a:pt x="405" y="54"/>
                    </a:lnTo>
                    <a:lnTo>
                      <a:pt x="414" y="62"/>
                    </a:lnTo>
                    <a:lnTo>
                      <a:pt x="423" y="70"/>
                    </a:lnTo>
                    <a:lnTo>
                      <a:pt x="431" y="79"/>
                    </a:lnTo>
                    <a:lnTo>
                      <a:pt x="439" y="88"/>
                    </a:lnTo>
                    <a:lnTo>
                      <a:pt x="447" y="97"/>
                    </a:lnTo>
                    <a:lnTo>
                      <a:pt x="453" y="106"/>
                    </a:lnTo>
                    <a:lnTo>
                      <a:pt x="460" y="116"/>
                    </a:lnTo>
                    <a:lnTo>
                      <a:pt x="466" y="126"/>
                    </a:lnTo>
                    <a:lnTo>
                      <a:pt x="473" y="138"/>
                    </a:lnTo>
                    <a:lnTo>
                      <a:pt x="478" y="149"/>
                    </a:lnTo>
                    <a:lnTo>
                      <a:pt x="482" y="160"/>
                    </a:lnTo>
                    <a:lnTo>
                      <a:pt x="486" y="171"/>
                    </a:lnTo>
                    <a:lnTo>
                      <a:pt x="490" y="184"/>
                    </a:lnTo>
                    <a:lnTo>
                      <a:pt x="492" y="196"/>
                    </a:lnTo>
                    <a:lnTo>
                      <a:pt x="495" y="208"/>
                    </a:lnTo>
                    <a:lnTo>
                      <a:pt x="496" y="220"/>
                    </a:lnTo>
                    <a:lnTo>
                      <a:pt x="497" y="234"/>
                    </a:lnTo>
                    <a:lnTo>
                      <a:pt x="498" y="246"/>
                    </a:lnTo>
                    <a:lnTo>
                      <a:pt x="498" y="259"/>
                    </a:lnTo>
                    <a:lnTo>
                      <a:pt x="497" y="272"/>
                    </a:lnTo>
                    <a:lnTo>
                      <a:pt x="495" y="285"/>
                    </a:lnTo>
                    <a:lnTo>
                      <a:pt x="493" y="299"/>
                    </a:lnTo>
                    <a:lnTo>
                      <a:pt x="490" y="311"/>
                    </a:lnTo>
                    <a:lnTo>
                      <a:pt x="487" y="323"/>
                    </a:lnTo>
                    <a:lnTo>
                      <a:pt x="483" y="334"/>
                    </a:lnTo>
                    <a:lnTo>
                      <a:pt x="479" y="346"/>
                    </a:lnTo>
                    <a:lnTo>
                      <a:pt x="474" y="357"/>
                    </a:lnTo>
                    <a:lnTo>
                      <a:pt x="467" y="368"/>
                    </a:lnTo>
                    <a:lnTo>
                      <a:pt x="461" y="378"/>
                    </a:lnTo>
                    <a:lnTo>
                      <a:pt x="455" y="388"/>
                    </a:lnTo>
                    <a:lnTo>
                      <a:pt x="448" y="399"/>
                    </a:lnTo>
                    <a:lnTo>
                      <a:pt x="441" y="408"/>
                    </a:lnTo>
                    <a:lnTo>
                      <a:pt x="433" y="417"/>
                    </a:lnTo>
                    <a:lnTo>
                      <a:pt x="425" y="425"/>
                    </a:lnTo>
                    <a:lnTo>
                      <a:pt x="415" y="433"/>
                    </a:lnTo>
                    <a:lnTo>
                      <a:pt x="406" y="441"/>
                    </a:lnTo>
                    <a:lnTo>
                      <a:pt x="397" y="449"/>
                    </a:lnTo>
                    <a:lnTo>
                      <a:pt x="387" y="456"/>
                    </a:lnTo>
                    <a:lnTo>
                      <a:pt x="378" y="462"/>
                    </a:lnTo>
                    <a:lnTo>
                      <a:pt x="366" y="468"/>
                    </a:lnTo>
                    <a:lnTo>
                      <a:pt x="356" y="473"/>
                    </a:lnTo>
                    <a:lnTo>
                      <a:pt x="345" y="478"/>
                    </a:lnTo>
                    <a:lnTo>
                      <a:pt x="334" y="482"/>
                    </a:lnTo>
                    <a:lnTo>
                      <a:pt x="323" y="486"/>
                    </a:lnTo>
                    <a:lnTo>
                      <a:pt x="311" y="489"/>
                    </a:lnTo>
                    <a:lnTo>
                      <a:pt x="299" y="492"/>
                    </a:lnTo>
                    <a:lnTo>
                      <a:pt x="287" y="494"/>
                    </a:lnTo>
                    <a:lnTo>
                      <a:pt x="276" y="495"/>
                    </a:lnTo>
                    <a:lnTo>
                      <a:pt x="263" y="496"/>
                    </a:lnTo>
                    <a:lnTo>
                      <a:pt x="250" y="497"/>
                    </a:lnTo>
                    <a:lnTo>
                      <a:pt x="238" y="497"/>
                    </a:lnTo>
                    <a:lnTo>
                      <a:pt x="226" y="496"/>
                    </a:lnTo>
                    <a:lnTo>
                      <a:pt x="213" y="494"/>
                    </a:lnTo>
                    <a:lnTo>
                      <a:pt x="201" y="492"/>
                    </a:lnTo>
                    <a:lnTo>
                      <a:pt x="189" y="490"/>
                    </a:lnTo>
                    <a:lnTo>
                      <a:pt x="178" y="487"/>
                    </a:lnTo>
                    <a:lnTo>
                      <a:pt x="166" y="483"/>
                    </a:lnTo>
                    <a:lnTo>
                      <a:pt x="155" y="479"/>
                    </a:lnTo>
                    <a:lnTo>
                      <a:pt x="144" y="474"/>
                    </a:lnTo>
                    <a:lnTo>
                      <a:pt x="133" y="469"/>
                    </a:lnTo>
                    <a:lnTo>
                      <a:pt x="123" y="463"/>
                    </a:lnTo>
                    <a:lnTo>
                      <a:pt x="112" y="457"/>
                    </a:lnTo>
                    <a:lnTo>
                      <a:pt x="103" y="450"/>
                    </a:lnTo>
                    <a:lnTo>
                      <a:pt x="93" y="442"/>
                    </a:lnTo>
                    <a:lnTo>
                      <a:pt x="84" y="435"/>
                    </a:lnTo>
                    <a:lnTo>
                      <a:pt x="76" y="427"/>
                    </a:lnTo>
                    <a:lnTo>
                      <a:pt x="66" y="418"/>
                    </a:lnTo>
                    <a:lnTo>
                      <a:pt x="59" y="410"/>
                    </a:lnTo>
                    <a:lnTo>
                      <a:pt x="51" y="401"/>
                    </a:lnTo>
                    <a:lnTo>
                      <a:pt x="44" y="390"/>
                    </a:lnTo>
                    <a:lnTo>
                      <a:pt x="38" y="380"/>
                    </a:lnTo>
                    <a:lnTo>
                      <a:pt x="32" y="370"/>
                    </a:lnTo>
                    <a:lnTo>
                      <a:pt x="26" y="360"/>
                    </a:lnTo>
                    <a:lnTo>
                      <a:pt x="20" y="349"/>
                    </a:lnTo>
                    <a:lnTo>
                      <a:pt x="16" y="337"/>
                    </a:lnTo>
                    <a:lnTo>
                      <a:pt x="12" y="325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90"/>
                    </a:lnTo>
                    <a:lnTo>
                      <a:pt x="1" y="276"/>
                    </a:lnTo>
                    <a:lnTo>
                      <a:pt x="0" y="264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1" y="224"/>
                    </a:lnTo>
                    <a:lnTo>
                      <a:pt x="3" y="212"/>
                    </a:lnTo>
                    <a:lnTo>
                      <a:pt x="5" y="199"/>
                    </a:lnTo>
                    <a:lnTo>
                      <a:pt x="7" y="187"/>
                    </a:lnTo>
                    <a:lnTo>
                      <a:pt x="11" y="174"/>
                    </a:lnTo>
                    <a:lnTo>
                      <a:pt x="15" y="162"/>
                    </a:lnTo>
                    <a:lnTo>
                      <a:pt x="19" y="151"/>
                    </a:lnTo>
                    <a:lnTo>
                      <a:pt x="25" y="140"/>
                    </a:lnTo>
                    <a:lnTo>
                      <a:pt x="31" y="130"/>
                    </a:lnTo>
                    <a:lnTo>
                      <a:pt x="37" y="118"/>
                    </a:lnTo>
                    <a:lnTo>
                      <a:pt x="43" y="108"/>
                    </a:lnTo>
                    <a:lnTo>
                      <a:pt x="50" y="99"/>
                    </a:lnTo>
                    <a:lnTo>
                      <a:pt x="57" y="89"/>
                    </a:lnTo>
                    <a:lnTo>
                      <a:pt x="65" y="81"/>
                    </a:lnTo>
                    <a:lnTo>
                      <a:pt x="74" y="71"/>
                    </a:lnTo>
                    <a:lnTo>
                      <a:pt x="83" y="63"/>
                    </a:lnTo>
                    <a:lnTo>
                      <a:pt x="92" y="56"/>
                    </a:lnTo>
                    <a:lnTo>
                      <a:pt x="101" y="48"/>
                    </a:lnTo>
                    <a:lnTo>
                      <a:pt x="110" y="42"/>
                    </a:lnTo>
                    <a:lnTo>
                      <a:pt x="120" y="36"/>
                    </a:lnTo>
                    <a:lnTo>
                      <a:pt x="131" y="30"/>
                    </a:lnTo>
                    <a:lnTo>
                      <a:pt x="142" y="25"/>
                    </a:lnTo>
                    <a:lnTo>
                      <a:pt x="153" y="19"/>
                    </a:lnTo>
                    <a:lnTo>
                      <a:pt x="164" y="14"/>
                    </a:lnTo>
                    <a:lnTo>
                      <a:pt x="176" y="11"/>
                    </a:lnTo>
                    <a:lnTo>
                      <a:pt x="187" y="7"/>
                    </a:lnTo>
                    <a:lnTo>
                      <a:pt x="199" y="5"/>
                    </a:lnTo>
                    <a:lnTo>
                      <a:pt x="210" y="3"/>
                    </a:lnTo>
                    <a:lnTo>
                      <a:pt x="223" y="1"/>
                    </a:lnTo>
                    <a:lnTo>
                      <a:pt x="235" y="0"/>
                    </a:lnTo>
                    <a:lnTo>
                      <a:pt x="247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6" name="Freeform 126"/>
              <p:cNvSpPr>
                <a:spLocks/>
              </p:cNvSpPr>
              <p:nvPr/>
            </p:nvSpPr>
            <p:spPr bwMode="auto">
              <a:xfrm>
                <a:off x="2459" y="3293"/>
                <a:ext cx="9" cy="10"/>
              </a:xfrm>
              <a:custGeom>
                <a:avLst/>
                <a:gdLst>
                  <a:gd name="T0" fmla="*/ 254 w 254"/>
                  <a:gd name="T1" fmla="*/ 275 h 275"/>
                  <a:gd name="T2" fmla="*/ 254 w 254"/>
                  <a:gd name="T3" fmla="*/ 247 h 275"/>
                  <a:gd name="T4" fmla="*/ 251 w 254"/>
                  <a:gd name="T5" fmla="*/ 220 h 275"/>
                  <a:gd name="T6" fmla="*/ 245 w 254"/>
                  <a:gd name="T7" fmla="*/ 194 h 275"/>
                  <a:gd name="T8" fmla="*/ 237 w 254"/>
                  <a:gd name="T9" fmla="*/ 169 h 275"/>
                  <a:gd name="T10" fmla="*/ 227 w 254"/>
                  <a:gd name="T11" fmla="*/ 146 h 275"/>
                  <a:gd name="T12" fmla="*/ 215 w 254"/>
                  <a:gd name="T13" fmla="*/ 123 h 275"/>
                  <a:gd name="T14" fmla="*/ 200 w 254"/>
                  <a:gd name="T15" fmla="*/ 103 h 275"/>
                  <a:gd name="T16" fmla="*/ 184 w 254"/>
                  <a:gd name="T17" fmla="*/ 83 h 275"/>
                  <a:gd name="T18" fmla="*/ 166 w 254"/>
                  <a:gd name="T19" fmla="*/ 65 h 275"/>
                  <a:gd name="T20" fmla="*/ 145 w 254"/>
                  <a:gd name="T21" fmla="*/ 50 h 275"/>
                  <a:gd name="T22" fmla="*/ 124 w 254"/>
                  <a:gd name="T23" fmla="*/ 35 h 275"/>
                  <a:gd name="T24" fmla="*/ 101 w 254"/>
                  <a:gd name="T25" fmla="*/ 24 h 275"/>
                  <a:gd name="T26" fmla="*/ 78 w 254"/>
                  <a:gd name="T27" fmla="*/ 14 h 275"/>
                  <a:gd name="T28" fmla="*/ 53 w 254"/>
                  <a:gd name="T29" fmla="*/ 7 h 275"/>
                  <a:gd name="T30" fmla="*/ 28 w 254"/>
                  <a:gd name="T31" fmla="*/ 2 h 275"/>
                  <a:gd name="T32" fmla="*/ 1 w 254"/>
                  <a:gd name="T33" fmla="*/ 0 h 275"/>
                  <a:gd name="T34" fmla="*/ 12 w 254"/>
                  <a:gd name="T35" fmla="*/ 31 h 275"/>
                  <a:gd name="T36" fmla="*/ 35 w 254"/>
                  <a:gd name="T37" fmla="*/ 34 h 275"/>
                  <a:gd name="T38" fmla="*/ 56 w 254"/>
                  <a:gd name="T39" fmla="*/ 41 h 275"/>
                  <a:gd name="T40" fmla="*/ 78 w 254"/>
                  <a:gd name="T41" fmla="*/ 48 h 275"/>
                  <a:gd name="T42" fmla="*/ 98 w 254"/>
                  <a:gd name="T43" fmla="*/ 57 h 275"/>
                  <a:gd name="T44" fmla="*/ 118 w 254"/>
                  <a:gd name="T45" fmla="*/ 69 h 275"/>
                  <a:gd name="T46" fmla="*/ 136 w 254"/>
                  <a:gd name="T47" fmla="*/ 81 h 275"/>
                  <a:gd name="T48" fmla="*/ 153 w 254"/>
                  <a:gd name="T49" fmla="*/ 97 h 275"/>
                  <a:gd name="T50" fmla="*/ 169 w 254"/>
                  <a:gd name="T51" fmla="*/ 113 h 275"/>
                  <a:gd name="T52" fmla="*/ 182 w 254"/>
                  <a:gd name="T53" fmla="*/ 130 h 275"/>
                  <a:gd name="T54" fmla="*/ 194 w 254"/>
                  <a:gd name="T55" fmla="*/ 150 h 275"/>
                  <a:gd name="T56" fmla="*/ 204 w 254"/>
                  <a:gd name="T57" fmla="*/ 170 h 275"/>
                  <a:gd name="T58" fmla="*/ 213 w 254"/>
                  <a:gd name="T59" fmla="*/ 191 h 275"/>
                  <a:gd name="T60" fmla="*/ 218 w 254"/>
                  <a:gd name="T61" fmla="*/ 214 h 275"/>
                  <a:gd name="T62" fmla="*/ 222 w 254"/>
                  <a:gd name="T63" fmla="*/ 237 h 275"/>
                  <a:gd name="T64" fmla="*/ 224 w 254"/>
                  <a:gd name="T65" fmla="*/ 262 h 275"/>
                  <a:gd name="T66" fmla="*/ 223 w 254"/>
                  <a:gd name="T67" fmla="*/ 274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275"/>
                  <a:gd name="T104" fmla="*/ 254 w 254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275">
                    <a:moveTo>
                      <a:pt x="254" y="275"/>
                    </a:moveTo>
                    <a:lnTo>
                      <a:pt x="254" y="275"/>
                    </a:lnTo>
                    <a:lnTo>
                      <a:pt x="254" y="261"/>
                    </a:lnTo>
                    <a:lnTo>
                      <a:pt x="254" y="247"/>
                    </a:lnTo>
                    <a:lnTo>
                      <a:pt x="253" y="233"/>
                    </a:lnTo>
                    <a:lnTo>
                      <a:pt x="251" y="220"/>
                    </a:lnTo>
                    <a:lnTo>
                      <a:pt x="248" y="207"/>
                    </a:lnTo>
                    <a:lnTo>
                      <a:pt x="245" y="194"/>
                    </a:lnTo>
                    <a:lnTo>
                      <a:pt x="242" y="181"/>
                    </a:lnTo>
                    <a:lnTo>
                      <a:pt x="237" y="169"/>
                    </a:lnTo>
                    <a:lnTo>
                      <a:pt x="233" y="158"/>
                    </a:lnTo>
                    <a:lnTo>
                      <a:pt x="227" y="146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07" y="113"/>
                    </a:lnTo>
                    <a:lnTo>
                      <a:pt x="200" y="103"/>
                    </a:lnTo>
                    <a:lnTo>
                      <a:pt x="192" y="93"/>
                    </a:lnTo>
                    <a:lnTo>
                      <a:pt x="184" y="83"/>
                    </a:lnTo>
                    <a:lnTo>
                      <a:pt x="175" y="74"/>
                    </a:lnTo>
                    <a:lnTo>
                      <a:pt x="166" y="65"/>
                    </a:lnTo>
                    <a:lnTo>
                      <a:pt x="155" y="57"/>
                    </a:lnTo>
                    <a:lnTo>
                      <a:pt x="145" y="50"/>
                    </a:lnTo>
                    <a:lnTo>
                      <a:pt x="135" y="43"/>
                    </a:lnTo>
                    <a:lnTo>
                      <a:pt x="124" y="35"/>
                    </a:lnTo>
                    <a:lnTo>
                      <a:pt x="114" y="29"/>
                    </a:lnTo>
                    <a:lnTo>
                      <a:pt x="101" y="24"/>
                    </a:lnTo>
                    <a:lnTo>
                      <a:pt x="90" y="19"/>
                    </a:lnTo>
                    <a:lnTo>
                      <a:pt x="78" y="14"/>
                    </a:lnTo>
                    <a:lnTo>
                      <a:pt x="66" y="10"/>
                    </a:lnTo>
                    <a:lnTo>
                      <a:pt x="53" y="7"/>
                    </a:lnTo>
                    <a:lnTo>
                      <a:pt x="40" y="4"/>
                    </a:lnTo>
                    <a:lnTo>
                      <a:pt x="28" y="2"/>
                    </a:lnTo>
                    <a:lnTo>
                      <a:pt x="15" y="1"/>
                    </a:lnTo>
                    <a:lnTo>
                      <a:pt x="1" y="0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24" y="32"/>
                    </a:lnTo>
                    <a:lnTo>
                      <a:pt x="35" y="34"/>
                    </a:lnTo>
                    <a:lnTo>
                      <a:pt x="46" y="38"/>
                    </a:lnTo>
                    <a:lnTo>
                      <a:pt x="56" y="41"/>
                    </a:lnTo>
                    <a:lnTo>
                      <a:pt x="68" y="44"/>
                    </a:lnTo>
                    <a:lnTo>
                      <a:pt x="78" y="48"/>
                    </a:lnTo>
                    <a:lnTo>
                      <a:pt x="88" y="53"/>
                    </a:lnTo>
                    <a:lnTo>
                      <a:pt x="98" y="57"/>
                    </a:lnTo>
                    <a:lnTo>
                      <a:pt x="108" y="63"/>
                    </a:lnTo>
                    <a:lnTo>
                      <a:pt x="118" y="69"/>
                    </a:lnTo>
                    <a:lnTo>
                      <a:pt x="127" y="75"/>
                    </a:lnTo>
                    <a:lnTo>
                      <a:pt x="136" y="81"/>
                    </a:lnTo>
                    <a:lnTo>
                      <a:pt x="144" y="88"/>
                    </a:lnTo>
                    <a:lnTo>
                      <a:pt x="153" y="97"/>
                    </a:lnTo>
                    <a:lnTo>
                      <a:pt x="161" y="105"/>
                    </a:lnTo>
                    <a:lnTo>
                      <a:pt x="169" y="113"/>
                    </a:lnTo>
                    <a:lnTo>
                      <a:pt x="175" y="121"/>
                    </a:lnTo>
                    <a:lnTo>
                      <a:pt x="182" y="130"/>
                    </a:lnTo>
                    <a:lnTo>
                      <a:pt x="188" y="139"/>
                    </a:lnTo>
                    <a:lnTo>
                      <a:pt x="194" y="150"/>
                    </a:lnTo>
                    <a:lnTo>
                      <a:pt x="199" y="160"/>
                    </a:lnTo>
                    <a:lnTo>
                      <a:pt x="204" y="170"/>
                    </a:lnTo>
                    <a:lnTo>
                      <a:pt x="208" y="180"/>
                    </a:lnTo>
                    <a:lnTo>
                      <a:pt x="213" y="191"/>
                    </a:lnTo>
                    <a:lnTo>
                      <a:pt x="216" y="203"/>
                    </a:lnTo>
                    <a:lnTo>
                      <a:pt x="218" y="214"/>
                    </a:lnTo>
                    <a:lnTo>
                      <a:pt x="221" y="225"/>
                    </a:lnTo>
                    <a:lnTo>
                      <a:pt x="222" y="237"/>
                    </a:lnTo>
                    <a:lnTo>
                      <a:pt x="223" y="250"/>
                    </a:lnTo>
                    <a:lnTo>
                      <a:pt x="224" y="262"/>
                    </a:lnTo>
                    <a:lnTo>
                      <a:pt x="223" y="274"/>
                    </a:lnTo>
                    <a:lnTo>
                      <a:pt x="254" y="2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7" name="Freeform 127"/>
              <p:cNvSpPr>
                <a:spLocks/>
              </p:cNvSpPr>
              <p:nvPr/>
            </p:nvSpPr>
            <p:spPr bwMode="auto">
              <a:xfrm>
                <a:off x="2458" y="3303"/>
                <a:ext cx="10" cy="10"/>
              </a:xfrm>
              <a:custGeom>
                <a:avLst/>
                <a:gdLst>
                  <a:gd name="T0" fmla="*/ 0 w 275"/>
                  <a:gd name="T1" fmla="*/ 254 h 254"/>
                  <a:gd name="T2" fmla="*/ 25 w 275"/>
                  <a:gd name="T3" fmla="*/ 254 h 254"/>
                  <a:gd name="T4" fmla="*/ 52 w 275"/>
                  <a:gd name="T5" fmla="*/ 251 h 254"/>
                  <a:gd name="T6" fmla="*/ 76 w 275"/>
                  <a:gd name="T7" fmla="*/ 246 h 254"/>
                  <a:gd name="T8" fmla="*/ 101 w 275"/>
                  <a:gd name="T9" fmla="*/ 238 h 254"/>
                  <a:gd name="T10" fmla="*/ 124 w 275"/>
                  <a:gd name="T11" fmla="*/ 228 h 254"/>
                  <a:gd name="T12" fmla="*/ 147 w 275"/>
                  <a:gd name="T13" fmla="*/ 216 h 254"/>
                  <a:gd name="T14" fmla="*/ 168 w 275"/>
                  <a:gd name="T15" fmla="*/ 202 h 254"/>
                  <a:gd name="T16" fmla="*/ 188 w 275"/>
                  <a:gd name="T17" fmla="*/ 186 h 254"/>
                  <a:gd name="T18" fmla="*/ 206 w 275"/>
                  <a:gd name="T19" fmla="*/ 168 h 254"/>
                  <a:gd name="T20" fmla="*/ 222 w 275"/>
                  <a:gd name="T21" fmla="*/ 149 h 254"/>
                  <a:gd name="T22" fmla="*/ 237 w 275"/>
                  <a:gd name="T23" fmla="*/ 127 h 254"/>
                  <a:gd name="T24" fmla="*/ 250 w 275"/>
                  <a:gd name="T25" fmla="*/ 105 h 254"/>
                  <a:gd name="T26" fmla="*/ 260 w 275"/>
                  <a:gd name="T27" fmla="*/ 80 h 254"/>
                  <a:gd name="T28" fmla="*/ 267 w 275"/>
                  <a:gd name="T29" fmla="*/ 55 h 254"/>
                  <a:gd name="T30" fmla="*/ 272 w 275"/>
                  <a:gd name="T31" fmla="*/ 29 h 254"/>
                  <a:gd name="T32" fmla="*/ 275 w 275"/>
                  <a:gd name="T33" fmla="*/ 1 h 254"/>
                  <a:gd name="T34" fmla="*/ 244 w 275"/>
                  <a:gd name="T35" fmla="*/ 12 h 254"/>
                  <a:gd name="T36" fmla="*/ 240 w 275"/>
                  <a:gd name="T37" fmla="*/ 37 h 254"/>
                  <a:gd name="T38" fmla="*/ 234 w 275"/>
                  <a:gd name="T39" fmla="*/ 59 h 254"/>
                  <a:gd name="T40" fmla="*/ 226 w 275"/>
                  <a:gd name="T41" fmla="*/ 82 h 254"/>
                  <a:gd name="T42" fmla="*/ 216 w 275"/>
                  <a:gd name="T43" fmla="*/ 102 h 254"/>
                  <a:gd name="T44" fmla="*/ 204 w 275"/>
                  <a:gd name="T45" fmla="*/ 121 h 254"/>
                  <a:gd name="T46" fmla="*/ 191 w 275"/>
                  <a:gd name="T47" fmla="*/ 139 h 254"/>
                  <a:gd name="T48" fmla="*/ 175 w 275"/>
                  <a:gd name="T49" fmla="*/ 155 h 254"/>
                  <a:gd name="T50" fmla="*/ 159 w 275"/>
                  <a:gd name="T51" fmla="*/ 170 h 254"/>
                  <a:gd name="T52" fmla="*/ 141 w 275"/>
                  <a:gd name="T53" fmla="*/ 183 h 254"/>
                  <a:gd name="T54" fmla="*/ 121 w 275"/>
                  <a:gd name="T55" fmla="*/ 195 h 254"/>
                  <a:gd name="T56" fmla="*/ 101 w 275"/>
                  <a:gd name="T57" fmla="*/ 205 h 254"/>
                  <a:gd name="T58" fmla="*/ 80 w 275"/>
                  <a:gd name="T59" fmla="*/ 212 h 254"/>
                  <a:gd name="T60" fmla="*/ 58 w 275"/>
                  <a:gd name="T61" fmla="*/ 218 h 254"/>
                  <a:gd name="T62" fmla="*/ 36 w 275"/>
                  <a:gd name="T63" fmla="*/ 221 h 254"/>
                  <a:gd name="T64" fmla="*/ 12 w 275"/>
                  <a:gd name="T65" fmla="*/ 222 h 254"/>
                  <a:gd name="T66" fmla="*/ 1 w 275"/>
                  <a:gd name="T67" fmla="*/ 222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4"/>
                  <a:gd name="T104" fmla="*/ 275 w 275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4">
                    <a:moveTo>
                      <a:pt x="0" y="254"/>
                    </a:moveTo>
                    <a:lnTo>
                      <a:pt x="0" y="254"/>
                    </a:lnTo>
                    <a:lnTo>
                      <a:pt x="13" y="254"/>
                    </a:lnTo>
                    <a:lnTo>
                      <a:pt x="25" y="254"/>
                    </a:lnTo>
                    <a:lnTo>
                      <a:pt x="39" y="253"/>
                    </a:lnTo>
                    <a:lnTo>
                      <a:pt x="52" y="251"/>
                    </a:lnTo>
                    <a:lnTo>
                      <a:pt x="64" y="249"/>
                    </a:lnTo>
                    <a:lnTo>
                      <a:pt x="76" y="246"/>
                    </a:lnTo>
                    <a:lnTo>
                      <a:pt x="90" y="243"/>
                    </a:lnTo>
                    <a:lnTo>
                      <a:pt x="101" y="238"/>
                    </a:lnTo>
                    <a:lnTo>
                      <a:pt x="113" y="233"/>
                    </a:lnTo>
                    <a:lnTo>
                      <a:pt x="124" y="228"/>
                    </a:lnTo>
                    <a:lnTo>
                      <a:pt x="137" y="222"/>
                    </a:lnTo>
                    <a:lnTo>
                      <a:pt x="147" y="216"/>
                    </a:lnTo>
                    <a:lnTo>
                      <a:pt x="158" y="210"/>
                    </a:lnTo>
                    <a:lnTo>
                      <a:pt x="168" y="202"/>
                    </a:lnTo>
                    <a:lnTo>
                      <a:pt x="178" y="195"/>
                    </a:lnTo>
                    <a:lnTo>
                      <a:pt x="188" y="186"/>
                    </a:lnTo>
                    <a:lnTo>
                      <a:pt x="197" y="177"/>
                    </a:lnTo>
                    <a:lnTo>
                      <a:pt x="206" y="168"/>
                    </a:lnTo>
                    <a:lnTo>
                      <a:pt x="214" y="159"/>
                    </a:lnTo>
                    <a:lnTo>
                      <a:pt x="222" y="149"/>
                    </a:lnTo>
                    <a:lnTo>
                      <a:pt x="229" y="139"/>
                    </a:lnTo>
                    <a:lnTo>
                      <a:pt x="237" y="127"/>
                    </a:lnTo>
                    <a:lnTo>
                      <a:pt x="244" y="116"/>
                    </a:lnTo>
                    <a:lnTo>
                      <a:pt x="250" y="105"/>
                    </a:lnTo>
                    <a:lnTo>
                      <a:pt x="255" y="93"/>
                    </a:lnTo>
                    <a:lnTo>
                      <a:pt x="260" y="80"/>
                    </a:lnTo>
                    <a:lnTo>
                      <a:pt x="264" y="68"/>
                    </a:lnTo>
                    <a:lnTo>
                      <a:pt x="267" y="55"/>
                    </a:lnTo>
                    <a:lnTo>
                      <a:pt x="270" y="42"/>
                    </a:lnTo>
                    <a:lnTo>
                      <a:pt x="272" y="29"/>
                    </a:lnTo>
                    <a:lnTo>
                      <a:pt x="274" y="15"/>
                    </a:lnTo>
                    <a:lnTo>
                      <a:pt x="275" y="1"/>
                    </a:lnTo>
                    <a:lnTo>
                      <a:pt x="244" y="0"/>
                    </a:lnTo>
                    <a:lnTo>
                      <a:pt x="244" y="12"/>
                    </a:lnTo>
                    <a:lnTo>
                      <a:pt x="242" y="24"/>
                    </a:lnTo>
                    <a:lnTo>
                      <a:pt x="240" y="37"/>
                    </a:lnTo>
                    <a:lnTo>
                      <a:pt x="237" y="48"/>
                    </a:lnTo>
                    <a:lnTo>
                      <a:pt x="234" y="59"/>
                    </a:lnTo>
                    <a:lnTo>
                      <a:pt x="230" y="70"/>
                    </a:lnTo>
                    <a:lnTo>
                      <a:pt x="226" y="82"/>
                    </a:lnTo>
                    <a:lnTo>
                      <a:pt x="221" y="92"/>
                    </a:lnTo>
                    <a:lnTo>
                      <a:pt x="216" y="102"/>
                    </a:lnTo>
                    <a:lnTo>
                      <a:pt x="210" y="111"/>
                    </a:lnTo>
                    <a:lnTo>
                      <a:pt x="204" y="121"/>
                    </a:lnTo>
                    <a:lnTo>
                      <a:pt x="198" y="130"/>
                    </a:lnTo>
                    <a:lnTo>
                      <a:pt x="191" y="139"/>
                    </a:lnTo>
                    <a:lnTo>
                      <a:pt x="184" y="148"/>
                    </a:lnTo>
                    <a:lnTo>
                      <a:pt x="175" y="155"/>
                    </a:lnTo>
                    <a:lnTo>
                      <a:pt x="167" y="163"/>
                    </a:lnTo>
                    <a:lnTo>
                      <a:pt x="159" y="170"/>
                    </a:lnTo>
                    <a:lnTo>
                      <a:pt x="150" y="177"/>
                    </a:lnTo>
                    <a:lnTo>
                      <a:pt x="141" y="183"/>
                    </a:lnTo>
                    <a:lnTo>
                      <a:pt x="132" y="190"/>
                    </a:lnTo>
                    <a:lnTo>
                      <a:pt x="121" y="195"/>
                    </a:lnTo>
                    <a:lnTo>
                      <a:pt x="111" y="200"/>
                    </a:lnTo>
                    <a:lnTo>
                      <a:pt x="101" y="205"/>
                    </a:lnTo>
                    <a:lnTo>
                      <a:pt x="91" y="209"/>
                    </a:lnTo>
                    <a:lnTo>
                      <a:pt x="80" y="212"/>
                    </a:lnTo>
                    <a:lnTo>
                      <a:pt x="69" y="215"/>
                    </a:lnTo>
                    <a:lnTo>
                      <a:pt x="58" y="218"/>
                    </a:lnTo>
                    <a:lnTo>
                      <a:pt x="47" y="220"/>
                    </a:lnTo>
                    <a:lnTo>
                      <a:pt x="36" y="221"/>
                    </a:lnTo>
                    <a:lnTo>
                      <a:pt x="24" y="222"/>
                    </a:lnTo>
                    <a:lnTo>
                      <a:pt x="12" y="222"/>
                    </a:lnTo>
                    <a:lnTo>
                      <a:pt x="1" y="222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8" name="Freeform 128"/>
              <p:cNvSpPr>
                <a:spLocks/>
              </p:cNvSpPr>
              <p:nvPr/>
            </p:nvSpPr>
            <p:spPr bwMode="auto">
              <a:xfrm>
                <a:off x="2448" y="3303"/>
                <a:ext cx="10" cy="10"/>
              </a:xfrm>
              <a:custGeom>
                <a:avLst/>
                <a:gdLst>
                  <a:gd name="T0" fmla="*/ 0 w 254"/>
                  <a:gd name="T1" fmla="*/ 0 h 276"/>
                  <a:gd name="T2" fmla="*/ 0 w 254"/>
                  <a:gd name="T3" fmla="*/ 28 h 276"/>
                  <a:gd name="T4" fmla="*/ 3 w 254"/>
                  <a:gd name="T5" fmla="*/ 55 h 276"/>
                  <a:gd name="T6" fmla="*/ 8 w 254"/>
                  <a:gd name="T7" fmla="*/ 81 h 276"/>
                  <a:gd name="T8" fmla="*/ 16 w 254"/>
                  <a:gd name="T9" fmla="*/ 106 h 276"/>
                  <a:gd name="T10" fmla="*/ 26 w 254"/>
                  <a:gd name="T11" fmla="*/ 130 h 276"/>
                  <a:gd name="T12" fmla="*/ 40 w 254"/>
                  <a:gd name="T13" fmla="*/ 152 h 276"/>
                  <a:gd name="T14" fmla="*/ 54 w 254"/>
                  <a:gd name="T15" fmla="*/ 173 h 276"/>
                  <a:gd name="T16" fmla="*/ 70 w 254"/>
                  <a:gd name="T17" fmla="*/ 192 h 276"/>
                  <a:gd name="T18" fmla="*/ 89 w 254"/>
                  <a:gd name="T19" fmla="*/ 210 h 276"/>
                  <a:gd name="T20" fmla="*/ 109 w 254"/>
                  <a:gd name="T21" fmla="*/ 226 h 276"/>
                  <a:gd name="T22" fmla="*/ 129 w 254"/>
                  <a:gd name="T23" fmla="*/ 239 h 276"/>
                  <a:gd name="T24" fmla="*/ 152 w 254"/>
                  <a:gd name="T25" fmla="*/ 251 h 276"/>
                  <a:gd name="T26" fmla="*/ 176 w 254"/>
                  <a:gd name="T27" fmla="*/ 260 h 276"/>
                  <a:gd name="T28" fmla="*/ 201 w 254"/>
                  <a:gd name="T29" fmla="*/ 269 h 276"/>
                  <a:gd name="T30" fmla="*/ 226 w 254"/>
                  <a:gd name="T31" fmla="*/ 273 h 276"/>
                  <a:gd name="T32" fmla="*/ 253 w 254"/>
                  <a:gd name="T33" fmla="*/ 276 h 276"/>
                  <a:gd name="T34" fmla="*/ 242 w 254"/>
                  <a:gd name="T35" fmla="*/ 243 h 276"/>
                  <a:gd name="T36" fmla="*/ 219 w 254"/>
                  <a:gd name="T37" fmla="*/ 240 h 276"/>
                  <a:gd name="T38" fmla="*/ 197 w 254"/>
                  <a:gd name="T39" fmla="*/ 235 h 276"/>
                  <a:gd name="T40" fmla="*/ 175 w 254"/>
                  <a:gd name="T41" fmla="*/ 227 h 276"/>
                  <a:gd name="T42" fmla="*/ 155 w 254"/>
                  <a:gd name="T43" fmla="*/ 218 h 276"/>
                  <a:gd name="T44" fmla="*/ 137 w 254"/>
                  <a:gd name="T45" fmla="*/ 206 h 276"/>
                  <a:gd name="T46" fmla="*/ 118 w 254"/>
                  <a:gd name="T47" fmla="*/ 193 h 276"/>
                  <a:gd name="T48" fmla="*/ 101 w 254"/>
                  <a:gd name="T49" fmla="*/ 179 h 276"/>
                  <a:gd name="T50" fmla="*/ 85 w 254"/>
                  <a:gd name="T51" fmla="*/ 163 h 276"/>
                  <a:gd name="T52" fmla="*/ 72 w 254"/>
                  <a:gd name="T53" fmla="*/ 144 h 276"/>
                  <a:gd name="T54" fmla="*/ 60 w 254"/>
                  <a:gd name="T55" fmla="*/ 126 h 276"/>
                  <a:gd name="T56" fmla="*/ 50 w 254"/>
                  <a:gd name="T57" fmla="*/ 106 h 276"/>
                  <a:gd name="T58" fmla="*/ 42 w 254"/>
                  <a:gd name="T59" fmla="*/ 84 h 276"/>
                  <a:gd name="T60" fmla="*/ 35 w 254"/>
                  <a:gd name="T61" fmla="*/ 62 h 276"/>
                  <a:gd name="T62" fmla="*/ 32 w 254"/>
                  <a:gd name="T63" fmla="*/ 38 h 276"/>
                  <a:gd name="T64" fmla="*/ 30 w 254"/>
                  <a:gd name="T65" fmla="*/ 14 h 276"/>
                  <a:gd name="T66" fmla="*/ 31 w 254"/>
                  <a:gd name="T67" fmla="*/ 2 h 2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276"/>
                  <a:gd name="T104" fmla="*/ 254 w 254"/>
                  <a:gd name="T105" fmla="*/ 276 h 2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276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1" y="41"/>
                    </a:lnTo>
                    <a:lnTo>
                      <a:pt x="3" y="55"/>
                    </a:lnTo>
                    <a:lnTo>
                      <a:pt x="5" y="68"/>
                    </a:lnTo>
                    <a:lnTo>
                      <a:pt x="8" y="81"/>
                    </a:lnTo>
                    <a:lnTo>
                      <a:pt x="12" y="93"/>
                    </a:lnTo>
                    <a:lnTo>
                      <a:pt x="16" y="106"/>
                    </a:lnTo>
                    <a:lnTo>
                      <a:pt x="21" y="118"/>
                    </a:lnTo>
                    <a:lnTo>
                      <a:pt x="26" y="130"/>
                    </a:lnTo>
                    <a:lnTo>
                      <a:pt x="32" y="141"/>
                    </a:lnTo>
                    <a:lnTo>
                      <a:pt x="40" y="152"/>
                    </a:lnTo>
                    <a:lnTo>
                      <a:pt x="47" y="163"/>
                    </a:lnTo>
                    <a:lnTo>
                      <a:pt x="54" y="173"/>
                    </a:lnTo>
                    <a:lnTo>
                      <a:pt x="62" y="183"/>
                    </a:lnTo>
                    <a:lnTo>
                      <a:pt x="70" y="192"/>
                    </a:lnTo>
                    <a:lnTo>
                      <a:pt x="79" y="201"/>
                    </a:lnTo>
                    <a:lnTo>
                      <a:pt x="89" y="210"/>
                    </a:lnTo>
                    <a:lnTo>
                      <a:pt x="99" y="218"/>
                    </a:lnTo>
                    <a:lnTo>
                      <a:pt x="109" y="226"/>
                    </a:lnTo>
                    <a:lnTo>
                      <a:pt x="119" y="233"/>
                    </a:lnTo>
                    <a:lnTo>
                      <a:pt x="129" y="239"/>
                    </a:lnTo>
                    <a:lnTo>
                      <a:pt x="141" y="245"/>
                    </a:lnTo>
                    <a:lnTo>
                      <a:pt x="152" y="251"/>
                    </a:lnTo>
                    <a:lnTo>
                      <a:pt x="164" y="256"/>
                    </a:lnTo>
                    <a:lnTo>
                      <a:pt x="176" y="260"/>
                    </a:lnTo>
                    <a:lnTo>
                      <a:pt x="189" y="265"/>
                    </a:lnTo>
                    <a:lnTo>
                      <a:pt x="201" y="269"/>
                    </a:lnTo>
                    <a:lnTo>
                      <a:pt x="213" y="271"/>
                    </a:lnTo>
                    <a:lnTo>
                      <a:pt x="226" y="273"/>
                    </a:lnTo>
                    <a:lnTo>
                      <a:pt x="240" y="275"/>
                    </a:lnTo>
                    <a:lnTo>
                      <a:pt x="253" y="276"/>
                    </a:lnTo>
                    <a:lnTo>
                      <a:pt x="254" y="244"/>
                    </a:lnTo>
                    <a:lnTo>
                      <a:pt x="242" y="243"/>
                    </a:lnTo>
                    <a:lnTo>
                      <a:pt x="230" y="242"/>
                    </a:lnTo>
                    <a:lnTo>
                      <a:pt x="219" y="240"/>
                    </a:lnTo>
                    <a:lnTo>
                      <a:pt x="208" y="238"/>
                    </a:lnTo>
                    <a:lnTo>
                      <a:pt x="197" y="235"/>
                    </a:lnTo>
                    <a:lnTo>
                      <a:pt x="187" y="231"/>
                    </a:lnTo>
                    <a:lnTo>
                      <a:pt x="175" y="227"/>
                    </a:lnTo>
                    <a:lnTo>
                      <a:pt x="165" y="223"/>
                    </a:lnTo>
                    <a:lnTo>
                      <a:pt x="155" y="218"/>
                    </a:lnTo>
                    <a:lnTo>
                      <a:pt x="146" y="213"/>
                    </a:lnTo>
                    <a:lnTo>
                      <a:pt x="137" y="206"/>
                    </a:lnTo>
                    <a:lnTo>
                      <a:pt x="127" y="200"/>
                    </a:lnTo>
                    <a:lnTo>
                      <a:pt x="118" y="193"/>
                    </a:lnTo>
                    <a:lnTo>
                      <a:pt x="109" y="186"/>
                    </a:lnTo>
                    <a:lnTo>
                      <a:pt x="101" y="179"/>
                    </a:lnTo>
                    <a:lnTo>
                      <a:pt x="94" y="171"/>
                    </a:lnTo>
                    <a:lnTo>
                      <a:pt x="85" y="163"/>
                    </a:lnTo>
                    <a:lnTo>
                      <a:pt x="78" y="153"/>
                    </a:lnTo>
                    <a:lnTo>
                      <a:pt x="72" y="144"/>
                    </a:lnTo>
                    <a:lnTo>
                      <a:pt x="66" y="135"/>
                    </a:lnTo>
                    <a:lnTo>
                      <a:pt x="60" y="126"/>
                    </a:lnTo>
                    <a:lnTo>
                      <a:pt x="55" y="116"/>
                    </a:lnTo>
                    <a:lnTo>
                      <a:pt x="50" y="106"/>
                    </a:lnTo>
                    <a:lnTo>
                      <a:pt x="46" y="94"/>
                    </a:lnTo>
                    <a:lnTo>
                      <a:pt x="42" y="84"/>
                    </a:lnTo>
                    <a:lnTo>
                      <a:pt x="39" y="73"/>
                    </a:lnTo>
                    <a:lnTo>
                      <a:pt x="35" y="62"/>
                    </a:lnTo>
                    <a:lnTo>
                      <a:pt x="33" y="50"/>
                    </a:lnTo>
                    <a:lnTo>
                      <a:pt x="32" y="38"/>
                    </a:lnTo>
                    <a:lnTo>
                      <a:pt x="31" y="26"/>
                    </a:lnTo>
                    <a:lnTo>
                      <a:pt x="30" y="14"/>
                    </a:lnTo>
                    <a:lnTo>
                      <a:pt x="3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39" name="Freeform 129"/>
              <p:cNvSpPr>
                <a:spLocks/>
              </p:cNvSpPr>
              <p:nvPr/>
            </p:nvSpPr>
            <p:spPr bwMode="auto">
              <a:xfrm>
                <a:off x="2448" y="3293"/>
                <a:ext cx="11" cy="10"/>
              </a:xfrm>
              <a:custGeom>
                <a:avLst/>
                <a:gdLst>
                  <a:gd name="T0" fmla="*/ 275 w 275"/>
                  <a:gd name="T1" fmla="*/ 1 h 255"/>
                  <a:gd name="T2" fmla="*/ 249 w 275"/>
                  <a:gd name="T3" fmla="*/ 1 h 255"/>
                  <a:gd name="T4" fmla="*/ 223 w 275"/>
                  <a:gd name="T5" fmla="*/ 4 h 255"/>
                  <a:gd name="T6" fmla="*/ 198 w 275"/>
                  <a:gd name="T7" fmla="*/ 9 h 255"/>
                  <a:gd name="T8" fmla="*/ 173 w 275"/>
                  <a:gd name="T9" fmla="*/ 16 h 255"/>
                  <a:gd name="T10" fmla="*/ 150 w 275"/>
                  <a:gd name="T11" fmla="*/ 26 h 255"/>
                  <a:gd name="T12" fmla="*/ 127 w 275"/>
                  <a:gd name="T13" fmla="*/ 38 h 255"/>
                  <a:gd name="T14" fmla="*/ 107 w 275"/>
                  <a:gd name="T15" fmla="*/ 52 h 255"/>
                  <a:gd name="T16" fmla="*/ 87 w 275"/>
                  <a:gd name="T17" fmla="*/ 68 h 255"/>
                  <a:gd name="T18" fmla="*/ 69 w 275"/>
                  <a:gd name="T19" fmla="*/ 85 h 255"/>
                  <a:gd name="T20" fmla="*/ 53 w 275"/>
                  <a:gd name="T21" fmla="*/ 105 h 255"/>
                  <a:gd name="T22" fmla="*/ 38 w 275"/>
                  <a:gd name="T23" fmla="*/ 126 h 255"/>
                  <a:gd name="T24" fmla="*/ 25 w 275"/>
                  <a:gd name="T25" fmla="*/ 150 h 255"/>
                  <a:gd name="T26" fmla="*/ 15 w 275"/>
                  <a:gd name="T27" fmla="*/ 173 h 255"/>
                  <a:gd name="T28" fmla="*/ 8 w 275"/>
                  <a:gd name="T29" fmla="*/ 199 h 255"/>
                  <a:gd name="T30" fmla="*/ 2 w 275"/>
                  <a:gd name="T31" fmla="*/ 225 h 255"/>
                  <a:gd name="T32" fmla="*/ 0 w 275"/>
                  <a:gd name="T33" fmla="*/ 253 h 255"/>
                  <a:gd name="T34" fmla="*/ 31 w 275"/>
                  <a:gd name="T35" fmla="*/ 242 h 255"/>
                  <a:gd name="T36" fmla="*/ 35 w 275"/>
                  <a:gd name="T37" fmla="*/ 218 h 255"/>
                  <a:gd name="T38" fmla="*/ 41 w 275"/>
                  <a:gd name="T39" fmla="*/ 195 h 255"/>
                  <a:gd name="T40" fmla="*/ 49 w 275"/>
                  <a:gd name="T41" fmla="*/ 173 h 255"/>
                  <a:gd name="T42" fmla="*/ 59 w 275"/>
                  <a:gd name="T43" fmla="*/ 153 h 255"/>
                  <a:gd name="T44" fmla="*/ 71 w 275"/>
                  <a:gd name="T45" fmla="*/ 133 h 255"/>
                  <a:gd name="T46" fmla="*/ 84 w 275"/>
                  <a:gd name="T47" fmla="*/ 115 h 255"/>
                  <a:gd name="T48" fmla="*/ 100 w 275"/>
                  <a:gd name="T49" fmla="*/ 99 h 255"/>
                  <a:gd name="T50" fmla="*/ 116 w 275"/>
                  <a:gd name="T51" fmla="*/ 84 h 255"/>
                  <a:gd name="T52" fmla="*/ 134 w 275"/>
                  <a:gd name="T53" fmla="*/ 71 h 255"/>
                  <a:gd name="T54" fmla="*/ 154 w 275"/>
                  <a:gd name="T55" fmla="*/ 59 h 255"/>
                  <a:gd name="T56" fmla="*/ 173 w 275"/>
                  <a:gd name="T57" fmla="*/ 50 h 255"/>
                  <a:gd name="T58" fmla="*/ 195 w 275"/>
                  <a:gd name="T59" fmla="*/ 42 h 255"/>
                  <a:gd name="T60" fmla="*/ 217 w 275"/>
                  <a:gd name="T61" fmla="*/ 36 h 255"/>
                  <a:gd name="T62" fmla="*/ 240 w 275"/>
                  <a:gd name="T63" fmla="*/ 32 h 255"/>
                  <a:gd name="T64" fmla="*/ 262 w 275"/>
                  <a:gd name="T65" fmla="*/ 31 h 255"/>
                  <a:gd name="T66" fmla="*/ 274 w 275"/>
                  <a:gd name="T67" fmla="*/ 31 h 2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5"/>
                  <a:gd name="T104" fmla="*/ 275 w 275"/>
                  <a:gd name="T105" fmla="*/ 255 h 2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5">
                    <a:moveTo>
                      <a:pt x="275" y="1"/>
                    </a:moveTo>
                    <a:lnTo>
                      <a:pt x="275" y="1"/>
                    </a:lnTo>
                    <a:lnTo>
                      <a:pt x="262" y="0"/>
                    </a:lnTo>
                    <a:lnTo>
                      <a:pt x="249" y="1"/>
                    </a:lnTo>
                    <a:lnTo>
                      <a:pt x="237" y="2"/>
                    </a:lnTo>
                    <a:lnTo>
                      <a:pt x="223" y="4"/>
                    </a:lnTo>
                    <a:lnTo>
                      <a:pt x="211" y="6"/>
                    </a:lnTo>
                    <a:lnTo>
                      <a:pt x="198" y="9"/>
                    </a:lnTo>
                    <a:lnTo>
                      <a:pt x="186" y="12"/>
                    </a:lnTo>
                    <a:lnTo>
                      <a:pt x="173" y="16"/>
                    </a:lnTo>
                    <a:lnTo>
                      <a:pt x="162" y="21"/>
                    </a:lnTo>
                    <a:lnTo>
                      <a:pt x="150" y="26"/>
                    </a:lnTo>
                    <a:lnTo>
                      <a:pt x="139" y="31"/>
                    </a:lnTo>
                    <a:lnTo>
                      <a:pt x="127" y="38"/>
                    </a:lnTo>
                    <a:lnTo>
                      <a:pt x="117" y="45"/>
                    </a:lnTo>
                    <a:lnTo>
                      <a:pt x="107" y="52"/>
                    </a:lnTo>
                    <a:lnTo>
                      <a:pt x="97" y="60"/>
                    </a:lnTo>
                    <a:lnTo>
                      <a:pt x="87" y="68"/>
                    </a:lnTo>
                    <a:lnTo>
                      <a:pt x="77" y="76"/>
                    </a:lnTo>
                    <a:lnTo>
                      <a:pt x="69" y="85"/>
                    </a:lnTo>
                    <a:lnTo>
                      <a:pt x="60" y="96"/>
                    </a:lnTo>
                    <a:lnTo>
                      <a:pt x="53" y="105"/>
                    </a:lnTo>
                    <a:lnTo>
                      <a:pt x="45" y="116"/>
                    </a:lnTo>
                    <a:lnTo>
                      <a:pt x="38" y="126"/>
                    </a:lnTo>
                    <a:lnTo>
                      <a:pt x="31" y="137"/>
                    </a:lnTo>
                    <a:lnTo>
                      <a:pt x="25" y="150"/>
                    </a:lnTo>
                    <a:lnTo>
                      <a:pt x="20" y="161"/>
                    </a:lnTo>
                    <a:lnTo>
                      <a:pt x="15" y="173"/>
                    </a:lnTo>
                    <a:lnTo>
                      <a:pt x="11" y="186"/>
                    </a:lnTo>
                    <a:lnTo>
                      <a:pt x="8" y="199"/>
                    </a:lnTo>
                    <a:lnTo>
                      <a:pt x="5" y="212"/>
                    </a:lnTo>
                    <a:lnTo>
                      <a:pt x="2" y="225"/>
                    </a:lnTo>
                    <a:lnTo>
                      <a:pt x="1" y="239"/>
                    </a:lnTo>
                    <a:lnTo>
                      <a:pt x="0" y="253"/>
                    </a:lnTo>
                    <a:lnTo>
                      <a:pt x="31" y="255"/>
                    </a:lnTo>
                    <a:lnTo>
                      <a:pt x="31" y="242"/>
                    </a:lnTo>
                    <a:lnTo>
                      <a:pt x="33" y="230"/>
                    </a:lnTo>
                    <a:lnTo>
                      <a:pt x="35" y="218"/>
                    </a:lnTo>
                    <a:lnTo>
                      <a:pt x="38" y="207"/>
                    </a:lnTo>
                    <a:lnTo>
                      <a:pt x="41" y="195"/>
                    </a:lnTo>
                    <a:lnTo>
                      <a:pt x="45" y="184"/>
                    </a:lnTo>
                    <a:lnTo>
                      <a:pt x="49" y="173"/>
                    </a:lnTo>
                    <a:lnTo>
                      <a:pt x="54" y="163"/>
                    </a:lnTo>
                    <a:lnTo>
                      <a:pt x="59" y="153"/>
                    </a:lnTo>
                    <a:lnTo>
                      <a:pt x="65" y="142"/>
                    </a:lnTo>
                    <a:lnTo>
                      <a:pt x="71" y="133"/>
                    </a:lnTo>
                    <a:lnTo>
                      <a:pt x="77" y="124"/>
                    </a:lnTo>
                    <a:lnTo>
                      <a:pt x="84" y="115"/>
                    </a:lnTo>
                    <a:lnTo>
                      <a:pt x="92" y="107"/>
                    </a:lnTo>
                    <a:lnTo>
                      <a:pt x="100" y="99"/>
                    </a:lnTo>
                    <a:lnTo>
                      <a:pt x="108" y="92"/>
                    </a:lnTo>
                    <a:lnTo>
                      <a:pt x="116" y="84"/>
                    </a:lnTo>
                    <a:lnTo>
                      <a:pt x="125" y="77"/>
                    </a:lnTo>
                    <a:lnTo>
                      <a:pt x="134" y="71"/>
                    </a:lnTo>
                    <a:lnTo>
                      <a:pt x="144" y="65"/>
                    </a:lnTo>
                    <a:lnTo>
                      <a:pt x="154" y="59"/>
                    </a:lnTo>
                    <a:lnTo>
                      <a:pt x="163" y="54"/>
                    </a:lnTo>
                    <a:lnTo>
                      <a:pt x="173" y="50"/>
                    </a:lnTo>
                    <a:lnTo>
                      <a:pt x="184" y="46"/>
                    </a:lnTo>
                    <a:lnTo>
                      <a:pt x="195" y="42"/>
                    </a:lnTo>
                    <a:lnTo>
                      <a:pt x="206" y="39"/>
                    </a:lnTo>
                    <a:lnTo>
                      <a:pt x="217" y="36"/>
                    </a:lnTo>
                    <a:lnTo>
                      <a:pt x="228" y="34"/>
                    </a:lnTo>
                    <a:lnTo>
                      <a:pt x="240" y="32"/>
                    </a:lnTo>
                    <a:lnTo>
                      <a:pt x="251" y="31"/>
                    </a:lnTo>
                    <a:lnTo>
                      <a:pt x="262" y="31"/>
                    </a:lnTo>
                    <a:lnTo>
                      <a:pt x="274" y="31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0" name="Freeform 130"/>
              <p:cNvSpPr>
                <a:spLocks/>
              </p:cNvSpPr>
              <p:nvPr/>
            </p:nvSpPr>
            <p:spPr bwMode="auto">
              <a:xfrm>
                <a:off x="2446" y="3294"/>
                <a:ext cx="10" cy="10"/>
              </a:xfrm>
              <a:custGeom>
                <a:avLst/>
                <a:gdLst>
                  <a:gd name="T0" fmla="*/ 253 w 255"/>
                  <a:gd name="T1" fmla="*/ 0 h 275"/>
                  <a:gd name="T2" fmla="*/ 225 w 255"/>
                  <a:gd name="T3" fmla="*/ 2 h 275"/>
                  <a:gd name="T4" fmla="*/ 199 w 255"/>
                  <a:gd name="T5" fmla="*/ 8 h 275"/>
                  <a:gd name="T6" fmla="*/ 173 w 255"/>
                  <a:gd name="T7" fmla="*/ 16 h 275"/>
                  <a:gd name="T8" fmla="*/ 149 w 255"/>
                  <a:gd name="T9" fmla="*/ 26 h 275"/>
                  <a:gd name="T10" fmla="*/ 126 w 255"/>
                  <a:gd name="T11" fmla="*/ 38 h 275"/>
                  <a:gd name="T12" fmla="*/ 105 w 255"/>
                  <a:gd name="T13" fmla="*/ 53 h 275"/>
                  <a:gd name="T14" fmla="*/ 86 w 255"/>
                  <a:gd name="T15" fmla="*/ 70 h 275"/>
                  <a:gd name="T16" fmla="*/ 68 w 255"/>
                  <a:gd name="T17" fmla="*/ 87 h 275"/>
                  <a:gd name="T18" fmla="*/ 52 w 255"/>
                  <a:gd name="T19" fmla="*/ 107 h 275"/>
                  <a:gd name="T20" fmla="*/ 38 w 255"/>
                  <a:gd name="T21" fmla="*/ 128 h 275"/>
                  <a:gd name="T22" fmla="*/ 26 w 255"/>
                  <a:gd name="T23" fmla="*/ 150 h 275"/>
                  <a:gd name="T24" fmla="*/ 16 w 255"/>
                  <a:gd name="T25" fmla="*/ 174 h 275"/>
                  <a:gd name="T26" fmla="*/ 9 w 255"/>
                  <a:gd name="T27" fmla="*/ 198 h 275"/>
                  <a:gd name="T28" fmla="*/ 3 w 255"/>
                  <a:gd name="T29" fmla="*/ 223 h 275"/>
                  <a:gd name="T30" fmla="*/ 1 w 255"/>
                  <a:gd name="T31" fmla="*/ 249 h 275"/>
                  <a:gd name="T32" fmla="*/ 1 w 255"/>
                  <a:gd name="T33" fmla="*/ 275 h 275"/>
                  <a:gd name="T34" fmla="*/ 32 w 255"/>
                  <a:gd name="T35" fmla="*/ 262 h 275"/>
                  <a:gd name="T36" fmla="*/ 33 w 255"/>
                  <a:gd name="T37" fmla="*/ 240 h 275"/>
                  <a:gd name="T38" fmla="*/ 37 w 255"/>
                  <a:gd name="T39" fmla="*/ 217 h 275"/>
                  <a:gd name="T40" fmla="*/ 42 w 255"/>
                  <a:gd name="T41" fmla="*/ 195 h 275"/>
                  <a:gd name="T42" fmla="*/ 50 w 255"/>
                  <a:gd name="T43" fmla="*/ 174 h 275"/>
                  <a:gd name="T44" fmla="*/ 59 w 255"/>
                  <a:gd name="T45" fmla="*/ 154 h 275"/>
                  <a:gd name="T46" fmla="*/ 70 w 255"/>
                  <a:gd name="T47" fmla="*/ 135 h 275"/>
                  <a:gd name="T48" fmla="*/ 84 w 255"/>
                  <a:gd name="T49" fmla="*/ 116 h 275"/>
                  <a:gd name="T50" fmla="*/ 99 w 255"/>
                  <a:gd name="T51" fmla="*/ 100 h 275"/>
                  <a:gd name="T52" fmla="*/ 115 w 255"/>
                  <a:gd name="T53" fmla="*/ 85 h 275"/>
                  <a:gd name="T54" fmla="*/ 134 w 255"/>
                  <a:gd name="T55" fmla="*/ 72 h 275"/>
                  <a:gd name="T56" fmla="*/ 153 w 255"/>
                  <a:gd name="T57" fmla="*/ 59 h 275"/>
                  <a:gd name="T58" fmla="*/ 173 w 255"/>
                  <a:gd name="T59" fmla="*/ 49 h 275"/>
                  <a:gd name="T60" fmla="*/ 195 w 255"/>
                  <a:gd name="T61" fmla="*/ 41 h 275"/>
                  <a:gd name="T62" fmla="*/ 218 w 255"/>
                  <a:gd name="T63" fmla="*/ 36 h 275"/>
                  <a:gd name="T64" fmla="*/ 243 w 255"/>
                  <a:gd name="T65" fmla="*/ 32 h 275"/>
                  <a:gd name="T66" fmla="*/ 255 w 255"/>
                  <a:gd name="T67" fmla="*/ 31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275"/>
                  <a:gd name="T104" fmla="*/ 255 w 255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275">
                    <a:moveTo>
                      <a:pt x="253" y="0"/>
                    </a:moveTo>
                    <a:lnTo>
                      <a:pt x="253" y="0"/>
                    </a:lnTo>
                    <a:lnTo>
                      <a:pt x="240" y="1"/>
                    </a:lnTo>
                    <a:lnTo>
                      <a:pt x="225" y="2"/>
                    </a:lnTo>
                    <a:lnTo>
                      <a:pt x="212" y="5"/>
                    </a:lnTo>
                    <a:lnTo>
                      <a:pt x="199" y="8"/>
                    </a:lnTo>
                    <a:lnTo>
                      <a:pt x="186" y="11"/>
                    </a:lnTo>
                    <a:lnTo>
                      <a:pt x="173" y="16"/>
                    </a:lnTo>
                    <a:lnTo>
                      <a:pt x="161" y="21"/>
                    </a:lnTo>
                    <a:lnTo>
                      <a:pt x="149" y="26"/>
                    </a:lnTo>
                    <a:lnTo>
                      <a:pt x="138" y="32"/>
                    </a:lnTo>
                    <a:lnTo>
                      <a:pt x="126" y="38"/>
                    </a:lnTo>
                    <a:lnTo>
                      <a:pt x="116" y="45"/>
                    </a:lnTo>
                    <a:lnTo>
                      <a:pt x="105" y="53"/>
                    </a:lnTo>
                    <a:lnTo>
                      <a:pt x="96" y="60"/>
                    </a:lnTo>
                    <a:lnTo>
                      <a:pt x="86" y="70"/>
                    </a:lnTo>
                    <a:lnTo>
                      <a:pt x="76" y="78"/>
                    </a:lnTo>
                    <a:lnTo>
                      <a:pt x="68" y="87"/>
                    </a:lnTo>
                    <a:lnTo>
                      <a:pt x="60" y="97"/>
                    </a:lnTo>
                    <a:lnTo>
                      <a:pt x="52" y="107"/>
                    </a:lnTo>
                    <a:lnTo>
                      <a:pt x="45" y="117"/>
                    </a:lnTo>
                    <a:lnTo>
                      <a:pt x="38" y="128"/>
                    </a:lnTo>
                    <a:lnTo>
                      <a:pt x="32" y="139"/>
                    </a:lnTo>
                    <a:lnTo>
                      <a:pt x="26" y="150"/>
                    </a:lnTo>
                    <a:lnTo>
                      <a:pt x="21" y="162"/>
                    </a:lnTo>
                    <a:lnTo>
                      <a:pt x="16" y="174"/>
                    </a:lnTo>
                    <a:lnTo>
                      <a:pt x="12" y="186"/>
                    </a:lnTo>
                    <a:lnTo>
                      <a:pt x="9" y="198"/>
                    </a:lnTo>
                    <a:lnTo>
                      <a:pt x="6" y="211"/>
                    </a:lnTo>
                    <a:lnTo>
                      <a:pt x="3" y="223"/>
                    </a:lnTo>
                    <a:lnTo>
                      <a:pt x="2" y="237"/>
                    </a:lnTo>
                    <a:lnTo>
                      <a:pt x="1" y="249"/>
                    </a:lnTo>
                    <a:lnTo>
                      <a:pt x="0" y="262"/>
                    </a:lnTo>
                    <a:lnTo>
                      <a:pt x="1" y="275"/>
                    </a:lnTo>
                    <a:lnTo>
                      <a:pt x="32" y="274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33" y="240"/>
                    </a:lnTo>
                    <a:lnTo>
                      <a:pt x="35" y="229"/>
                    </a:lnTo>
                    <a:lnTo>
                      <a:pt x="37" y="217"/>
                    </a:lnTo>
                    <a:lnTo>
                      <a:pt x="39" y="206"/>
                    </a:lnTo>
                    <a:lnTo>
                      <a:pt x="42" y="195"/>
                    </a:lnTo>
                    <a:lnTo>
                      <a:pt x="46" y="185"/>
                    </a:lnTo>
                    <a:lnTo>
                      <a:pt x="50" y="174"/>
                    </a:lnTo>
                    <a:lnTo>
                      <a:pt x="54" y="163"/>
                    </a:lnTo>
                    <a:lnTo>
                      <a:pt x="59" y="154"/>
                    </a:lnTo>
                    <a:lnTo>
                      <a:pt x="65" y="144"/>
                    </a:lnTo>
                    <a:lnTo>
                      <a:pt x="70" y="135"/>
                    </a:lnTo>
                    <a:lnTo>
                      <a:pt x="77" y="126"/>
                    </a:lnTo>
                    <a:lnTo>
                      <a:pt x="84" y="116"/>
                    </a:lnTo>
                    <a:lnTo>
                      <a:pt x="92" y="108"/>
                    </a:lnTo>
                    <a:lnTo>
                      <a:pt x="99" y="100"/>
                    </a:lnTo>
                    <a:lnTo>
                      <a:pt x="107" y="92"/>
                    </a:lnTo>
                    <a:lnTo>
                      <a:pt x="115" y="85"/>
                    </a:lnTo>
                    <a:lnTo>
                      <a:pt x="124" y="78"/>
                    </a:lnTo>
                    <a:lnTo>
                      <a:pt x="134" y="72"/>
                    </a:lnTo>
                    <a:lnTo>
                      <a:pt x="143" y="65"/>
                    </a:lnTo>
                    <a:lnTo>
                      <a:pt x="153" y="59"/>
                    </a:lnTo>
                    <a:lnTo>
                      <a:pt x="163" y="54"/>
                    </a:lnTo>
                    <a:lnTo>
                      <a:pt x="173" y="49"/>
                    </a:lnTo>
                    <a:lnTo>
                      <a:pt x="185" y="45"/>
                    </a:lnTo>
                    <a:lnTo>
                      <a:pt x="195" y="41"/>
                    </a:lnTo>
                    <a:lnTo>
                      <a:pt x="207" y="38"/>
                    </a:lnTo>
                    <a:lnTo>
                      <a:pt x="218" y="36"/>
                    </a:lnTo>
                    <a:lnTo>
                      <a:pt x="231" y="34"/>
                    </a:lnTo>
                    <a:lnTo>
                      <a:pt x="243" y="32"/>
                    </a:lnTo>
                    <a:lnTo>
                      <a:pt x="255" y="3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1" name="Freeform 131"/>
              <p:cNvSpPr>
                <a:spLocks/>
              </p:cNvSpPr>
              <p:nvPr/>
            </p:nvSpPr>
            <p:spPr bwMode="auto">
              <a:xfrm>
                <a:off x="2459" y="3304"/>
                <a:ext cx="10" cy="10"/>
              </a:xfrm>
              <a:custGeom>
                <a:avLst/>
                <a:gdLst>
                  <a:gd name="T0" fmla="*/ 1 w 255"/>
                  <a:gd name="T1" fmla="*/ 275 h 275"/>
                  <a:gd name="T2" fmla="*/ 29 w 255"/>
                  <a:gd name="T3" fmla="*/ 272 h 275"/>
                  <a:gd name="T4" fmla="*/ 56 w 255"/>
                  <a:gd name="T5" fmla="*/ 267 h 275"/>
                  <a:gd name="T6" fmla="*/ 81 w 255"/>
                  <a:gd name="T7" fmla="*/ 260 h 275"/>
                  <a:gd name="T8" fmla="*/ 106 w 255"/>
                  <a:gd name="T9" fmla="*/ 249 h 275"/>
                  <a:gd name="T10" fmla="*/ 128 w 255"/>
                  <a:gd name="T11" fmla="*/ 236 h 275"/>
                  <a:gd name="T12" fmla="*/ 149 w 255"/>
                  <a:gd name="T13" fmla="*/ 222 h 275"/>
                  <a:gd name="T14" fmla="*/ 169 w 255"/>
                  <a:gd name="T15" fmla="*/ 206 h 275"/>
                  <a:gd name="T16" fmla="*/ 187 w 255"/>
                  <a:gd name="T17" fmla="*/ 188 h 275"/>
                  <a:gd name="T18" fmla="*/ 202 w 255"/>
                  <a:gd name="T19" fmla="*/ 168 h 275"/>
                  <a:gd name="T20" fmla="*/ 217 w 255"/>
                  <a:gd name="T21" fmla="*/ 147 h 275"/>
                  <a:gd name="T22" fmla="*/ 229 w 255"/>
                  <a:gd name="T23" fmla="*/ 124 h 275"/>
                  <a:gd name="T24" fmla="*/ 238 w 255"/>
                  <a:gd name="T25" fmla="*/ 101 h 275"/>
                  <a:gd name="T26" fmla="*/ 246 w 255"/>
                  <a:gd name="T27" fmla="*/ 76 h 275"/>
                  <a:gd name="T28" fmla="*/ 251 w 255"/>
                  <a:gd name="T29" fmla="*/ 52 h 275"/>
                  <a:gd name="T30" fmla="*/ 255 w 255"/>
                  <a:gd name="T31" fmla="*/ 26 h 275"/>
                  <a:gd name="T32" fmla="*/ 255 w 255"/>
                  <a:gd name="T33" fmla="*/ 0 h 275"/>
                  <a:gd name="T34" fmla="*/ 223 w 255"/>
                  <a:gd name="T35" fmla="*/ 12 h 275"/>
                  <a:gd name="T36" fmla="*/ 222 w 255"/>
                  <a:gd name="T37" fmla="*/ 36 h 275"/>
                  <a:gd name="T38" fmla="*/ 219 w 255"/>
                  <a:gd name="T39" fmla="*/ 58 h 275"/>
                  <a:gd name="T40" fmla="*/ 213 w 255"/>
                  <a:gd name="T41" fmla="*/ 81 h 275"/>
                  <a:gd name="T42" fmla="*/ 206 w 255"/>
                  <a:gd name="T43" fmla="*/ 101 h 275"/>
                  <a:gd name="T44" fmla="*/ 195 w 255"/>
                  <a:gd name="T45" fmla="*/ 121 h 275"/>
                  <a:gd name="T46" fmla="*/ 184 w 255"/>
                  <a:gd name="T47" fmla="*/ 141 h 275"/>
                  <a:gd name="T48" fmla="*/ 171 w 255"/>
                  <a:gd name="T49" fmla="*/ 159 h 275"/>
                  <a:gd name="T50" fmla="*/ 156 w 255"/>
                  <a:gd name="T51" fmla="*/ 175 h 275"/>
                  <a:gd name="T52" fmla="*/ 139 w 255"/>
                  <a:gd name="T53" fmla="*/ 191 h 275"/>
                  <a:gd name="T54" fmla="*/ 122 w 255"/>
                  <a:gd name="T55" fmla="*/ 204 h 275"/>
                  <a:gd name="T56" fmla="*/ 102 w 255"/>
                  <a:gd name="T57" fmla="*/ 216 h 275"/>
                  <a:gd name="T58" fmla="*/ 81 w 255"/>
                  <a:gd name="T59" fmla="*/ 226 h 275"/>
                  <a:gd name="T60" fmla="*/ 60 w 255"/>
                  <a:gd name="T61" fmla="*/ 233 h 275"/>
                  <a:gd name="T62" fmla="*/ 37 w 255"/>
                  <a:gd name="T63" fmla="*/ 240 h 275"/>
                  <a:gd name="T64" fmla="*/ 13 w 255"/>
                  <a:gd name="T65" fmla="*/ 244 h 275"/>
                  <a:gd name="T66" fmla="*/ 0 w 255"/>
                  <a:gd name="T67" fmla="*/ 244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275"/>
                  <a:gd name="T104" fmla="*/ 255 w 255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275">
                    <a:moveTo>
                      <a:pt x="1" y="275"/>
                    </a:moveTo>
                    <a:lnTo>
                      <a:pt x="1" y="275"/>
                    </a:lnTo>
                    <a:lnTo>
                      <a:pt x="16" y="274"/>
                    </a:lnTo>
                    <a:lnTo>
                      <a:pt x="29" y="272"/>
                    </a:lnTo>
                    <a:lnTo>
                      <a:pt x="42" y="270"/>
                    </a:lnTo>
                    <a:lnTo>
                      <a:pt x="56" y="267"/>
                    </a:lnTo>
                    <a:lnTo>
                      <a:pt x="69" y="264"/>
                    </a:lnTo>
                    <a:lnTo>
                      <a:pt x="81" y="260"/>
                    </a:lnTo>
                    <a:lnTo>
                      <a:pt x="93" y="255"/>
                    </a:lnTo>
                    <a:lnTo>
                      <a:pt x="106" y="249"/>
                    </a:lnTo>
                    <a:lnTo>
                      <a:pt x="117" y="244"/>
                    </a:lnTo>
                    <a:lnTo>
                      <a:pt x="128" y="236"/>
                    </a:lnTo>
                    <a:lnTo>
                      <a:pt x="139" y="229"/>
                    </a:lnTo>
                    <a:lnTo>
                      <a:pt x="149" y="222"/>
                    </a:lnTo>
                    <a:lnTo>
                      <a:pt x="160" y="214"/>
                    </a:lnTo>
                    <a:lnTo>
                      <a:pt x="169" y="206"/>
                    </a:lnTo>
                    <a:lnTo>
                      <a:pt x="178" y="197"/>
                    </a:lnTo>
                    <a:lnTo>
                      <a:pt x="187" y="188"/>
                    </a:lnTo>
                    <a:lnTo>
                      <a:pt x="195" y="178"/>
                    </a:lnTo>
                    <a:lnTo>
                      <a:pt x="202" y="168"/>
                    </a:lnTo>
                    <a:lnTo>
                      <a:pt x="210" y="158"/>
                    </a:lnTo>
                    <a:lnTo>
                      <a:pt x="217" y="147"/>
                    </a:lnTo>
                    <a:lnTo>
                      <a:pt x="223" y="137"/>
                    </a:lnTo>
                    <a:lnTo>
                      <a:pt x="229" y="124"/>
                    </a:lnTo>
                    <a:lnTo>
                      <a:pt x="234" y="113"/>
                    </a:lnTo>
                    <a:lnTo>
                      <a:pt x="238" y="101"/>
                    </a:lnTo>
                    <a:lnTo>
                      <a:pt x="242" y="90"/>
                    </a:lnTo>
                    <a:lnTo>
                      <a:pt x="246" y="76"/>
                    </a:lnTo>
                    <a:lnTo>
                      <a:pt x="249" y="64"/>
                    </a:lnTo>
                    <a:lnTo>
                      <a:pt x="251" y="52"/>
                    </a:lnTo>
                    <a:lnTo>
                      <a:pt x="254" y="39"/>
                    </a:lnTo>
                    <a:lnTo>
                      <a:pt x="255" y="26"/>
                    </a:lnTo>
                    <a:lnTo>
                      <a:pt x="255" y="13"/>
                    </a:lnTo>
                    <a:lnTo>
                      <a:pt x="255" y="0"/>
                    </a:lnTo>
                    <a:lnTo>
                      <a:pt x="223" y="1"/>
                    </a:lnTo>
                    <a:lnTo>
                      <a:pt x="223" y="12"/>
                    </a:lnTo>
                    <a:lnTo>
                      <a:pt x="223" y="24"/>
                    </a:lnTo>
                    <a:lnTo>
                      <a:pt x="222" y="36"/>
                    </a:lnTo>
                    <a:lnTo>
                      <a:pt x="221" y="47"/>
                    </a:lnTo>
                    <a:lnTo>
                      <a:pt x="219" y="58"/>
                    </a:lnTo>
                    <a:lnTo>
                      <a:pt x="216" y="69"/>
                    </a:lnTo>
                    <a:lnTo>
                      <a:pt x="213" y="81"/>
                    </a:lnTo>
                    <a:lnTo>
                      <a:pt x="210" y="91"/>
                    </a:lnTo>
                    <a:lnTo>
                      <a:pt x="206" y="101"/>
                    </a:lnTo>
                    <a:lnTo>
                      <a:pt x="200" y="111"/>
                    </a:lnTo>
                    <a:lnTo>
                      <a:pt x="195" y="121"/>
                    </a:lnTo>
                    <a:lnTo>
                      <a:pt x="190" y="131"/>
                    </a:lnTo>
                    <a:lnTo>
                      <a:pt x="184" y="141"/>
                    </a:lnTo>
                    <a:lnTo>
                      <a:pt x="178" y="150"/>
                    </a:lnTo>
                    <a:lnTo>
                      <a:pt x="171" y="159"/>
                    </a:lnTo>
                    <a:lnTo>
                      <a:pt x="164" y="167"/>
                    </a:lnTo>
                    <a:lnTo>
                      <a:pt x="156" y="175"/>
                    </a:lnTo>
                    <a:lnTo>
                      <a:pt x="147" y="183"/>
                    </a:lnTo>
                    <a:lnTo>
                      <a:pt x="139" y="191"/>
                    </a:lnTo>
                    <a:lnTo>
                      <a:pt x="131" y="198"/>
                    </a:lnTo>
                    <a:lnTo>
                      <a:pt x="122" y="204"/>
                    </a:lnTo>
                    <a:lnTo>
                      <a:pt x="112" y="210"/>
                    </a:lnTo>
                    <a:lnTo>
                      <a:pt x="102" y="216"/>
                    </a:lnTo>
                    <a:lnTo>
                      <a:pt x="92" y="221"/>
                    </a:lnTo>
                    <a:lnTo>
                      <a:pt x="81" y="226"/>
                    </a:lnTo>
                    <a:lnTo>
                      <a:pt x="71" y="230"/>
                    </a:lnTo>
                    <a:lnTo>
                      <a:pt x="60" y="233"/>
                    </a:lnTo>
                    <a:lnTo>
                      <a:pt x="48" y="236"/>
                    </a:lnTo>
                    <a:lnTo>
                      <a:pt x="37" y="240"/>
                    </a:lnTo>
                    <a:lnTo>
                      <a:pt x="25" y="242"/>
                    </a:lnTo>
                    <a:lnTo>
                      <a:pt x="13" y="244"/>
                    </a:lnTo>
                    <a:lnTo>
                      <a:pt x="0" y="244"/>
                    </a:lnTo>
                    <a:lnTo>
                      <a:pt x="1" y="2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2" name="Freeform 132"/>
              <p:cNvSpPr>
                <a:spLocks/>
              </p:cNvSpPr>
              <p:nvPr/>
            </p:nvSpPr>
            <p:spPr bwMode="auto">
              <a:xfrm>
                <a:off x="2446" y="3304"/>
                <a:ext cx="11" cy="10"/>
              </a:xfrm>
              <a:custGeom>
                <a:avLst/>
                <a:gdLst>
                  <a:gd name="T0" fmla="*/ 0 w 275"/>
                  <a:gd name="T1" fmla="*/ 1 h 254"/>
                  <a:gd name="T2" fmla="*/ 2 w 275"/>
                  <a:gd name="T3" fmla="*/ 28 h 254"/>
                  <a:gd name="T4" fmla="*/ 7 w 275"/>
                  <a:gd name="T5" fmla="*/ 53 h 254"/>
                  <a:gd name="T6" fmla="*/ 14 w 275"/>
                  <a:gd name="T7" fmla="*/ 78 h 254"/>
                  <a:gd name="T8" fmla="*/ 24 w 275"/>
                  <a:gd name="T9" fmla="*/ 101 h 254"/>
                  <a:gd name="T10" fmla="*/ 36 w 275"/>
                  <a:gd name="T11" fmla="*/ 124 h 254"/>
                  <a:gd name="T12" fmla="*/ 50 w 275"/>
                  <a:gd name="T13" fmla="*/ 145 h 254"/>
                  <a:gd name="T14" fmla="*/ 65 w 275"/>
                  <a:gd name="T15" fmla="*/ 166 h 254"/>
                  <a:gd name="T16" fmla="*/ 84 w 275"/>
                  <a:gd name="T17" fmla="*/ 183 h 254"/>
                  <a:gd name="T18" fmla="*/ 103 w 275"/>
                  <a:gd name="T19" fmla="*/ 200 h 254"/>
                  <a:gd name="T20" fmla="*/ 123 w 275"/>
                  <a:gd name="T21" fmla="*/ 214 h 254"/>
                  <a:gd name="T22" fmla="*/ 146 w 275"/>
                  <a:gd name="T23" fmla="*/ 227 h 254"/>
                  <a:gd name="T24" fmla="*/ 169 w 275"/>
                  <a:gd name="T25" fmla="*/ 237 h 254"/>
                  <a:gd name="T26" fmla="*/ 195 w 275"/>
                  <a:gd name="T27" fmla="*/ 245 h 254"/>
                  <a:gd name="T28" fmla="*/ 220 w 275"/>
                  <a:gd name="T29" fmla="*/ 251 h 254"/>
                  <a:gd name="T30" fmla="*/ 248 w 275"/>
                  <a:gd name="T31" fmla="*/ 254 h 254"/>
                  <a:gd name="T32" fmla="*/ 275 w 275"/>
                  <a:gd name="T33" fmla="*/ 254 h 254"/>
                  <a:gd name="T34" fmla="*/ 261 w 275"/>
                  <a:gd name="T35" fmla="*/ 224 h 254"/>
                  <a:gd name="T36" fmla="*/ 238 w 275"/>
                  <a:gd name="T37" fmla="*/ 222 h 254"/>
                  <a:gd name="T38" fmla="*/ 214 w 275"/>
                  <a:gd name="T39" fmla="*/ 218 h 254"/>
                  <a:gd name="T40" fmla="*/ 192 w 275"/>
                  <a:gd name="T41" fmla="*/ 212 h 254"/>
                  <a:gd name="T42" fmla="*/ 170 w 275"/>
                  <a:gd name="T43" fmla="*/ 204 h 254"/>
                  <a:gd name="T44" fmla="*/ 150 w 275"/>
                  <a:gd name="T45" fmla="*/ 194 h 254"/>
                  <a:gd name="T46" fmla="*/ 131 w 275"/>
                  <a:gd name="T47" fmla="*/ 182 h 254"/>
                  <a:gd name="T48" fmla="*/ 113 w 275"/>
                  <a:gd name="T49" fmla="*/ 169 h 254"/>
                  <a:gd name="T50" fmla="*/ 97 w 275"/>
                  <a:gd name="T51" fmla="*/ 152 h 254"/>
                  <a:gd name="T52" fmla="*/ 82 w 275"/>
                  <a:gd name="T53" fmla="*/ 136 h 254"/>
                  <a:gd name="T54" fmla="*/ 68 w 275"/>
                  <a:gd name="T55" fmla="*/ 118 h 254"/>
                  <a:gd name="T56" fmla="*/ 57 w 275"/>
                  <a:gd name="T57" fmla="*/ 98 h 254"/>
                  <a:gd name="T58" fmla="*/ 48 w 275"/>
                  <a:gd name="T59" fmla="*/ 78 h 254"/>
                  <a:gd name="T60" fmla="*/ 41 w 275"/>
                  <a:gd name="T61" fmla="*/ 56 h 254"/>
                  <a:gd name="T62" fmla="*/ 35 w 275"/>
                  <a:gd name="T63" fmla="*/ 35 h 254"/>
                  <a:gd name="T64" fmla="*/ 32 w 275"/>
                  <a:gd name="T65" fmla="*/ 12 h 254"/>
                  <a:gd name="T66" fmla="*/ 31 w 275"/>
                  <a:gd name="T67" fmla="*/ 0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4"/>
                  <a:gd name="T104" fmla="*/ 275 w 275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4">
                    <a:moveTo>
                      <a:pt x="0" y="1"/>
                    </a:moveTo>
                    <a:lnTo>
                      <a:pt x="0" y="1"/>
                    </a:lnTo>
                    <a:lnTo>
                      <a:pt x="1" y="15"/>
                    </a:lnTo>
                    <a:lnTo>
                      <a:pt x="2" y="28"/>
                    </a:lnTo>
                    <a:lnTo>
                      <a:pt x="4" y="40"/>
                    </a:lnTo>
                    <a:lnTo>
                      <a:pt x="7" y="53"/>
                    </a:lnTo>
                    <a:lnTo>
                      <a:pt x="10" y="66"/>
                    </a:lnTo>
                    <a:lnTo>
                      <a:pt x="14" y="78"/>
                    </a:lnTo>
                    <a:lnTo>
                      <a:pt x="19" y="90"/>
                    </a:lnTo>
                    <a:lnTo>
                      <a:pt x="24" y="101"/>
                    </a:lnTo>
                    <a:lnTo>
                      <a:pt x="30" y="114"/>
                    </a:lnTo>
                    <a:lnTo>
                      <a:pt x="36" y="124"/>
                    </a:lnTo>
                    <a:lnTo>
                      <a:pt x="43" y="135"/>
                    </a:lnTo>
                    <a:lnTo>
                      <a:pt x="50" y="145"/>
                    </a:lnTo>
                    <a:lnTo>
                      <a:pt x="57" y="155"/>
                    </a:lnTo>
                    <a:lnTo>
                      <a:pt x="65" y="166"/>
                    </a:lnTo>
                    <a:lnTo>
                      <a:pt x="74" y="175"/>
                    </a:lnTo>
                    <a:lnTo>
                      <a:pt x="84" y="183"/>
                    </a:lnTo>
                    <a:lnTo>
                      <a:pt x="93" y="192"/>
                    </a:lnTo>
                    <a:lnTo>
                      <a:pt x="103" y="200"/>
                    </a:lnTo>
                    <a:lnTo>
                      <a:pt x="113" y="207"/>
                    </a:lnTo>
                    <a:lnTo>
                      <a:pt x="123" y="214"/>
                    </a:lnTo>
                    <a:lnTo>
                      <a:pt x="135" y="221"/>
                    </a:lnTo>
                    <a:lnTo>
                      <a:pt x="146" y="227"/>
                    </a:lnTo>
                    <a:lnTo>
                      <a:pt x="157" y="233"/>
                    </a:lnTo>
                    <a:lnTo>
                      <a:pt x="169" y="237"/>
                    </a:lnTo>
                    <a:lnTo>
                      <a:pt x="182" y="242"/>
                    </a:lnTo>
                    <a:lnTo>
                      <a:pt x="195" y="245"/>
                    </a:lnTo>
                    <a:lnTo>
                      <a:pt x="207" y="248"/>
                    </a:lnTo>
                    <a:lnTo>
                      <a:pt x="220" y="251"/>
                    </a:lnTo>
                    <a:lnTo>
                      <a:pt x="234" y="253"/>
                    </a:lnTo>
                    <a:lnTo>
                      <a:pt x="248" y="254"/>
                    </a:lnTo>
                    <a:lnTo>
                      <a:pt x="261" y="254"/>
                    </a:lnTo>
                    <a:lnTo>
                      <a:pt x="275" y="254"/>
                    </a:lnTo>
                    <a:lnTo>
                      <a:pt x="274" y="223"/>
                    </a:lnTo>
                    <a:lnTo>
                      <a:pt x="261" y="224"/>
                    </a:lnTo>
                    <a:lnTo>
                      <a:pt x="249" y="223"/>
                    </a:lnTo>
                    <a:lnTo>
                      <a:pt x="238" y="222"/>
                    </a:lnTo>
                    <a:lnTo>
                      <a:pt x="225" y="221"/>
                    </a:lnTo>
                    <a:lnTo>
                      <a:pt x="214" y="218"/>
                    </a:lnTo>
                    <a:lnTo>
                      <a:pt x="203" y="215"/>
                    </a:lnTo>
                    <a:lnTo>
                      <a:pt x="192" y="212"/>
                    </a:lnTo>
                    <a:lnTo>
                      <a:pt x="181" y="208"/>
                    </a:lnTo>
                    <a:lnTo>
                      <a:pt x="170" y="204"/>
                    </a:lnTo>
                    <a:lnTo>
                      <a:pt x="160" y="199"/>
                    </a:lnTo>
                    <a:lnTo>
                      <a:pt x="150" y="194"/>
                    </a:lnTo>
                    <a:lnTo>
                      <a:pt x="140" y="188"/>
                    </a:lnTo>
                    <a:lnTo>
                      <a:pt x="131" y="182"/>
                    </a:lnTo>
                    <a:lnTo>
                      <a:pt x="121" y="175"/>
                    </a:lnTo>
                    <a:lnTo>
                      <a:pt x="113" y="169"/>
                    </a:lnTo>
                    <a:lnTo>
                      <a:pt x="105" y="160"/>
                    </a:lnTo>
                    <a:lnTo>
                      <a:pt x="97" y="152"/>
                    </a:lnTo>
                    <a:lnTo>
                      <a:pt x="89" y="144"/>
                    </a:lnTo>
                    <a:lnTo>
                      <a:pt x="82" y="136"/>
                    </a:lnTo>
                    <a:lnTo>
                      <a:pt x="75" y="127"/>
                    </a:lnTo>
                    <a:lnTo>
                      <a:pt x="68" y="118"/>
                    </a:lnTo>
                    <a:lnTo>
                      <a:pt x="63" y="108"/>
                    </a:lnTo>
                    <a:lnTo>
                      <a:pt x="57" y="98"/>
                    </a:lnTo>
                    <a:lnTo>
                      <a:pt x="52" y="88"/>
                    </a:lnTo>
                    <a:lnTo>
                      <a:pt x="48" y="78"/>
                    </a:lnTo>
                    <a:lnTo>
                      <a:pt x="44" y="68"/>
                    </a:lnTo>
                    <a:lnTo>
                      <a:pt x="41" y="56"/>
                    </a:lnTo>
                    <a:lnTo>
                      <a:pt x="38" y="46"/>
                    </a:lnTo>
                    <a:lnTo>
                      <a:pt x="35" y="35"/>
                    </a:lnTo>
                    <a:lnTo>
                      <a:pt x="33" y="24"/>
                    </a:lnTo>
                    <a:lnTo>
                      <a:pt x="32" y="12"/>
                    </a:lnTo>
                    <a:lnTo>
                      <a:pt x="3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43" name="Freeform 133"/>
              <p:cNvSpPr>
                <a:spLocks noChangeAspect="1"/>
              </p:cNvSpPr>
              <p:nvPr/>
            </p:nvSpPr>
            <p:spPr bwMode="auto">
              <a:xfrm>
                <a:off x="2439" y="3278"/>
                <a:ext cx="45" cy="46"/>
              </a:xfrm>
              <a:custGeom>
                <a:avLst/>
                <a:gdLst>
                  <a:gd name="T0" fmla="*/ 749 w 1310"/>
                  <a:gd name="T1" fmla="*/ 8 h 1328"/>
                  <a:gd name="T2" fmla="*/ 844 w 1310"/>
                  <a:gd name="T3" fmla="*/ 29 h 1328"/>
                  <a:gd name="T4" fmla="*/ 933 w 1310"/>
                  <a:gd name="T5" fmla="*/ 64 h 1328"/>
                  <a:gd name="T6" fmla="*/ 1015 w 1310"/>
                  <a:gd name="T7" fmla="*/ 111 h 1328"/>
                  <a:gd name="T8" fmla="*/ 1090 w 1310"/>
                  <a:gd name="T9" fmla="*/ 169 h 1328"/>
                  <a:gd name="T10" fmla="*/ 1156 w 1310"/>
                  <a:gd name="T11" fmla="*/ 238 h 1328"/>
                  <a:gd name="T12" fmla="*/ 1211 w 1310"/>
                  <a:gd name="T13" fmla="*/ 315 h 1328"/>
                  <a:gd name="T14" fmla="*/ 1256 w 1310"/>
                  <a:gd name="T15" fmla="*/ 401 h 1328"/>
                  <a:gd name="T16" fmla="*/ 1288 w 1310"/>
                  <a:gd name="T17" fmla="*/ 493 h 1328"/>
                  <a:gd name="T18" fmla="*/ 1306 w 1310"/>
                  <a:gd name="T19" fmla="*/ 591 h 1328"/>
                  <a:gd name="T20" fmla="*/ 1310 w 1310"/>
                  <a:gd name="T21" fmla="*/ 694 h 1328"/>
                  <a:gd name="T22" fmla="*/ 1298 w 1310"/>
                  <a:gd name="T23" fmla="*/ 794 h 1328"/>
                  <a:gd name="T24" fmla="*/ 1270 w 1310"/>
                  <a:gd name="T25" fmla="*/ 891 h 1328"/>
                  <a:gd name="T26" fmla="*/ 1231 w 1310"/>
                  <a:gd name="T27" fmla="*/ 980 h 1328"/>
                  <a:gd name="T28" fmla="*/ 1179 w 1310"/>
                  <a:gd name="T29" fmla="*/ 1061 h 1328"/>
                  <a:gd name="T30" fmla="*/ 1116 w 1310"/>
                  <a:gd name="T31" fmla="*/ 1134 h 1328"/>
                  <a:gd name="T32" fmla="*/ 1045 w 1310"/>
                  <a:gd name="T33" fmla="*/ 1196 h 1328"/>
                  <a:gd name="T34" fmla="*/ 965 w 1310"/>
                  <a:gd name="T35" fmla="*/ 1248 h 1328"/>
                  <a:gd name="T36" fmla="*/ 878 w 1310"/>
                  <a:gd name="T37" fmla="*/ 1288 h 1328"/>
                  <a:gd name="T38" fmla="*/ 788 w 1310"/>
                  <a:gd name="T39" fmla="*/ 1314 h 1328"/>
                  <a:gd name="T40" fmla="*/ 692 w 1310"/>
                  <a:gd name="T41" fmla="*/ 1327 h 1328"/>
                  <a:gd name="T42" fmla="*/ 593 w 1310"/>
                  <a:gd name="T43" fmla="*/ 1326 h 1328"/>
                  <a:gd name="T44" fmla="*/ 495 w 1310"/>
                  <a:gd name="T45" fmla="*/ 1309 h 1328"/>
                  <a:gd name="T46" fmla="*/ 403 w 1310"/>
                  <a:gd name="T47" fmla="*/ 1279 h 1328"/>
                  <a:gd name="T48" fmla="*/ 317 w 1310"/>
                  <a:gd name="T49" fmla="*/ 1236 h 1328"/>
                  <a:gd name="T50" fmla="*/ 240 w 1310"/>
                  <a:gd name="T51" fmla="*/ 1181 h 1328"/>
                  <a:gd name="T52" fmla="*/ 171 w 1310"/>
                  <a:gd name="T53" fmla="*/ 1115 h 1328"/>
                  <a:gd name="T54" fmla="*/ 113 w 1310"/>
                  <a:gd name="T55" fmla="*/ 1041 h 1328"/>
                  <a:gd name="T56" fmla="*/ 65 w 1310"/>
                  <a:gd name="T57" fmla="*/ 957 h 1328"/>
                  <a:gd name="T58" fmla="*/ 29 w 1310"/>
                  <a:gd name="T59" fmla="*/ 868 h 1328"/>
                  <a:gd name="T60" fmla="*/ 8 w 1310"/>
                  <a:gd name="T61" fmla="*/ 772 h 1328"/>
                  <a:gd name="T62" fmla="*/ 0 w 1310"/>
                  <a:gd name="T63" fmla="*/ 671 h 1328"/>
                  <a:gd name="T64" fmla="*/ 7 w 1310"/>
                  <a:gd name="T65" fmla="*/ 567 h 1328"/>
                  <a:gd name="T66" fmla="*/ 28 w 1310"/>
                  <a:gd name="T67" fmla="*/ 469 h 1328"/>
                  <a:gd name="T68" fmla="*/ 63 w 1310"/>
                  <a:gd name="T69" fmla="*/ 379 h 1328"/>
                  <a:gd name="T70" fmla="*/ 110 w 1310"/>
                  <a:gd name="T71" fmla="*/ 294 h 1328"/>
                  <a:gd name="T72" fmla="*/ 168 w 1310"/>
                  <a:gd name="T73" fmla="*/ 219 h 1328"/>
                  <a:gd name="T74" fmla="*/ 237 w 1310"/>
                  <a:gd name="T75" fmla="*/ 152 h 1328"/>
                  <a:gd name="T76" fmla="*/ 313 w 1310"/>
                  <a:gd name="T77" fmla="*/ 97 h 1328"/>
                  <a:gd name="T78" fmla="*/ 398 w 1310"/>
                  <a:gd name="T79" fmla="*/ 53 h 1328"/>
                  <a:gd name="T80" fmla="*/ 488 w 1310"/>
                  <a:gd name="T81" fmla="*/ 22 h 1328"/>
                  <a:gd name="T82" fmla="*/ 584 w 1310"/>
                  <a:gd name="T83" fmla="*/ 5 h 1328"/>
                  <a:gd name="T84" fmla="*/ 684 w 1310"/>
                  <a:gd name="T85" fmla="*/ 0 h 13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0"/>
                  <a:gd name="T130" fmla="*/ 0 h 1328"/>
                  <a:gd name="T131" fmla="*/ 1310 w 1310"/>
                  <a:gd name="T132" fmla="*/ 1328 h 13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0" h="1328">
                    <a:moveTo>
                      <a:pt x="684" y="0"/>
                    </a:moveTo>
                    <a:lnTo>
                      <a:pt x="717" y="4"/>
                    </a:lnTo>
                    <a:lnTo>
                      <a:pt x="749" y="8"/>
                    </a:lnTo>
                    <a:lnTo>
                      <a:pt x="781" y="13"/>
                    </a:lnTo>
                    <a:lnTo>
                      <a:pt x="812" y="20"/>
                    </a:lnTo>
                    <a:lnTo>
                      <a:pt x="844" y="29"/>
                    </a:lnTo>
                    <a:lnTo>
                      <a:pt x="873" y="39"/>
                    </a:lnTo>
                    <a:lnTo>
                      <a:pt x="903" y="50"/>
                    </a:lnTo>
                    <a:lnTo>
                      <a:pt x="933" y="64"/>
                    </a:lnTo>
                    <a:lnTo>
                      <a:pt x="961" y="78"/>
                    </a:lnTo>
                    <a:lnTo>
                      <a:pt x="989" y="93"/>
                    </a:lnTo>
                    <a:lnTo>
                      <a:pt x="1015" y="111"/>
                    </a:lnTo>
                    <a:lnTo>
                      <a:pt x="1041" y="129"/>
                    </a:lnTo>
                    <a:lnTo>
                      <a:pt x="1066" y="148"/>
                    </a:lnTo>
                    <a:lnTo>
                      <a:pt x="1090" y="169"/>
                    </a:lnTo>
                    <a:lnTo>
                      <a:pt x="1113" y="191"/>
                    </a:lnTo>
                    <a:lnTo>
                      <a:pt x="1135" y="213"/>
                    </a:lnTo>
                    <a:lnTo>
                      <a:pt x="1156" y="238"/>
                    </a:lnTo>
                    <a:lnTo>
                      <a:pt x="1175" y="262"/>
                    </a:lnTo>
                    <a:lnTo>
                      <a:pt x="1194" y="289"/>
                    </a:lnTo>
                    <a:lnTo>
                      <a:pt x="1211" y="315"/>
                    </a:lnTo>
                    <a:lnTo>
                      <a:pt x="1227" y="343"/>
                    </a:lnTo>
                    <a:lnTo>
                      <a:pt x="1243" y="371"/>
                    </a:lnTo>
                    <a:lnTo>
                      <a:pt x="1256" y="401"/>
                    </a:lnTo>
                    <a:lnTo>
                      <a:pt x="1268" y="431"/>
                    </a:lnTo>
                    <a:lnTo>
                      <a:pt x="1278" y="461"/>
                    </a:lnTo>
                    <a:lnTo>
                      <a:pt x="1288" y="493"/>
                    </a:lnTo>
                    <a:lnTo>
                      <a:pt x="1296" y="525"/>
                    </a:lnTo>
                    <a:lnTo>
                      <a:pt x="1302" y="558"/>
                    </a:lnTo>
                    <a:lnTo>
                      <a:pt x="1306" y="591"/>
                    </a:lnTo>
                    <a:lnTo>
                      <a:pt x="1309" y="624"/>
                    </a:lnTo>
                    <a:lnTo>
                      <a:pt x="1310" y="659"/>
                    </a:lnTo>
                    <a:lnTo>
                      <a:pt x="1310" y="694"/>
                    </a:lnTo>
                    <a:lnTo>
                      <a:pt x="1307" y="728"/>
                    </a:lnTo>
                    <a:lnTo>
                      <a:pt x="1303" y="762"/>
                    </a:lnTo>
                    <a:lnTo>
                      <a:pt x="1298" y="794"/>
                    </a:lnTo>
                    <a:lnTo>
                      <a:pt x="1290" y="828"/>
                    </a:lnTo>
                    <a:lnTo>
                      <a:pt x="1282" y="860"/>
                    </a:lnTo>
                    <a:lnTo>
                      <a:pt x="1270" y="891"/>
                    </a:lnTo>
                    <a:lnTo>
                      <a:pt x="1259" y="922"/>
                    </a:lnTo>
                    <a:lnTo>
                      <a:pt x="1246" y="951"/>
                    </a:lnTo>
                    <a:lnTo>
                      <a:pt x="1231" y="980"/>
                    </a:lnTo>
                    <a:lnTo>
                      <a:pt x="1215" y="1007"/>
                    </a:lnTo>
                    <a:lnTo>
                      <a:pt x="1198" y="1035"/>
                    </a:lnTo>
                    <a:lnTo>
                      <a:pt x="1179" y="1061"/>
                    </a:lnTo>
                    <a:lnTo>
                      <a:pt x="1159" y="1086"/>
                    </a:lnTo>
                    <a:lnTo>
                      <a:pt x="1139" y="1110"/>
                    </a:lnTo>
                    <a:lnTo>
                      <a:pt x="1116" y="1134"/>
                    </a:lnTo>
                    <a:lnTo>
                      <a:pt x="1094" y="1155"/>
                    </a:lnTo>
                    <a:lnTo>
                      <a:pt x="1069" y="1177"/>
                    </a:lnTo>
                    <a:lnTo>
                      <a:pt x="1045" y="1196"/>
                    </a:lnTo>
                    <a:lnTo>
                      <a:pt x="1019" y="1214"/>
                    </a:lnTo>
                    <a:lnTo>
                      <a:pt x="993" y="1232"/>
                    </a:lnTo>
                    <a:lnTo>
                      <a:pt x="965" y="1248"/>
                    </a:lnTo>
                    <a:lnTo>
                      <a:pt x="938" y="1262"/>
                    </a:lnTo>
                    <a:lnTo>
                      <a:pt x="908" y="1275"/>
                    </a:lnTo>
                    <a:lnTo>
                      <a:pt x="878" y="1288"/>
                    </a:lnTo>
                    <a:lnTo>
                      <a:pt x="849" y="1298"/>
                    </a:lnTo>
                    <a:lnTo>
                      <a:pt x="818" y="1307"/>
                    </a:lnTo>
                    <a:lnTo>
                      <a:pt x="788" y="1314"/>
                    </a:lnTo>
                    <a:lnTo>
                      <a:pt x="756" y="1320"/>
                    </a:lnTo>
                    <a:lnTo>
                      <a:pt x="723" y="1325"/>
                    </a:lnTo>
                    <a:lnTo>
                      <a:pt x="692" y="1327"/>
                    </a:lnTo>
                    <a:lnTo>
                      <a:pt x="659" y="1328"/>
                    </a:lnTo>
                    <a:lnTo>
                      <a:pt x="626" y="1328"/>
                    </a:lnTo>
                    <a:lnTo>
                      <a:pt x="593" y="1326"/>
                    </a:lnTo>
                    <a:lnTo>
                      <a:pt x="559" y="1322"/>
                    </a:lnTo>
                    <a:lnTo>
                      <a:pt x="526" y="1316"/>
                    </a:lnTo>
                    <a:lnTo>
                      <a:pt x="495" y="1309"/>
                    </a:lnTo>
                    <a:lnTo>
                      <a:pt x="463" y="1301"/>
                    </a:lnTo>
                    <a:lnTo>
                      <a:pt x="432" y="1291"/>
                    </a:lnTo>
                    <a:lnTo>
                      <a:pt x="403" y="1279"/>
                    </a:lnTo>
                    <a:lnTo>
                      <a:pt x="373" y="1265"/>
                    </a:lnTo>
                    <a:lnTo>
                      <a:pt x="345" y="1251"/>
                    </a:lnTo>
                    <a:lnTo>
                      <a:pt x="317" y="1236"/>
                    </a:lnTo>
                    <a:lnTo>
                      <a:pt x="291" y="1218"/>
                    </a:lnTo>
                    <a:lnTo>
                      <a:pt x="265" y="1200"/>
                    </a:lnTo>
                    <a:lnTo>
                      <a:pt x="240" y="1181"/>
                    </a:lnTo>
                    <a:lnTo>
                      <a:pt x="216" y="1160"/>
                    </a:lnTo>
                    <a:lnTo>
                      <a:pt x="194" y="1138"/>
                    </a:lnTo>
                    <a:lnTo>
                      <a:pt x="171" y="1115"/>
                    </a:lnTo>
                    <a:lnTo>
                      <a:pt x="151" y="1091"/>
                    </a:lnTo>
                    <a:lnTo>
                      <a:pt x="131" y="1067"/>
                    </a:lnTo>
                    <a:lnTo>
                      <a:pt x="113" y="1041"/>
                    </a:lnTo>
                    <a:lnTo>
                      <a:pt x="96" y="1014"/>
                    </a:lnTo>
                    <a:lnTo>
                      <a:pt x="79" y="986"/>
                    </a:lnTo>
                    <a:lnTo>
                      <a:pt x="65" y="957"/>
                    </a:lnTo>
                    <a:lnTo>
                      <a:pt x="52" y="929"/>
                    </a:lnTo>
                    <a:lnTo>
                      <a:pt x="41" y="898"/>
                    </a:lnTo>
                    <a:lnTo>
                      <a:pt x="29" y="868"/>
                    </a:lnTo>
                    <a:lnTo>
                      <a:pt x="21" y="836"/>
                    </a:lnTo>
                    <a:lnTo>
                      <a:pt x="13" y="805"/>
                    </a:lnTo>
                    <a:lnTo>
                      <a:pt x="8" y="772"/>
                    </a:lnTo>
                    <a:lnTo>
                      <a:pt x="3" y="738"/>
                    </a:lnTo>
                    <a:lnTo>
                      <a:pt x="1" y="705"/>
                    </a:lnTo>
                    <a:lnTo>
                      <a:pt x="0" y="671"/>
                    </a:lnTo>
                    <a:lnTo>
                      <a:pt x="0" y="636"/>
                    </a:lnTo>
                    <a:lnTo>
                      <a:pt x="3" y="602"/>
                    </a:lnTo>
                    <a:lnTo>
                      <a:pt x="7" y="567"/>
                    </a:lnTo>
                    <a:lnTo>
                      <a:pt x="12" y="535"/>
                    </a:lnTo>
                    <a:lnTo>
                      <a:pt x="19" y="502"/>
                    </a:lnTo>
                    <a:lnTo>
                      <a:pt x="28" y="469"/>
                    </a:lnTo>
                    <a:lnTo>
                      <a:pt x="39" y="439"/>
                    </a:lnTo>
                    <a:lnTo>
                      <a:pt x="50" y="408"/>
                    </a:lnTo>
                    <a:lnTo>
                      <a:pt x="63" y="379"/>
                    </a:lnTo>
                    <a:lnTo>
                      <a:pt x="77" y="349"/>
                    </a:lnTo>
                    <a:lnTo>
                      <a:pt x="93" y="322"/>
                    </a:lnTo>
                    <a:lnTo>
                      <a:pt x="110" y="294"/>
                    </a:lnTo>
                    <a:lnTo>
                      <a:pt x="128" y="268"/>
                    </a:lnTo>
                    <a:lnTo>
                      <a:pt x="148" y="243"/>
                    </a:lnTo>
                    <a:lnTo>
                      <a:pt x="168" y="219"/>
                    </a:lnTo>
                    <a:lnTo>
                      <a:pt x="190" y="195"/>
                    </a:lnTo>
                    <a:lnTo>
                      <a:pt x="213" y="174"/>
                    </a:lnTo>
                    <a:lnTo>
                      <a:pt x="237" y="152"/>
                    </a:lnTo>
                    <a:lnTo>
                      <a:pt x="261" y="133"/>
                    </a:lnTo>
                    <a:lnTo>
                      <a:pt x="287" y="115"/>
                    </a:lnTo>
                    <a:lnTo>
                      <a:pt x="313" y="97"/>
                    </a:lnTo>
                    <a:lnTo>
                      <a:pt x="341" y="81"/>
                    </a:lnTo>
                    <a:lnTo>
                      <a:pt x="368" y="67"/>
                    </a:lnTo>
                    <a:lnTo>
                      <a:pt x="398" y="53"/>
                    </a:lnTo>
                    <a:lnTo>
                      <a:pt x="427" y="41"/>
                    </a:lnTo>
                    <a:lnTo>
                      <a:pt x="457" y="31"/>
                    </a:lnTo>
                    <a:lnTo>
                      <a:pt x="488" y="22"/>
                    </a:lnTo>
                    <a:lnTo>
                      <a:pt x="519" y="15"/>
                    </a:lnTo>
                    <a:lnTo>
                      <a:pt x="552" y="9"/>
                    </a:lnTo>
                    <a:lnTo>
                      <a:pt x="584" y="5"/>
                    </a:lnTo>
                    <a:lnTo>
                      <a:pt x="617" y="2"/>
                    </a:lnTo>
                    <a:lnTo>
                      <a:pt x="650" y="0"/>
                    </a:lnTo>
                    <a:lnTo>
                      <a:pt x="684" y="0"/>
                    </a:lnTo>
                    <a:close/>
                  </a:path>
                </a:pathLst>
              </a:custGeom>
              <a:noFill/>
              <a:ln w="2222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134"/>
            <p:cNvGrpSpPr>
              <a:grpSpLocks/>
            </p:cNvGrpSpPr>
            <p:nvPr/>
          </p:nvGrpSpPr>
          <p:grpSpPr bwMode="auto">
            <a:xfrm>
              <a:off x="3190" y="2560"/>
              <a:ext cx="302" cy="301"/>
              <a:chOff x="3190" y="2560"/>
              <a:chExt cx="302" cy="301"/>
            </a:xfrm>
          </p:grpSpPr>
          <p:grpSp>
            <p:nvGrpSpPr>
              <p:cNvPr id="23" name="Group 135"/>
              <p:cNvGrpSpPr>
                <a:grpSpLocks/>
              </p:cNvGrpSpPr>
              <p:nvPr/>
            </p:nvGrpSpPr>
            <p:grpSpPr bwMode="auto">
              <a:xfrm>
                <a:off x="3333" y="2560"/>
                <a:ext cx="16" cy="301"/>
                <a:chOff x="3333" y="2560"/>
                <a:chExt cx="16" cy="301"/>
              </a:xfrm>
            </p:grpSpPr>
            <p:sp>
              <p:nvSpPr>
                <p:cNvPr id="33806" name="Rectangle 136"/>
                <p:cNvSpPr>
                  <a:spLocks noChangeArrowheads="1"/>
                </p:cNvSpPr>
                <p:nvPr/>
              </p:nvSpPr>
              <p:spPr bwMode="auto">
                <a:xfrm flipH="1">
                  <a:off x="3334" y="2725"/>
                  <a:ext cx="15" cy="136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7" name="Rectangle 137"/>
                <p:cNvSpPr>
                  <a:spLocks noChangeArrowheads="1"/>
                </p:cNvSpPr>
                <p:nvPr/>
              </p:nvSpPr>
              <p:spPr bwMode="auto">
                <a:xfrm flipH="1">
                  <a:off x="3333" y="2560"/>
                  <a:ext cx="15" cy="136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" name="Group 138"/>
              <p:cNvGrpSpPr>
                <a:grpSpLocks/>
              </p:cNvGrpSpPr>
              <p:nvPr/>
            </p:nvGrpSpPr>
            <p:grpSpPr bwMode="auto">
              <a:xfrm flipH="1">
                <a:off x="3190" y="2702"/>
                <a:ext cx="302" cy="19"/>
                <a:chOff x="2304" y="2684"/>
                <a:chExt cx="302" cy="19"/>
              </a:xfrm>
            </p:grpSpPr>
            <p:sp>
              <p:nvSpPr>
                <p:cNvPr id="33804" name="Rectangle 139"/>
                <p:cNvSpPr>
                  <a:spLocks noChangeArrowheads="1"/>
                </p:cNvSpPr>
                <p:nvPr/>
              </p:nvSpPr>
              <p:spPr bwMode="auto">
                <a:xfrm rot="-5400000">
                  <a:off x="2529" y="2625"/>
                  <a:ext cx="18" cy="1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5" name="Rectangle 140"/>
                <p:cNvSpPr>
                  <a:spLocks noChangeArrowheads="1"/>
                </p:cNvSpPr>
                <p:nvPr/>
              </p:nvSpPr>
              <p:spPr bwMode="auto">
                <a:xfrm rot="-5400000">
                  <a:off x="2363" y="2626"/>
                  <a:ext cx="18" cy="1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686221" name="Text Box 141"/>
          <p:cNvSpPr txBox="1">
            <a:spLocks noChangeArrowheads="1"/>
          </p:cNvSpPr>
          <p:nvPr/>
        </p:nvSpPr>
        <p:spPr bwMode="auto">
          <a:xfrm flipH="1">
            <a:off x="4668838" y="5799138"/>
            <a:ext cx="1295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/>
              <a:t>Stereopsis nach hinten verzögert</a:t>
            </a:r>
            <a:endParaRPr lang="de-DE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21" grpId="0" autoUpdateAnimBg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Beispiel: Eso-WF 8 cm/m mit FD II/3</a:t>
            </a:r>
            <a:br>
              <a:rPr lang="de-DE" sz="2000" smtClean="0"/>
            </a:br>
            <a:r>
              <a:rPr lang="de-DE" smtClean="0"/>
              <a:t>Ergebnis am Stereotest</a:t>
            </a:r>
          </a:p>
        </p:txBody>
      </p:sp>
      <p:sp>
        <p:nvSpPr>
          <p:cNvPr id="687107" name="AutoShape 3"/>
          <p:cNvSpPr>
            <a:spLocks noChangeArrowheads="1"/>
          </p:cNvSpPr>
          <p:nvPr/>
        </p:nvSpPr>
        <p:spPr bwMode="auto">
          <a:xfrm>
            <a:off x="6242050" y="3028950"/>
            <a:ext cx="419100" cy="3619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108" name="Text Box 4"/>
          <p:cNvSpPr txBox="1">
            <a:spLocks noChangeArrowheads="1"/>
          </p:cNvSpPr>
          <p:nvPr/>
        </p:nvSpPr>
        <p:spPr bwMode="auto">
          <a:xfrm flipH="1">
            <a:off x="6227763" y="3497263"/>
            <a:ext cx="447675" cy="244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6,75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34075" y="3810000"/>
            <a:ext cx="1095375" cy="2603500"/>
            <a:chOff x="3714" y="2400"/>
            <a:chExt cx="690" cy="1640"/>
          </a:xfrm>
        </p:grpSpPr>
        <p:sp>
          <p:nvSpPr>
            <p:cNvPr id="34960" name="Text Box 6"/>
            <p:cNvSpPr txBox="1">
              <a:spLocks noChangeArrowheads="1"/>
            </p:cNvSpPr>
            <p:nvPr/>
          </p:nvSpPr>
          <p:spPr bwMode="auto">
            <a:xfrm flipH="1">
              <a:off x="3714" y="3732"/>
              <a:ext cx="69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/>
                <a:t>Stereopsis</a:t>
              </a:r>
              <a:br>
                <a:rPr lang="de-DE"/>
              </a:br>
              <a:r>
                <a:rPr lang="de-DE"/>
                <a:t>unverzögert</a:t>
              </a:r>
            </a:p>
          </p:txBody>
        </p:sp>
        <p:sp>
          <p:nvSpPr>
            <p:cNvPr id="34961" name="Line 7"/>
            <p:cNvSpPr>
              <a:spLocks noChangeShapeType="1"/>
            </p:cNvSpPr>
            <p:nvPr/>
          </p:nvSpPr>
          <p:spPr bwMode="auto">
            <a:xfrm>
              <a:off x="4056" y="2400"/>
              <a:ext cx="0" cy="13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5275" y="1601788"/>
            <a:ext cx="8486775" cy="4930775"/>
            <a:chOff x="186" y="1009"/>
            <a:chExt cx="5346" cy="310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86" y="1009"/>
              <a:ext cx="5346" cy="3106"/>
              <a:chOff x="186" y="1009"/>
              <a:chExt cx="5346" cy="3106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86" y="1009"/>
                <a:ext cx="5346" cy="1861"/>
                <a:chOff x="186" y="1009"/>
                <a:chExt cx="5346" cy="1861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292" y="2568"/>
                  <a:ext cx="302" cy="302"/>
                  <a:chOff x="2292" y="2568"/>
                  <a:chExt cx="302" cy="302"/>
                </a:xfrm>
              </p:grpSpPr>
              <p:grpSp>
                <p:nvGrpSpPr>
                  <p:cNvPr id="7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435" y="2568"/>
                    <a:ext cx="16" cy="302"/>
                    <a:chOff x="2435" y="2568"/>
                    <a:chExt cx="16" cy="302"/>
                  </a:xfrm>
                </p:grpSpPr>
                <p:sp>
                  <p:nvSpPr>
                    <p:cNvPr id="34958" name="Rectangle 1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436" y="2734"/>
                      <a:ext cx="15" cy="136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59" name="Rectangle 1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2435" y="2568"/>
                      <a:ext cx="15" cy="136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292" y="2710"/>
                    <a:ext cx="302" cy="19"/>
                    <a:chOff x="2292" y="2710"/>
                    <a:chExt cx="302" cy="19"/>
                  </a:xfrm>
                </p:grpSpPr>
                <p:sp>
                  <p:nvSpPr>
                    <p:cNvPr id="34956" name="Rectangle 16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2351" y="2651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57" name="Rectangle 17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2517" y="2652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9" name="Group 18"/>
                <p:cNvGrpSpPr>
                  <a:grpSpLocks/>
                </p:cNvGrpSpPr>
                <p:nvPr/>
              </p:nvGrpSpPr>
              <p:grpSpPr bwMode="auto">
                <a:xfrm>
                  <a:off x="186" y="1009"/>
                  <a:ext cx="5346" cy="1859"/>
                  <a:chOff x="186" y="1009"/>
                  <a:chExt cx="5346" cy="1859"/>
                </a:xfrm>
              </p:grpSpPr>
              <p:grpSp>
                <p:nvGrpSpPr>
                  <p:cNvPr id="10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86" y="1009"/>
                    <a:ext cx="5346" cy="1846"/>
                    <a:chOff x="186" y="1009"/>
                    <a:chExt cx="5346" cy="1846"/>
                  </a:xfrm>
                </p:grpSpPr>
                <p:grpSp>
                  <p:nvGrpSpPr>
                    <p:cNvPr id="11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" y="1009"/>
                      <a:ext cx="5346" cy="1557"/>
                      <a:chOff x="186" y="1009"/>
                      <a:chExt cx="5346" cy="1557"/>
                    </a:xfrm>
                  </p:grpSpPr>
                  <p:grpSp>
                    <p:nvGrpSpPr>
                      <p:cNvPr id="12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" y="1009"/>
                        <a:ext cx="5346" cy="1557"/>
                        <a:chOff x="186" y="1009"/>
                        <a:chExt cx="5346" cy="1557"/>
                      </a:xfrm>
                    </p:grpSpPr>
                    <p:sp>
                      <p:nvSpPr>
                        <p:cNvPr id="34920" name="AutoShape 2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642" y="1270"/>
                          <a:ext cx="474" cy="162"/>
                        </a:xfrm>
                        <a:prstGeom prst="callout1">
                          <a:avLst>
                            <a:gd name="adj1" fmla="val 50616"/>
                            <a:gd name="adj2" fmla="val 110125"/>
                            <a:gd name="adj3" fmla="val 369755"/>
                            <a:gd name="adj4" fmla="val 168986"/>
                          </a:avLst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 algn="r"/>
                          <a:r>
                            <a:rPr lang="de-DE">
                              <a:solidFill>
                                <a:schemeClr val="bg2"/>
                              </a:solidFill>
                            </a:rPr>
                            <a:t>FD II/</a:t>
                          </a:r>
                          <a:r>
                            <a:rPr lang="de-DE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de-DE">
                            <a:solidFill>
                              <a:schemeClr val="bg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921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76" y="1804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 sz="1500">
                              <a:solidFill>
                                <a:srgbClr val="FF0000"/>
                              </a:solidFill>
                              <a:sym typeface="Webdings" pitchFamily="18" charset="2"/>
                            </a:rPr>
                            <a:t></a:t>
                          </a:r>
                          <a:endParaRPr lang="de-DE">
                            <a:solidFill>
                              <a:schemeClr val="bg2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3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6" y="1183"/>
                          <a:ext cx="1446" cy="1190"/>
                          <a:chOff x="186" y="1183"/>
                          <a:chExt cx="1446" cy="1190"/>
                        </a:xfrm>
                      </p:grpSpPr>
                      <p:sp>
                        <p:nvSpPr>
                          <p:cNvPr id="34951" name="Text Box 2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1" y="1183"/>
                            <a:ext cx="1248" cy="29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>
                              <a:lnSpc>
                                <a:spcPct val="95000"/>
                              </a:lnSpc>
                              <a:tabLst>
                                <a:tab pos="381000" algn="l"/>
                              </a:tabLst>
                            </a:pPr>
                            <a:r>
                              <a:rPr lang="de-DE">
                                <a:sym typeface="Webdings" pitchFamily="18" charset="2"/>
                              </a:rPr>
                              <a:t>Korrespondenz-  </a:t>
                            </a:r>
                            <a:r>
                              <a:rPr lang="de-DE" sz="1500">
                                <a:solidFill>
                                  <a:srgbClr val="FF0000"/>
                                </a:solidFill>
                                <a:sym typeface="Webdings" pitchFamily="18" charset="2"/>
                              </a:rPr>
                              <a:t></a:t>
                            </a:r>
                            <a:r>
                              <a:rPr lang="de-DE" sz="1500">
                                <a:sym typeface="Webdings" pitchFamily="18" charset="2"/>
                              </a:rPr>
                              <a:t>	</a:t>
                            </a:r>
                            <a:r>
                              <a:rPr lang="de-DE">
                                <a:sym typeface="Webdings" pitchFamily="18" charset="2"/>
                              </a:rPr>
                              <a:t/>
                            </a:r>
                            <a:br>
                              <a:rPr lang="de-DE">
                                <a:sym typeface="Webdings" pitchFamily="18" charset="2"/>
                              </a:rPr>
                            </a:br>
                            <a:r>
                              <a:rPr lang="de-DE">
                                <a:sym typeface="Webdings" pitchFamily="18" charset="2"/>
                              </a:rPr>
                              <a:t>zentrum</a:t>
                            </a:r>
                          </a:p>
                        </p:txBody>
                      </p:sp>
                      <p:sp>
                        <p:nvSpPr>
                          <p:cNvPr id="34952" name="Text Box 2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192" y="2065"/>
                            <a:ext cx="1056" cy="30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r>
                              <a:rPr lang="de-DE"/>
                              <a:t>Meßprisma</a:t>
                            </a:r>
                            <a:br>
                              <a:rPr lang="de-DE"/>
                            </a:br>
                            <a:r>
                              <a:rPr lang="de-DE"/>
                              <a:t>Basis außen</a:t>
                            </a:r>
                          </a:p>
                        </p:txBody>
                      </p:sp>
                      <p:sp>
                        <p:nvSpPr>
                          <p:cNvPr id="34953" name="Text Box 2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186" y="1706"/>
                            <a:ext cx="1446" cy="30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  <a:tabLst>
                                <a:tab pos="381000" algn="l"/>
                              </a:tabLst>
                            </a:pPr>
                            <a:r>
                              <a:rPr lang="de-DE">
                                <a:sym typeface="Webdings" pitchFamily="18" charset="2"/>
                              </a:rPr>
                              <a:t>Bildlage mit</a:t>
                            </a:r>
                            <a:br>
                              <a:rPr lang="de-DE">
                                <a:sym typeface="Webdings" pitchFamily="18" charset="2"/>
                              </a:rPr>
                            </a:br>
                            <a:r>
                              <a:rPr lang="de-DE">
                                <a:sym typeface="Webdings" pitchFamily="18" charset="2"/>
                              </a:rPr>
                              <a:t>Meßprisma</a:t>
                            </a:r>
                            <a:endParaRPr lang="de-DE" sz="1400">
                              <a:sym typeface="Webdings" pitchFamily="18" charset="2"/>
                            </a:endParaRPr>
                          </a:p>
                        </p:txBody>
                      </p:sp>
                    </p:grpSp>
                    <p:sp>
                      <p:nvSpPr>
                        <p:cNvPr id="34923" name="AutoShape 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>
                          <a:off x="2771" y="1270"/>
                          <a:ext cx="960" cy="162"/>
                        </a:xfrm>
                        <a:prstGeom prst="callout1">
                          <a:avLst>
                            <a:gd name="adj1" fmla="val 50616"/>
                            <a:gd name="adj2" fmla="val -5000"/>
                            <a:gd name="adj3" fmla="val 369134"/>
                            <a:gd name="adj4" fmla="val -34167"/>
                          </a:avLst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 algn="r"/>
                          <a:r>
                            <a:rPr lang="de-DE">
                              <a:solidFill>
                                <a:schemeClr val="bg2"/>
                              </a:solidFill>
                            </a:rPr>
                            <a:t>FD II/</a:t>
                          </a:r>
                          <a:r>
                            <a:rPr lang="de-DE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de-DE">
                            <a:solidFill>
                              <a:schemeClr val="bg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924" name="Text Box 2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4302" y="1802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 sz="1500">
                              <a:solidFill>
                                <a:srgbClr val="969696"/>
                              </a:solidFill>
                              <a:sym typeface="Webdings" pitchFamily="18" charset="2"/>
                            </a:rPr>
                            <a:t></a:t>
                          </a:r>
                          <a:endParaRPr lang="de-DE">
                            <a:solidFill>
                              <a:schemeClr val="bg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925" name="Oval 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>
                          <a:off x="4660" y="1698"/>
                          <a:ext cx="374" cy="374"/>
                        </a:xfrm>
                        <a:prstGeom prst="ellipse">
                          <a:avLst/>
                        </a:prstGeom>
                        <a:solidFill>
                          <a:srgbClr val="F66C6C"/>
                        </a:solidFill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4926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4775" y="1776"/>
                          <a:ext cx="163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de-DE" sz="200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sym typeface="Webdings" pitchFamily="18" charset="2"/>
                            </a:rPr>
                            <a:t></a:t>
                          </a:r>
                          <a:endParaRPr lang="de-DE" sz="24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4927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39" y="1884"/>
                          <a:ext cx="4093" cy="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4928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54" y="1206"/>
                          <a:ext cx="0" cy="1360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4929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53" y="2120"/>
                          <a:ext cx="0" cy="68"/>
                        </a:xfrm>
                        <a:prstGeom prst="line">
                          <a:avLst/>
                        </a:prstGeom>
                        <a:noFill/>
                        <a:ln w="158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4930" name="Oval 3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>
                          <a:off x="4166" y="1206"/>
                          <a:ext cx="1360" cy="136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4931" name="Text Box 3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76" y="1804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 sz="1500">
                              <a:solidFill>
                                <a:srgbClr val="FF0000"/>
                              </a:solidFill>
                              <a:sym typeface="Webdings" pitchFamily="18" charset="2"/>
                            </a:rPr>
                            <a:t></a:t>
                          </a:r>
                          <a:endParaRPr lang="de-DE">
                            <a:solidFill>
                              <a:schemeClr val="bg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932" name="AutoShape 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>
                          <a:off x="2057" y="1270"/>
                          <a:ext cx="960" cy="162"/>
                        </a:xfrm>
                        <a:prstGeom prst="callout1">
                          <a:avLst>
                            <a:gd name="adj1" fmla="val 50616"/>
                            <a:gd name="adj2" fmla="val -5000"/>
                            <a:gd name="adj3" fmla="val 369134"/>
                            <a:gd name="adj4" fmla="val -34167"/>
                          </a:avLst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 algn="r"/>
                          <a:r>
                            <a:rPr lang="de-DE">
                              <a:solidFill>
                                <a:schemeClr val="bg2"/>
                              </a:solidFill>
                            </a:rPr>
                            <a:t>FD II/</a:t>
                          </a:r>
                          <a:r>
                            <a:rPr lang="de-DE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de-DE">
                            <a:solidFill>
                              <a:schemeClr val="bg2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4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8" y="2123"/>
                          <a:ext cx="3222" cy="231"/>
                          <a:chOff x="1698" y="2123"/>
                          <a:chExt cx="3222" cy="231"/>
                        </a:xfrm>
                      </p:grpSpPr>
                      <p:sp>
                        <p:nvSpPr>
                          <p:cNvPr id="34941" name="Text Box 3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2370" y="2200"/>
                            <a:ext cx="144" cy="15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/>
                              <a:t>4</a:t>
                            </a:r>
                          </a:p>
                        </p:txBody>
                      </p:sp>
                      <p:sp>
                        <p:nvSpPr>
                          <p:cNvPr id="34942" name="Text Box 4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3570" y="2200"/>
                            <a:ext cx="144" cy="15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/>
                              <a:t>6</a:t>
                            </a:r>
                          </a:p>
                        </p:txBody>
                      </p:sp>
                      <p:sp>
                        <p:nvSpPr>
                          <p:cNvPr id="34943" name="Text Box 4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4776" y="2200"/>
                            <a:ext cx="144" cy="15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/>
                              <a:t>8</a:t>
                            </a:r>
                          </a:p>
                        </p:txBody>
                      </p:sp>
                      <p:grpSp>
                        <p:nvGrpSpPr>
                          <p:cNvPr id="15" name="Group 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42" y="2123"/>
                            <a:ext cx="3111" cy="68"/>
                            <a:chOff x="1742" y="2123"/>
                            <a:chExt cx="3111" cy="68"/>
                          </a:xfrm>
                        </p:grpSpPr>
                        <p:sp>
                          <p:nvSpPr>
                            <p:cNvPr id="34946" name="Line 4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648" y="2123"/>
                              <a:ext cx="0" cy="68"/>
                            </a:xfrm>
                            <a:prstGeom prst="line">
                              <a:avLst/>
                            </a:prstGeom>
                            <a:noFill/>
                            <a:ln w="158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4947" name="Line 4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448" y="2123"/>
                              <a:ext cx="0" cy="68"/>
                            </a:xfrm>
                            <a:prstGeom prst="line">
                              <a:avLst/>
                            </a:prstGeom>
                            <a:noFill/>
                            <a:ln w="158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4948" name="Line 4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2304" y="2155"/>
                              <a:ext cx="2544" cy="0"/>
                            </a:xfrm>
                            <a:prstGeom prst="line">
                              <a:avLst/>
                            </a:prstGeom>
                            <a:noFill/>
                            <a:ln w="158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4949" name="Line 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742" y="2155"/>
                              <a:ext cx="544" cy="0"/>
                            </a:xfrm>
                            <a:prstGeom prst="line">
                              <a:avLst/>
                            </a:prstGeom>
                            <a:noFill/>
                            <a:ln w="15875">
                              <a:solidFill>
                                <a:schemeClr val="tx1"/>
                              </a:solidFill>
                              <a:prstDash val="sysDot"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4950" name="Line 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853" y="2123"/>
                              <a:ext cx="0" cy="68"/>
                            </a:xfrm>
                            <a:prstGeom prst="line">
                              <a:avLst/>
                            </a:prstGeom>
                            <a:noFill/>
                            <a:ln w="158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4945" name="Text Box 4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1698" y="2197"/>
                            <a:ext cx="432" cy="15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/>
                              <a:t>cm/m</a:t>
                            </a:r>
                          </a:p>
                        </p:txBody>
                      </p:sp>
                    </p:grpSp>
                    <p:grpSp>
                      <p:nvGrpSpPr>
                        <p:cNvPr id="16" name="Group 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68" y="2122"/>
                          <a:ext cx="360" cy="232"/>
                          <a:chOff x="1368" y="2122"/>
                          <a:chExt cx="360" cy="232"/>
                        </a:xfrm>
                      </p:grpSpPr>
                      <p:sp>
                        <p:nvSpPr>
                          <p:cNvPr id="34938" name="Line 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440" y="2155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4939" name="Text Box 5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1368" y="2200"/>
                            <a:ext cx="144" cy="15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/>
                              <a:t>0</a:t>
                            </a:r>
                          </a:p>
                        </p:txBody>
                      </p:sp>
                      <p:sp>
                        <p:nvSpPr>
                          <p:cNvPr id="34940" name="Line 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440" y="2122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4935" name="AutoShape 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>
                          <a:off x="3001" y="1009"/>
                          <a:ext cx="1383" cy="162"/>
                        </a:xfrm>
                        <a:prstGeom prst="callout1">
                          <a:avLst>
                            <a:gd name="adj1" fmla="val 50616"/>
                            <a:gd name="adj2" fmla="val -3472"/>
                            <a:gd name="adj3" fmla="val 537653"/>
                            <a:gd name="adj4" fmla="val -34491"/>
                          </a:avLst>
                        </a:prstGeom>
                        <a:noFill/>
                        <a:ln w="12700">
                          <a:solidFill>
                            <a:schemeClr val="bg2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 algn="r"/>
                          <a:r>
                            <a:rPr lang="de-DE">
                              <a:solidFill>
                                <a:schemeClr val="bg2"/>
                              </a:solidFill>
                            </a:rPr>
                            <a:t>Ursprüngliches Zentrum</a:t>
                          </a:r>
                        </a:p>
                      </p:txBody>
                    </p:sp>
                    <p:sp>
                      <p:nvSpPr>
                        <p:cNvPr id="34936" name="AutoShape 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>
                          <a:off x="1776" y="1573"/>
                          <a:ext cx="282" cy="162"/>
                        </a:xfrm>
                        <a:prstGeom prst="callout1">
                          <a:avLst>
                            <a:gd name="adj1" fmla="val 50616"/>
                            <a:gd name="adj2" fmla="val -17023"/>
                            <a:gd name="adj3" fmla="val 189505"/>
                            <a:gd name="adj4" fmla="val -59222"/>
                          </a:avLst>
                        </a:prstGeom>
                        <a:noFill/>
                        <a:ln w="12700">
                          <a:solidFill>
                            <a:srgbClr val="808080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 algn="r"/>
                          <a:r>
                            <a:rPr lang="de-DE">
                              <a:solidFill>
                                <a:srgbClr val="808080"/>
                              </a:solidFill>
                            </a:rPr>
                            <a:t>FD I</a:t>
                          </a:r>
                        </a:p>
                      </p:txBody>
                    </p:sp>
                    <p:sp>
                      <p:nvSpPr>
                        <p:cNvPr id="34937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44" y="1804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 anchor="ctr" anchorCtr="1"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de-DE" sz="1500">
                              <a:solidFill>
                                <a:srgbClr val="808080"/>
                              </a:solidFill>
                              <a:sym typeface="Webdings" pitchFamily="18" charset="2"/>
                            </a:rPr>
                            <a:t></a:t>
                          </a:r>
                          <a:endParaRPr lang="de-DE">
                            <a:solidFill>
                              <a:srgbClr val="80808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4919" name="Text Box 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5" y="1500"/>
                        <a:ext cx="1248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  <a:tabLst>
                            <a:tab pos="381000" algn="l"/>
                          </a:tabLst>
                        </a:pPr>
                        <a:r>
                          <a:rPr lang="de-DE">
                            <a:solidFill>
                              <a:schemeClr val="bg2"/>
                            </a:solidFill>
                            <a:sym typeface="Webdings" pitchFamily="18" charset="2"/>
                          </a:rPr>
                          <a:t>Fusionszentrum  </a:t>
                        </a:r>
                        <a:r>
                          <a:rPr lang="de-DE" sz="1500">
                            <a:solidFill>
                              <a:schemeClr val="bg2"/>
                            </a:solidFill>
                            <a:sym typeface="Webdings" pitchFamily="18" charset="2"/>
                          </a:rPr>
                          <a:t></a:t>
                        </a:r>
                      </a:p>
                    </p:txBody>
                  </p:sp>
                </p:grpSp>
                <p:sp>
                  <p:nvSpPr>
                    <p:cNvPr id="34917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9" y="2563"/>
                      <a:ext cx="924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>
                        <a:lnSpc>
                          <a:spcPct val="95000"/>
                        </a:lnSpc>
                        <a:tabLst>
                          <a:tab pos="381000" algn="l"/>
                        </a:tabLst>
                      </a:pPr>
                      <a:r>
                        <a:rPr lang="de-DE">
                          <a:sym typeface="Webdings" pitchFamily="18" charset="2"/>
                        </a:rPr>
                        <a:t>Binokulare  Wahrnehmung</a:t>
                      </a:r>
                    </a:p>
                  </p:txBody>
                </p:sp>
              </p:grpSp>
              <p:grpSp>
                <p:nvGrpSpPr>
                  <p:cNvPr id="1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282" y="2566"/>
                    <a:ext cx="302" cy="302"/>
                    <a:chOff x="1282" y="2566"/>
                    <a:chExt cx="302" cy="302"/>
                  </a:xfrm>
                </p:grpSpPr>
                <p:grpSp>
                  <p:nvGrpSpPr>
                    <p:cNvPr id="18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2" y="2566"/>
                      <a:ext cx="16" cy="302"/>
                      <a:chOff x="1552" y="2566"/>
                      <a:chExt cx="16" cy="302"/>
                    </a:xfrm>
                  </p:grpSpPr>
                  <p:sp>
                    <p:nvSpPr>
                      <p:cNvPr id="34914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553" y="2732"/>
                        <a:ext cx="15" cy="136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915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552" y="2566"/>
                        <a:ext cx="15" cy="136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9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2" y="2707"/>
                      <a:ext cx="302" cy="19"/>
                      <a:chOff x="1282" y="2707"/>
                      <a:chExt cx="302" cy="19"/>
                    </a:xfrm>
                  </p:grpSpPr>
                  <p:sp>
                    <p:nvSpPr>
                      <p:cNvPr id="34912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 flipH="1">
                        <a:off x="1341" y="2649"/>
                        <a:ext cx="18" cy="1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4913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 flipH="1">
                        <a:off x="1507" y="2648"/>
                        <a:ext cx="18" cy="1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</p:grpSp>
          <p:sp>
            <p:nvSpPr>
              <p:cNvPr id="34826" name="AutoShape 65"/>
              <p:cNvSpPr>
                <a:spLocks noChangeArrowheads="1"/>
              </p:cNvSpPr>
              <p:nvPr/>
            </p:nvSpPr>
            <p:spPr bwMode="auto">
              <a:xfrm>
                <a:off x="900" y="1728"/>
                <a:ext cx="264" cy="252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0" name="Group 66"/>
              <p:cNvGrpSpPr>
                <a:grpSpLocks/>
              </p:cNvGrpSpPr>
              <p:nvPr/>
            </p:nvGrpSpPr>
            <p:grpSpPr bwMode="auto">
              <a:xfrm>
                <a:off x="2121" y="2976"/>
                <a:ext cx="628" cy="589"/>
                <a:chOff x="2121" y="2976"/>
                <a:chExt cx="628" cy="589"/>
              </a:xfrm>
            </p:grpSpPr>
            <p:sp>
              <p:nvSpPr>
                <p:cNvPr id="34874" name="Rectangle 67"/>
                <p:cNvSpPr>
                  <a:spLocks noChangeArrowheads="1"/>
                </p:cNvSpPr>
                <p:nvPr/>
              </p:nvSpPr>
              <p:spPr bwMode="auto">
                <a:xfrm flipH="1">
                  <a:off x="2121" y="2976"/>
                  <a:ext cx="628" cy="589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75" name="Rectangle 68"/>
                <p:cNvSpPr>
                  <a:spLocks noChangeArrowheads="1"/>
                </p:cNvSpPr>
                <p:nvPr/>
              </p:nvSpPr>
              <p:spPr bwMode="auto">
                <a:xfrm flipH="1">
                  <a:off x="2121" y="2976"/>
                  <a:ext cx="628" cy="589"/>
                </a:xfrm>
                <a:prstGeom prst="rect">
                  <a:avLst/>
                </a:prstGeom>
                <a:noFill/>
                <a:ln w="0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76" name="Freeform 69"/>
                <p:cNvSpPr>
                  <a:spLocks/>
                </p:cNvSpPr>
                <p:nvPr/>
              </p:nvSpPr>
              <p:spPr bwMode="auto">
                <a:xfrm flipH="1">
                  <a:off x="2176" y="3012"/>
                  <a:ext cx="518" cy="517"/>
                </a:xfrm>
                <a:custGeom>
                  <a:avLst/>
                  <a:gdLst>
                    <a:gd name="T0" fmla="*/ 7414 w 13455"/>
                    <a:gd name="T1" fmla="*/ 34 h 13438"/>
                    <a:gd name="T2" fmla="*/ 8406 w 13455"/>
                    <a:gd name="T3" fmla="*/ 212 h 13438"/>
                    <a:gd name="T4" fmla="*/ 9343 w 13455"/>
                    <a:gd name="T5" fmla="*/ 530 h 13438"/>
                    <a:gd name="T6" fmla="*/ 10212 w 13455"/>
                    <a:gd name="T7" fmla="*/ 975 h 13438"/>
                    <a:gd name="T8" fmla="*/ 11003 w 13455"/>
                    <a:gd name="T9" fmla="*/ 1538 h 13438"/>
                    <a:gd name="T10" fmla="*/ 11704 w 13455"/>
                    <a:gd name="T11" fmla="*/ 2205 h 13438"/>
                    <a:gd name="T12" fmla="*/ 12304 w 13455"/>
                    <a:gd name="T13" fmla="*/ 2966 h 13438"/>
                    <a:gd name="T14" fmla="*/ 12791 w 13455"/>
                    <a:gd name="T15" fmla="*/ 3810 h 13438"/>
                    <a:gd name="T16" fmla="*/ 13152 w 13455"/>
                    <a:gd name="T17" fmla="*/ 4725 h 13438"/>
                    <a:gd name="T18" fmla="*/ 13378 w 13455"/>
                    <a:gd name="T19" fmla="*/ 5698 h 13438"/>
                    <a:gd name="T20" fmla="*/ 13455 w 13455"/>
                    <a:gd name="T21" fmla="*/ 6719 h 13438"/>
                    <a:gd name="T22" fmla="*/ 13378 w 13455"/>
                    <a:gd name="T23" fmla="*/ 7740 h 13438"/>
                    <a:gd name="T24" fmla="*/ 13152 w 13455"/>
                    <a:gd name="T25" fmla="*/ 8714 h 13438"/>
                    <a:gd name="T26" fmla="*/ 12791 w 13455"/>
                    <a:gd name="T27" fmla="*/ 9628 h 13438"/>
                    <a:gd name="T28" fmla="*/ 12304 w 13455"/>
                    <a:gd name="T29" fmla="*/ 10472 h 13438"/>
                    <a:gd name="T30" fmla="*/ 11704 w 13455"/>
                    <a:gd name="T31" fmla="*/ 11233 h 13438"/>
                    <a:gd name="T32" fmla="*/ 11003 w 13455"/>
                    <a:gd name="T33" fmla="*/ 11901 h 13438"/>
                    <a:gd name="T34" fmla="*/ 10212 w 13455"/>
                    <a:gd name="T35" fmla="*/ 12463 h 13438"/>
                    <a:gd name="T36" fmla="*/ 9343 w 13455"/>
                    <a:gd name="T37" fmla="*/ 12908 h 13438"/>
                    <a:gd name="T38" fmla="*/ 8406 w 13455"/>
                    <a:gd name="T39" fmla="*/ 13226 h 13438"/>
                    <a:gd name="T40" fmla="*/ 7414 w 13455"/>
                    <a:gd name="T41" fmla="*/ 13404 h 13438"/>
                    <a:gd name="T42" fmla="*/ 6382 w 13455"/>
                    <a:gd name="T43" fmla="*/ 13429 h 13438"/>
                    <a:gd name="T44" fmla="*/ 5375 w 13455"/>
                    <a:gd name="T45" fmla="*/ 13301 h 13438"/>
                    <a:gd name="T46" fmla="*/ 4419 w 13455"/>
                    <a:gd name="T47" fmla="*/ 13030 h 13438"/>
                    <a:gd name="T48" fmla="*/ 3525 w 13455"/>
                    <a:gd name="T49" fmla="*/ 12625 h 13438"/>
                    <a:gd name="T50" fmla="*/ 2706 w 13455"/>
                    <a:gd name="T51" fmla="*/ 12100 h 13438"/>
                    <a:gd name="T52" fmla="*/ 1975 w 13455"/>
                    <a:gd name="T53" fmla="*/ 11466 h 13438"/>
                    <a:gd name="T54" fmla="*/ 1340 w 13455"/>
                    <a:gd name="T55" fmla="*/ 10735 h 13438"/>
                    <a:gd name="T56" fmla="*/ 814 w 13455"/>
                    <a:gd name="T57" fmla="*/ 9917 h 13438"/>
                    <a:gd name="T58" fmla="*/ 409 w 13455"/>
                    <a:gd name="T59" fmla="*/ 9025 h 13438"/>
                    <a:gd name="T60" fmla="*/ 137 w 13455"/>
                    <a:gd name="T61" fmla="*/ 8070 h 13438"/>
                    <a:gd name="T62" fmla="*/ 8 w 13455"/>
                    <a:gd name="T63" fmla="*/ 7064 h 13438"/>
                    <a:gd name="T64" fmla="*/ 35 w 13455"/>
                    <a:gd name="T65" fmla="*/ 6034 h 13438"/>
                    <a:gd name="T66" fmla="*/ 212 w 13455"/>
                    <a:gd name="T67" fmla="*/ 5044 h 13438"/>
                    <a:gd name="T68" fmla="*/ 530 w 13455"/>
                    <a:gd name="T69" fmla="*/ 4108 h 13438"/>
                    <a:gd name="T70" fmla="*/ 977 w 13455"/>
                    <a:gd name="T71" fmla="*/ 3240 h 13438"/>
                    <a:gd name="T72" fmla="*/ 1540 w 13455"/>
                    <a:gd name="T73" fmla="*/ 2449 h 13438"/>
                    <a:gd name="T74" fmla="*/ 2208 w 13455"/>
                    <a:gd name="T75" fmla="*/ 1749 h 13438"/>
                    <a:gd name="T76" fmla="*/ 2971 w 13455"/>
                    <a:gd name="T77" fmla="*/ 1150 h 13438"/>
                    <a:gd name="T78" fmla="*/ 3816 w 13455"/>
                    <a:gd name="T79" fmla="*/ 664 h 13438"/>
                    <a:gd name="T80" fmla="*/ 4731 w 13455"/>
                    <a:gd name="T81" fmla="*/ 302 h 13438"/>
                    <a:gd name="T82" fmla="*/ 5706 w 13455"/>
                    <a:gd name="T83" fmla="*/ 77 h 13438"/>
                    <a:gd name="T84" fmla="*/ 6728 w 13455"/>
                    <a:gd name="T85" fmla="*/ 0 h 134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55"/>
                    <a:gd name="T130" fmla="*/ 0 h 13438"/>
                    <a:gd name="T131" fmla="*/ 13455 w 13455"/>
                    <a:gd name="T132" fmla="*/ 13438 h 134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55" h="13438">
                      <a:moveTo>
                        <a:pt x="6728" y="0"/>
                      </a:moveTo>
                      <a:lnTo>
                        <a:pt x="7073" y="9"/>
                      </a:lnTo>
                      <a:lnTo>
                        <a:pt x="7414" y="34"/>
                      </a:lnTo>
                      <a:lnTo>
                        <a:pt x="7750" y="77"/>
                      </a:lnTo>
                      <a:lnTo>
                        <a:pt x="8080" y="137"/>
                      </a:lnTo>
                      <a:lnTo>
                        <a:pt x="8406" y="212"/>
                      </a:lnTo>
                      <a:lnTo>
                        <a:pt x="8724" y="302"/>
                      </a:lnTo>
                      <a:lnTo>
                        <a:pt x="9036" y="408"/>
                      </a:lnTo>
                      <a:lnTo>
                        <a:pt x="9343" y="530"/>
                      </a:lnTo>
                      <a:lnTo>
                        <a:pt x="9641" y="664"/>
                      </a:lnTo>
                      <a:lnTo>
                        <a:pt x="9930" y="813"/>
                      </a:lnTo>
                      <a:lnTo>
                        <a:pt x="10212" y="975"/>
                      </a:lnTo>
                      <a:lnTo>
                        <a:pt x="10485" y="1150"/>
                      </a:lnTo>
                      <a:lnTo>
                        <a:pt x="10749" y="1338"/>
                      </a:lnTo>
                      <a:lnTo>
                        <a:pt x="11003" y="1538"/>
                      </a:lnTo>
                      <a:lnTo>
                        <a:pt x="11247" y="1749"/>
                      </a:lnTo>
                      <a:lnTo>
                        <a:pt x="11482" y="1972"/>
                      </a:lnTo>
                      <a:lnTo>
                        <a:pt x="11704" y="2205"/>
                      </a:lnTo>
                      <a:lnTo>
                        <a:pt x="11916" y="2449"/>
                      </a:lnTo>
                      <a:lnTo>
                        <a:pt x="12116" y="2704"/>
                      </a:lnTo>
                      <a:lnTo>
                        <a:pt x="12304" y="2966"/>
                      </a:lnTo>
                      <a:lnTo>
                        <a:pt x="12480" y="3240"/>
                      </a:lnTo>
                      <a:lnTo>
                        <a:pt x="12642" y="3521"/>
                      </a:lnTo>
                      <a:lnTo>
                        <a:pt x="12791" y="3810"/>
                      </a:lnTo>
                      <a:lnTo>
                        <a:pt x="12926" y="4108"/>
                      </a:lnTo>
                      <a:lnTo>
                        <a:pt x="13046" y="4413"/>
                      </a:lnTo>
                      <a:lnTo>
                        <a:pt x="13152" y="4725"/>
                      </a:lnTo>
                      <a:lnTo>
                        <a:pt x="13243" y="5044"/>
                      </a:lnTo>
                      <a:lnTo>
                        <a:pt x="13318" y="5368"/>
                      </a:lnTo>
                      <a:lnTo>
                        <a:pt x="13378" y="5698"/>
                      </a:lnTo>
                      <a:lnTo>
                        <a:pt x="13421" y="6034"/>
                      </a:lnTo>
                      <a:lnTo>
                        <a:pt x="13447" y="6375"/>
                      </a:lnTo>
                      <a:lnTo>
                        <a:pt x="13455" y="6719"/>
                      </a:lnTo>
                      <a:lnTo>
                        <a:pt x="13447" y="7064"/>
                      </a:lnTo>
                      <a:lnTo>
                        <a:pt x="13421" y="7404"/>
                      </a:lnTo>
                      <a:lnTo>
                        <a:pt x="13378" y="7740"/>
                      </a:lnTo>
                      <a:lnTo>
                        <a:pt x="13318" y="8070"/>
                      </a:lnTo>
                      <a:lnTo>
                        <a:pt x="13243" y="8395"/>
                      </a:lnTo>
                      <a:lnTo>
                        <a:pt x="13152" y="8714"/>
                      </a:lnTo>
                      <a:lnTo>
                        <a:pt x="13046" y="9025"/>
                      </a:lnTo>
                      <a:lnTo>
                        <a:pt x="12926" y="9330"/>
                      </a:lnTo>
                      <a:lnTo>
                        <a:pt x="12791" y="9628"/>
                      </a:lnTo>
                      <a:lnTo>
                        <a:pt x="12642" y="9917"/>
                      </a:lnTo>
                      <a:lnTo>
                        <a:pt x="12480" y="10198"/>
                      </a:lnTo>
                      <a:lnTo>
                        <a:pt x="12304" y="10472"/>
                      </a:lnTo>
                      <a:lnTo>
                        <a:pt x="12116" y="10735"/>
                      </a:lnTo>
                      <a:lnTo>
                        <a:pt x="11916" y="10988"/>
                      </a:lnTo>
                      <a:lnTo>
                        <a:pt x="11704" y="11233"/>
                      </a:lnTo>
                      <a:lnTo>
                        <a:pt x="11482" y="11466"/>
                      </a:lnTo>
                      <a:lnTo>
                        <a:pt x="11247" y="11690"/>
                      </a:lnTo>
                      <a:lnTo>
                        <a:pt x="11003" y="11901"/>
                      </a:lnTo>
                      <a:lnTo>
                        <a:pt x="10749" y="12100"/>
                      </a:lnTo>
                      <a:lnTo>
                        <a:pt x="10485" y="12288"/>
                      </a:lnTo>
                      <a:lnTo>
                        <a:pt x="10212" y="12463"/>
                      </a:lnTo>
                      <a:lnTo>
                        <a:pt x="9930" y="12625"/>
                      </a:lnTo>
                      <a:lnTo>
                        <a:pt x="9641" y="12774"/>
                      </a:lnTo>
                      <a:lnTo>
                        <a:pt x="9343" y="12908"/>
                      </a:lnTo>
                      <a:lnTo>
                        <a:pt x="9036" y="13030"/>
                      </a:lnTo>
                      <a:lnTo>
                        <a:pt x="8724" y="13136"/>
                      </a:lnTo>
                      <a:lnTo>
                        <a:pt x="8406" y="13226"/>
                      </a:lnTo>
                      <a:lnTo>
                        <a:pt x="8080" y="13301"/>
                      </a:lnTo>
                      <a:lnTo>
                        <a:pt x="7750" y="13361"/>
                      </a:lnTo>
                      <a:lnTo>
                        <a:pt x="7414" y="13404"/>
                      </a:lnTo>
                      <a:lnTo>
                        <a:pt x="7073" y="13429"/>
                      </a:lnTo>
                      <a:lnTo>
                        <a:pt x="6728" y="13438"/>
                      </a:lnTo>
                      <a:lnTo>
                        <a:pt x="6382" y="13429"/>
                      </a:lnTo>
                      <a:lnTo>
                        <a:pt x="6041" y="13404"/>
                      </a:lnTo>
                      <a:lnTo>
                        <a:pt x="5706" y="13361"/>
                      </a:lnTo>
                      <a:lnTo>
                        <a:pt x="5375" y="13301"/>
                      </a:lnTo>
                      <a:lnTo>
                        <a:pt x="5049" y="13226"/>
                      </a:lnTo>
                      <a:lnTo>
                        <a:pt x="4731" y="13136"/>
                      </a:lnTo>
                      <a:lnTo>
                        <a:pt x="4419" y="13030"/>
                      </a:lnTo>
                      <a:lnTo>
                        <a:pt x="4114" y="12908"/>
                      </a:lnTo>
                      <a:lnTo>
                        <a:pt x="3816" y="12774"/>
                      </a:lnTo>
                      <a:lnTo>
                        <a:pt x="3525" y="12625"/>
                      </a:lnTo>
                      <a:lnTo>
                        <a:pt x="3243" y="12463"/>
                      </a:lnTo>
                      <a:lnTo>
                        <a:pt x="2971" y="12288"/>
                      </a:lnTo>
                      <a:lnTo>
                        <a:pt x="2706" y="12100"/>
                      </a:lnTo>
                      <a:lnTo>
                        <a:pt x="2452" y="11901"/>
                      </a:lnTo>
                      <a:lnTo>
                        <a:pt x="2208" y="11690"/>
                      </a:lnTo>
                      <a:lnTo>
                        <a:pt x="1975" y="11466"/>
                      </a:lnTo>
                      <a:lnTo>
                        <a:pt x="1751" y="11233"/>
                      </a:lnTo>
                      <a:lnTo>
                        <a:pt x="1540" y="10988"/>
                      </a:lnTo>
                      <a:lnTo>
                        <a:pt x="1340" y="10735"/>
                      </a:lnTo>
                      <a:lnTo>
                        <a:pt x="1151" y="10472"/>
                      </a:lnTo>
                      <a:lnTo>
                        <a:pt x="977" y="10198"/>
                      </a:lnTo>
                      <a:lnTo>
                        <a:pt x="814" y="9917"/>
                      </a:lnTo>
                      <a:lnTo>
                        <a:pt x="665" y="9628"/>
                      </a:lnTo>
                      <a:lnTo>
                        <a:pt x="530" y="9330"/>
                      </a:lnTo>
                      <a:lnTo>
                        <a:pt x="409" y="9025"/>
                      </a:lnTo>
                      <a:lnTo>
                        <a:pt x="303" y="8714"/>
                      </a:lnTo>
                      <a:lnTo>
                        <a:pt x="212" y="8395"/>
                      </a:lnTo>
                      <a:lnTo>
                        <a:pt x="137" y="8070"/>
                      </a:lnTo>
                      <a:lnTo>
                        <a:pt x="77" y="7740"/>
                      </a:lnTo>
                      <a:lnTo>
                        <a:pt x="35" y="7404"/>
                      </a:lnTo>
                      <a:lnTo>
                        <a:pt x="8" y="7064"/>
                      </a:lnTo>
                      <a:lnTo>
                        <a:pt x="0" y="6719"/>
                      </a:lnTo>
                      <a:lnTo>
                        <a:pt x="8" y="6375"/>
                      </a:lnTo>
                      <a:lnTo>
                        <a:pt x="35" y="6034"/>
                      </a:lnTo>
                      <a:lnTo>
                        <a:pt x="77" y="5698"/>
                      </a:lnTo>
                      <a:lnTo>
                        <a:pt x="137" y="5368"/>
                      </a:lnTo>
                      <a:lnTo>
                        <a:pt x="212" y="5044"/>
                      </a:lnTo>
                      <a:lnTo>
                        <a:pt x="303" y="4725"/>
                      </a:lnTo>
                      <a:lnTo>
                        <a:pt x="409" y="4413"/>
                      </a:lnTo>
                      <a:lnTo>
                        <a:pt x="530" y="4108"/>
                      </a:lnTo>
                      <a:lnTo>
                        <a:pt x="665" y="3810"/>
                      </a:lnTo>
                      <a:lnTo>
                        <a:pt x="814" y="3521"/>
                      </a:lnTo>
                      <a:lnTo>
                        <a:pt x="977" y="3240"/>
                      </a:lnTo>
                      <a:lnTo>
                        <a:pt x="1151" y="2966"/>
                      </a:lnTo>
                      <a:lnTo>
                        <a:pt x="1340" y="2704"/>
                      </a:lnTo>
                      <a:lnTo>
                        <a:pt x="1540" y="2449"/>
                      </a:lnTo>
                      <a:lnTo>
                        <a:pt x="1751" y="2205"/>
                      </a:lnTo>
                      <a:lnTo>
                        <a:pt x="1975" y="1972"/>
                      </a:lnTo>
                      <a:lnTo>
                        <a:pt x="2208" y="1749"/>
                      </a:lnTo>
                      <a:lnTo>
                        <a:pt x="2452" y="1538"/>
                      </a:lnTo>
                      <a:lnTo>
                        <a:pt x="2706" y="1338"/>
                      </a:lnTo>
                      <a:lnTo>
                        <a:pt x="2971" y="1150"/>
                      </a:lnTo>
                      <a:lnTo>
                        <a:pt x="3243" y="975"/>
                      </a:lnTo>
                      <a:lnTo>
                        <a:pt x="3525" y="813"/>
                      </a:lnTo>
                      <a:lnTo>
                        <a:pt x="3816" y="664"/>
                      </a:lnTo>
                      <a:lnTo>
                        <a:pt x="4114" y="530"/>
                      </a:lnTo>
                      <a:lnTo>
                        <a:pt x="4419" y="408"/>
                      </a:lnTo>
                      <a:lnTo>
                        <a:pt x="4731" y="302"/>
                      </a:lnTo>
                      <a:lnTo>
                        <a:pt x="5049" y="212"/>
                      </a:lnTo>
                      <a:lnTo>
                        <a:pt x="5375" y="137"/>
                      </a:lnTo>
                      <a:lnTo>
                        <a:pt x="5706" y="77"/>
                      </a:lnTo>
                      <a:lnTo>
                        <a:pt x="6041" y="34"/>
                      </a:lnTo>
                      <a:lnTo>
                        <a:pt x="6382" y="9"/>
                      </a:lnTo>
                      <a:lnTo>
                        <a:pt x="67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77" name="Rectangle 70"/>
                <p:cNvSpPr>
                  <a:spLocks noChangeArrowheads="1"/>
                </p:cNvSpPr>
                <p:nvPr/>
              </p:nvSpPr>
              <p:spPr bwMode="auto">
                <a:xfrm flipH="1">
                  <a:off x="2431" y="3015"/>
                  <a:ext cx="8" cy="58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78" name="Freeform 71"/>
                <p:cNvSpPr>
                  <a:spLocks/>
                </p:cNvSpPr>
                <p:nvPr/>
              </p:nvSpPr>
              <p:spPr bwMode="auto">
                <a:xfrm flipH="1">
                  <a:off x="2374" y="3056"/>
                  <a:ext cx="14" cy="24"/>
                </a:xfrm>
                <a:custGeom>
                  <a:avLst/>
                  <a:gdLst>
                    <a:gd name="T0" fmla="*/ 156 w 362"/>
                    <a:gd name="T1" fmla="*/ 0 h 632"/>
                    <a:gd name="T2" fmla="*/ 362 w 362"/>
                    <a:gd name="T3" fmla="*/ 55 h 632"/>
                    <a:gd name="T4" fmla="*/ 208 w 362"/>
                    <a:gd name="T5" fmla="*/ 632 h 632"/>
                    <a:gd name="T6" fmla="*/ 0 w 362"/>
                    <a:gd name="T7" fmla="*/ 576 h 632"/>
                    <a:gd name="T8" fmla="*/ 156 w 362"/>
                    <a:gd name="T9" fmla="*/ 0 h 6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2"/>
                    <a:gd name="T16" fmla="*/ 0 h 632"/>
                    <a:gd name="T17" fmla="*/ 362 w 362"/>
                    <a:gd name="T18" fmla="*/ 632 h 6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2" h="632">
                      <a:moveTo>
                        <a:pt x="156" y="0"/>
                      </a:moveTo>
                      <a:lnTo>
                        <a:pt x="362" y="55"/>
                      </a:lnTo>
                      <a:lnTo>
                        <a:pt x="208" y="632"/>
                      </a:lnTo>
                      <a:lnTo>
                        <a:pt x="0" y="576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79" name="Freeform 72"/>
                <p:cNvSpPr>
                  <a:spLocks/>
                </p:cNvSpPr>
                <p:nvPr/>
              </p:nvSpPr>
              <p:spPr bwMode="auto">
                <a:xfrm flipH="1">
                  <a:off x="2482" y="3056"/>
                  <a:ext cx="14" cy="25"/>
                </a:xfrm>
                <a:custGeom>
                  <a:avLst/>
                  <a:gdLst>
                    <a:gd name="T0" fmla="*/ 0 w 360"/>
                    <a:gd name="T1" fmla="*/ 55 h 631"/>
                    <a:gd name="T2" fmla="*/ 206 w 360"/>
                    <a:gd name="T3" fmla="*/ 0 h 631"/>
                    <a:gd name="T4" fmla="*/ 360 w 360"/>
                    <a:gd name="T5" fmla="*/ 576 h 631"/>
                    <a:gd name="T6" fmla="*/ 154 w 360"/>
                    <a:gd name="T7" fmla="*/ 631 h 631"/>
                    <a:gd name="T8" fmla="*/ 0 w 360"/>
                    <a:gd name="T9" fmla="*/ 55 h 6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"/>
                    <a:gd name="T16" fmla="*/ 0 h 631"/>
                    <a:gd name="T17" fmla="*/ 360 w 360"/>
                    <a:gd name="T18" fmla="*/ 631 h 6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" h="631">
                      <a:moveTo>
                        <a:pt x="0" y="55"/>
                      </a:moveTo>
                      <a:lnTo>
                        <a:pt x="206" y="0"/>
                      </a:lnTo>
                      <a:lnTo>
                        <a:pt x="360" y="576"/>
                      </a:lnTo>
                      <a:lnTo>
                        <a:pt x="154" y="63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0" name="Freeform 73"/>
                <p:cNvSpPr>
                  <a:spLocks/>
                </p:cNvSpPr>
                <p:nvPr/>
              </p:nvSpPr>
              <p:spPr bwMode="auto">
                <a:xfrm flipH="1">
                  <a:off x="2412" y="3050"/>
                  <a:ext cx="10" cy="24"/>
                </a:xfrm>
                <a:custGeom>
                  <a:avLst/>
                  <a:gdLst>
                    <a:gd name="T0" fmla="*/ 52 w 265"/>
                    <a:gd name="T1" fmla="*/ 0 h 614"/>
                    <a:gd name="T2" fmla="*/ 265 w 265"/>
                    <a:gd name="T3" fmla="*/ 19 h 614"/>
                    <a:gd name="T4" fmla="*/ 213 w 265"/>
                    <a:gd name="T5" fmla="*/ 614 h 614"/>
                    <a:gd name="T6" fmla="*/ 0 w 265"/>
                    <a:gd name="T7" fmla="*/ 594 h 614"/>
                    <a:gd name="T8" fmla="*/ 52 w 265"/>
                    <a:gd name="T9" fmla="*/ 0 h 6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5"/>
                    <a:gd name="T16" fmla="*/ 0 h 614"/>
                    <a:gd name="T17" fmla="*/ 265 w 265"/>
                    <a:gd name="T18" fmla="*/ 614 h 6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5" h="614">
                      <a:moveTo>
                        <a:pt x="52" y="0"/>
                      </a:moveTo>
                      <a:lnTo>
                        <a:pt x="265" y="19"/>
                      </a:lnTo>
                      <a:lnTo>
                        <a:pt x="213" y="614"/>
                      </a:lnTo>
                      <a:lnTo>
                        <a:pt x="0" y="59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1" name="Freeform 74"/>
                <p:cNvSpPr>
                  <a:spLocks/>
                </p:cNvSpPr>
                <p:nvPr/>
              </p:nvSpPr>
              <p:spPr bwMode="auto">
                <a:xfrm flipH="1">
                  <a:off x="2448" y="3050"/>
                  <a:ext cx="10" cy="24"/>
                </a:xfrm>
                <a:custGeom>
                  <a:avLst/>
                  <a:gdLst>
                    <a:gd name="T0" fmla="*/ 0 w 265"/>
                    <a:gd name="T1" fmla="*/ 19 h 613"/>
                    <a:gd name="T2" fmla="*/ 213 w 265"/>
                    <a:gd name="T3" fmla="*/ 0 h 613"/>
                    <a:gd name="T4" fmla="*/ 265 w 265"/>
                    <a:gd name="T5" fmla="*/ 594 h 613"/>
                    <a:gd name="T6" fmla="*/ 52 w 265"/>
                    <a:gd name="T7" fmla="*/ 613 h 613"/>
                    <a:gd name="T8" fmla="*/ 0 w 265"/>
                    <a:gd name="T9" fmla="*/ 19 h 6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5"/>
                    <a:gd name="T16" fmla="*/ 0 h 613"/>
                    <a:gd name="T17" fmla="*/ 265 w 265"/>
                    <a:gd name="T18" fmla="*/ 613 h 6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5" h="613">
                      <a:moveTo>
                        <a:pt x="0" y="19"/>
                      </a:moveTo>
                      <a:lnTo>
                        <a:pt x="213" y="0"/>
                      </a:lnTo>
                      <a:lnTo>
                        <a:pt x="265" y="594"/>
                      </a:lnTo>
                      <a:lnTo>
                        <a:pt x="52" y="613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2" name="Freeform 75"/>
                <p:cNvSpPr>
                  <a:spLocks/>
                </p:cNvSpPr>
                <p:nvPr/>
              </p:nvSpPr>
              <p:spPr bwMode="auto">
                <a:xfrm flipH="1">
                  <a:off x="2389" y="3029"/>
                  <a:ext cx="16" cy="47"/>
                </a:xfrm>
                <a:custGeom>
                  <a:avLst/>
                  <a:gdLst>
                    <a:gd name="T0" fmla="*/ 208 w 418"/>
                    <a:gd name="T1" fmla="*/ 0 h 1213"/>
                    <a:gd name="T2" fmla="*/ 418 w 418"/>
                    <a:gd name="T3" fmla="*/ 38 h 1213"/>
                    <a:gd name="T4" fmla="*/ 210 w 418"/>
                    <a:gd name="T5" fmla="*/ 1213 h 1213"/>
                    <a:gd name="T6" fmla="*/ 0 w 418"/>
                    <a:gd name="T7" fmla="*/ 1176 h 1213"/>
                    <a:gd name="T8" fmla="*/ 208 w 418"/>
                    <a:gd name="T9" fmla="*/ 0 h 1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8"/>
                    <a:gd name="T16" fmla="*/ 0 h 1213"/>
                    <a:gd name="T17" fmla="*/ 418 w 418"/>
                    <a:gd name="T18" fmla="*/ 1213 h 1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8" h="1213">
                      <a:moveTo>
                        <a:pt x="208" y="0"/>
                      </a:moveTo>
                      <a:lnTo>
                        <a:pt x="418" y="38"/>
                      </a:lnTo>
                      <a:lnTo>
                        <a:pt x="210" y="1213"/>
                      </a:lnTo>
                      <a:lnTo>
                        <a:pt x="0" y="1176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3" name="Freeform 76"/>
                <p:cNvSpPr>
                  <a:spLocks/>
                </p:cNvSpPr>
                <p:nvPr/>
              </p:nvSpPr>
              <p:spPr bwMode="auto">
                <a:xfrm flipH="1">
                  <a:off x="2465" y="3030"/>
                  <a:ext cx="16" cy="46"/>
                </a:xfrm>
                <a:custGeom>
                  <a:avLst/>
                  <a:gdLst>
                    <a:gd name="T0" fmla="*/ 0 w 418"/>
                    <a:gd name="T1" fmla="*/ 37 h 1212"/>
                    <a:gd name="T2" fmla="*/ 210 w 418"/>
                    <a:gd name="T3" fmla="*/ 0 h 1212"/>
                    <a:gd name="T4" fmla="*/ 418 w 418"/>
                    <a:gd name="T5" fmla="*/ 1175 h 1212"/>
                    <a:gd name="T6" fmla="*/ 208 w 418"/>
                    <a:gd name="T7" fmla="*/ 1212 h 1212"/>
                    <a:gd name="T8" fmla="*/ 0 w 418"/>
                    <a:gd name="T9" fmla="*/ 37 h 1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8"/>
                    <a:gd name="T16" fmla="*/ 0 h 1212"/>
                    <a:gd name="T17" fmla="*/ 418 w 418"/>
                    <a:gd name="T18" fmla="*/ 1212 h 1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8" h="1212">
                      <a:moveTo>
                        <a:pt x="0" y="37"/>
                      </a:moveTo>
                      <a:lnTo>
                        <a:pt x="210" y="0"/>
                      </a:lnTo>
                      <a:lnTo>
                        <a:pt x="418" y="1175"/>
                      </a:lnTo>
                      <a:lnTo>
                        <a:pt x="208" y="121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4" name="Rectangle 77"/>
                <p:cNvSpPr>
                  <a:spLocks noChangeArrowheads="1"/>
                </p:cNvSpPr>
                <p:nvPr/>
              </p:nvSpPr>
              <p:spPr bwMode="auto">
                <a:xfrm flipH="1">
                  <a:off x="2431" y="3468"/>
                  <a:ext cx="8" cy="5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5" name="Freeform 78"/>
                <p:cNvSpPr>
                  <a:spLocks/>
                </p:cNvSpPr>
                <p:nvPr/>
              </p:nvSpPr>
              <p:spPr bwMode="auto">
                <a:xfrm flipH="1">
                  <a:off x="2482" y="3460"/>
                  <a:ext cx="14" cy="25"/>
                </a:xfrm>
                <a:custGeom>
                  <a:avLst/>
                  <a:gdLst>
                    <a:gd name="T0" fmla="*/ 155 w 361"/>
                    <a:gd name="T1" fmla="*/ 0 h 631"/>
                    <a:gd name="T2" fmla="*/ 361 w 361"/>
                    <a:gd name="T3" fmla="*/ 55 h 631"/>
                    <a:gd name="T4" fmla="*/ 207 w 361"/>
                    <a:gd name="T5" fmla="*/ 631 h 631"/>
                    <a:gd name="T6" fmla="*/ 0 w 361"/>
                    <a:gd name="T7" fmla="*/ 576 h 631"/>
                    <a:gd name="T8" fmla="*/ 155 w 361"/>
                    <a:gd name="T9" fmla="*/ 0 h 6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1"/>
                    <a:gd name="T16" fmla="*/ 0 h 631"/>
                    <a:gd name="T17" fmla="*/ 361 w 361"/>
                    <a:gd name="T18" fmla="*/ 631 h 6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1" h="631">
                      <a:moveTo>
                        <a:pt x="155" y="0"/>
                      </a:moveTo>
                      <a:lnTo>
                        <a:pt x="361" y="55"/>
                      </a:lnTo>
                      <a:lnTo>
                        <a:pt x="207" y="631"/>
                      </a:lnTo>
                      <a:lnTo>
                        <a:pt x="0" y="576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6" name="Freeform 79"/>
                <p:cNvSpPr>
                  <a:spLocks/>
                </p:cNvSpPr>
                <p:nvPr/>
              </p:nvSpPr>
              <p:spPr bwMode="auto">
                <a:xfrm flipH="1">
                  <a:off x="2374" y="3460"/>
                  <a:ext cx="14" cy="25"/>
                </a:xfrm>
                <a:custGeom>
                  <a:avLst/>
                  <a:gdLst>
                    <a:gd name="T0" fmla="*/ 0 w 362"/>
                    <a:gd name="T1" fmla="*/ 55 h 631"/>
                    <a:gd name="T2" fmla="*/ 207 w 362"/>
                    <a:gd name="T3" fmla="*/ 0 h 631"/>
                    <a:gd name="T4" fmla="*/ 362 w 362"/>
                    <a:gd name="T5" fmla="*/ 576 h 631"/>
                    <a:gd name="T6" fmla="*/ 156 w 362"/>
                    <a:gd name="T7" fmla="*/ 631 h 631"/>
                    <a:gd name="T8" fmla="*/ 0 w 362"/>
                    <a:gd name="T9" fmla="*/ 55 h 6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2"/>
                    <a:gd name="T16" fmla="*/ 0 h 631"/>
                    <a:gd name="T17" fmla="*/ 362 w 362"/>
                    <a:gd name="T18" fmla="*/ 631 h 6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2" h="631">
                      <a:moveTo>
                        <a:pt x="0" y="55"/>
                      </a:moveTo>
                      <a:lnTo>
                        <a:pt x="207" y="0"/>
                      </a:lnTo>
                      <a:lnTo>
                        <a:pt x="362" y="576"/>
                      </a:lnTo>
                      <a:lnTo>
                        <a:pt x="156" y="63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7" name="Freeform 80"/>
                <p:cNvSpPr>
                  <a:spLocks/>
                </p:cNvSpPr>
                <p:nvPr/>
              </p:nvSpPr>
              <p:spPr bwMode="auto">
                <a:xfrm flipH="1">
                  <a:off x="2448" y="3467"/>
                  <a:ext cx="10" cy="23"/>
                </a:xfrm>
                <a:custGeom>
                  <a:avLst/>
                  <a:gdLst>
                    <a:gd name="T0" fmla="*/ 52 w 265"/>
                    <a:gd name="T1" fmla="*/ 0 h 613"/>
                    <a:gd name="T2" fmla="*/ 265 w 265"/>
                    <a:gd name="T3" fmla="*/ 18 h 613"/>
                    <a:gd name="T4" fmla="*/ 213 w 265"/>
                    <a:gd name="T5" fmla="*/ 613 h 613"/>
                    <a:gd name="T6" fmla="*/ 0 w 265"/>
                    <a:gd name="T7" fmla="*/ 595 h 613"/>
                    <a:gd name="T8" fmla="*/ 52 w 265"/>
                    <a:gd name="T9" fmla="*/ 0 h 6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5"/>
                    <a:gd name="T16" fmla="*/ 0 h 613"/>
                    <a:gd name="T17" fmla="*/ 265 w 265"/>
                    <a:gd name="T18" fmla="*/ 613 h 6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5" h="613">
                      <a:moveTo>
                        <a:pt x="52" y="0"/>
                      </a:moveTo>
                      <a:lnTo>
                        <a:pt x="265" y="18"/>
                      </a:lnTo>
                      <a:lnTo>
                        <a:pt x="213" y="613"/>
                      </a:lnTo>
                      <a:lnTo>
                        <a:pt x="0" y="595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8" name="Freeform 81"/>
                <p:cNvSpPr>
                  <a:spLocks/>
                </p:cNvSpPr>
                <p:nvPr/>
              </p:nvSpPr>
              <p:spPr bwMode="auto">
                <a:xfrm flipH="1">
                  <a:off x="2412" y="3467"/>
                  <a:ext cx="10" cy="23"/>
                </a:xfrm>
                <a:custGeom>
                  <a:avLst/>
                  <a:gdLst>
                    <a:gd name="T0" fmla="*/ 0 w 264"/>
                    <a:gd name="T1" fmla="*/ 18 h 612"/>
                    <a:gd name="T2" fmla="*/ 212 w 264"/>
                    <a:gd name="T3" fmla="*/ 0 h 612"/>
                    <a:gd name="T4" fmla="*/ 264 w 264"/>
                    <a:gd name="T5" fmla="*/ 594 h 612"/>
                    <a:gd name="T6" fmla="*/ 52 w 264"/>
                    <a:gd name="T7" fmla="*/ 612 h 612"/>
                    <a:gd name="T8" fmla="*/ 0 w 264"/>
                    <a:gd name="T9" fmla="*/ 18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4"/>
                    <a:gd name="T16" fmla="*/ 0 h 612"/>
                    <a:gd name="T17" fmla="*/ 264 w 264"/>
                    <a:gd name="T18" fmla="*/ 612 h 6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4" h="612">
                      <a:moveTo>
                        <a:pt x="0" y="18"/>
                      </a:moveTo>
                      <a:lnTo>
                        <a:pt x="212" y="0"/>
                      </a:lnTo>
                      <a:lnTo>
                        <a:pt x="264" y="594"/>
                      </a:lnTo>
                      <a:lnTo>
                        <a:pt x="52" y="61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89" name="Freeform 82"/>
                <p:cNvSpPr>
                  <a:spLocks/>
                </p:cNvSpPr>
                <p:nvPr/>
              </p:nvSpPr>
              <p:spPr bwMode="auto">
                <a:xfrm flipH="1">
                  <a:off x="2465" y="3464"/>
                  <a:ext cx="16" cy="47"/>
                </a:xfrm>
                <a:custGeom>
                  <a:avLst/>
                  <a:gdLst>
                    <a:gd name="T0" fmla="*/ 208 w 418"/>
                    <a:gd name="T1" fmla="*/ 0 h 1213"/>
                    <a:gd name="T2" fmla="*/ 418 w 418"/>
                    <a:gd name="T3" fmla="*/ 37 h 1213"/>
                    <a:gd name="T4" fmla="*/ 211 w 418"/>
                    <a:gd name="T5" fmla="*/ 1213 h 1213"/>
                    <a:gd name="T6" fmla="*/ 0 w 418"/>
                    <a:gd name="T7" fmla="*/ 1175 h 1213"/>
                    <a:gd name="T8" fmla="*/ 208 w 418"/>
                    <a:gd name="T9" fmla="*/ 0 h 1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8"/>
                    <a:gd name="T16" fmla="*/ 0 h 1213"/>
                    <a:gd name="T17" fmla="*/ 418 w 418"/>
                    <a:gd name="T18" fmla="*/ 1213 h 1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8" h="1213">
                      <a:moveTo>
                        <a:pt x="208" y="0"/>
                      </a:moveTo>
                      <a:lnTo>
                        <a:pt x="418" y="37"/>
                      </a:lnTo>
                      <a:lnTo>
                        <a:pt x="211" y="1213"/>
                      </a:lnTo>
                      <a:lnTo>
                        <a:pt x="0" y="1175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0" name="Freeform 83"/>
                <p:cNvSpPr>
                  <a:spLocks/>
                </p:cNvSpPr>
                <p:nvPr/>
              </p:nvSpPr>
              <p:spPr bwMode="auto">
                <a:xfrm flipH="1">
                  <a:off x="2389" y="3465"/>
                  <a:ext cx="16" cy="46"/>
                </a:xfrm>
                <a:custGeom>
                  <a:avLst/>
                  <a:gdLst>
                    <a:gd name="T0" fmla="*/ 0 w 417"/>
                    <a:gd name="T1" fmla="*/ 38 h 1213"/>
                    <a:gd name="T2" fmla="*/ 210 w 417"/>
                    <a:gd name="T3" fmla="*/ 0 h 1213"/>
                    <a:gd name="T4" fmla="*/ 417 w 417"/>
                    <a:gd name="T5" fmla="*/ 1175 h 1213"/>
                    <a:gd name="T6" fmla="*/ 207 w 417"/>
                    <a:gd name="T7" fmla="*/ 1213 h 1213"/>
                    <a:gd name="T8" fmla="*/ 0 w 417"/>
                    <a:gd name="T9" fmla="*/ 38 h 1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7"/>
                    <a:gd name="T16" fmla="*/ 0 h 1213"/>
                    <a:gd name="T17" fmla="*/ 417 w 417"/>
                    <a:gd name="T18" fmla="*/ 1213 h 1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7" h="1213">
                      <a:moveTo>
                        <a:pt x="0" y="38"/>
                      </a:moveTo>
                      <a:lnTo>
                        <a:pt x="210" y="0"/>
                      </a:lnTo>
                      <a:lnTo>
                        <a:pt x="417" y="1175"/>
                      </a:lnTo>
                      <a:lnTo>
                        <a:pt x="207" y="121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1" name="Freeform 84"/>
                <p:cNvSpPr>
                  <a:spLocks/>
                </p:cNvSpPr>
                <p:nvPr/>
              </p:nvSpPr>
              <p:spPr bwMode="auto">
                <a:xfrm flipH="1">
                  <a:off x="2430" y="3460"/>
                  <a:ext cx="9" cy="1"/>
                </a:xfrm>
                <a:custGeom>
                  <a:avLst/>
                  <a:gdLst>
                    <a:gd name="T0" fmla="*/ 216 w 216"/>
                    <a:gd name="T1" fmla="*/ 16 h 30"/>
                    <a:gd name="T2" fmla="*/ 197 w 216"/>
                    <a:gd name="T3" fmla="*/ 30 h 30"/>
                    <a:gd name="T4" fmla="*/ 0 w 216"/>
                    <a:gd name="T5" fmla="*/ 30 h 30"/>
                    <a:gd name="T6" fmla="*/ 0 w 216"/>
                    <a:gd name="T7" fmla="*/ 0 h 30"/>
                    <a:gd name="T8" fmla="*/ 197 w 216"/>
                    <a:gd name="T9" fmla="*/ 0 h 30"/>
                    <a:gd name="T10" fmla="*/ 179 w 216"/>
                    <a:gd name="T11" fmla="*/ 15 h 30"/>
                    <a:gd name="T12" fmla="*/ 216 w 216"/>
                    <a:gd name="T13" fmla="*/ 16 h 30"/>
                    <a:gd name="T14" fmla="*/ 215 w 216"/>
                    <a:gd name="T15" fmla="*/ 30 h 30"/>
                    <a:gd name="T16" fmla="*/ 197 w 216"/>
                    <a:gd name="T17" fmla="*/ 30 h 30"/>
                    <a:gd name="T18" fmla="*/ 216 w 216"/>
                    <a:gd name="T19" fmla="*/ 16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"/>
                    <a:gd name="T31" fmla="*/ 0 h 30"/>
                    <a:gd name="T32" fmla="*/ 216 w 216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" h="30">
                      <a:moveTo>
                        <a:pt x="216" y="16"/>
                      </a:moveTo>
                      <a:lnTo>
                        <a:pt x="197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lnTo>
                        <a:pt x="197" y="0"/>
                      </a:lnTo>
                      <a:lnTo>
                        <a:pt x="179" y="15"/>
                      </a:lnTo>
                      <a:lnTo>
                        <a:pt x="216" y="16"/>
                      </a:lnTo>
                      <a:lnTo>
                        <a:pt x="215" y="30"/>
                      </a:lnTo>
                      <a:lnTo>
                        <a:pt x="197" y="30"/>
                      </a:lnTo>
                      <a:lnTo>
                        <a:pt x="216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2" name="Freeform 85"/>
                <p:cNvSpPr>
                  <a:spLocks/>
                </p:cNvSpPr>
                <p:nvPr/>
              </p:nvSpPr>
              <p:spPr bwMode="auto">
                <a:xfrm flipH="1">
                  <a:off x="2424" y="3289"/>
                  <a:ext cx="23" cy="1"/>
                </a:xfrm>
                <a:custGeom>
                  <a:avLst/>
                  <a:gdLst>
                    <a:gd name="T0" fmla="*/ 1 w 603"/>
                    <a:gd name="T1" fmla="*/ 15 h 29"/>
                    <a:gd name="T2" fmla="*/ 19 w 603"/>
                    <a:gd name="T3" fmla="*/ 0 h 29"/>
                    <a:gd name="T4" fmla="*/ 603 w 603"/>
                    <a:gd name="T5" fmla="*/ 0 h 29"/>
                    <a:gd name="T6" fmla="*/ 603 w 603"/>
                    <a:gd name="T7" fmla="*/ 29 h 29"/>
                    <a:gd name="T8" fmla="*/ 19 w 603"/>
                    <a:gd name="T9" fmla="*/ 29 h 29"/>
                    <a:gd name="T10" fmla="*/ 39 w 603"/>
                    <a:gd name="T11" fmla="*/ 14 h 29"/>
                    <a:gd name="T12" fmla="*/ 1 w 603"/>
                    <a:gd name="T13" fmla="*/ 15 h 29"/>
                    <a:gd name="T14" fmla="*/ 0 w 603"/>
                    <a:gd name="T15" fmla="*/ 0 h 29"/>
                    <a:gd name="T16" fmla="*/ 19 w 603"/>
                    <a:gd name="T17" fmla="*/ 0 h 29"/>
                    <a:gd name="T18" fmla="*/ 1 w 603"/>
                    <a:gd name="T19" fmla="*/ 15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3"/>
                    <a:gd name="T31" fmla="*/ 0 h 29"/>
                    <a:gd name="T32" fmla="*/ 603 w 603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3" h="29">
                      <a:moveTo>
                        <a:pt x="1" y="15"/>
                      </a:moveTo>
                      <a:lnTo>
                        <a:pt x="19" y="0"/>
                      </a:lnTo>
                      <a:lnTo>
                        <a:pt x="603" y="0"/>
                      </a:lnTo>
                      <a:lnTo>
                        <a:pt x="603" y="29"/>
                      </a:lnTo>
                      <a:lnTo>
                        <a:pt x="19" y="29"/>
                      </a:lnTo>
                      <a:lnTo>
                        <a:pt x="39" y="14"/>
                      </a:lnTo>
                      <a:lnTo>
                        <a:pt x="1" y="15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3" name="Freeform 86"/>
                <p:cNvSpPr>
                  <a:spLocks/>
                </p:cNvSpPr>
                <p:nvPr/>
              </p:nvSpPr>
              <p:spPr bwMode="auto">
                <a:xfrm flipH="1">
                  <a:off x="2447" y="3289"/>
                  <a:ext cx="22" cy="171"/>
                </a:xfrm>
                <a:custGeom>
                  <a:avLst/>
                  <a:gdLst>
                    <a:gd name="T0" fmla="*/ 0 w 584"/>
                    <a:gd name="T1" fmla="*/ 0 h 4449"/>
                    <a:gd name="T2" fmla="*/ 190 w 584"/>
                    <a:gd name="T3" fmla="*/ 4449 h 4449"/>
                    <a:gd name="T4" fmla="*/ 387 w 584"/>
                    <a:gd name="T5" fmla="*/ 4449 h 4449"/>
                    <a:gd name="T6" fmla="*/ 584 w 584"/>
                    <a:gd name="T7" fmla="*/ 0 h 4449"/>
                    <a:gd name="T8" fmla="*/ 0 w 584"/>
                    <a:gd name="T9" fmla="*/ 0 h 44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4"/>
                    <a:gd name="T16" fmla="*/ 0 h 4449"/>
                    <a:gd name="T17" fmla="*/ 584 w 584"/>
                    <a:gd name="T18" fmla="*/ 4449 h 44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4" h="4449">
                      <a:moveTo>
                        <a:pt x="0" y="0"/>
                      </a:moveTo>
                      <a:lnTo>
                        <a:pt x="190" y="4449"/>
                      </a:lnTo>
                      <a:lnTo>
                        <a:pt x="387" y="4449"/>
                      </a:lnTo>
                      <a:lnTo>
                        <a:pt x="58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3175" cmpd="sng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4" name="Freeform 87"/>
                <p:cNvSpPr>
                  <a:spLocks/>
                </p:cNvSpPr>
                <p:nvPr/>
              </p:nvSpPr>
              <p:spPr bwMode="auto">
                <a:xfrm flipH="1">
                  <a:off x="2430" y="3078"/>
                  <a:ext cx="9" cy="1"/>
                </a:xfrm>
                <a:custGeom>
                  <a:avLst/>
                  <a:gdLst>
                    <a:gd name="T0" fmla="*/ 215 w 215"/>
                    <a:gd name="T1" fmla="*/ 14 h 29"/>
                    <a:gd name="T2" fmla="*/ 197 w 215"/>
                    <a:gd name="T3" fmla="*/ 0 h 29"/>
                    <a:gd name="T4" fmla="*/ 0 w 215"/>
                    <a:gd name="T5" fmla="*/ 0 h 29"/>
                    <a:gd name="T6" fmla="*/ 0 w 215"/>
                    <a:gd name="T7" fmla="*/ 29 h 29"/>
                    <a:gd name="T8" fmla="*/ 197 w 215"/>
                    <a:gd name="T9" fmla="*/ 29 h 29"/>
                    <a:gd name="T10" fmla="*/ 178 w 215"/>
                    <a:gd name="T11" fmla="*/ 15 h 29"/>
                    <a:gd name="T12" fmla="*/ 215 w 215"/>
                    <a:gd name="T13" fmla="*/ 14 h 29"/>
                    <a:gd name="T14" fmla="*/ 215 w 215"/>
                    <a:gd name="T15" fmla="*/ 0 h 29"/>
                    <a:gd name="T16" fmla="*/ 197 w 215"/>
                    <a:gd name="T17" fmla="*/ 0 h 29"/>
                    <a:gd name="T18" fmla="*/ 215 w 215"/>
                    <a:gd name="T19" fmla="*/ 14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5"/>
                    <a:gd name="T31" fmla="*/ 0 h 29"/>
                    <a:gd name="T32" fmla="*/ 215 w 215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5" h="29">
                      <a:moveTo>
                        <a:pt x="215" y="14"/>
                      </a:moveTo>
                      <a:lnTo>
                        <a:pt x="197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97" y="29"/>
                      </a:lnTo>
                      <a:lnTo>
                        <a:pt x="178" y="15"/>
                      </a:lnTo>
                      <a:lnTo>
                        <a:pt x="215" y="14"/>
                      </a:lnTo>
                      <a:lnTo>
                        <a:pt x="215" y="0"/>
                      </a:lnTo>
                      <a:lnTo>
                        <a:pt x="197" y="0"/>
                      </a:lnTo>
                      <a:lnTo>
                        <a:pt x="215" y="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5" name="Freeform 88"/>
                <p:cNvSpPr>
                  <a:spLocks/>
                </p:cNvSpPr>
                <p:nvPr/>
              </p:nvSpPr>
              <p:spPr bwMode="auto">
                <a:xfrm flipH="1">
                  <a:off x="2424" y="3246"/>
                  <a:ext cx="23" cy="1"/>
                </a:xfrm>
                <a:custGeom>
                  <a:avLst/>
                  <a:gdLst>
                    <a:gd name="T0" fmla="*/ 0 w 603"/>
                    <a:gd name="T1" fmla="*/ 14 h 30"/>
                    <a:gd name="T2" fmla="*/ 19 w 603"/>
                    <a:gd name="T3" fmla="*/ 30 h 30"/>
                    <a:gd name="T4" fmla="*/ 603 w 603"/>
                    <a:gd name="T5" fmla="*/ 30 h 30"/>
                    <a:gd name="T6" fmla="*/ 603 w 603"/>
                    <a:gd name="T7" fmla="*/ 0 h 30"/>
                    <a:gd name="T8" fmla="*/ 19 w 603"/>
                    <a:gd name="T9" fmla="*/ 0 h 30"/>
                    <a:gd name="T10" fmla="*/ 38 w 603"/>
                    <a:gd name="T11" fmla="*/ 15 h 30"/>
                    <a:gd name="T12" fmla="*/ 0 w 603"/>
                    <a:gd name="T13" fmla="*/ 14 h 30"/>
                    <a:gd name="T14" fmla="*/ 0 w 603"/>
                    <a:gd name="T15" fmla="*/ 30 h 30"/>
                    <a:gd name="T16" fmla="*/ 19 w 603"/>
                    <a:gd name="T17" fmla="*/ 30 h 30"/>
                    <a:gd name="T18" fmla="*/ 0 w 603"/>
                    <a:gd name="T19" fmla="*/ 14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3"/>
                    <a:gd name="T31" fmla="*/ 0 h 30"/>
                    <a:gd name="T32" fmla="*/ 603 w 603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3" h="30">
                      <a:moveTo>
                        <a:pt x="0" y="14"/>
                      </a:moveTo>
                      <a:lnTo>
                        <a:pt x="19" y="30"/>
                      </a:lnTo>
                      <a:lnTo>
                        <a:pt x="603" y="30"/>
                      </a:lnTo>
                      <a:lnTo>
                        <a:pt x="603" y="0"/>
                      </a:lnTo>
                      <a:lnTo>
                        <a:pt x="19" y="0"/>
                      </a:lnTo>
                      <a:lnTo>
                        <a:pt x="38" y="15"/>
                      </a:ln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19" y="3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6" name="Freeform 89"/>
                <p:cNvSpPr>
                  <a:spLocks/>
                </p:cNvSpPr>
                <p:nvPr/>
              </p:nvSpPr>
              <p:spPr bwMode="auto">
                <a:xfrm flipH="1">
                  <a:off x="2447" y="3079"/>
                  <a:ext cx="22" cy="168"/>
                </a:xfrm>
                <a:custGeom>
                  <a:avLst/>
                  <a:gdLst>
                    <a:gd name="T0" fmla="*/ 0 w 584"/>
                    <a:gd name="T1" fmla="*/ 4366 h 4366"/>
                    <a:gd name="T2" fmla="*/ 190 w 584"/>
                    <a:gd name="T3" fmla="*/ 0 h 4366"/>
                    <a:gd name="T4" fmla="*/ 387 w 584"/>
                    <a:gd name="T5" fmla="*/ 0 h 4366"/>
                    <a:gd name="T6" fmla="*/ 584 w 584"/>
                    <a:gd name="T7" fmla="*/ 4366 h 4366"/>
                    <a:gd name="T8" fmla="*/ 0 w 584"/>
                    <a:gd name="T9" fmla="*/ 4366 h 4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4"/>
                    <a:gd name="T16" fmla="*/ 0 h 4366"/>
                    <a:gd name="T17" fmla="*/ 584 w 584"/>
                    <a:gd name="T18" fmla="*/ 4366 h 4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4" h="4366">
                      <a:moveTo>
                        <a:pt x="0" y="4366"/>
                      </a:moveTo>
                      <a:lnTo>
                        <a:pt x="190" y="0"/>
                      </a:lnTo>
                      <a:lnTo>
                        <a:pt x="387" y="0"/>
                      </a:lnTo>
                      <a:lnTo>
                        <a:pt x="584" y="4366"/>
                      </a:lnTo>
                      <a:lnTo>
                        <a:pt x="0" y="436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3175" cmpd="sng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7" name="Freeform 90"/>
                <p:cNvSpPr>
                  <a:spLocks/>
                </p:cNvSpPr>
                <p:nvPr/>
              </p:nvSpPr>
              <p:spPr bwMode="auto">
                <a:xfrm flipH="1">
                  <a:off x="2425" y="3258"/>
                  <a:ext cx="19" cy="20"/>
                </a:xfrm>
                <a:custGeom>
                  <a:avLst/>
                  <a:gdLst>
                    <a:gd name="T0" fmla="*/ 285 w 498"/>
                    <a:gd name="T1" fmla="*/ 2 h 497"/>
                    <a:gd name="T2" fmla="*/ 321 w 498"/>
                    <a:gd name="T3" fmla="*/ 10 h 497"/>
                    <a:gd name="T4" fmla="*/ 354 w 498"/>
                    <a:gd name="T5" fmla="*/ 24 h 497"/>
                    <a:gd name="T6" fmla="*/ 386 w 498"/>
                    <a:gd name="T7" fmla="*/ 41 h 497"/>
                    <a:gd name="T8" fmla="*/ 414 w 498"/>
                    <a:gd name="T9" fmla="*/ 62 h 497"/>
                    <a:gd name="T10" fmla="*/ 439 w 498"/>
                    <a:gd name="T11" fmla="*/ 88 h 497"/>
                    <a:gd name="T12" fmla="*/ 460 w 498"/>
                    <a:gd name="T13" fmla="*/ 116 h 497"/>
                    <a:gd name="T14" fmla="*/ 478 w 498"/>
                    <a:gd name="T15" fmla="*/ 149 h 497"/>
                    <a:gd name="T16" fmla="*/ 490 w 498"/>
                    <a:gd name="T17" fmla="*/ 184 h 497"/>
                    <a:gd name="T18" fmla="*/ 496 w 498"/>
                    <a:gd name="T19" fmla="*/ 220 h 497"/>
                    <a:gd name="T20" fmla="*/ 498 w 498"/>
                    <a:gd name="T21" fmla="*/ 259 h 497"/>
                    <a:gd name="T22" fmla="*/ 493 w 498"/>
                    <a:gd name="T23" fmla="*/ 299 h 497"/>
                    <a:gd name="T24" fmla="*/ 483 w 498"/>
                    <a:gd name="T25" fmla="*/ 334 h 497"/>
                    <a:gd name="T26" fmla="*/ 467 w 498"/>
                    <a:gd name="T27" fmla="*/ 368 h 497"/>
                    <a:gd name="T28" fmla="*/ 448 w 498"/>
                    <a:gd name="T29" fmla="*/ 399 h 497"/>
                    <a:gd name="T30" fmla="*/ 425 w 498"/>
                    <a:gd name="T31" fmla="*/ 425 h 497"/>
                    <a:gd name="T32" fmla="*/ 397 w 498"/>
                    <a:gd name="T33" fmla="*/ 449 h 497"/>
                    <a:gd name="T34" fmla="*/ 366 w 498"/>
                    <a:gd name="T35" fmla="*/ 468 h 497"/>
                    <a:gd name="T36" fmla="*/ 334 w 498"/>
                    <a:gd name="T37" fmla="*/ 482 h 497"/>
                    <a:gd name="T38" fmla="*/ 299 w 498"/>
                    <a:gd name="T39" fmla="*/ 492 h 497"/>
                    <a:gd name="T40" fmla="*/ 263 w 498"/>
                    <a:gd name="T41" fmla="*/ 496 h 497"/>
                    <a:gd name="T42" fmla="*/ 226 w 498"/>
                    <a:gd name="T43" fmla="*/ 496 h 497"/>
                    <a:gd name="T44" fmla="*/ 189 w 498"/>
                    <a:gd name="T45" fmla="*/ 490 h 497"/>
                    <a:gd name="T46" fmla="*/ 155 w 498"/>
                    <a:gd name="T47" fmla="*/ 479 h 497"/>
                    <a:gd name="T48" fmla="*/ 123 w 498"/>
                    <a:gd name="T49" fmla="*/ 463 h 497"/>
                    <a:gd name="T50" fmla="*/ 93 w 498"/>
                    <a:gd name="T51" fmla="*/ 442 h 497"/>
                    <a:gd name="T52" fmla="*/ 66 w 498"/>
                    <a:gd name="T53" fmla="*/ 418 h 497"/>
                    <a:gd name="T54" fmla="*/ 44 w 498"/>
                    <a:gd name="T55" fmla="*/ 390 h 497"/>
                    <a:gd name="T56" fmla="*/ 26 w 498"/>
                    <a:gd name="T57" fmla="*/ 360 h 497"/>
                    <a:gd name="T58" fmla="*/ 12 w 498"/>
                    <a:gd name="T59" fmla="*/ 325 h 497"/>
                    <a:gd name="T60" fmla="*/ 3 w 498"/>
                    <a:gd name="T61" fmla="*/ 290 h 497"/>
                    <a:gd name="T62" fmla="*/ 0 w 498"/>
                    <a:gd name="T63" fmla="*/ 251 h 497"/>
                    <a:gd name="T64" fmla="*/ 3 w 498"/>
                    <a:gd name="T65" fmla="*/ 212 h 497"/>
                    <a:gd name="T66" fmla="*/ 11 w 498"/>
                    <a:gd name="T67" fmla="*/ 174 h 497"/>
                    <a:gd name="T68" fmla="*/ 25 w 498"/>
                    <a:gd name="T69" fmla="*/ 140 h 497"/>
                    <a:gd name="T70" fmla="*/ 43 w 498"/>
                    <a:gd name="T71" fmla="*/ 108 h 497"/>
                    <a:gd name="T72" fmla="*/ 65 w 498"/>
                    <a:gd name="T73" fmla="*/ 81 h 497"/>
                    <a:gd name="T74" fmla="*/ 92 w 498"/>
                    <a:gd name="T75" fmla="*/ 56 h 497"/>
                    <a:gd name="T76" fmla="*/ 120 w 498"/>
                    <a:gd name="T77" fmla="*/ 36 h 497"/>
                    <a:gd name="T78" fmla="*/ 153 w 498"/>
                    <a:gd name="T79" fmla="*/ 19 h 497"/>
                    <a:gd name="T80" fmla="*/ 187 w 498"/>
                    <a:gd name="T81" fmla="*/ 7 h 497"/>
                    <a:gd name="T82" fmla="*/ 223 w 498"/>
                    <a:gd name="T83" fmla="*/ 1 h 497"/>
                    <a:gd name="T84" fmla="*/ 260 w 498"/>
                    <a:gd name="T85" fmla="*/ 0 h 4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98"/>
                    <a:gd name="T130" fmla="*/ 0 h 497"/>
                    <a:gd name="T131" fmla="*/ 498 w 498"/>
                    <a:gd name="T132" fmla="*/ 497 h 4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98" h="497">
                      <a:moveTo>
                        <a:pt x="260" y="0"/>
                      </a:moveTo>
                      <a:lnTo>
                        <a:pt x="273" y="1"/>
                      </a:lnTo>
                      <a:lnTo>
                        <a:pt x="285" y="2"/>
                      </a:lnTo>
                      <a:lnTo>
                        <a:pt x="297" y="4"/>
                      </a:lnTo>
                      <a:lnTo>
                        <a:pt x="308" y="7"/>
                      </a:lnTo>
                      <a:lnTo>
                        <a:pt x="321" y="10"/>
                      </a:lnTo>
                      <a:lnTo>
                        <a:pt x="332" y="14"/>
                      </a:lnTo>
                      <a:lnTo>
                        <a:pt x="343" y="18"/>
                      </a:lnTo>
                      <a:lnTo>
                        <a:pt x="354" y="24"/>
                      </a:lnTo>
                      <a:lnTo>
                        <a:pt x="364" y="29"/>
                      </a:lnTo>
                      <a:lnTo>
                        <a:pt x="376" y="35"/>
                      </a:lnTo>
                      <a:lnTo>
                        <a:pt x="386" y="41"/>
                      </a:lnTo>
                      <a:lnTo>
                        <a:pt x="395" y="47"/>
                      </a:lnTo>
                      <a:lnTo>
                        <a:pt x="405" y="54"/>
                      </a:lnTo>
                      <a:lnTo>
                        <a:pt x="414" y="62"/>
                      </a:lnTo>
                      <a:lnTo>
                        <a:pt x="423" y="70"/>
                      </a:lnTo>
                      <a:lnTo>
                        <a:pt x="431" y="79"/>
                      </a:lnTo>
                      <a:lnTo>
                        <a:pt x="439" y="88"/>
                      </a:lnTo>
                      <a:lnTo>
                        <a:pt x="447" y="97"/>
                      </a:lnTo>
                      <a:lnTo>
                        <a:pt x="453" y="106"/>
                      </a:lnTo>
                      <a:lnTo>
                        <a:pt x="460" y="116"/>
                      </a:lnTo>
                      <a:lnTo>
                        <a:pt x="466" y="126"/>
                      </a:lnTo>
                      <a:lnTo>
                        <a:pt x="473" y="138"/>
                      </a:lnTo>
                      <a:lnTo>
                        <a:pt x="478" y="149"/>
                      </a:lnTo>
                      <a:lnTo>
                        <a:pt x="482" y="160"/>
                      </a:lnTo>
                      <a:lnTo>
                        <a:pt x="486" y="171"/>
                      </a:lnTo>
                      <a:lnTo>
                        <a:pt x="490" y="184"/>
                      </a:lnTo>
                      <a:lnTo>
                        <a:pt x="492" y="196"/>
                      </a:lnTo>
                      <a:lnTo>
                        <a:pt x="495" y="208"/>
                      </a:lnTo>
                      <a:lnTo>
                        <a:pt x="496" y="220"/>
                      </a:lnTo>
                      <a:lnTo>
                        <a:pt x="497" y="234"/>
                      </a:lnTo>
                      <a:lnTo>
                        <a:pt x="498" y="246"/>
                      </a:lnTo>
                      <a:lnTo>
                        <a:pt x="498" y="259"/>
                      </a:lnTo>
                      <a:lnTo>
                        <a:pt x="497" y="272"/>
                      </a:lnTo>
                      <a:lnTo>
                        <a:pt x="495" y="285"/>
                      </a:lnTo>
                      <a:lnTo>
                        <a:pt x="493" y="299"/>
                      </a:lnTo>
                      <a:lnTo>
                        <a:pt x="490" y="311"/>
                      </a:lnTo>
                      <a:lnTo>
                        <a:pt x="487" y="323"/>
                      </a:lnTo>
                      <a:lnTo>
                        <a:pt x="483" y="334"/>
                      </a:lnTo>
                      <a:lnTo>
                        <a:pt x="479" y="346"/>
                      </a:lnTo>
                      <a:lnTo>
                        <a:pt x="474" y="357"/>
                      </a:lnTo>
                      <a:lnTo>
                        <a:pt x="467" y="368"/>
                      </a:lnTo>
                      <a:lnTo>
                        <a:pt x="461" y="378"/>
                      </a:lnTo>
                      <a:lnTo>
                        <a:pt x="455" y="388"/>
                      </a:lnTo>
                      <a:lnTo>
                        <a:pt x="448" y="399"/>
                      </a:lnTo>
                      <a:lnTo>
                        <a:pt x="441" y="408"/>
                      </a:lnTo>
                      <a:lnTo>
                        <a:pt x="433" y="417"/>
                      </a:lnTo>
                      <a:lnTo>
                        <a:pt x="425" y="425"/>
                      </a:lnTo>
                      <a:lnTo>
                        <a:pt x="415" y="433"/>
                      </a:lnTo>
                      <a:lnTo>
                        <a:pt x="406" y="441"/>
                      </a:lnTo>
                      <a:lnTo>
                        <a:pt x="397" y="449"/>
                      </a:lnTo>
                      <a:lnTo>
                        <a:pt x="387" y="456"/>
                      </a:lnTo>
                      <a:lnTo>
                        <a:pt x="378" y="462"/>
                      </a:lnTo>
                      <a:lnTo>
                        <a:pt x="366" y="468"/>
                      </a:lnTo>
                      <a:lnTo>
                        <a:pt x="356" y="473"/>
                      </a:lnTo>
                      <a:lnTo>
                        <a:pt x="345" y="478"/>
                      </a:lnTo>
                      <a:lnTo>
                        <a:pt x="334" y="482"/>
                      </a:lnTo>
                      <a:lnTo>
                        <a:pt x="323" y="486"/>
                      </a:lnTo>
                      <a:lnTo>
                        <a:pt x="311" y="489"/>
                      </a:lnTo>
                      <a:lnTo>
                        <a:pt x="299" y="492"/>
                      </a:lnTo>
                      <a:lnTo>
                        <a:pt x="287" y="494"/>
                      </a:lnTo>
                      <a:lnTo>
                        <a:pt x="276" y="495"/>
                      </a:lnTo>
                      <a:lnTo>
                        <a:pt x="263" y="496"/>
                      </a:lnTo>
                      <a:lnTo>
                        <a:pt x="250" y="497"/>
                      </a:lnTo>
                      <a:lnTo>
                        <a:pt x="238" y="497"/>
                      </a:lnTo>
                      <a:lnTo>
                        <a:pt x="226" y="496"/>
                      </a:lnTo>
                      <a:lnTo>
                        <a:pt x="213" y="494"/>
                      </a:lnTo>
                      <a:lnTo>
                        <a:pt x="201" y="492"/>
                      </a:lnTo>
                      <a:lnTo>
                        <a:pt x="189" y="490"/>
                      </a:lnTo>
                      <a:lnTo>
                        <a:pt x="178" y="487"/>
                      </a:lnTo>
                      <a:lnTo>
                        <a:pt x="166" y="483"/>
                      </a:lnTo>
                      <a:lnTo>
                        <a:pt x="155" y="479"/>
                      </a:lnTo>
                      <a:lnTo>
                        <a:pt x="144" y="474"/>
                      </a:lnTo>
                      <a:lnTo>
                        <a:pt x="133" y="469"/>
                      </a:lnTo>
                      <a:lnTo>
                        <a:pt x="123" y="463"/>
                      </a:lnTo>
                      <a:lnTo>
                        <a:pt x="112" y="457"/>
                      </a:lnTo>
                      <a:lnTo>
                        <a:pt x="103" y="450"/>
                      </a:lnTo>
                      <a:lnTo>
                        <a:pt x="93" y="442"/>
                      </a:lnTo>
                      <a:lnTo>
                        <a:pt x="84" y="435"/>
                      </a:lnTo>
                      <a:lnTo>
                        <a:pt x="76" y="427"/>
                      </a:lnTo>
                      <a:lnTo>
                        <a:pt x="66" y="418"/>
                      </a:lnTo>
                      <a:lnTo>
                        <a:pt x="59" y="410"/>
                      </a:lnTo>
                      <a:lnTo>
                        <a:pt x="51" y="401"/>
                      </a:lnTo>
                      <a:lnTo>
                        <a:pt x="44" y="390"/>
                      </a:lnTo>
                      <a:lnTo>
                        <a:pt x="38" y="380"/>
                      </a:lnTo>
                      <a:lnTo>
                        <a:pt x="32" y="370"/>
                      </a:lnTo>
                      <a:lnTo>
                        <a:pt x="26" y="360"/>
                      </a:lnTo>
                      <a:lnTo>
                        <a:pt x="20" y="349"/>
                      </a:lnTo>
                      <a:lnTo>
                        <a:pt x="16" y="337"/>
                      </a:lnTo>
                      <a:lnTo>
                        <a:pt x="12" y="325"/>
                      </a:lnTo>
                      <a:lnTo>
                        <a:pt x="8" y="314"/>
                      </a:lnTo>
                      <a:lnTo>
                        <a:pt x="5" y="302"/>
                      </a:lnTo>
                      <a:lnTo>
                        <a:pt x="3" y="290"/>
                      </a:lnTo>
                      <a:lnTo>
                        <a:pt x="1" y="276"/>
                      </a:lnTo>
                      <a:lnTo>
                        <a:pt x="0" y="264"/>
                      </a:lnTo>
                      <a:lnTo>
                        <a:pt x="0" y="251"/>
                      </a:lnTo>
                      <a:lnTo>
                        <a:pt x="0" y="238"/>
                      </a:lnTo>
                      <a:lnTo>
                        <a:pt x="1" y="224"/>
                      </a:lnTo>
                      <a:lnTo>
                        <a:pt x="3" y="212"/>
                      </a:lnTo>
                      <a:lnTo>
                        <a:pt x="5" y="199"/>
                      </a:lnTo>
                      <a:lnTo>
                        <a:pt x="7" y="187"/>
                      </a:lnTo>
                      <a:lnTo>
                        <a:pt x="11" y="174"/>
                      </a:lnTo>
                      <a:lnTo>
                        <a:pt x="15" y="162"/>
                      </a:lnTo>
                      <a:lnTo>
                        <a:pt x="19" y="151"/>
                      </a:lnTo>
                      <a:lnTo>
                        <a:pt x="25" y="140"/>
                      </a:lnTo>
                      <a:lnTo>
                        <a:pt x="31" y="130"/>
                      </a:lnTo>
                      <a:lnTo>
                        <a:pt x="37" y="118"/>
                      </a:lnTo>
                      <a:lnTo>
                        <a:pt x="43" y="108"/>
                      </a:lnTo>
                      <a:lnTo>
                        <a:pt x="50" y="99"/>
                      </a:lnTo>
                      <a:lnTo>
                        <a:pt x="57" y="89"/>
                      </a:lnTo>
                      <a:lnTo>
                        <a:pt x="65" y="81"/>
                      </a:lnTo>
                      <a:lnTo>
                        <a:pt x="74" y="71"/>
                      </a:lnTo>
                      <a:lnTo>
                        <a:pt x="83" y="63"/>
                      </a:lnTo>
                      <a:lnTo>
                        <a:pt x="92" y="56"/>
                      </a:lnTo>
                      <a:lnTo>
                        <a:pt x="101" y="48"/>
                      </a:lnTo>
                      <a:lnTo>
                        <a:pt x="110" y="42"/>
                      </a:lnTo>
                      <a:lnTo>
                        <a:pt x="120" y="36"/>
                      </a:lnTo>
                      <a:lnTo>
                        <a:pt x="131" y="30"/>
                      </a:lnTo>
                      <a:lnTo>
                        <a:pt x="142" y="25"/>
                      </a:lnTo>
                      <a:lnTo>
                        <a:pt x="153" y="19"/>
                      </a:lnTo>
                      <a:lnTo>
                        <a:pt x="164" y="14"/>
                      </a:lnTo>
                      <a:lnTo>
                        <a:pt x="176" y="11"/>
                      </a:lnTo>
                      <a:lnTo>
                        <a:pt x="187" y="7"/>
                      </a:lnTo>
                      <a:lnTo>
                        <a:pt x="199" y="5"/>
                      </a:lnTo>
                      <a:lnTo>
                        <a:pt x="210" y="3"/>
                      </a:lnTo>
                      <a:lnTo>
                        <a:pt x="223" y="1"/>
                      </a:lnTo>
                      <a:lnTo>
                        <a:pt x="235" y="0"/>
                      </a:lnTo>
                      <a:lnTo>
                        <a:pt x="247" y="0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8" name="Freeform 91"/>
                <p:cNvSpPr>
                  <a:spLocks/>
                </p:cNvSpPr>
                <p:nvPr/>
              </p:nvSpPr>
              <p:spPr bwMode="auto">
                <a:xfrm flipH="1">
                  <a:off x="2425" y="3258"/>
                  <a:ext cx="9" cy="10"/>
                </a:xfrm>
                <a:custGeom>
                  <a:avLst/>
                  <a:gdLst>
                    <a:gd name="T0" fmla="*/ 254 w 254"/>
                    <a:gd name="T1" fmla="*/ 275 h 275"/>
                    <a:gd name="T2" fmla="*/ 254 w 254"/>
                    <a:gd name="T3" fmla="*/ 247 h 275"/>
                    <a:gd name="T4" fmla="*/ 251 w 254"/>
                    <a:gd name="T5" fmla="*/ 220 h 275"/>
                    <a:gd name="T6" fmla="*/ 245 w 254"/>
                    <a:gd name="T7" fmla="*/ 194 h 275"/>
                    <a:gd name="T8" fmla="*/ 237 w 254"/>
                    <a:gd name="T9" fmla="*/ 169 h 275"/>
                    <a:gd name="T10" fmla="*/ 227 w 254"/>
                    <a:gd name="T11" fmla="*/ 146 h 275"/>
                    <a:gd name="T12" fmla="*/ 215 w 254"/>
                    <a:gd name="T13" fmla="*/ 123 h 275"/>
                    <a:gd name="T14" fmla="*/ 200 w 254"/>
                    <a:gd name="T15" fmla="*/ 103 h 275"/>
                    <a:gd name="T16" fmla="*/ 184 w 254"/>
                    <a:gd name="T17" fmla="*/ 83 h 275"/>
                    <a:gd name="T18" fmla="*/ 166 w 254"/>
                    <a:gd name="T19" fmla="*/ 65 h 275"/>
                    <a:gd name="T20" fmla="*/ 145 w 254"/>
                    <a:gd name="T21" fmla="*/ 50 h 275"/>
                    <a:gd name="T22" fmla="*/ 124 w 254"/>
                    <a:gd name="T23" fmla="*/ 35 h 275"/>
                    <a:gd name="T24" fmla="*/ 101 w 254"/>
                    <a:gd name="T25" fmla="*/ 24 h 275"/>
                    <a:gd name="T26" fmla="*/ 78 w 254"/>
                    <a:gd name="T27" fmla="*/ 14 h 275"/>
                    <a:gd name="T28" fmla="*/ 53 w 254"/>
                    <a:gd name="T29" fmla="*/ 7 h 275"/>
                    <a:gd name="T30" fmla="*/ 28 w 254"/>
                    <a:gd name="T31" fmla="*/ 2 h 275"/>
                    <a:gd name="T32" fmla="*/ 1 w 254"/>
                    <a:gd name="T33" fmla="*/ 0 h 275"/>
                    <a:gd name="T34" fmla="*/ 12 w 254"/>
                    <a:gd name="T35" fmla="*/ 31 h 275"/>
                    <a:gd name="T36" fmla="*/ 35 w 254"/>
                    <a:gd name="T37" fmla="*/ 34 h 275"/>
                    <a:gd name="T38" fmla="*/ 56 w 254"/>
                    <a:gd name="T39" fmla="*/ 41 h 275"/>
                    <a:gd name="T40" fmla="*/ 78 w 254"/>
                    <a:gd name="T41" fmla="*/ 48 h 275"/>
                    <a:gd name="T42" fmla="*/ 98 w 254"/>
                    <a:gd name="T43" fmla="*/ 57 h 275"/>
                    <a:gd name="T44" fmla="*/ 118 w 254"/>
                    <a:gd name="T45" fmla="*/ 69 h 275"/>
                    <a:gd name="T46" fmla="*/ 136 w 254"/>
                    <a:gd name="T47" fmla="*/ 81 h 275"/>
                    <a:gd name="T48" fmla="*/ 153 w 254"/>
                    <a:gd name="T49" fmla="*/ 97 h 275"/>
                    <a:gd name="T50" fmla="*/ 169 w 254"/>
                    <a:gd name="T51" fmla="*/ 113 h 275"/>
                    <a:gd name="T52" fmla="*/ 182 w 254"/>
                    <a:gd name="T53" fmla="*/ 130 h 275"/>
                    <a:gd name="T54" fmla="*/ 194 w 254"/>
                    <a:gd name="T55" fmla="*/ 150 h 275"/>
                    <a:gd name="T56" fmla="*/ 204 w 254"/>
                    <a:gd name="T57" fmla="*/ 170 h 275"/>
                    <a:gd name="T58" fmla="*/ 213 w 254"/>
                    <a:gd name="T59" fmla="*/ 191 h 275"/>
                    <a:gd name="T60" fmla="*/ 218 w 254"/>
                    <a:gd name="T61" fmla="*/ 214 h 275"/>
                    <a:gd name="T62" fmla="*/ 222 w 254"/>
                    <a:gd name="T63" fmla="*/ 237 h 275"/>
                    <a:gd name="T64" fmla="*/ 224 w 254"/>
                    <a:gd name="T65" fmla="*/ 262 h 275"/>
                    <a:gd name="T66" fmla="*/ 223 w 254"/>
                    <a:gd name="T67" fmla="*/ 274 h 2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4"/>
                    <a:gd name="T103" fmla="*/ 0 h 275"/>
                    <a:gd name="T104" fmla="*/ 254 w 254"/>
                    <a:gd name="T105" fmla="*/ 275 h 2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4" h="275">
                      <a:moveTo>
                        <a:pt x="254" y="275"/>
                      </a:moveTo>
                      <a:lnTo>
                        <a:pt x="254" y="275"/>
                      </a:lnTo>
                      <a:lnTo>
                        <a:pt x="254" y="261"/>
                      </a:lnTo>
                      <a:lnTo>
                        <a:pt x="254" y="247"/>
                      </a:lnTo>
                      <a:lnTo>
                        <a:pt x="253" y="233"/>
                      </a:lnTo>
                      <a:lnTo>
                        <a:pt x="251" y="220"/>
                      </a:lnTo>
                      <a:lnTo>
                        <a:pt x="248" y="207"/>
                      </a:lnTo>
                      <a:lnTo>
                        <a:pt x="245" y="194"/>
                      </a:lnTo>
                      <a:lnTo>
                        <a:pt x="242" y="181"/>
                      </a:lnTo>
                      <a:lnTo>
                        <a:pt x="237" y="169"/>
                      </a:lnTo>
                      <a:lnTo>
                        <a:pt x="233" y="158"/>
                      </a:lnTo>
                      <a:lnTo>
                        <a:pt x="227" y="146"/>
                      </a:lnTo>
                      <a:lnTo>
                        <a:pt x="221" y="134"/>
                      </a:lnTo>
                      <a:lnTo>
                        <a:pt x="215" y="123"/>
                      </a:lnTo>
                      <a:lnTo>
                        <a:pt x="207" y="113"/>
                      </a:lnTo>
                      <a:lnTo>
                        <a:pt x="200" y="103"/>
                      </a:lnTo>
                      <a:lnTo>
                        <a:pt x="192" y="93"/>
                      </a:lnTo>
                      <a:lnTo>
                        <a:pt x="184" y="83"/>
                      </a:lnTo>
                      <a:lnTo>
                        <a:pt x="175" y="74"/>
                      </a:lnTo>
                      <a:lnTo>
                        <a:pt x="166" y="65"/>
                      </a:lnTo>
                      <a:lnTo>
                        <a:pt x="155" y="57"/>
                      </a:lnTo>
                      <a:lnTo>
                        <a:pt x="145" y="50"/>
                      </a:lnTo>
                      <a:lnTo>
                        <a:pt x="135" y="43"/>
                      </a:lnTo>
                      <a:lnTo>
                        <a:pt x="124" y="35"/>
                      </a:lnTo>
                      <a:lnTo>
                        <a:pt x="114" y="29"/>
                      </a:lnTo>
                      <a:lnTo>
                        <a:pt x="101" y="24"/>
                      </a:lnTo>
                      <a:lnTo>
                        <a:pt x="90" y="19"/>
                      </a:lnTo>
                      <a:lnTo>
                        <a:pt x="78" y="14"/>
                      </a:lnTo>
                      <a:lnTo>
                        <a:pt x="66" y="10"/>
                      </a:lnTo>
                      <a:lnTo>
                        <a:pt x="53" y="7"/>
                      </a:lnTo>
                      <a:lnTo>
                        <a:pt x="40" y="4"/>
                      </a:lnTo>
                      <a:lnTo>
                        <a:pt x="28" y="2"/>
                      </a:lnTo>
                      <a:lnTo>
                        <a:pt x="15" y="1"/>
                      </a:lnTo>
                      <a:lnTo>
                        <a:pt x="1" y="0"/>
                      </a:lnTo>
                      <a:lnTo>
                        <a:pt x="0" y="30"/>
                      </a:lnTo>
                      <a:lnTo>
                        <a:pt x="12" y="31"/>
                      </a:lnTo>
                      <a:lnTo>
                        <a:pt x="24" y="32"/>
                      </a:lnTo>
                      <a:lnTo>
                        <a:pt x="35" y="34"/>
                      </a:lnTo>
                      <a:lnTo>
                        <a:pt x="46" y="38"/>
                      </a:lnTo>
                      <a:lnTo>
                        <a:pt x="56" y="41"/>
                      </a:lnTo>
                      <a:lnTo>
                        <a:pt x="68" y="44"/>
                      </a:lnTo>
                      <a:lnTo>
                        <a:pt x="78" y="48"/>
                      </a:lnTo>
                      <a:lnTo>
                        <a:pt x="88" y="53"/>
                      </a:lnTo>
                      <a:lnTo>
                        <a:pt x="98" y="57"/>
                      </a:lnTo>
                      <a:lnTo>
                        <a:pt x="108" y="63"/>
                      </a:lnTo>
                      <a:lnTo>
                        <a:pt x="118" y="69"/>
                      </a:lnTo>
                      <a:lnTo>
                        <a:pt x="127" y="75"/>
                      </a:lnTo>
                      <a:lnTo>
                        <a:pt x="136" y="81"/>
                      </a:lnTo>
                      <a:lnTo>
                        <a:pt x="144" y="88"/>
                      </a:lnTo>
                      <a:lnTo>
                        <a:pt x="153" y="97"/>
                      </a:lnTo>
                      <a:lnTo>
                        <a:pt x="161" y="105"/>
                      </a:lnTo>
                      <a:lnTo>
                        <a:pt x="169" y="113"/>
                      </a:lnTo>
                      <a:lnTo>
                        <a:pt x="175" y="121"/>
                      </a:lnTo>
                      <a:lnTo>
                        <a:pt x="182" y="130"/>
                      </a:lnTo>
                      <a:lnTo>
                        <a:pt x="188" y="139"/>
                      </a:lnTo>
                      <a:lnTo>
                        <a:pt x="194" y="150"/>
                      </a:lnTo>
                      <a:lnTo>
                        <a:pt x="199" y="160"/>
                      </a:lnTo>
                      <a:lnTo>
                        <a:pt x="204" y="170"/>
                      </a:lnTo>
                      <a:lnTo>
                        <a:pt x="208" y="180"/>
                      </a:lnTo>
                      <a:lnTo>
                        <a:pt x="213" y="191"/>
                      </a:lnTo>
                      <a:lnTo>
                        <a:pt x="216" y="203"/>
                      </a:lnTo>
                      <a:lnTo>
                        <a:pt x="218" y="214"/>
                      </a:lnTo>
                      <a:lnTo>
                        <a:pt x="221" y="225"/>
                      </a:lnTo>
                      <a:lnTo>
                        <a:pt x="222" y="237"/>
                      </a:lnTo>
                      <a:lnTo>
                        <a:pt x="223" y="250"/>
                      </a:lnTo>
                      <a:lnTo>
                        <a:pt x="224" y="262"/>
                      </a:lnTo>
                      <a:lnTo>
                        <a:pt x="223" y="274"/>
                      </a:lnTo>
                      <a:lnTo>
                        <a:pt x="254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9" name="Freeform 92"/>
                <p:cNvSpPr>
                  <a:spLocks/>
                </p:cNvSpPr>
                <p:nvPr/>
              </p:nvSpPr>
              <p:spPr bwMode="auto">
                <a:xfrm flipH="1">
                  <a:off x="2425" y="3268"/>
                  <a:ext cx="10" cy="10"/>
                </a:xfrm>
                <a:custGeom>
                  <a:avLst/>
                  <a:gdLst>
                    <a:gd name="T0" fmla="*/ 0 w 275"/>
                    <a:gd name="T1" fmla="*/ 254 h 254"/>
                    <a:gd name="T2" fmla="*/ 25 w 275"/>
                    <a:gd name="T3" fmla="*/ 254 h 254"/>
                    <a:gd name="T4" fmla="*/ 52 w 275"/>
                    <a:gd name="T5" fmla="*/ 251 h 254"/>
                    <a:gd name="T6" fmla="*/ 76 w 275"/>
                    <a:gd name="T7" fmla="*/ 246 h 254"/>
                    <a:gd name="T8" fmla="*/ 101 w 275"/>
                    <a:gd name="T9" fmla="*/ 238 h 254"/>
                    <a:gd name="T10" fmla="*/ 124 w 275"/>
                    <a:gd name="T11" fmla="*/ 228 h 254"/>
                    <a:gd name="T12" fmla="*/ 147 w 275"/>
                    <a:gd name="T13" fmla="*/ 216 h 254"/>
                    <a:gd name="T14" fmla="*/ 168 w 275"/>
                    <a:gd name="T15" fmla="*/ 202 h 254"/>
                    <a:gd name="T16" fmla="*/ 188 w 275"/>
                    <a:gd name="T17" fmla="*/ 186 h 254"/>
                    <a:gd name="T18" fmla="*/ 206 w 275"/>
                    <a:gd name="T19" fmla="*/ 168 h 254"/>
                    <a:gd name="T20" fmla="*/ 222 w 275"/>
                    <a:gd name="T21" fmla="*/ 149 h 254"/>
                    <a:gd name="T22" fmla="*/ 237 w 275"/>
                    <a:gd name="T23" fmla="*/ 127 h 254"/>
                    <a:gd name="T24" fmla="*/ 250 w 275"/>
                    <a:gd name="T25" fmla="*/ 105 h 254"/>
                    <a:gd name="T26" fmla="*/ 260 w 275"/>
                    <a:gd name="T27" fmla="*/ 80 h 254"/>
                    <a:gd name="T28" fmla="*/ 267 w 275"/>
                    <a:gd name="T29" fmla="*/ 55 h 254"/>
                    <a:gd name="T30" fmla="*/ 272 w 275"/>
                    <a:gd name="T31" fmla="*/ 29 h 254"/>
                    <a:gd name="T32" fmla="*/ 275 w 275"/>
                    <a:gd name="T33" fmla="*/ 1 h 254"/>
                    <a:gd name="T34" fmla="*/ 244 w 275"/>
                    <a:gd name="T35" fmla="*/ 12 h 254"/>
                    <a:gd name="T36" fmla="*/ 240 w 275"/>
                    <a:gd name="T37" fmla="*/ 37 h 254"/>
                    <a:gd name="T38" fmla="*/ 234 w 275"/>
                    <a:gd name="T39" fmla="*/ 59 h 254"/>
                    <a:gd name="T40" fmla="*/ 226 w 275"/>
                    <a:gd name="T41" fmla="*/ 82 h 254"/>
                    <a:gd name="T42" fmla="*/ 216 w 275"/>
                    <a:gd name="T43" fmla="*/ 102 h 254"/>
                    <a:gd name="T44" fmla="*/ 204 w 275"/>
                    <a:gd name="T45" fmla="*/ 121 h 254"/>
                    <a:gd name="T46" fmla="*/ 191 w 275"/>
                    <a:gd name="T47" fmla="*/ 139 h 254"/>
                    <a:gd name="T48" fmla="*/ 175 w 275"/>
                    <a:gd name="T49" fmla="*/ 155 h 254"/>
                    <a:gd name="T50" fmla="*/ 159 w 275"/>
                    <a:gd name="T51" fmla="*/ 170 h 254"/>
                    <a:gd name="T52" fmla="*/ 141 w 275"/>
                    <a:gd name="T53" fmla="*/ 183 h 254"/>
                    <a:gd name="T54" fmla="*/ 121 w 275"/>
                    <a:gd name="T55" fmla="*/ 195 h 254"/>
                    <a:gd name="T56" fmla="*/ 101 w 275"/>
                    <a:gd name="T57" fmla="*/ 205 h 254"/>
                    <a:gd name="T58" fmla="*/ 80 w 275"/>
                    <a:gd name="T59" fmla="*/ 212 h 254"/>
                    <a:gd name="T60" fmla="*/ 58 w 275"/>
                    <a:gd name="T61" fmla="*/ 218 h 254"/>
                    <a:gd name="T62" fmla="*/ 36 w 275"/>
                    <a:gd name="T63" fmla="*/ 221 h 254"/>
                    <a:gd name="T64" fmla="*/ 12 w 275"/>
                    <a:gd name="T65" fmla="*/ 222 h 254"/>
                    <a:gd name="T66" fmla="*/ 1 w 275"/>
                    <a:gd name="T67" fmla="*/ 222 h 2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5"/>
                    <a:gd name="T103" fmla="*/ 0 h 254"/>
                    <a:gd name="T104" fmla="*/ 275 w 275"/>
                    <a:gd name="T105" fmla="*/ 254 h 2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5" h="254">
                      <a:moveTo>
                        <a:pt x="0" y="254"/>
                      </a:moveTo>
                      <a:lnTo>
                        <a:pt x="0" y="254"/>
                      </a:lnTo>
                      <a:lnTo>
                        <a:pt x="13" y="254"/>
                      </a:lnTo>
                      <a:lnTo>
                        <a:pt x="25" y="254"/>
                      </a:lnTo>
                      <a:lnTo>
                        <a:pt x="39" y="253"/>
                      </a:lnTo>
                      <a:lnTo>
                        <a:pt x="52" y="251"/>
                      </a:lnTo>
                      <a:lnTo>
                        <a:pt x="64" y="249"/>
                      </a:lnTo>
                      <a:lnTo>
                        <a:pt x="76" y="246"/>
                      </a:lnTo>
                      <a:lnTo>
                        <a:pt x="90" y="243"/>
                      </a:lnTo>
                      <a:lnTo>
                        <a:pt x="101" y="238"/>
                      </a:lnTo>
                      <a:lnTo>
                        <a:pt x="113" y="233"/>
                      </a:lnTo>
                      <a:lnTo>
                        <a:pt x="124" y="228"/>
                      </a:lnTo>
                      <a:lnTo>
                        <a:pt x="137" y="222"/>
                      </a:lnTo>
                      <a:lnTo>
                        <a:pt x="147" y="216"/>
                      </a:lnTo>
                      <a:lnTo>
                        <a:pt x="158" y="210"/>
                      </a:lnTo>
                      <a:lnTo>
                        <a:pt x="168" y="202"/>
                      </a:lnTo>
                      <a:lnTo>
                        <a:pt x="178" y="195"/>
                      </a:lnTo>
                      <a:lnTo>
                        <a:pt x="188" y="186"/>
                      </a:lnTo>
                      <a:lnTo>
                        <a:pt x="197" y="177"/>
                      </a:lnTo>
                      <a:lnTo>
                        <a:pt x="206" y="168"/>
                      </a:lnTo>
                      <a:lnTo>
                        <a:pt x="214" y="159"/>
                      </a:lnTo>
                      <a:lnTo>
                        <a:pt x="222" y="149"/>
                      </a:lnTo>
                      <a:lnTo>
                        <a:pt x="229" y="139"/>
                      </a:lnTo>
                      <a:lnTo>
                        <a:pt x="237" y="127"/>
                      </a:lnTo>
                      <a:lnTo>
                        <a:pt x="244" y="116"/>
                      </a:lnTo>
                      <a:lnTo>
                        <a:pt x="250" y="105"/>
                      </a:lnTo>
                      <a:lnTo>
                        <a:pt x="255" y="93"/>
                      </a:lnTo>
                      <a:lnTo>
                        <a:pt x="260" y="80"/>
                      </a:lnTo>
                      <a:lnTo>
                        <a:pt x="264" y="68"/>
                      </a:lnTo>
                      <a:lnTo>
                        <a:pt x="267" y="55"/>
                      </a:lnTo>
                      <a:lnTo>
                        <a:pt x="270" y="42"/>
                      </a:lnTo>
                      <a:lnTo>
                        <a:pt x="272" y="29"/>
                      </a:lnTo>
                      <a:lnTo>
                        <a:pt x="274" y="15"/>
                      </a:lnTo>
                      <a:lnTo>
                        <a:pt x="275" y="1"/>
                      </a:lnTo>
                      <a:lnTo>
                        <a:pt x="244" y="0"/>
                      </a:lnTo>
                      <a:lnTo>
                        <a:pt x="244" y="12"/>
                      </a:lnTo>
                      <a:lnTo>
                        <a:pt x="242" y="24"/>
                      </a:lnTo>
                      <a:lnTo>
                        <a:pt x="240" y="37"/>
                      </a:lnTo>
                      <a:lnTo>
                        <a:pt x="237" y="48"/>
                      </a:lnTo>
                      <a:lnTo>
                        <a:pt x="234" y="59"/>
                      </a:lnTo>
                      <a:lnTo>
                        <a:pt x="230" y="70"/>
                      </a:lnTo>
                      <a:lnTo>
                        <a:pt x="226" y="82"/>
                      </a:lnTo>
                      <a:lnTo>
                        <a:pt x="221" y="92"/>
                      </a:lnTo>
                      <a:lnTo>
                        <a:pt x="216" y="102"/>
                      </a:lnTo>
                      <a:lnTo>
                        <a:pt x="210" y="111"/>
                      </a:lnTo>
                      <a:lnTo>
                        <a:pt x="204" y="121"/>
                      </a:lnTo>
                      <a:lnTo>
                        <a:pt x="198" y="130"/>
                      </a:lnTo>
                      <a:lnTo>
                        <a:pt x="191" y="139"/>
                      </a:lnTo>
                      <a:lnTo>
                        <a:pt x="184" y="148"/>
                      </a:lnTo>
                      <a:lnTo>
                        <a:pt x="175" y="155"/>
                      </a:lnTo>
                      <a:lnTo>
                        <a:pt x="167" y="163"/>
                      </a:lnTo>
                      <a:lnTo>
                        <a:pt x="159" y="170"/>
                      </a:lnTo>
                      <a:lnTo>
                        <a:pt x="150" y="177"/>
                      </a:lnTo>
                      <a:lnTo>
                        <a:pt x="141" y="183"/>
                      </a:lnTo>
                      <a:lnTo>
                        <a:pt x="132" y="190"/>
                      </a:lnTo>
                      <a:lnTo>
                        <a:pt x="121" y="195"/>
                      </a:lnTo>
                      <a:lnTo>
                        <a:pt x="111" y="200"/>
                      </a:lnTo>
                      <a:lnTo>
                        <a:pt x="101" y="205"/>
                      </a:lnTo>
                      <a:lnTo>
                        <a:pt x="91" y="209"/>
                      </a:lnTo>
                      <a:lnTo>
                        <a:pt x="80" y="212"/>
                      </a:lnTo>
                      <a:lnTo>
                        <a:pt x="69" y="215"/>
                      </a:lnTo>
                      <a:lnTo>
                        <a:pt x="58" y="218"/>
                      </a:lnTo>
                      <a:lnTo>
                        <a:pt x="47" y="220"/>
                      </a:lnTo>
                      <a:lnTo>
                        <a:pt x="36" y="221"/>
                      </a:lnTo>
                      <a:lnTo>
                        <a:pt x="24" y="222"/>
                      </a:lnTo>
                      <a:lnTo>
                        <a:pt x="12" y="222"/>
                      </a:lnTo>
                      <a:lnTo>
                        <a:pt x="1" y="222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00" name="Freeform 93"/>
                <p:cNvSpPr>
                  <a:spLocks/>
                </p:cNvSpPr>
                <p:nvPr/>
              </p:nvSpPr>
              <p:spPr bwMode="auto">
                <a:xfrm flipH="1">
                  <a:off x="2435" y="3268"/>
                  <a:ext cx="10" cy="10"/>
                </a:xfrm>
                <a:custGeom>
                  <a:avLst/>
                  <a:gdLst>
                    <a:gd name="T0" fmla="*/ 0 w 254"/>
                    <a:gd name="T1" fmla="*/ 0 h 276"/>
                    <a:gd name="T2" fmla="*/ 0 w 254"/>
                    <a:gd name="T3" fmla="*/ 28 h 276"/>
                    <a:gd name="T4" fmla="*/ 3 w 254"/>
                    <a:gd name="T5" fmla="*/ 55 h 276"/>
                    <a:gd name="T6" fmla="*/ 8 w 254"/>
                    <a:gd name="T7" fmla="*/ 81 h 276"/>
                    <a:gd name="T8" fmla="*/ 16 w 254"/>
                    <a:gd name="T9" fmla="*/ 106 h 276"/>
                    <a:gd name="T10" fmla="*/ 26 w 254"/>
                    <a:gd name="T11" fmla="*/ 130 h 276"/>
                    <a:gd name="T12" fmla="*/ 40 w 254"/>
                    <a:gd name="T13" fmla="*/ 152 h 276"/>
                    <a:gd name="T14" fmla="*/ 54 w 254"/>
                    <a:gd name="T15" fmla="*/ 173 h 276"/>
                    <a:gd name="T16" fmla="*/ 70 w 254"/>
                    <a:gd name="T17" fmla="*/ 192 h 276"/>
                    <a:gd name="T18" fmla="*/ 89 w 254"/>
                    <a:gd name="T19" fmla="*/ 210 h 276"/>
                    <a:gd name="T20" fmla="*/ 109 w 254"/>
                    <a:gd name="T21" fmla="*/ 226 h 276"/>
                    <a:gd name="T22" fmla="*/ 129 w 254"/>
                    <a:gd name="T23" fmla="*/ 239 h 276"/>
                    <a:gd name="T24" fmla="*/ 152 w 254"/>
                    <a:gd name="T25" fmla="*/ 251 h 276"/>
                    <a:gd name="T26" fmla="*/ 176 w 254"/>
                    <a:gd name="T27" fmla="*/ 260 h 276"/>
                    <a:gd name="T28" fmla="*/ 201 w 254"/>
                    <a:gd name="T29" fmla="*/ 269 h 276"/>
                    <a:gd name="T30" fmla="*/ 226 w 254"/>
                    <a:gd name="T31" fmla="*/ 273 h 276"/>
                    <a:gd name="T32" fmla="*/ 253 w 254"/>
                    <a:gd name="T33" fmla="*/ 276 h 276"/>
                    <a:gd name="T34" fmla="*/ 242 w 254"/>
                    <a:gd name="T35" fmla="*/ 243 h 276"/>
                    <a:gd name="T36" fmla="*/ 219 w 254"/>
                    <a:gd name="T37" fmla="*/ 240 h 276"/>
                    <a:gd name="T38" fmla="*/ 197 w 254"/>
                    <a:gd name="T39" fmla="*/ 235 h 276"/>
                    <a:gd name="T40" fmla="*/ 175 w 254"/>
                    <a:gd name="T41" fmla="*/ 227 h 276"/>
                    <a:gd name="T42" fmla="*/ 155 w 254"/>
                    <a:gd name="T43" fmla="*/ 218 h 276"/>
                    <a:gd name="T44" fmla="*/ 137 w 254"/>
                    <a:gd name="T45" fmla="*/ 206 h 276"/>
                    <a:gd name="T46" fmla="*/ 118 w 254"/>
                    <a:gd name="T47" fmla="*/ 193 h 276"/>
                    <a:gd name="T48" fmla="*/ 101 w 254"/>
                    <a:gd name="T49" fmla="*/ 179 h 276"/>
                    <a:gd name="T50" fmla="*/ 85 w 254"/>
                    <a:gd name="T51" fmla="*/ 163 h 276"/>
                    <a:gd name="T52" fmla="*/ 72 w 254"/>
                    <a:gd name="T53" fmla="*/ 144 h 276"/>
                    <a:gd name="T54" fmla="*/ 60 w 254"/>
                    <a:gd name="T55" fmla="*/ 126 h 276"/>
                    <a:gd name="T56" fmla="*/ 50 w 254"/>
                    <a:gd name="T57" fmla="*/ 106 h 276"/>
                    <a:gd name="T58" fmla="*/ 42 w 254"/>
                    <a:gd name="T59" fmla="*/ 84 h 276"/>
                    <a:gd name="T60" fmla="*/ 35 w 254"/>
                    <a:gd name="T61" fmla="*/ 62 h 276"/>
                    <a:gd name="T62" fmla="*/ 32 w 254"/>
                    <a:gd name="T63" fmla="*/ 38 h 276"/>
                    <a:gd name="T64" fmla="*/ 30 w 254"/>
                    <a:gd name="T65" fmla="*/ 14 h 276"/>
                    <a:gd name="T66" fmla="*/ 31 w 254"/>
                    <a:gd name="T67" fmla="*/ 2 h 2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4"/>
                    <a:gd name="T103" fmla="*/ 0 h 276"/>
                    <a:gd name="T104" fmla="*/ 254 w 254"/>
                    <a:gd name="T105" fmla="*/ 276 h 27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4" h="2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0" y="28"/>
                      </a:lnTo>
                      <a:lnTo>
                        <a:pt x="1" y="41"/>
                      </a:lnTo>
                      <a:lnTo>
                        <a:pt x="3" y="55"/>
                      </a:lnTo>
                      <a:lnTo>
                        <a:pt x="5" y="68"/>
                      </a:lnTo>
                      <a:lnTo>
                        <a:pt x="8" y="81"/>
                      </a:lnTo>
                      <a:lnTo>
                        <a:pt x="12" y="93"/>
                      </a:lnTo>
                      <a:lnTo>
                        <a:pt x="16" y="106"/>
                      </a:lnTo>
                      <a:lnTo>
                        <a:pt x="21" y="118"/>
                      </a:lnTo>
                      <a:lnTo>
                        <a:pt x="26" y="130"/>
                      </a:lnTo>
                      <a:lnTo>
                        <a:pt x="32" y="141"/>
                      </a:lnTo>
                      <a:lnTo>
                        <a:pt x="40" y="152"/>
                      </a:lnTo>
                      <a:lnTo>
                        <a:pt x="47" y="163"/>
                      </a:lnTo>
                      <a:lnTo>
                        <a:pt x="54" y="173"/>
                      </a:lnTo>
                      <a:lnTo>
                        <a:pt x="62" y="183"/>
                      </a:lnTo>
                      <a:lnTo>
                        <a:pt x="70" y="192"/>
                      </a:lnTo>
                      <a:lnTo>
                        <a:pt x="79" y="201"/>
                      </a:lnTo>
                      <a:lnTo>
                        <a:pt x="89" y="210"/>
                      </a:lnTo>
                      <a:lnTo>
                        <a:pt x="99" y="218"/>
                      </a:lnTo>
                      <a:lnTo>
                        <a:pt x="109" y="226"/>
                      </a:lnTo>
                      <a:lnTo>
                        <a:pt x="119" y="233"/>
                      </a:lnTo>
                      <a:lnTo>
                        <a:pt x="129" y="239"/>
                      </a:lnTo>
                      <a:lnTo>
                        <a:pt x="141" y="245"/>
                      </a:lnTo>
                      <a:lnTo>
                        <a:pt x="152" y="251"/>
                      </a:lnTo>
                      <a:lnTo>
                        <a:pt x="164" y="256"/>
                      </a:lnTo>
                      <a:lnTo>
                        <a:pt x="176" y="260"/>
                      </a:lnTo>
                      <a:lnTo>
                        <a:pt x="189" y="265"/>
                      </a:lnTo>
                      <a:lnTo>
                        <a:pt x="201" y="269"/>
                      </a:lnTo>
                      <a:lnTo>
                        <a:pt x="213" y="271"/>
                      </a:lnTo>
                      <a:lnTo>
                        <a:pt x="226" y="273"/>
                      </a:lnTo>
                      <a:lnTo>
                        <a:pt x="240" y="275"/>
                      </a:lnTo>
                      <a:lnTo>
                        <a:pt x="253" y="276"/>
                      </a:lnTo>
                      <a:lnTo>
                        <a:pt x="254" y="244"/>
                      </a:lnTo>
                      <a:lnTo>
                        <a:pt x="242" y="243"/>
                      </a:lnTo>
                      <a:lnTo>
                        <a:pt x="230" y="242"/>
                      </a:lnTo>
                      <a:lnTo>
                        <a:pt x="219" y="240"/>
                      </a:lnTo>
                      <a:lnTo>
                        <a:pt x="208" y="238"/>
                      </a:lnTo>
                      <a:lnTo>
                        <a:pt x="197" y="235"/>
                      </a:lnTo>
                      <a:lnTo>
                        <a:pt x="187" y="231"/>
                      </a:lnTo>
                      <a:lnTo>
                        <a:pt x="175" y="227"/>
                      </a:lnTo>
                      <a:lnTo>
                        <a:pt x="165" y="223"/>
                      </a:lnTo>
                      <a:lnTo>
                        <a:pt x="155" y="218"/>
                      </a:lnTo>
                      <a:lnTo>
                        <a:pt x="146" y="213"/>
                      </a:lnTo>
                      <a:lnTo>
                        <a:pt x="137" y="206"/>
                      </a:lnTo>
                      <a:lnTo>
                        <a:pt x="127" y="200"/>
                      </a:lnTo>
                      <a:lnTo>
                        <a:pt x="118" y="193"/>
                      </a:lnTo>
                      <a:lnTo>
                        <a:pt x="109" y="186"/>
                      </a:lnTo>
                      <a:lnTo>
                        <a:pt x="101" y="179"/>
                      </a:lnTo>
                      <a:lnTo>
                        <a:pt x="94" y="171"/>
                      </a:lnTo>
                      <a:lnTo>
                        <a:pt x="85" y="163"/>
                      </a:lnTo>
                      <a:lnTo>
                        <a:pt x="78" y="153"/>
                      </a:lnTo>
                      <a:lnTo>
                        <a:pt x="72" y="144"/>
                      </a:lnTo>
                      <a:lnTo>
                        <a:pt x="66" y="135"/>
                      </a:lnTo>
                      <a:lnTo>
                        <a:pt x="60" y="126"/>
                      </a:lnTo>
                      <a:lnTo>
                        <a:pt x="55" y="116"/>
                      </a:lnTo>
                      <a:lnTo>
                        <a:pt x="50" y="106"/>
                      </a:lnTo>
                      <a:lnTo>
                        <a:pt x="46" y="94"/>
                      </a:lnTo>
                      <a:lnTo>
                        <a:pt x="42" y="84"/>
                      </a:lnTo>
                      <a:lnTo>
                        <a:pt x="39" y="73"/>
                      </a:lnTo>
                      <a:lnTo>
                        <a:pt x="35" y="62"/>
                      </a:lnTo>
                      <a:lnTo>
                        <a:pt x="33" y="50"/>
                      </a:lnTo>
                      <a:lnTo>
                        <a:pt x="32" y="38"/>
                      </a:lnTo>
                      <a:lnTo>
                        <a:pt x="31" y="26"/>
                      </a:lnTo>
                      <a:lnTo>
                        <a:pt x="30" y="14"/>
                      </a:lnTo>
                      <a:lnTo>
                        <a:pt x="3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01" name="Freeform 94"/>
                <p:cNvSpPr>
                  <a:spLocks/>
                </p:cNvSpPr>
                <p:nvPr/>
              </p:nvSpPr>
              <p:spPr bwMode="auto">
                <a:xfrm flipH="1">
                  <a:off x="2434" y="3258"/>
                  <a:ext cx="11" cy="10"/>
                </a:xfrm>
                <a:custGeom>
                  <a:avLst/>
                  <a:gdLst>
                    <a:gd name="T0" fmla="*/ 275 w 275"/>
                    <a:gd name="T1" fmla="*/ 1 h 255"/>
                    <a:gd name="T2" fmla="*/ 249 w 275"/>
                    <a:gd name="T3" fmla="*/ 1 h 255"/>
                    <a:gd name="T4" fmla="*/ 223 w 275"/>
                    <a:gd name="T5" fmla="*/ 4 h 255"/>
                    <a:gd name="T6" fmla="*/ 198 w 275"/>
                    <a:gd name="T7" fmla="*/ 9 h 255"/>
                    <a:gd name="T8" fmla="*/ 173 w 275"/>
                    <a:gd name="T9" fmla="*/ 16 h 255"/>
                    <a:gd name="T10" fmla="*/ 150 w 275"/>
                    <a:gd name="T11" fmla="*/ 26 h 255"/>
                    <a:gd name="T12" fmla="*/ 127 w 275"/>
                    <a:gd name="T13" fmla="*/ 38 h 255"/>
                    <a:gd name="T14" fmla="*/ 107 w 275"/>
                    <a:gd name="T15" fmla="*/ 52 h 255"/>
                    <a:gd name="T16" fmla="*/ 87 w 275"/>
                    <a:gd name="T17" fmla="*/ 68 h 255"/>
                    <a:gd name="T18" fmla="*/ 69 w 275"/>
                    <a:gd name="T19" fmla="*/ 85 h 255"/>
                    <a:gd name="T20" fmla="*/ 53 w 275"/>
                    <a:gd name="T21" fmla="*/ 105 h 255"/>
                    <a:gd name="T22" fmla="*/ 38 w 275"/>
                    <a:gd name="T23" fmla="*/ 126 h 255"/>
                    <a:gd name="T24" fmla="*/ 25 w 275"/>
                    <a:gd name="T25" fmla="*/ 150 h 255"/>
                    <a:gd name="T26" fmla="*/ 15 w 275"/>
                    <a:gd name="T27" fmla="*/ 173 h 255"/>
                    <a:gd name="T28" fmla="*/ 8 w 275"/>
                    <a:gd name="T29" fmla="*/ 199 h 255"/>
                    <a:gd name="T30" fmla="*/ 2 w 275"/>
                    <a:gd name="T31" fmla="*/ 225 h 255"/>
                    <a:gd name="T32" fmla="*/ 0 w 275"/>
                    <a:gd name="T33" fmla="*/ 253 h 255"/>
                    <a:gd name="T34" fmla="*/ 31 w 275"/>
                    <a:gd name="T35" fmla="*/ 242 h 255"/>
                    <a:gd name="T36" fmla="*/ 35 w 275"/>
                    <a:gd name="T37" fmla="*/ 218 h 255"/>
                    <a:gd name="T38" fmla="*/ 41 w 275"/>
                    <a:gd name="T39" fmla="*/ 195 h 255"/>
                    <a:gd name="T40" fmla="*/ 49 w 275"/>
                    <a:gd name="T41" fmla="*/ 173 h 255"/>
                    <a:gd name="T42" fmla="*/ 59 w 275"/>
                    <a:gd name="T43" fmla="*/ 153 h 255"/>
                    <a:gd name="T44" fmla="*/ 71 w 275"/>
                    <a:gd name="T45" fmla="*/ 133 h 255"/>
                    <a:gd name="T46" fmla="*/ 84 w 275"/>
                    <a:gd name="T47" fmla="*/ 115 h 255"/>
                    <a:gd name="T48" fmla="*/ 100 w 275"/>
                    <a:gd name="T49" fmla="*/ 99 h 255"/>
                    <a:gd name="T50" fmla="*/ 116 w 275"/>
                    <a:gd name="T51" fmla="*/ 84 h 255"/>
                    <a:gd name="T52" fmla="*/ 134 w 275"/>
                    <a:gd name="T53" fmla="*/ 71 h 255"/>
                    <a:gd name="T54" fmla="*/ 154 w 275"/>
                    <a:gd name="T55" fmla="*/ 59 h 255"/>
                    <a:gd name="T56" fmla="*/ 173 w 275"/>
                    <a:gd name="T57" fmla="*/ 50 h 255"/>
                    <a:gd name="T58" fmla="*/ 195 w 275"/>
                    <a:gd name="T59" fmla="*/ 42 h 255"/>
                    <a:gd name="T60" fmla="*/ 217 w 275"/>
                    <a:gd name="T61" fmla="*/ 36 h 255"/>
                    <a:gd name="T62" fmla="*/ 240 w 275"/>
                    <a:gd name="T63" fmla="*/ 32 h 255"/>
                    <a:gd name="T64" fmla="*/ 262 w 275"/>
                    <a:gd name="T65" fmla="*/ 31 h 255"/>
                    <a:gd name="T66" fmla="*/ 274 w 275"/>
                    <a:gd name="T67" fmla="*/ 31 h 2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5"/>
                    <a:gd name="T103" fmla="*/ 0 h 255"/>
                    <a:gd name="T104" fmla="*/ 275 w 275"/>
                    <a:gd name="T105" fmla="*/ 255 h 25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5" h="255">
                      <a:moveTo>
                        <a:pt x="275" y="1"/>
                      </a:moveTo>
                      <a:lnTo>
                        <a:pt x="275" y="1"/>
                      </a:lnTo>
                      <a:lnTo>
                        <a:pt x="262" y="0"/>
                      </a:lnTo>
                      <a:lnTo>
                        <a:pt x="249" y="1"/>
                      </a:lnTo>
                      <a:lnTo>
                        <a:pt x="237" y="2"/>
                      </a:lnTo>
                      <a:lnTo>
                        <a:pt x="223" y="4"/>
                      </a:lnTo>
                      <a:lnTo>
                        <a:pt x="211" y="6"/>
                      </a:lnTo>
                      <a:lnTo>
                        <a:pt x="198" y="9"/>
                      </a:lnTo>
                      <a:lnTo>
                        <a:pt x="186" y="12"/>
                      </a:lnTo>
                      <a:lnTo>
                        <a:pt x="173" y="16"/>
                      </a:lnTo>
                      <a:lnTo>
                        <a:pt x="162" y="21"/>
                      </a:lnTo>
                      <a:lnTo>
                        <a:pt x="150" y="26"/>
                      </a:lnTo>
                      <a:lnTo>
                        <a:pt x="139" y="31"/>
                      </a:lnTo>
                      <a:lnTo>
                        <a:pt x="127" y="38"/>
                      </a:lnTo>
                      <a:lnTo>
                        <a:pt x="117" y="45"/>
                      </a:lnTo>
                      <a:lnTo>
                        <a:pt x="107" y="52"/>
                      </a:lnTo>
                      <a:lnTo>
                        <a:pt x="97" y="60"/>
                      </a:lnTo>
                      <a:lnTo>
                        <a:pt x="87" y="68"/>
                      </a:lnTo>
                      <a:lnTo>
                        <a:pt x="77" y="76"/>
                      </a:lnTo>
                      <a:lnTo>
                        <a:pt x="69" y="85"/>
                      </a:lnTo>
                      <a:lnTo>
                        <a:pt x="60" y="96"/>
                      </a:lnTo>
                      <a:lnTo>
                        <a:pt x="53" y="105"/>
                      </a:lnTo>
                      <a:lnTo>
                        <a:pt x="45" y="116"/>
                      </a:lnTo>
                      <a:lnTo>
                        <a:pt x="38" y="126"/>
                      </a:lnTo>
                      <a:lnTo>
                        <a:pt x="31" y="137"/>
                      </a:lnTo>
                      <a:lnTo>
                        <a:pt x="25" y="150"/>
                      </a:lnTo>
                      <a:lnTo>
                        <a:pt x="20" y="161"/>
                      </a:lnTo>
                      <a:lnTo>
                        <a:pt x="15" y="173"/>
                      </a:lnTo>
                      <a:lnTo>
                        <a:pt x="11" y="186"/>
                      </a:lnTo>
                      <a:lnTo>
                        <a:pt x="8" y="199"/>
                      </a:lnTo>
                      <a:lnTo>
                        <a:pt x="5" y="212"/>
                      </a:lnTo>
                      <a:lnTo>
                        <a:pt x="2" y="225"/>
                      </a:lnTo>
                      <a:lnTo>
                        <a:pt x="1" y="239"/>
                      </a:lnTo>
                      <a:lnTo>
                        <a:pt x="0" y="253"/>
                      </a:lnTo>
                      <a:lnTo>
                        <a:pt x="31" y="255"/>
                      </a:lnTo>
                      <a:lnTo>
                        <a:pt x="31" y="242"/>
                      </a:lnTo>
                      <a:lnTo>
                        <a:pt x="33" y="230"/>
                      </a:lnTo>
                      <a:lnTo>
                        <a:pt x="35" y="218"/>
                      </a:lnTo>
                      <a:lnTo>
                        <a:pt x="38" y="207"/>
                      </a:lnTo>
                      <a:lnTo>
                        <a:pt x="41" y="195"/>
                      </a:lnTo>
                      <a:lnTo>
                        <a:pt x="45" y="184"/>
                      </a:lnTo>
                      <a:lnTo>
                        <a:pt x="49" y="173"/>
                      </a:lnTo>
                      <a:lnTo>
                        <a:pt x="54" y="163"/>
                      </a:lnTo>
                      <a:lnTo>
                        <a:pt x="59" y="153"/>
                      </a:lnTo>
                      <a:lnTo>
                        <a:pt x="65" y="142"/>
                      </a:lnTo>
                      <a:lnTo>
                        <a:pt x="71" y="133"/>
                      </a:lnTo>
                      <a:lnTo>
                        <a:pt x="77" y="124"/>
                      </a:lnTo>
                      <a:lnTo>
                        <a:pt x="84" y="115"/>
                      </a:lnTo>
                      <a:lnTo>
                        <a:pt x="92" y="107"/>
                      </a:lnTo>
                      <a:lnTo>
                        <a:pt x="100" y="99"/>
                      </a:lnTo>
                      <a:lnTo>
                        <a:pt x="108" y="92"/>
                      </a:lnTo>
                      <a:lnTo>
                        <a:pt x="116" y="84"/>
                      </a:lnTo>
                      <a:lnTo>
                        <a:pt x="125" y="77"/>
                      </a:lnTo>
                      <a:lnTo>
                        <a:pt x="134" y="71"/>
                      </a:lnTo>
                      <a:lnTo>
                        <a:pt x="144" y="65"/>
                      </a:lnTo>
                      <a:lnTo>
                        <a:pt x="154" y="59"/>
                      </a:lnTo>
                      <a:lnTo>
                        <a:pt x="163" y="54"/>
                      </a:lnTo>
                      <a:lnTo>
                        <a:pt x="173" y="50"/>
                      </a:lnTo>
                      <a:lnTo>
                        <a:pt x="184" y="46"/>
                      </a:lnTo>
                      <a:lnTo>
                        <a:pt x="195" y="42"/>
                      </a:lnTo>
                      <a:lnTo>
                        <a:pt x="206" y="39"/>
                      </a:lnTo>
                      <a:lnTo>
                        <a:pt x="217" y="36"/>
                      </a:lnTo>
                      <a:lnTo>
                        <a:pt x="228" y="34"/>
                      </a:lnTo>
                      <a:lnTo>
                        <a:pt x="240" y="32"/>
                      </a:lnTo>
                      <a:lnTo>
                        <a:pt x="251" y="31"/>
                      </a:lnTo>
                      <a:lnTo>
                        <a:pt x="262" y="31"/>
                      </a:lnTo>
                      <a:lnTo>
                        <a:pt x="274" y="31"/>
                      </a:lnTo>
                      <a:lnTo>
                        <a:pt x="27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02" name="Freeform 95"/>
                <p:cNvSpPr>
                  <a:spLocks/>
                </p:cNvSpPr>
                <p:nvPr/>
              </p:nvSpPr>
              <p:spPr bwMode="auto">
                <a:xfrm flipH="1">
                  <a:off x="2437" y="3259"/>
                  <a:ext cx="10" cy="10"/>
                </a:xfrm>
                <a:custGeom>
                  <a:avLst/>
                  <a:gdLst>
                    <a:gd name="T0" fmla="*/ 253 w 255"/>
                    <a:gd name="T1" fmla="*/ 0 h 275"/>
                    <a:gd name="T2" fmla="*/ 225 w 255"/>
                    <a:gd name="T3" fmla="*/ 2 h 275"/>
                    <a:gd name="T4" fmla="*/ 199 w 255"/>
                    <a:gd name="T5" fmla="*/ 8 h 275"/>
                    <a:gd name="T6" fmla="*/ 173 w 255"/>
                    <a:gd name="T7" fmla="*/ 16 h 275"/>
                    <a:gd name="T8" fmla="*/ 149 w 255"/>
                    <a:gd name="T9" fmla="*/ 26 h 275"/>
                    <a:gd name="T10" fmla="*/ 126 w 255"/>
                    <a:gd name="T11" fmla="*/ 38 h 275"/>
                    <a:gd name="T12" fmla="*/ 105 w 255"/>
                    <a:gd name="T13" fmla="*/ 53 h 275"/>
                    <a:gd name="T14" fmla="*/ 86 w 255"/>
                    <a:gd name="T15" fmla="*/ 70 h 275"/>
                    <a:gd name="T16" fmla="*/ 68 w 255"/>
                    <a:gd name="T17" fmla="*/ 87 h 275"/>
                    <a:gd name="T18" fmla="*/ 52 w 255"/>
                    <a:gd name="T19" fmla="*/ 107 h 275"/>
                    <a:gd name="T20" fmla="*/ 38 w 255"/>
                    <a:gd name="T21" fmla="*/ 128 h 275"/>
                    <a:gd name="T22" fmla="*/ 26 w 255"/>
                    <a:gd name="T23" fmla="*/ 150 h 275"/>
                    <a:gd name="T24" fmla="*/ 16 w 255"/>
                    <a:gd name="T25" fmla="*/ 174 h 275"/>
                    <a:gd name="T26" fmla="*/ 9 w 255"/>
                    <a:gd name="T27" fmla="*/ 198 h 275"/>
                    <a:gd name="T28" fmla="*/ 3 w 255"/>
                    <a:gd name="T29" fmla="*/ 223 h 275"/>
                    <a:gd name="T30" fmla="*/ 1 w 255"/>
                    <a:gd name="T31" fmla="*/ 249 h 275"/>
                    <a:gd name="T32" fmla="*/ 1 w 255"/>
                    <a:gd name="T33" fmla="*/ 275 h 275"/>
                    <a:gd name="T34" fmla="*/ 32 w 255"/>
                    <a:gd name="T35" fmla="*/ 262 h 275"/>
                    <a:gd name="T36" fmla="*/ 33 w 255"/>
                    <a:gd name="T37" fmla="*/ 240 h 275"/>
                    <a:gd name="T38" fmla="*/ 37 w 255"/>
                    <a:gd name="T39" fmla="*/ 217 h 275"/>
                    <a:gd name="T40" fmla="*/ 42 w 255"/>
                    <a:gd name="T41" fmla="*/ 195 h 275"/>
                    <a:gd name="T42" fmla="*/ 50 w 255"/>
                    <a:gd name="T43" fmla="*/ 174 h 275"/>
                    <a:gd name="T44" fmla="*/ 59 w 255"/>
                    <a:gd name="T45" fmla="*/ 154 h 275"/>
                    <a:gd name="T46" fmla="*/ 70 w 255"/>
                    <a:gd name="T47" fmla="*/ 135 h 275"/>
                    <a:gd name="T48" fmla="*/ 84 w 255"/>
                    <a:gd name="T49" fmla="*/ 116 h 275"/>
                    <a:gd name="T50" fmla="*/ 99 w 255"/>
                    <a:gd name="T51" fmla="*/ 100 h 275"/>
                    <a:gd name="T52" fmla="*/ 115 w 255"/>
                    <a:gd name="T53" fmla="*/ 85 h 275"/>
                    <a:gd name="T54" fmla="*/ 134 w 255"/>
                    <a:gd name="T55" fmla="*/ 72 h 275"/>
                    <a:gd name="T56" fmla="*/ 153 w 255"/>
                    <a:gd name="T57" fmla="*/ 59 h 275"/>
                    <a:gd name="T58" fmla="*/ 173 w 255"/>
                    <a:gd name="T59" fmla="*/ 49 h 275"/>
                    <a:gd name="T60" fmla="*/ 195 w 255"/>
                    <a:gd name="T61" fmla="*/ 41 h 275"/>
                    <a:gd name="T62" fmla="*/ 218 w 255"/>
                    <a:gd name="T63" fmla="*/ 36 h 275"/>
                    <a:gd name="T64" fmla="*/ 243 w 255"/>
                    <a:gd name="T65" fmla="*/ 32 h 275"/>
                    <a:gd name="T66" fmla="*/ 255 w 255"/>
                    <a:gd name="T67" fmla="*/ 31 h 2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5"/>
                    <a:gd name="T103" fmla="*/ 0 h 275"/>
                    <a:gd name="T104" fmla="*/ 255 w 255"/>
                    <a:gd name="T105" fmla="*/ 275 h 2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5" h="275">
                      <a:moveTo>
                        <a:pt x="253" y="0"/>
                      </a:moveTo>
                      <a:lnTo>
                        <a:pt x="253" y="0"/>
                      </a:lnTo>
                      <a:lnTo>
                        <a:pt x="240" y="1"/>
                      </a:lnTo>
                      <a:lnTo>
                        <a:pt x="225" y="2"/>
                      </a:lnTo>
                      <a:lnTo>
                        <a:pt x="212" y="5"/>
                      </a:lnTo>
                      <a:lnTo>
                        <a:pt x="199" y="8"/>
                      </a:lnTo>
                      <a:lnTo>
                        <a:pt x="186" y="11"/>
                      </a:lnTo>
                      <a:lnTo>
                        <a:pt x="173" y="16"/>
                      </a:lnTo>
                      <a:lnTo>
                        <a:pt x="161" y="21"/>
                      </a:lnTo>
                      <a:lnTo>
                        <a:pt x="149" y="26"/>
                      </a:lnTo>
                      <a:lnTo>
                        <a:pt x="138" y="32"/>
                      </a:lnTo>
                      <a:lnTo>
                        <a:pt x="126" y="38"/>
                      </a:lnTo>
                      <a:lnTo>
                        <a:pt x="116" y="45"/>
                      </a:lnTo>
                      <a:lnTo>
                        <a:pt x="105" y="53"/>
                      </a:lnTo>
                      <a:lnTo>
                        <a:pt x="96" y="60"/>
                      </a:lnTo>
                      <a:lnTo>
                        <a:pt x="86" y="70"/>
                      </a:lnTo>
                      <a:lnTo>
                        <a:pt x="76" y="78"/>
                      </a:lnTo>
                      <a:lnTo>
                        <a:pt x="68" y="87"/>
                      </a:lnTo>
                      <a:lnTo>
                        <a:pt x="60" y="97"/>
                      </a:lnTo>
                      <a:lnTo>
                        <a:pt x="52" y="107"/>
                      </a:lnTo>
                      <a:lnTo>
                        <a:pt x="45" y="117"/>
                      </a:lnTo>
                      <a:lnTo>
                        <a:pt x="38" y="128"/>
                      </a:lnTo>
                      <a:lnTo>
                        <a:pt x="32" y="139"/>
                      </a:lnTo>
                      <a:lnTo>
                        <a:pt x="26" y="150"/>
                      </a:lnTo>
                      <a:lnTo>
                        <a:pt x="21" y="162"/>
                      </a:lnTo>
                      <a:lnTo>
                        <a:pt x="16" y="174"/>
                      </a:lnTo>
                      <a:lnTo>
                        <a:pt x="12" y="186"/>
                      </a:lnTo>
                      <a:lnTo>
                        <a:pt x="9" y="198"/>
                      </a:lnTo>
                      <a:lnTo>
                        <a:pt x="6" y="211"/>
                      </a:lnTo>
                      <a:lnTo>
                        <a:pt x="3" y="223"/>
                      </a:lnTo>
                      <a:lnTo>
                        <a:pt x="2" y="237"/>
                      </a:lnTo>
                      <a:lnTo>
                        <a:pt x="1" y="249"/>
                      </a:lnTo>
                      <a:lnTo>
                        <a:pt x="0" y="262"/>
                      </a:lnTo>
                      <a:lnTo>
                        <a:pt x="1" y="275"/>
                      </a:lnTo>
                      <a:lnTo>
                        <a:pt x="32" y="274"/>
                      </a:lnTo>
                      <a:lnTo>
                        <a:pt x="32" y="262"/>
                      </a:lnTo>
                      <a:lnTo>
                        <a:pt x="32" y="251"/>
                      </a:lnTo>
                      <a:lnTo>
                        <a:pt x="33" y="240"/>
                      </a:lnTo>
                      <a:lnTo>
                        <a:pt x="35" y="229"/>
                      </a:lnTo>
                      <a:lnTo>
                        <a:pt x="37" y="217"/>
                      </a:lnTo>
                      <a:lnTo>
                        <a:pt x="39" y="206"/>
                      </a:lnTo>
                      <a:lnTo>
                        <a:pt x="42" y="195"/>
                      </a:lnTo>
                      <a:lnTo>
                        <a:pt x="46" y="185"/>
                      </a:lnTo>
                      <a:lnTo>
                        <a:pt x="50" y="174"/>
                      </a:lnTo>
                      <a:lnTo>
                        <a:pt x="54" y="163"/>
                      </a:lnTo>
                      <a:lnTo>
                        <a:pt x="59" y="154"/>
                      </a:lnTo>
                      <a:lnTo>
                        <a:pt x="65" y="144"/>
                      </a:lnTo>
                      <a:lnTo>
                        <a:pt x="70" y="135"/>
                      </a:lnTo>
                      <a:lnTo>
                        <a:pt x="77" y="126"/>
                      </a:lnTo>
                      <a:lnTo>
                        <a:pt x="84" y="116"/>
                      </a:lnTo>
                      <a:lnTo>
                        <a:pt x="92" y="108"/>
                      </a:lnTo>
                      <a:lnTo>
                        <a:pt x="99" y="100"/>
                      </a:lnTo>
                      <a:lnTo>
                        <a:pt x="107" y="92"/>
                      </a:lnTo>
                      <a:lnTo>
                        <a:pt x="115" y="85"/>
                      </a:lnTo>
                      <a:lnTo>
                        <a:pt x="124" y="78"/>
                      </a:lnTo>
                      <a:lnTo>
                        <a:pt x="134" y="72"/>
                      </a:lnTo>
                      <a:lnTo>
                        <a:pt x="143" y="65"/>
                      </a:lnTo>
                      <a:lnTo>
                        <a:pt x="153" y="59"/>
                      </a:lnTo>
                      <a:lnTo>
                        <a:pt x="163" y="54"/>
                      </a:lnTo>
                      <a:lnTo>
                        <a:pt x="173" y="49"/>
                      </a:lnTo>
                      <a:lnTo>
                        <a:pt x="185" y="45"/>
                      </a:lnTo>
                      <a:lnTo>
                        <a:pt x="195" y="41"/>
                      </a:lnTo>
                      <a:lnTo>
                        <a:pt x="207" y="38"/>
                      </a:lnTo>
                      <a:lnTo>
                        <a:pt x="218" y="36"/>
                      </a:lnTo>
                      <a:lnTo>
                        <a:pt x="231" y="34"/>
                      </a:lnTo>
                      <a:lnTo>
                        <a:pt x="243" y="32"/>
                      </a:lnTo>
                      <a:lnTo>
                        <a:pt x="255" y="31"/>
                      </a:lnTo>
                      <a:lnTo>
                        <a:pt x="2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03" name="Freeform 96"/>
                <p:cNvSpPr>
                  <a:spLocks/>
                </p:cNvSpPr>
                <p:nvPr/>
              </p:nvSpPr>
              <p:spPr bwMode="auto">
                <a:xfrm flipH="1">
                  <a:off x="2424" y="3269"/>
                  <a:ext cx="10" cy="10"/>
                </a:xfrm>
                <a:custGeom>
                  <a:avLst/>
                  <a:gdLst>
                    <a:gd name="T0" fmla="*/ 1 w 255"/>
                    <a:gd name="T1" fmla="*/ 275 h 275"/>
                    <a:gd name="T2" fmla="*/ 29 w 255"/>
                    <a:gd name="T3" fmla="*/ 272 h 275"/>
                    <a:gd name="T4" fmla="*/ 56 w 255"/>
                    <a:gd name="T5" fmla="*/ 267 h 275"/>
                    <a:gd name="T6" fmla="*/ 81 w 255"/>
                    <a:gd name="T7" fmla="*/ 260 h 275"/>
                    <a:gd name="T8" fmla="*/ 106 w 255"/>
                    <a:gd name="T9" fmla="*/ 249 h 275"/>
                    <a:gd name="T10" fmla="*/ 128 w 255"/>
                    <a:gd name="T11" fmla="*/ 236 h 275"/>
                    <a:gd name="T12" fmla="*/ 149 w 255"/>
                    <a:gd name="T13" fmla="*/ 222 h 275"/>
                    <a:gd name="T14" fmla="*/ 169 w 255"/>
                    <a:gd name="T15" fmla="*/ 206 h 275"/>
                    <a:gd name="T16" fmla="*/ 187 w 255"/>
                    <a:gd name="T17" fmla="*/ 188 h 275"/>
                    <a:gd name="T18" fmla="*/ 202 w 255"/>
                    <a:gd name="T19" fmla="*/ 168 h 275"/>
                    <a:gd name="T20" fmla="*/ 217 w 255"/>
                    <a:gd name="T21" fmla="*/ 147 h 275"/>
                    <a:gd name="T22" fmla="*/ 229 w 255"/>
                    <a:gd name="T23" fmla="*/ 124 h 275"/>
                    <a:gd name="T24" fmla="*/ 238 w 255"/>
                    <a:gd name="T25" fmla="*/ 101 h 275"/>
                    <a:gd name="T26" fmla="*/ 246 w 255"/>
                    <a:gd name="T27" fmla="*/ 76 h 275"/>
                    <a:gd name="T28" fmla="*/ 251 w 255"/>
                    <a:gd name="T29" fmla="*/ 52 h 275"/>
                    <a:gd name="T30" fmla="*/ 255 w 255"/>
                    <a:gd name="T31" fmla="*/ 26 h 275"/>
                    <a:gd name="T32" fmla="*/ 255 w 255"/>
                    <a:gd name="T33" fmla="*/ 0 h 275"/>
                    <a:gd name="T34" fmla="*/ 223 w 255"/>
                    <a:gd name="T35" fmla="*/ 12 h 275"/>
                    <a:gd name="T36" fmla="*/ 222 w 255"/>
                    <a:gd name="T37" fmla="*/ 36 h 275"/>
                    <a:gd name="T38" fmla="*/ 219 w 255"/>
                    <a:gd name="T39" fmla="*/ 58 h 275"/>
                    <a:gd name="T40" fmla="*/ 213 w 255"/>
                    <a:gd name="T41" fmla="*/ 81 h 275"/>
                    <a:gd name="T42" fmla="*/ 206 w 255"/>
                    <a:gd name="T43" fmla="*/ 101 h 275"/>
                    <a:gd name="T44" fmla="*/ 195 w 255"/>
                    <a:gd name="T45" fmla="*/ 121 h 275"/>
                    <a:gd name="T46" fmla="*/ 184 w 255"/>
                    <a:gd name="T47" fmla="*/ 141 h 275"/>
                    <a:gd name="T48" fmla="*/ 171 w 255"/>
                    <a:gd name="T49" fmla="*/ 159 h 275"/>
                    <a:gd name="T50" fmla="*/ 156 w 255"/>
                    <a:gd name="T51" fmla="*/ 175 h 275"/>
                    <a:gd name="T52" fmla="*/ 139 w 255"/>
                    <a:gd name="T53" fmla="*/ 191 h 275"/>
                    <a:gd name="T54" fmla="*/ 122 w 255"/>
                    <a:gd name="T55" fmla="*/ 204 h 275"/>
                    <a:gd name="T56" fmla="*/ 102 w 255"/>
                    <a:gd name="T57" fmla="*/ 216 h 275"/>
                    <a:gd name="T58" fmla="*/ 81 w 255"/>
                    <a:gd name="T59" fmla="*/ 226 h 275"/>
                    <a:gd name="T60" fmla="*/ 60 w 255"/>
                    <a:gd name="T61" fmla="*/ 233 h 275"/>
                    <a:gd name="T62" fmla="*/ 37 w 255"/>
                    <a:gd name="T63" fmla="*/ 240 h 275"/>
                    <a:gd name="T64" fmla="*/ 13 w 255"/>
                    <a:gd name="T65" fmla="*/ 244 h 275"/>
                    <a:gd name="T66" fmla="*/ 0 w 255"/>
                    <a:gd name="T67" fmla="*/ 244 h 2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5"/>
                    <a:gd name="T103" fmla="*/ 0 h 275"/>
                    <a:gd name="T104" fmla="*/ 255 w 255"/>
                    <a:gd name="T105" fmla="*/ 275 h 2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5" h="275">
                      <a:moveTo>
                        <a:pt x="1" y="275"/>
                      </a:moveTo>
                      <a:lnTo>
                        <a:pt x="1" y="275"/>
                      </a:lnTo>
                      <a:lnTo>
                        <a:pt x="16" y="274"/>
                      </a:lnTo>
                      <a:lnTo>
                        <a:pt x="29" y="272"/>
                      </a:lnTo>
                      <a:lnTo>
                        <a:pt x="42" y="270"/>
                      </a:lnTo>
                      <a:lnTo>
                        <a:pt x="56" y="267"/>
                      </a:lnTo>
                      <a:lnTo>
                        <a:pt x="69" y="264"/>
                      </a:lnTo>
                      <a:lnTo>
                        <a:pt x="81" y="260"/>
                      </a:lnTo>
                      <a:lnTo>
                        <a:pt x="93" y="255"/>
                      </a:lnTo>
                      <a:lnTo>
                        <a:pt x="106" y="249"/>
                      </a:lnTo>
                      <a:lnTo>
                        <a:pt x="117" y="244"/>
                      </a:lnTo>
                      <a:lnTo>
                        <a:pt x="128" y="236"/>
                      </a:lnTo>
                      <a:lnTo>
                        <a:pt x="139" y="229"/>
                      </a:lnTo>
                      <a:lnTo>
                        <a:pt x="149" y="222"/>
                      </a:lnTo>
                      <a:lnTo>
                        <a:pt x="160" y="214"/>
                      </a:lnTo>
                      <a:lnTo>
                        <a:pt x="169" y="206"/>
                      </a:lnTo>
                      <a:lnTo>
                        <a:pt x="178" y="197"/>
                      </a:lnTo>
                      <a:lnTo>
                        <a:pt x="187" y="188"/>
                      </a:lnTo>
                      <a:lnTo>
                        <a:pt x="195" y="178"/>
                      </a:lnTo>
                      <a:lnTo>
                        <a:pt x="202" y="168"/>
                      </a:lnTo>
                      <a:lnTo>
                        <a:pt x="210" y="158"/>
                      </a:lnTo>
                      <a:lnTo>
                        <a:pt x="217" y="147"/>
                      </a:lnTo>
                      <a:lnTo>
                        <a:pt x="223" y="137"/>
                      </a:lnTo>
                      <a:lnTo>
                        <a:pt x="229" y="124"/>
                      </a:lnTo>
                      <a:lnTo>
                        <a:pt x="234" y="113"/>
                      </a:lnTo>
                      <a:lnTo>
                        <a:pt x="238" y="101"/>
                      </a:lnTo>
                      <a:lnTo>
                        <a:pt x="242" y="90"/>
                      </a:lnTo>
                      <a:lnTo>
                        <a:pt x="246" y="76"/>
                      </a:lnTo>
                      <a:lnTo>
                        <a:pt x="249" y="64"/>
                      </a:lnTo>
                      <a:lnTo>
                        <a:pt x="251" y="52"/>
                      </a:lnTo>
                      <a:lnTo>
                        <a:pt x="254" y="39"/>
                      </a:lnTo>
                      <a:lnTo>
                        <a:pt x="255" y="26"/>
                      </a:lnTo>
                      <a:lnTo>
                        <a:pt x="255" y="13"/>
                      </a:lnTo>
                      <a:lnTo>
                        <a:pt x="255" y="0"/>
                      </a:lnTo>
                      <a:lnTo>
                        <a:pt x="223" y="1"/>
                      </a:lnTo>
                      <a:lnTo>
                        <a:pt x="223" y="12"/>
                      </a:lnTo>
                      <a:lnTo>
                        <a:pt x="223" y="24"/>
                      </a:lnTo>
                      <a:lnTo>
                        <a:pt x="222" y="36"/>
                      </a:lnTo>
                      <a:lnTo>
                        <a:pt x="221" y="47"/>
                      </a:lnTo>
                      <a:lnTo>
                        <a:pt x="219" y="58"/>
                      </a:lnTo>
                      <a:lnTo>
                        <a:pt x="216" y="69"/>
                      </a:lnTo>
                      <a:lnTo>
                        <a:pt x="213" y="81"/>
                      </a:lnTo>
                      <a:lnTo>
                        <a:pt x="210" y="91"/>
                      </a:lnTo>
                      <a:lnTo>
                        <a:pt x="206" y="101"/>
                      </a:lnTo>
                      <a:lnTo>
                        <a:pt x="200" y="111"/>
                      </a:lnTo>
                      <a:lnTo>
                        <a:pt x="195" y="121"/>
                      </a:lnTo>
                      <a:lnTo>
                        <a:pt x="190" y="131"/>
                      </a:lnTo>
                      <a:lnTo>
                        <a:pt x="184" y="141"/>
                      </a:lnTo>
                      <a:lnTo>
                        <a:pt x="178" y="150"/>
                      </a:lnTo>
                      <a:lnTo>
                        <a:pt x="171" y="159"/>
                      </a:lnTo>
                      <a:lnTo>
                        <a:pt x="164" y="167"/>
                      </a:lnTo>
                      <a:lnTo>
                        <a:pt x="156" y="175"/>
                      </a:lnTo>
                      <a:lnTo>
                        <a:pt x="147" y="183"/>
                      </a:lnTo>
                      <a:lnTo>
                        <a:pt x="139" y="191"/>
                      </a:lnTo>
                      <a:lnTo>
                        <a:pt x="131" y="198"/>
                      </a:lnTo>
                      <a:lnTo>
                        <a:pt x="122" y="204"/>
                      </a:lnTo>
                      <a:lnTo>
                        <a:pt x="112" y="210"/>
                      </a:lnTo>
                      <a:lnTo>
                        <a:pt x="102" y="216"/>
                      </a:lnTo>
                      <a:lnTo>
                        <a:pt x="92" y="221"/>
                      </a:lnTo>
                      <a:lnTo>
                        <a:pt x="81" y="226"/>
                      </a:lnTo>
                      <a:lnTo>
                        <a:pt x="71" y="230"/>
                      </a:lnTo>
                      <a:lnTo>
                        <a:pt x="60" y="233"/>
                      </a:lnTo>
                      <a:lnTo>
                        <a:pt x="48" y="236"/>
                      </a:lnTo>
                      <a:lnTo>
                        <a:pt x="37" y="240"/>
                      </a:lnTo>
                      <a:lnTo>
                        <a:pt x="25" y="242"/>
                      </a:lnTo>
                      <a:lnTo>
                        <a:pt x="13" y="244"/>
                      </a:lnTo>
                      <a:lnTo>
                        <a:pt x="0" y="244"/>
                      </a:lnTo>
                      <a:lnTo>
                        <a:pt x="1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04" name="Freeform 97"/>
                <p:cNvSpPr>
                  <a:spLocks/>
                </p:cNvSpPr>
                <p:nvPr/>
              </p:nvSpPr>
              <p:spPr bwMode="auto">
                <a:xfrm flipH="1">
                  <a:off x="2436" y="3269"/>
                  <a:ext cx="11" cy="10"/>
                </a:xfrm>
                <a:custGeom>
                  <a:avLst/>
                  <a:gdLst>
                    <a:gd name="T0" fmla="*/ 0 w 275"/>
                    <a:gd name="T1" fmla="*/ 1 h 254"/>
                    <a:gd name="T2" fmla="*/ 2 w 275"/>
                    <a:gd name="T3" fmla="*/ 28 h 254"/>
                    <a:gd name="T4" fmla="*/ 7 w 275"/>
                    <a:gd name="T5" fmla="*/ 53 h 254"/>
                    <a:gd name="T6" fmla="*/ 14 w 275"/>
                    <a:gd name="T7" fmla="*/ 78 h 254"/>
                    <a:gd name="T8" fmla="*/ 24 w 275"/>
                    <a:gd name="T9" fmla="*/ 101 h 254"/>
                    <a:gd name="T10" fmla="*/ 36 w 275"/>
                    <a:gd name="T11" fmla="*/ 124 h 254"/>
                    <a:gd name="T12" fmla="*/ 50 w 275"/>
                    <a:gd name="T13" fmla="*/ 145 h 254"/>
                    <a:gd name="T14" fmla="*/ 65 w 275"/>
                    <a:gd name="T15" fmla="*/ 166 h 254"/>
                    <a:gd name="T16" fmla="*/ 84 w 275"/>
                    <a:gd name="T17" fmla="*/ 183 h 254"/>
                    <a:gd name="T18" fmla="*/ 103 w 275"/>
                    <a:gd name="T19" fmla="*/ 200 h 254"/>
                    <a:gd name="T20" fmla="*/ 123 w 275"/>
                    <a:gd name="T21" fmla="*/ 214 h 254"/>
                    <a:gd name="T22" fmla="*/ 146 w 275"/>
                    <a:gd name="T23" fmla="*/ 227 h 254"/>
                    <a:gd name="T24" fmla="*/ 169 w 275"/>
                    <a:gd name="T25" fmla="*/ 237 h 254"/>
                    <a:gd name="T26" fmla="*/ 195 w 275"/>
                    <a:gd name="T27" fmla="*/ 245 h 254"/>
                    <a:gd name="T28" fmla="*/ 220 w 275"/>
                    <a:gd name="T29" fmla="*/ 251 h 254"/>
                    <a:gd name="T30" fmla="*/ 248 w 275"/>
                    <a:gd name="T31" fmla="*/ 254 h 254"/>
                    <a:gd name="T32" fmla="*/ 275 w 275"/>
                    <a:gd name="T33" fmla="*/ 254 h 254"/>
                    <a:gd name="T34" fmla="*/ 261 w 275"/>
                    <a:gd name="T35" fmla="*/ 224 h 254"/>
                    <a:gd name="T36" fmla="*/ 238 w 275"/>
                    <a:gd name="T37" fmla="*/ 222 h 254"/>
                    <a:gd name="T38" fmla="*/ 214 w 275"/>
                    <a:gd name="T39" fmla="*/ 218 h 254"/>
                    <a:gd name="T40" fmla="*/ 192 w 275"/>
                    <a:gd name="T41" fmla="*/ 212 h 254"/>
                    <a:gd name="T42" fmla="*/ 170 w 275"/>
                    <a:gd name="T43" fmla="*/ 204 h 254"/>
                    <a:gd name="T44" fmla="*/ 150 w 275"/>
                    <a:gd name="T45" fmla="*/ 194 h 254"/>
                    <a:gd name="T46" fmla="*/ 131 w 275"/>
                    <a:gd name="T47" fmla="*/ 182 h 254"/>
                    <a:gd name="T48" fmla="*/ 113 w 275"/>
                    <a:gd name="T49" fmla="*/ 169 h 254"/>
                    <a:gd name="T50" fmla="*/ 97 w 275"/>
                    <a:gd name="T51" fmla="*/ 152 h 254"/>
                    <a:gd name="T52" fmla="*/ 82 w 275"/>
                    <a:gd name="T53" fmla="*/ 136 h 254"/>
                    <a:gd name="T54" fmla="*/ 68 w 275"/>
                    <a:gd name="T55" fmla="*/ 118 h 254"/>
                    <a:gd name="T56" fmla="*/ 57 w 275"/>
                    <a:gd name="T57" fmla="*/ 98 h 254"/>
                    <a:gd name="T58" fmla="*/ 48 w 275"/>
                    <a:gd name="T59" fmla="*/ 78 h 254"/>
                    <a:gd name="T60" fmla="*/ 41 w 275"/>
                    <a:gd name="T61" fmla="*/ 56 h 254"/>
                    <a:gd name="T62" fmla="*/ 35 w 275"/>
                    <a:gd name="T63" fmla="*/ 35 h 254"/>
                    <a:gd name="T64" fmla="*/ 32 w 275"/>
                    <a:gd name="T65" fmla="*/ 12 h 254"/>
                    <a:gd name="T66" fmla="*/ 31 w 275"/>
                    <a:gd name="T67" fmla="*/ 0 h 2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5"/>
                    <a:gd name="T103" fmla="*/ 0 h 254"/>
                    <a:gd name="T104" fmla="*/ 275 w 275"/>
                    <a:gd name="T105" fmla="*/ 254 h 2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5" h="25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5"/>
                      </a:lnTo>
                      <a:lnTo>
                        <a:pt x="2" y="28"/>
                      </a:lnTo>
                      <a:lnTo>
                        <a:pt x="4" y="40"/>
                      </a:lnTo>
                      <a:lnTo>
                        <a:pt x="7" y="53"/>
                      </a:lnTo>
                      <a:lnTo>
                        <a:pt x="10" y="66"/>
                      </a:lnTo>
                      <a:lnTo>
                        <a:pt x="14" y="78"/>
                      </a:lnTo>
                      <a:lnTo>
                        <a:pt x="19" y="90"/>
                      </a:lnTo>
                      <a:lnTo>
                        <a:pt x="24" y="101"/>
                      </a:lnTo>
                      <a:lnTo>
                        <a:pt x="30" y="114"/>
                      </a:lnTo>
                      <a:lnTo>
                        <a:pt x="36" y="124"/>
                      </a:lnTo>
                      <a:lnTo>
                        <a:pt x="43" y="135"/>
                      </a:lnTo>
                      <a:lnTo>
                        <a:pt x="50" y="145"/>
                      </a:lnTo>
                      <a:lnTo>
                        <a:pt x="57" y="155"/>
                      </a:lnTo>
                      <a:lnTo>
                        <a:pt x="65" y="166"/>
                      </a:lnTo>
                      <a:lnTo>
                        <a:pt x="74" y="175"/>
                      </a:lnTo>
                      <a:lnTo>
                        <a:pt x="84" y="183"/>
                      </a:lnTo>
                      <a:lnTo>
                        <a:pt x="93" y="192"/>
                      </a:lnTo>
                      <a:lnTo>
                        <a:pt x="103" y="200"/>
                      </a:lnTo>
                      <a:lnTo>
                        <a:pt x="113" y="207"/>
                      </a:lnTo>
                      <a:lnTo>
                        <a:pt x="123" y="214"/>
                      </a:lnTo>
                      <a:lnTo>
                        <a:pt x="135" y="221"/>
                      </a:lnTo>
                      <a:lnTo>
                        <a:pt x="146" y="227"/>
                      </a:lnTo>
                      <a:lnTo>
                        <a:pt x="157" y="233"/>
                      </a:lnTo>
                      <a:lnTo>
                        <a:pt x="169" y="237"/>
                      </a:lnTo>
                      <a:lnTo>
                        <a:pt x="182" y="242"/>
                      </a:lnTo>
                      <a:lnTo>
                        <a:pt x="195" y="245"/>
                      </a:lnTo>
                      <a:lnTo>
                        <a:pt x="207" y="248"/>
                      </a:lnTo>
                      <a:lnTo>
                        <a:pt x="220" y="251"/>
                      </a:lnTo>
                      <a:lnTo>
                        <a:pt x="234" y="253"/>
                      </a:lnTo>
                      <a:lnTo>
                        <a:pt x="248" y="254"/>
                      </a:lnTo>
                      <a:lnTo>
                        <a:pt x="261" y="254"/>
                      </a:lnTo>
                      <a:lnTo>
                        <a:pt x="275" y="254"/>
                      </a:lnTo>
                      <a:lnTo>
                        <a:pt x="274" y="223"/>
                      </a:lnTo>
                      <a:lnTo>
                        <a:pt x="261" y="224"/>
                      </a:lnTo>
                      <a:lnTo>
                        <a:pt x="249" y="223"/>
                      </a:lnTo>
                      <a:lnTo>
                        <a:pt x="238" y="222"/>
                      </a:lnTo>
                      <a:lnTo>
                        <a:pt x="225" y="221"/>
                      </a:lnTo>
                      <a:lnTo>
                        <a:pt x="214" y="218"/>
                      </a:lnTo>
                      <a:lnTo>
                        <a:pt x="203" y="215"/>
                      </a:lnTo>
                      <a:lnTo>
                        <a:pt x="192" y="212"/>
                      </a:lnTo>
                      <a:lnTo>
                        <a:pt x="181" y="208"/>
                      </a:lnTo>
                      <a:lnTo>
                        <a:pt x="170" y="204"/>
                      </a:lnTo>
                      <a:lnTo>
                        <a:pt x="160" y="199"/>
                      </a:lnTo>
                      <a:lnTo>
                        <a:pt x="150" y="194"/>
                      </a:lnTo>
                      <a:lnTo>
                        <a:pt x="140" y="188"/>
                      </a:lnTo>
                      <a:lnTo>
                        <a:pt x="131" y="182"/>
                      </a:lnTo>
                      <a:lnTo>
                        <a:pt x="121" y="175"/>
                      </a:lnTo>
                      <a:lnTo>
                        <a:pt x="113" y="169"/>
                      </a:lnTo>
                      <a:lnTo>
                        <a:pt x="105" y="160"/>
                      </a:lnTo>
                      <a:lnTo>
                        <a:pt x="97" y="152"/>
                      </a:lnTo>
                      <a:lnTo>
                        <a:pt x="89" y="144"/>
                      </a:lnTo>
                      <a:lnTo>
                        <a:pt x="82" y="136"/>
                      </a:lnTo>
                      <a:lnTo>
                        <a:pt x="75" y="127"/>
                      </a:lnTo>
                      <a:lnTo>
                        <a:pt x="68" y="118"/>
                      </a:lnTo>
                      <a:lnTo>
                        <a:pt x="63" y="108"/>
                      </a:lnTo>
                      <a:lnTo>
                        <a:pt x="57" y="98"/>
                      </a:lnTo>
                      <a:lnTo>
                        <a:pt x="52" y="88"/>
                      </a:lnTo>
                      <a:lnTo>
                        <a:pt x="48" y="78"/>
                      </a:lnTo>
                      <a:lnTo>
                        <a:pt x="44" y="68"/>
                      </a:lnTo>
                      <a:lnTo>
                        <a:pt x="41" y="56"/>
                      </a:lnTo>
                      <a:lnTo>
                        <a:pt x="38" y="46"/>
                      </a:lnTo>
                      <a:lnTo>
                        <a:pt x="35" y="35"/>
                      </a:lnTo>
                      <a:lnTo>
                        <a:pt x="33" y="24"/>
                      </a:lnTo>
                      <a:lnTo>
                        <a:pt x="32" y="12"/>
                      </a:lnTo>
                      <a:lnTo>
                        <a:pt x="3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05" name="Freeform 98"/>
                <p:cNvSpPr>
                  <a:spLocks noChangeAspect="1"/>
                </p:cNvSpPr>
                <p:nvPr/>
              </p:nvSpPr>
              <p:spPr bwMode="auto">
                <a:xfrm flipH="1">
                  <a:off x="2409" y="3243"/>
                  <a:ext cx="45" cy="46"/>
                </a:xfrm>
                <a:custGeom>
                  <a:avLst/>
                  <a:gdLst>
                    <a:gd name="T0" fmla="*/ 749 w 1310"/>
                    <a:gd name="T1" fmla="*/ 8 h 1328"/>
                    <a:gd name="T2" fmla="*/ 844 w 1310"/>
                    <a:gd name="T3" fmla="*/ 29 h 1328"/>
                    <a:gd name="T4" fmla="*/ 933 w 1310"/>
                    <a:gd name="T5" fmla="*/ 64 h 1328"/>
                    <a:gd name="T6" fmla="*/ 1015 w 1310"/>
                    <a:gd name="T7" fmla="*/ 111 h 1328"/>
                    <a:gd name="T8" fmla="*/ 1090 w 1310"/>
                    <a:gd name="T9" fmla="*/ 169 h 1328"/>
                    <a:gd name="T10" fmla="*/ 1156 w 1310"/>
                    <a:gd name="T11" fmla="*/ 238 h 1328"/>
                    <a:gd name="T12" fmla="*/ 1211 w 1310"/>
                    <a:gd name="T13" fmla="*/ 315 h 1328"/>
                    <a:gd name="T14" fmla="*/ 1256 w 1310"/>
                    <a:gd name="T15" fmla="*/ 401 h 1328"/>
                    <a:gd name="T16" fmla="*/ 1288 w 1310"/>
                    <a:gd name="T17" fmla="*/ 493 h 1328"/>
                    <a:gd name="T18" fmla="*/ 1306 w 1310"/>
                    <a:gd name="T19" fmla="*/ 591 h 1328"/>
                    <a:gd name="T20" fmla="*/ 1310 w 1310"/>
                    <a:gd name="T21" fmla="*/ 694 h 1328"/>
                    <a:gd name="T22" fmla="*/ 1298 w 1310"/>
                    <a:gd name="T23" fmla="*/ 794 h 1328"/>
                    <a:gd name="T24" fmla="*/ 1270 w 1310"/>
                    <a:gd name="T25" fmla="*/ 891 h 1328"/>
                    <a:gd name="T26" fmla="*/ 1231 w 1310"/>
                    <a:gd name="T27" fmla="*/ 980 h 1328"/>
                    <a:gd name="T28" fmla="*/ 1179 w 1310"/>
                    <a:gd name="T29" fmla="*/ 1061 h 1328"/>
                    <a:gd name="T30" fmla="*/ 1116 w 1310"/>
                    <a:gd name="T31" fmla="*/ 1134 h 1328"/>
                    <a:gd name="T32" fmla="*/ 1045 w 1310"/>
                    <a:gd name="T33" fmla="*/ 1196 h 1328"/>
                    <a:gd name="T34" fmla="*/ 965 w 1310"/>
                    <a:gd name="T35" fmla="*/ 1248 h 1328"/>
                    <a:gd name="T36" fmla="*/ 878 w 1310"/>
                    <a:gd name="T37" fmla="*/ 1288 h 1328"/>
                    <a:gd name="T38" fmla="*/ 788 w 1310"/>
                    <a:gd name="T39" fmla="*/ 1314 h 1328"/>
                    <a:gd name="T40" fmla="*/ 692 w 1310"/>
                    <a:gd name="T41" fmla="*/ 1327 h 1328"/>
                    <a:gd name="T42" fmla="*/ 593 w 1310"/>
                    <a:gd name="T43" fmla="*/ 1326 h 1328"/>
                    <a:gd name="T44" fmla="*/ 495 w 1310"/>
                    <a:gd name="T45" fmla="*/ 1309 h 1328"/>
                    <a:gd name="T46" fmla="*/ 403 w 1310"/>
                    <a:gd name="T47" fmla="*/ 1279 h 1328"/>
                    <a:gd name="T48" fmla="*/ 317 w 1310"/>
                    <a:gd name="T49" fmla="*/ 1236 h 1328"/>
                    <a:gd name="T50" fmla="*/ 240 w 1310"/>
                    <a:gd name="T51" fmla="*/ 1181 h 1328"/>
                    <a:gd name="T52" fmla="*/ 171 w 1310"/>
                    <a:gd name="T53" fmla="*/ 1115 h 1328"/>
                    <a:gd name="T54" fmla="*/ 113 w 1310"/>
                    <a:gd name="T55" fmla="*/ 1041 h 1328"/>
                    <a:gd name="T56" fmla="*/ 65 w 1310"/>
                    <a:gd name="T57" fmla="*/ 957 h 1328"/>
                    <a:gd name="T58" fmla="*/ 29 w 1310"/>
                    <a:gd name="T59" fmla="*/ 868 h 1328"/>
                    <a:gd name="T60" fmla="*/ 8 w 1310"/>
                    <a:gd name="T61" fmla="*/ 772 h 1328"/>
                    <a:gd name="T62" fmla="*/ 0 w 1310"/>
                    <a:gd name="T63" fmla="*/ 671 h 1328"/>
                    <a:gd name="T64" fmla="*/ 7 w 1310"/>
                    <a:gd name="T65" fmla="*/ 567 h 1328"/>
                    <a:gd name="T66" fmla="*/ 28 w 1310"/>
                    <a:gd name="T67" fmla="*/ 469 h 1328"/>
                    <a:gd name="T68" fmla="*/ 63 w 1310"/>
                    <a:gd name="T69" fmla="*/ 379 h 1328"/>
                    <a:gd name="T70" fmla="*/ 110 w 1310"/>
                    <a:gd name="T71" fmla="*/ 294 h 1328"/>
                    <a:gd name="T72" fmla="*/ 168 w 1310"/>
                    <a:gd name="T73" fmla="*/ 219 h 1328"/>
                    <a:gd name="T74" fmla="*/ 237 w 1310"/>
                    <a:gd name="T75" fmla="*/ 152 h 1328"/>
                    <a:gd name="T76" fmla="*/ 313 w 1310"/>
                    <a:gd name="T77" fmla="*/ 97 h 1328"/>
                    <a:gd name="T78" fmla="*/ 398 w 1310"/>
                    <a:gd name="T79" fmla="*/ 53 h 1328"/>
                    <a:gd name="T80" fmla="*/ 488 w 1310"/>
                    <a:gd name="T81" fmla="*/ 22 h 1328"/>
                    <a:gd name="T82" fmla="*/ 584 w 1310"/>
                    <a:gd name="T83" fmla="*/ 5 h 1328"/>
                    <a:gd name="T84" fmla="*/ 684 w 1310"/>
                    <a:gd name="T85" fmla="*/ 0 h 13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10"/>
                    <a:gd name="T130" fmla="*/ 0 h 1328"/>
                    <a:gd name="T131" fmla="*/ 1310 w 1310"/>
                    <a:gd name="T132" fmla="*/ 1328 h 132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10" h="1328">
                      <a:moveTo>
                        <a:pt x="684" y="0"/>
                      </a:moveTo>
                      <a:lnTo>
                        <a:pt x="717" y="4"/>
                      </a:lnTo>
                      <a:lnTo>
                        <a:pt x="749" y="8"/>
                      </a:lnTo>
                      <a:lnTo>
                        <a:pt x="781" y="13"/>
                      </a:lnTo>
                      <a:lnTo>
                        <a:pt x="812" y="20"/>
                      </a:lnTo>
                      <a:lnTo>
                        <a:pt x="844" y="29"/>
                      </a:lnTo>
                      <a:lnTo>
                        <a:pt x="873" y="39"/>
                      </a:lnTo>
                      <a:lnTo>
                        <a:pt x="903" y="50"/>
                      </a:lnTo>
                      <a:lnTo>
                        <a:pt x="933" y="64"/>
                      </a:lnTo>
                      <a:lnTo>
                        <a:pt x="961" y="78"/>
                      </a:lnTo>
                      <a:lnTo>
                        <a:pt x="989" y="93"/>
                      </a:lnTo>
                      <a:lnTo>
                        <a:pt x="1015" y="111"/>
                      </a:lnTo>
                      <a:lnTo>
                        <a:pt x="1041" y="129"/>
                      </a:lnTo>
                      <a:lnTo>
                        <a:pt x="1066" y="148"/>
                      </a:lnTo>
                      <a:lnTo>
                        <a:pt x="1090" y="169"/>
                      </a:lnTo>
                      <a:lnTo>
                        <a:pt x="1113" y="191"/>
                      </a:lnTo>
                      <a:lnTo>
                        <a:pt x="1135" y="213"/>
                      </a:lnTo>
                      <a:lnTo>
                        <a:pt x="1156" y="238"/>
                      </a:lnTo>
                      <a:lnTo>
                        <a:pt x="1175" y="262"/>
                      </a:lnTo>
                      <a:lnTo>
                        <a:pt x="1194" y="289"/>
                      </a:lnTo>
                      <a:lnTo>
                        <a:pt x="1211" y="315"/>
                      </a:lnTo>
                      <a:lnTo>
                        <a:pt x="1227" y="343"/>
                      </a:lnTo>
                      <a:lnTo>
                        <a:pt x="1243" y="371"/>
                      </a:lnTo>
                      <a:lnTo>
                        <a:pt x="1256" y="401"/>
                      </a:lnTo>
                      <a:lnTo>
                        <a:pt x="1268" y="431"/>
                      </a:lnTo>
                      <a:lnTo>
                        <a:pt x="1278" y="461"/>
                      </a:lnTo>
                      <a:lnTo>
                        <a:pt x="1288" y="493"/>
                      </a:lnTo>
                      <a:lnTo>
                        <a:pt x="1296" y="525"/>
                      </a:lnTo>
                      <a:lnTo>
                        <a:pt x="1302" y="558"/>
                      </a:lnTo>
                      <a:lnTo>
                        <a:pt x="1306" y="591"/>
                      </a:lnTo>
                      <a:lnTo>
                        <a:pt x="1309" y="624"/>
                      </a:lnTo>
                      <a:lnTo>
                        <a:pt x="1310" y="659"/>
                      </a:lnTo>
                      <a:lnTo>
                        <a:pt x="1310" y="694"/>
                      </a:lnTo>
                      <a:lnTo>
                        <a:pt x="1307" y="728"/>
                      </a:lnTo>
                      <a:lnTo>
                        <a:pt x="1303" y="762"/>
                      </a:lnTo>
                      <a:lnTo>
                        <a:pt x="1298" y="794"/>
                      </a:lnTo>
                      <a:lnTo>
                        <a:pt x="1290" y="828"/>
                      </a:lnTo>
                      <a:lnTo>
                        <a:pt x="1282" y="860"/>
                      </a:lnTo>
                      <a:lnTo>
                        <a:pt x="1270" y="891"/>
                      </a:lnTo>
                      <a:lnTo>
                        <a:pt x="1259" y="922"/>
                      </a:lnTo>
                      <a:lnTo>
                        <a:pt x="1246" y="951"/>
                      </a:lnTo>
                      <a:lnTo>
                        <a:pt x="1231" y="980"/>
                      </a:lnTo>
                      <a:lnTo>
                        <a:pt x="1215" y="1007"/>
                      </a:lnTo>
                      <a:lnTo>
                        <a:pt x="1198" y="1035"/>
                      </a:lnTo>
                      <a:lnTo>
                        <a:pt x="1179" y="1061"/>
                      </a:lnTo>
                      <a:lnTo>
                        <a:pt x="1159" y="1086"/>
                      </a:lnTo>
                      <a:lnTo>
                        <a:pt x="1139" y="1110"/>
                      </a:lnTo>
                      <a:lnTo>
                        <a:pt x="1116" y="1134"/>
                      </a:lnTo>
                      <a:lnTo>
                        <a:pt x="1094" y="1155"/>
                      </a:lnTo>
                      <a:lnTo>
                        <a:pt x="1069" y="1177"/>
                      </a:lnTo>
                      <a:lnTo>
                        <a:pt x="1045" y="1196"/>
                      </a:lnTo>
                      <a:lnTo>
                        <a:pt x="1019" y="1214"/>
                      </a:lnTo>
                      <a:lnTo>
                        <a:pt x="993" y="1232"/>
                      </a:lnTo>
                      <a:lnTo>
                        <a:pt x="965" y="1248"/>
                      </a:lnTo>
                      <a:lnTo>
                        <a:pt x="938" y="1262"/>
                      </a:lnTo>
                      <a:lnTo>
                        <a:pt x="908" y="1275"/>
                      </a:lnTo>
                      <a:lnTo>
                        <a:pt x="878" y="1288"/>
                      </a:lnTo>
                      <a:lnTo>
                        <a:pt x="849" y="1298"/>
                      </a:lnTo>
                      <a:lnTo>
                        <a:pt x="818" y="1307"/>
                      </a:lnTo>
                      <a:lnTo>
                        <a:pt x="788" y="1314"/>
                      </a:lnTo>
                      <a:lnTo>
                        <a:pt x="756" y="1320"/>
                      </a:lnTo>
                      <a:lnTo>
                        <a:pt x="723" y="1325"/>
                      </a:lnTo>
                      <a:lnTo>
                        <a:pt x="692" y="1327"/>
                      </a:lnTo>
                      <a:lnTo>
                        <a:pt x="659" y="1328"/>
                      </a:lnTo>
                      <a:lnTo>
                        <a:pt x="626" y="1328"/>
                      </a:lnTo>
                      <a:lnTo>
                        <a:pt x="593" y="1326"/>
                      </a:lnTo>
                      <a:lnTo>
                        <a:pt x="559" y="1322"/>
                      </a:lnTo>
                      <a:lnTo>
                        <a:pt x="526" y="1316"/>
                      </a:lnTo>
                      <a:lnTo>
                        <a:pt x="495" y="1309"/>
                      </a:lnTo>
                      <a:lnTo>
                        <a:pt x="463" y="1301"/>
                      </a:lnTo>
                      <a:lnTo>
                        <a:pt x="432" y="1291"/>
                      </a:lnTo>
                      <a:lnTo>
                        <a:pt x="403" y="1279"/>
                      </a:lnTo>
                      <a:lnTo>
                        <a:pt x="373" y="1265"/>
                      </a:lnTo>
                      <a:lnTo>
                        <a:pt x="345" y="1251"/>
                      </a:lnTo>
                      <a:lnTo>
                        <a:pt x="317" y="1236"/>
                      </a:lnTo>
                      <a:lnTo>
                        <a:pt x="291" y="1218"/>
                      </a:lnTo>
                      <a:lnTo>
                        <a:pt x="265" y="1200"/>
                      </a:lnTo>
                      <a:lnTo>
                        <a:pt x="240" y="1181"/>
                      </a:lnTo>
                      <a:lnTo>
                        <a:pt x="216" y="1160"/>
                      </a:lnTo>
                      <a:lnTo>
                        <a:pt x="194" y="1138"/>
                      </a:lnTo>
                      <a:lnTo>
                        <a:pt x="171" y="1115"/>
                      </a:lnTo>
                      <a:lnTo>
                        <a:pt x="151" y="1091"/>
                      </a:lnTo>
                      <a:lnTo>
                        <a:pt x="131" y="1067"/>
                      </a:lnTo>
                      <a:lnTo>
                        <a:pt x="113" y="1041"/>
                      </a:lnTo>
                      <a:lnTo>
                        <a:pt x="96" y="1014"/>
                      </a:lnTo>
                      <a:lnTo>
                        <a:pt x="79" y="986"/>
                      </a:lnTo>
                      <a:lnTo>
                        <a:pt x="65" y="957"/>
                      </a:lnTo>
                      <a:lnTo>
                        <a:pt x="52" y="929"/>
                      </a:lnTo>
                      <a:lnTo>
                        <a:pt x="41" y="898"/>
                      </a:lnTo>
                      <a:lnTo>
                        <a:pt x="29" y="868"/>
                      </a:lnTo>
                      <a:lnTo>
                        <a:pt x="21" y="836"/>
                      </a:lnTo>
                      <a:lnTo>
                        <a:pt x="13" y="805"/>
                      </a:lnTo>
                      <a:lnTo>
                        <a:pt x="8" y="772"/>
                      </a:lnTo>
                      <a:lnTo>
                        <a:pt x="3" y="738"/>
                      </a:lnTo>
                      <a:lnTo>
                        <a:pt x="1" y="705"/>
                      </a:lnTo>
                      <a:lnTo>
                        <a:pt x="0" y="671"/>
                      </a:lnTo>
                      <a:lnTo>
                        <a:pt x="0" y="636"/>
                      </a:lnTo>
                      <a:lnTo>
                        <a:pt x="3" y="602"/>
                      </a:lnTo>
                      <a:lnTo>
                        <a:pt x="7" y="567"/>
                      </a:lnTo>
                      <a:lnTo>
                        <a:pt x="12" y="535"/>
                      </a:lnTo>
                      <a:lnTo>
                        <a:pt x="19" y="502"/>
                      </a:lnTo>
                      <a:lnTo>
                        <a:pt x="28" y="469"/>
                      </a:lnTo>
                      <a:lnTo>
                        <a:pt x="39" y="439"/>
                      </a:lnTo>
                      <a:lnTo>
                        <a:pt x="50" y="408"/>
                      </a:lnTo>
                      <a:lnTo>
                        <a:pt x="63" y="379"/>
                      </a:lnTo>
                      <a:lnTo>
                        <a:pt x="77" y="349"/>
                      </a:lnTo>
                      <a:lnTo>
                        <a:pt x="93" y="322"/>
                      </a:lnTo>
                      <a:lnTo>
                        <a:pt x="110" y="294"/>
                      </a:lnTo>
                      <a:lnTo>
                        <a:pt x="128" y="268"/>
                      </a:lnTo>
                      <a:lnTo>
                        <a:pt x="148" y="243"/>
                      </a:lnTo>
                      <a:lnTo>
                        <a:pt x="168" y="219"/>
                      </a:lnTo>
                      <a:lnTo>
                        <a:pt x="190" y="195"/>
                      </a:lnTo>
                      <a:lnTo>
                        <a:pt x="213" y="174"/>
                      </a:lnTo>
                      <a:lnTo>
                        <a:pt x="237" y="152"/>
                      </a:lnTo>
                      <a:lnTo>
                        <a:pt x="261" y="133"/>
                      </a:lnTo>
                      <a:lnTo>
                        <a:pt x="287" y="115"/>
                      </a:lnTo>
                      <a:lnTo>
                        <a:pt x="313" y="97"/>
                      </a:lnTo>
                      <a:lnTo>
                        <a:pt x="341" y="81"/>
                      </a:lnTo>
                      <a:lnTo>
                        <a:pt x="368" y="67"/>
                      </a:lnTo>
                      <a:lnTo>
                        <a:pt x="398" y="53"/>
                      </a:lnTo>
                      <a:lnTo>
                        <a:pt x="427" y="41"/>
                      </a:lnTo>
                      <a:lnTo>
                        <a:pt x="457" y="31"/>
                      </a:lnTo>
                      <a:lnTo>
                        <a:pt x="488" y="22"/>
                      </a:lnTo>
                      <a:lnTo>
                        <a:pt x="519" y="15"/>
                      </a:lnTo>
                      <a:lnTo>
                        <a:pt x="552" y="9"/>
                      </a:lnTo>
                      <a:lnTo>
                        <a:pt x="584" y="5"/>
                      </a:lnTo>
                      <a:lnTo>
                        <a:pt x="617" y="2"/>
                      </a:lnTo>
                      <a:lnTo>
                        <a:pt x="650" y="0"/>
                      </a:lnTo>
                      <a:lnTo>
                        <a:pt x="684" y="0"/>
                      </a:lnTo>
                      <a:close/>
                    </a:path>
                  </a:pathLst>
                </a:custGeom>
                <a:noFill/>
                <a:ln w="22225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" name="Group 99"/>
              <p:cNvGrpSpPr>
                <a:grpSpLocks/>
              </p:cNvGrpSpPr>
              <p:nvPr/>
            </p:nvGrpSpPr>
            <p:grpSpPr bwMode="auto">
              <a:xfrm>
                <a:off x="3024" y="2976"/>
                <a:ext cx="628" cy="589"/>
                <a:chOff x="3024" y="2976"/>
                <a:chExt cx="628" cy="589"/>
              </a:xfrm>
            </p:grpSpPr>
            <p:sp>
              <p:nvSpPr>
                <p:cNvPr id="34838" name="Rectangle 100"/>
                <p:cNvSpPr>
                  <a:spLocks noChangeArrowheads="1"/>
                </p:cNvSpPr>
                <p:nvPr/>
              </p:nvSpPr>
              <p:spPr bwMode="auto">
                <a:xfrm flipH="1">
                  <a:off x="3024" y="2976"/>
                  <a:ext cx="628" cy="589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9" name="Rectangle 101"/>
                <p:cNvSpPr>
                  <a:spLocks noChangeArrowheads="1"/>
                </p:cNvSpPr>
                <p:nvPr/>
              </p:nvSpPr>
              <p:spPr bwMode="auto">
                <a:xfrm flipH="1">
                  <a:off x="3024" y="2976"/>
                  <a:ext cx="628" cy="589"/>
                </a:xfrm>
                <a:prstGeom prst="rect">
                  <a:avLst/>
                </a:prstGeom>
                <a:noFill/>
                <a:ln w="0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0" name="Freeform 102"/>
                <p:cNvSpPr>
                  <a:spLocks/>
                </p:cNvSpPr>
                <p:nvPr/>
              </p:nvSpPr>
              <p:spPr bwMode="auto">
                <a:xfrm flipH="1">
                  <a:off x="3079" y="3012"/>
                  <a:ext cx="518" cy="517"/>
                </a:xfrm>
                <a:custGeom>
                  <a:avLst/>
                  <a:gdLst>
                    <a:gd name="T0" fmla="*/ 7414 w 13455"/>
                    <a:gd name="T1" fmla="*/ 34 h 13438"/>
                    <a:gd name="T2" fmla="*/ 8406 w 13455"/>
                    <a:gd name="T3" fmla="*/ 212 h 13438"/>
                    <a:gd name="T4" fmla="*/ 9343 w 13455"/>
                    <a:gd name="T5" fmla="*/ 530 h 13438"/>
                    <a:gd name="T6" fmla="*/ 10212 w 13455"/>
                    <a:gd name="T7" fmla="*/ 975 h 13438"/>
                    <a:gd name="T8" fmla="*/ 11003 w 13455"/>
                    <a:gd name="T9" fmla="*/ 1538 h 13438"/>
                    <a:gd name="T10" fmla="*/ 11704 w 13455"/>
                    <a:gd name="T11" fmla="*/ 2205 h 13438"/>
                    <a:gd name="T12" fmla="*/ 12304 w 13455"/>
                    <a:gd name="T13" fmla="*/ 2966 h 13438"/>
                    <a:gd name="T14" fmla="*/ 12791 w 13455"/>
                    <a:gd name="T15" fmla="*/ 3810 h 13438"/>
                    <a:gd name="T16" fmla="*/ 13152 w 13455"/>
                    <a:gd name="T17" fmla="*/ 4725 h 13438"/>
                    <a:gd name="T18" fmla="*/ 13378 w 13455"/>
                    <a:gd name="T19" fmla="*/ 5698 h 13438"/>
                    <a:gd name="T20" fmla="*/ 13455 w 13455"/>
                    <a:gd name="T21" fmla="*/ 6719 h 13438"/>
                    <a:gd name="T22" fmla="*/ 13378 w 13455"/>
                    <a:gd name="T23" fmla="*/ 7740 h 13438"/>
                    <a:gd name="T24" fmla="*/ 13152 w 13455"/>
                    <a:gd name="T25" fmla="*/ 8714 h 13438"/>
                    <a:gd name="T26" fmla="*/ 12791 w 13455"/>
                    <a:gd name="T27" fmla="*/ 9628 h 13438"/>
                    <a:gd name="T28" fmla="*/ 12304 w 13455"/>
                    <a:gd name="T29" fmla="*/ 10472 h 13438"/>
                    <a:gd name="T30" fmla="*/ 11704 w 13455"/>
                    <a:gd name="T31" fmla="*/ 11233 h 13438"/>
                    <a:gd name="T32" fmla="*/ 11003 w 13455"/>
                    <a:gd name="T33" fmla="*/ 11901 h 13438"/>
                    <a:gd name="T34" fmla="*/ 10212 w 13455"/>
                    <a:gd name="T35" fmla="*/ 12463 h 13438"/>
                    <a:gd name="T36" fmla="*/ 9343 w 13455"/>
                    <a:gd name="T37" fmla="*/ 12908 h 13438"/>
                    <a:gd name="T38" fmla="*/ 8406 w 13455"/>
                    <a:gd name="T39" fmla="*/ 13226 h 13438"/>
                    <a:gd name="T40" fmla="*/ 7414 w 13455"/>
                    <a:gd name="T41" fmla="*/ 13404 h 13438"/>
                    <a:gd name="T42" fmla="*/ 6382 w 13455"/>
                    <a:gd name="T43" fmla="*/ 13429 h 13438"/>
                    <a:gd name="T44" fmla="*/ 5375 w 13455"/>
                    <a:gd name="T45" fmla="*/ 13301 h 13438"/>
                    <a:gd name="T46" fmla="*/ 4419 w 13455"/>
                    <a:gd name="T47" fmla="*/ 13030 h 13438"/>
                    <a:gd name="T48" fmla="*/ 3525 w 13455"/>
                    <a:gd name="T49" fmla="*/ 12625 h 13438"/>
                    <a:gd name="T50" fmla="*/ 2706 w 13455"/>
                    <a:gd name="T51" fmla="*/ 12100 h 13438"/>
                    <a:gd name="T52" fmla="*/ 1975 w 13455"/>
                    <a:gd name="T53" fmla="*/ 11466 h 13438"/>
                    <a:gd name="T54" fmla="*/ 1340 w 13455"/>
                    <a:gd name="T55" fmla="*/ 10735 h 13438"/>
                    <a:gd name="T56" fmla="*/ 814 w 13455"/>
                    <a:gd name="T57" fmla="*/ 9917 h 13438"/>
                    <a:gd name="T58" fmla="*/ 409 w 13455"/>
                    <a:gd name="T59" fmla="*/ 9025 h 13438"/>
                    <a:gd name="T60" fmla="*/ 137 w 13455"/>
                    <a:gd name="T61" fmla="*/ 8070 h 13438"/>
                    <a:gd name="T62" fmla="*/ 8 w 13455"/>
                    <a:gd name="T63" fmla="*/ 7064 h 13438"/>
                    <a:gd name="T64" fmla="*/ 35 w 13455"/>
                    <a:gd name="T65" fmla="*/ 6034 h 13438"/>
                    <a:gd name="T66" fmla="*/ 212 w 13455"/>
                    <a:gd name="T67" fmla="*/ 5044 h 13438"/>
                    <a:gd name="T68" fmla="*/ 530 w 13455"/>
                    <a:gd name="T69" fmla="*/ 4108 h 13438"/>
                    <a:gd name="T70" fmla="*/ 977 w 13455"/>
                    <a:gd name="T71" fmla="*/ 3240 h 13438"/>
                    <a:gd name="T72" fmla="*/ 1540 w 13455"/>
                    <a:gd name="T73" fmla="*/ 2449 h 13438"/>
                    <a:gd name="T74" fmla="*/ 2208 w 13455"/>
                    <a:gd name="T75" fmla="*/ 1749 h 13438"/>
                    <a:gd name="T76" fmla="*/ 2971 w 13455"/>
                    <a:gd name="T77" fmla="*/ 1150 h 13438"/>
                    <a:gd name="T78" fmla="*/ 3816 w 13455"/>
                    <a:gd name="T79" fmla="*/ 664 h 13438"/>
                    <a:gd name="T80" fmla="*/ 4731 w 13455"/>
                    <a:gd name="T81" fmla="*/ 302 h 13438"/>
                    <a:gd name="T82" fmla="*/ 5706 w 13455"/>
                    <a:gd name="T83" fmla="*/ 77 h 13438"/>
                    <a:gd name="T84" fmla="*/ 6728 w 13455"/>
                    <a:gd name="T85" fmla="*/ 0 h 134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55"/>
                    <a:gd name="T130" fmla="*/ 0 h 13438"/>
                    <a:gd name="T131" fmla="*/ 13455 w 13455"/>
                    <a:gd name="T132" fmla="*/ 13438 h 134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55" h="13438">
                      <a:moveTo>
                        <a:pt x="6728" y="0"/>
                      </a:moveTo>
                      <a:lnTo>
                        <a:pt x="7073" y="9"/>
                      </a:lnTo>
                      <a:lnTo>
                        <a:pt x="7414" y="34"/>
                      </a:lnTo>
                      <a:lnTo>
                        <a:pt x="7750" y="77"/>
                      </a:lnTo>
                      <a:lnTo>
                        <a:pt x="8080" y="137"/>
                      </a:lnTo>
                      <a:lnTo>
                        <a:pt x="8406" y="212"/>
                      </a:lnTo>
                      <a:lnTo>
                        <a:pt x="8724" y="302"/>
                      </a:lnTo>
                      <a:lnTo>
                        <a:pt x="9036" y="408"/>
                      </a:lnTo>
                      <a:lnTo>
                        <a:pt x="9343" y="530"/>
                      </a:lnTo>
                      <a:lnTo>
                        <a:pt x="9641" y="664"/>
                      </a:lnTo>
                      <a:lnTo>
                        <a:pt x="9930" y="813"/>
                      </a:lnTo>
                      <a:lnTo>
                        <a:pt x="10212" y="975"/>
                      </a:lnTo>
                      <a:lnTo>
                        <a:pt x="10485" y="1150"/>
                      </a:lnTo>
                      <a:lnTo>
                        <a:pt x="10749" y="1338"/>
                      </a:lnTo>
                      <a:lnTo>
                        <a:pt x="11003" y="1538"/>
                      </a:lnTo>
                      <a:lnTo>
                        <a:pt x="11247" y="1749"/>
                      </a:lnTo>
                      <a:lnTo>
                        <a:pt x="11482" y="1972"/>
                      </a:lnTo>
                      <a:lnTo>
                        <a:pt x="11704" y="2205"/>
                      </a:lnTo>
                      <a:lnTo>
                        <a:pt x="11916" y="2449"/>
                      </a:lnTo>
                      <a:lnTo>
                        <a:pt x="12116" y="2704"/>
                      </a:lnTo>
                      <a:lnTo>
                        <a:pt x="12304" y="2966"/>
                      </a:lnTo>
                      <a:lnTo>
                        <a:pt x="12480" y="3240"/>
                      </a:lnTo>
                      <a:lnTo>
                        <a:pt x="12642" y="3521"/>
                      </a:lnTo>
                      <a:lnTo>
                        <a:pt x="12791" y="3810"/>
                      </a:lnTo>
                      <a:lnTo>
                        <a:pt x="12926" y="4108"/>
                      </a:lnTo>
                      <a:lnTo>
                        <a:pt x="13046" y="4413"/>
                      </a:lnTo>
                      <a:lnTo>
                        <a:pt x="13152" y="4725"/>
                      </a:lnTo>
                      <a:lnTo>
                        <a:pt x="13243" y="5044"/>
                      </a:lnTo>
                      <a:lnTo>
                        <a:pt x="13318" y="5368"/>
                      </a:lnTo>
                      <a:lnTo>
                        <a:pt x="13378" y="5698"/>
                      </a:lnTo>
                      <a:lnTo>
                        <a:pt x="13421" y="6034"/>
                      </a:lnTo>
                      <a:lnTo>
                        <a:pt x="13447" y="6375"/>
                      </a:lnTo>
                      <a:lnTo>
                        <a:pt x="13455" y="6719"/>
                      </a:lnTo>
                      <a:lnTo>
                        <a:pt x="13447" y="7064"/>
                      </a:lnTo>
                      <a:lnTo>
                        <a:pt x="13421" y="7404"/>
                      </a:lnTo>
                      <a:lnTo>
                        <a:pt x="13378" y="7740"/>
                      </a:lnTo>
                      <a:lnTo>
                        <a:pt x="13318" y="8070"/>
                      </a:lnTo>
                      <a:lnTo>
                        <a:pt x="13243" y="8395"/>
                      </a:lnTo>
                      <a:lnTo>
                        <a:pt x="13152" y="8714"/>
                      </a:lnTo>
                      <a:lnTo>
                        <a:pt x="13046" y="9025"/>
                      </a:lnTo>
                      <a:lnTo>
                        <a:pt x="12926" y="9330"/>
                      </a:lnTo>
                      <a:lnTo>
                        <a:pt x="12791" y="9628"/>
                      </a:lnTo>
                      <a:lnTo>
                        <a:pt x="12642" y="9917"/>
                      </a:lnTo>
                      <a:lnTo>
                        <a:pt x="12480" y="10198"/>
                      </a:lnTo>
                      <a:lnTo>
                        <a:pt x="12304" y="10472"/>
                      </a:lnTo>
                      <a:lnTo>
                        <a:pt x="12116" y="10735"/>
                      </a:lnTo>
                      <a:lnTo>
                        <a:pt x="11916" y="10988"/>
                      </a:lnTo>
                      <a:lnTo>
                        <a:pt x="11704" y="11233"/>
                      </a:lnTo>
                      <a:lnTo>
                        <a:pt x="11482" y="11466"/>
                      </a:lnTo>
                      <a:lnTo>
                        <a:pt x="11247" y="11690"/>
                      </a:lnTo>
                      <a:lnTo>
                        <a:pt x="11003" y="11901"/>
                      </a:lnTo>
                      <a:lnTo>
                        <a:pt x="10749" y="12100"/>
                      </a:lnTo>
                      <a:lnTo>
                        <a:pt x="10485" y="12288"/>
                      </a:lnTo>
                      <a:lnTo>
                        <a:pt x="10212" y="12463"/>
                      </a:lnTo>
                      <a:lnTo>
                        <a:pt x="9930" y="12625"/>
                      </a:lnTo>
                      <a:lnTo>
                        <a:pt x="9641" y="12774"/>
                      </a:lnTo>
                      <a:lnTo>
                        <a:pt x="9343" y="12908"/>
                      </a:lnTo>
                      <a:lnTo>
                        <a:pt x="9036" y="13030"/>
                      </a:lnTo>
                      <a:lnTo>
                        <a:pt x="8724" y="13136"/>
                      </a:lnTo>
                      <a:lnTo>
                        <a:pt x="8406" y="13226"/>
                      </a:lnTo>
                      <a:lnTo>
                        <a:pt x="8080" y="13301"/>
                      </a:lnTo>
                      <a:lnTo>
                        <a:pt x="7750" y="13361"/>
                      </a:lnTo>
                      <a:lnTo>
                        <a:pt x="7414" y="13404"/>
                      </a:lnTo>
                      <a:lnTo>
                        <a:pt x="7073" y="13429"/>
                      </a:lnTo>
                      <a:lnTo>
                        <a:pt x="6728" y="13438"/>
                      </a:lnTo>
                      <a:lnTo>
                        <a:pt x="6382" y="13429"/>
                      </a:lnTo>
                      <a:lnTo>
                        <a:pt x="6041" y="13404"/>
                      </a:lnTo>
                      <a:lnTo>
                        <a:pt x="5706" y="13361"/>
                      </a:lnTo>
                      <a:lnTo>
                        <a:pt x="5375" y="13301"/>
                      </a:lnTo>
                      <a:lnTo>
                        <a:pt x="5049" y="13226"/>
                      </a:lnTo>
                      <a:lnTo>
                        <a:pt x="4731" y="13136"/>
                      </a:lnTo>
                      <a:lnTo>
                        <a:pt x="4419" y="13030"/>
                      </a:lnTo>
                      <a:lnTo>
                        <a:pt x="4114" y="12908"/>
                      </a:lnTo>
                      <a:lnTo>
                        <a:pt x="3816" y="12774"/>
                      </a:lnTo>
                      <a:lnTo>
                        <a:pt x="3525" y="12625"/>
                      </a:lnTo>
                      <a:lnTo>
                        <a:pt x="3243" y="12463"/>
                      </a:lnTo>
                      <a:lnTo>
                        <a:pt x="2971" y="12288"/>
                      </a:lnTo>
                      <a:lnTo>
                        <a:pt x="2706" y="12100"/>
                      </a:lnTo>
                      <a:lnTo>
                        <a:pt x="2452" y="11901"/>
                      </a:lnTo>
                      <a:lnTo>
                        <a:pt x="2208" y="11690"/>
                      </a:lnTo>
                      <a:lnTo>
                        <a:pt x="1975" y="11466"/>
                      </a:lnTo>
                      <a:lnTo>
                        <a:pt x="1751" y="11233"/>
                      </a:lnTo>
                      <a:lnTo>
                        <a:pt x="1540" y="10988"/>
                      </a:lnTo>
                      <a:lnTo>
                        <a:pt x="1340" y="10735"/>
                      </a:lnTo>
                      <a:lnTo>
                        <a:pt x="1151" y="10472"/>
                      </a:lnTo>
                      <a:lnTo>
                        <a:pt x="977" y="10198"/>
                      </a:lnTo>
                      <a:lnTo>
                        <a:pt x="814" y="9917"/>
                      </a:lnTo>
                      <a:lnTo>
                        <a:pt x="665" y="9628"/>
                      </a:lnTo>
                      <a:lnTo>
                        <a:pt x="530" y="9330"/>
                      </a:lnTo>
                      <a:lnTo>
                        <a:pt x="409" y="9025"/>
                      </a:lnTo>
                      <a:lnTo>
                        <a:pt x="303" y="8714"/>
                      </a:lnTo>
                      <a:lnTo>
                        <a:pt x="212" y="8395"/>
                      </a:lnTo>
                      <a:lnTo>
                        <a:pt x="137" y="8070"/>
                      </a:lnTo>
                      <a:lnTo>
                        <a:pt x="77" y="7740"/>
                      </a:lnTo>
                      <a:lnTo>
                        <a:pt x="35" y="7404"/>
                      </a:lnTo>
                      <a:lnTo>
                        <a:pt x="8" y="7064"/>
                      </a:lnTo>
                      <a:lnTo>
                        <a:pt x="0" y="6719"/>
                      </a:lnTo>
                      <a:lnTo>
                        <a:pt x="8" y="6375"/>
                      </a:lnTo>
                      <a:lnTo>
                        <a:pt x="35" y="6034"/>
                      </a:lnTo>
                      <a:lnTo>
                        <a:pt x="77" y="5698"/>
                      </a:lnTo>
                      <a:lnTo>
                        <a:pt x="137" y="5368"/>
                      </a:lnTo>
                      <a:lnTo>
                        <a:pt x="212" y="5044"/>
                      </a:lnTo>
                      <a:lnTo>
                        <a:pt x="303" y="4725"/>
                      </a:lnTo>
                      <a:lnTo>
                        <a:pt x="409" y="4413"/>
                      </a:lnTo>
                      <a:lnTo>
                        <a:pt x="530" y="4108"/>
                      </a:lnTo>
                      <a:lnTo>
                        <a:pt x="665" y="3810"/>
                      </a:lnTo>
                      <a:lnTo>
                        <a:pt x="814" y="3521"/>
                      </a:lnTo>
                      <a:lnTo>
                        <a:pt x="977" y="3240"/>
                      </a:lnTo>
                      <a:lnTo>
                        <a:pt x="1151" y="2966"/>
                      </a:lnTo>
                      <a:lnTo>
                        <a:pt x="1340" y="2704"/>
                      </a:lnTo>
                      <a:lnTo>
                        <a:pt x="1540" y="2449"/>
                      </a:lnTo>
                      <a:lnTo>
                        <a:pt x="1751" y="2205"/>
                      </a:lnTo>
                      <a:lnTo>
                        <a:pt x="1975" y="1972"/>
                      </a:lnTo>
                      <a:lnTo>
                        <a:pt x="2208" y="1749"/>
                      </a:lnTo>
                      <a:lnTo>
                        <a:pt x="2452" y="1538"/>
                      </a:lnTo>
                      <a:lnTo>
                        <a:pt x="2706" y="1338"/>
                      </a:lnTo>
                      <a:lnTo>
                        <a:pt x="2971" y="1150"/>
                      </a:lnTo>
                      <a:lnTo>
                        <a:pt x="3243" y="975"/>
                      </a:lnTo>
                      <a:lnTo>
                        <a:pt x="3525" y="813"/>
                      </a:lnTo>
                      <a:lnTo>
                        <a:pt x="3816" y="664"/>
                      </a:lnTo>
                      <a:lnTo>
                        <a:pt x="4114" y="530"/>
                      </a:lnTo>
                      <a:lnTo>
                        <a:pt x="4419" y="408"/>
                      </a:lnTo>
                      <a:lnTo>
                        <a:pt x="4731" y="302"/>
                      </a:lnTo>
                      <a:lnTo>
                        <a:pt x="5049" y="212"/>
                      </a:lnTo>
                      <a:lnTo>
                        <a:pt x="5375" y="137"/>
                      </a:lnTo>
                      <a:lnTo>
                        <a:pt x="5706" y="77"/>
                      </a:lnTo>
                      <a:lnTo>
                        <a:pt x="6041" y="34"/>
                      </a:lnTo>
                      <a:lnTo>
                        <a:pt x="6382" y="9"/>
                      </a:lnTo>
                      <a:lnTo>
                        <a:pt x="67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1" name="Rectangle 103"/>
                <p:cNvSpPr>
                  <a:spLocks noChangeArrowheads="1"/>
                </p:cNvSpPr>
                <p:nvPr/>
              </p:nvSpPr>
              <p:spPr bwMode="auto">
                <a:xfrm flipH="1">
                  <a:off x="3334" y="3015"/>
                  <a:ext cx="8" cy="58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2" name="Freeform 104"/>
                <p:cNvSpPr>
                  <a:spLocks/>
                </p:cNvSpPr>
                <p:nvPr/>
              </p:nvSpPr>
              <p:spPr bwMode="auto">
                <a:xfrm flipH="1">
                  <a:off x="3277" y="3056"/>
                  <a:ext cx="14" cy="24"/>
                </a:xfrm>
                <a:custGeom>
                  <a:avLst/>
                  <a:gdLst>
                    <a:gd name="T0" fmla="*/ 156 w 362"/>
                    <a:gd name="T1" fmla="*/ 0 h 632"/>
                    <a:gd name="T2" fmla="*/ 362 w 362"/>
                    <a:gd name="T3" fmla="*/ 55 h 632"/>
                    <a:gd name="T4" fmla="*/ 208 w 362"/>
                    <a:gd name="T5" fmla="*/ 632 h 632"/>
                    <a:gd name="T6" fmla="*/ 0 w 362"/>
                    <a:gd name="T7" fmla="*/ 576 h 632"/>
                    <a:gd name="T8" fmla="*/ 156 w 362"/>
                    <a:gd name="T9" fmla="*/ 0 h 6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2"/>
                    <a:gd name="T16" fmla="*/ 0 h 632"/>
                    <a:gd name="T17" fmla="*/ 362 w 362"/>
                    <a:gd name="T18" fmla="*/ 632 h 6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2" h="632">
                      <a:moveTo>
                        <a:pt x="156" y="0"/>
                      </a:moveTo>
                      <a:lnTo>
                        <a:pt x="362" y="55"/>
                      </a:lnTo>
                      <a:lnTo>
                        <a:pt x="208" y="632"/>
                      </a:lnTo>
                      <a:lnTo>
                        <a:pt x="0" y="576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3" name="Freeform 105"/>
                <p:cNvSpPr>
                  <a:spLocks/>
                </p:cNvSpPr>
                <p:nvPr/>
              </p:nvSpPr>
              <p:spPr bwMode="auto">
                <a:xfrm flipH="1">
                  <a:off x="3385" y="3056"/>
                  <a:ext cx="14" cy="25"/>
                </a:xfrm>
                <a:custGeom>
                  <a:avLst/>
                  <a:gdLst>
                    <a:gd name="T0" fmla="*/ 0 w 360"/>
                    <a:gd name="T1" fmla="*/ 55 h 631"/>
                    <a:gd name="T2" fmla="*/ 206 w 360"/>
                    <a:gd name="T3" fmla="*/ 0 h 631"/>
                    <a:gd name="T4" fmla="*/ 360 w 360"/>
                    <a:gd name="T5" fmla="*/ 576 h 631"/>
                    <a:gd name="T6" fmla="*/ 154 w 360"/>
                    <a:gd name="T7" fmla="*/ 631 h 631"/>
                    <a:gd name="T8" fmla="*/ 0 w 360"/>
                    <a:gd name="T9" fmla="*/ 55 h 6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"/>
                    <a:gd name="T16" fmla="*/ 0 h 631"/>
                    <a:gd name="T17" fmla="*/ 360 w 360"/>
                    <a:gd name="T18" fmla="*/ 631 h 6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" h="631">
                      <a:moveTo>
                        <a:pt x="0" y="55"/>
                      </a:moveTo>
                      <a:lnTo>
                        <a:pt x="206" y="0"/>
                      </a:lnTo>
                      <a:lnTo>
                        <a:pt x="360" y="576"/>
                      </a:lnTo>
                      <a:lnTo>
                        <a:pt x="154" y="63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4" name="Freeform 106"/>
                <p:cNvSpPr>
                  <a:spLocks/>
                </p:cNvSpPr>
                <p:nvPr/>
              </p:nvSpPr>
              <p:spPr bwMode="auto">
                <a:xfrm flipH="1">
                  <a:off x="3315" y="3050"/>
                  <a:ext cx="10" cy="24"/>
                </a:xfrm>
                <a:custGeom>
                  <a:avLst/>
                  <a:gdLst>
                    <a:gd name="T0" fmla="*/ 52 w 265"/>
                    <a:gd name="T1" fmla="*/ 0 h 614"/>
                    <a:gd name="T2" fmla="*/ 265 w 265"/>
                    <a:gd name="T3" fmla="*/ 19 h 614"/>
                    <a:gd name="T4" fmla="*/ 213 w 265"/>
                    <a:gd name="T5" fmla="*/ 614 h 614"/>
                    <a:gd name="T6" fmla="*/ 0 w 265"/>
                    <a:gd name="T7" fmla="*/ 594 h 614"/>
                    <a:gd name="T8" fmla="*/ 52 w 265"/>
                    <a:gd name="T9" fmla="*/ 0 h 6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5"/>
                    <a:gd name="T16" fmla="*/ 0 h 614"/>
                    <a:gd name="T17" fmla="*/ 265 w 265"/>
                    <a:gd name="T18" fmla="*/ 614 h 6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5" h="614">
                      <a:moveTo>
                        <a:pt x="52" y="0"/>
                      </a:moveTo>
                      <a:lnTo>
                        <a:pt x="265" y="19"/>
                      </a:lnTo>
                      <a:lnTo>
                        <a:pt x="213" y="614"/>
                      </a:lnTo>
                      <a:lnTo>
                        <a:pt x="0" y="59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5" name="Freeform 107"/>
                <p:cNvSpPr>
                  <a:spLocks/>
                </p:cNvSpPr>
                <p:nvPr/>
              </p:nvSpPr>
              <p:spPr bwMode="auto">
                <a:xfrm flipH="1">
                  <a:off x="3351" y="3050"/>
                  <a:ext cx="10" cy="24"/>
                </a:xfrm>
                <a:custGeom>
                  <a:avLst/>
                  <a:gdLst>
                    <a:gd name="T0" fmla="*/ 0 w 265"/>
                    <a:gd name="T1" fmla="*/ 19 h 613"/>
                    <a:gd name="T2" fmla="*/ 213 w 265"/>
                    <a:gd name="T3" fmla="*/ 0 h 613"/>
                    <a:gd name="T4" fmla="*/ 265 w 265"/>
                    <a:gd name="T5" fmla="*/ 594 h 613"/>
                    <a:gd name="T6" fmla="*/ 52 w 265"/>
                    <a:gd name="T7" fmla="*/ 613 h 613"/>
                    <a:gd name="T8" fmla="*/ 0 w 265"/>
                    <a:gd name="T9" fmla="*/ 19 h 6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5"/>
                    <a:gd name="T16" fmla="*/ 0 h 613"/>
                    <a:gd name="T17" fmla="*/ 265 w 265"/>
                    <a:gd name="T18" fmla="*/ 613 h 6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5" h="613">
                      <a:moveTo>
                        <a:pt x="0" y="19"/>
                      </a:moveTo>
                      <a:lnTo>
                        <a:pt x="213" y="0"/>
                      </a:lnTo>
                      <a:lnTo>
                        <a:pt x="265" y="594"/>
                      </a:lnTo>
                      <a:lnTo>
                        <a:pt x="52" y="613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6" name="Freeform 108"/>
                <p:cNvSpPr>
                  <a:spLocks/>
                </p:cNvSpPr>
                <p:nvPr/>
              </p:nvSpPr>
              <p:spPr bwMode="auto">
                <a:xfrm flipH="1">
                  <a:off x="3292" y="3029"/>
                  <a:ext cx="16" cy="47"/>
                </a:xfrm>
                <a:custGeom>
                  <a:avLst/>
                  <a:gdLst>
                    <a:gd name="T0" fmla="*/ 208 w 418"/>
                    <a:gd name="T1" fmla="*/ 0 h 1213"/>
                    <a:gd name="T2" fmla="*/ 418 w 418"/>
                    <a:gd name="T3" fmla="*/ 38 h 1213"/>
                    <a:gd name="T4" fmla="*/ 210 w 418"/>
                    <a:gd name="T5" fmla="*/ 1213 h 1213"/>
                    <a:gd name="T6" fmla="*/ 0 w 418"/>
                    <a:gd name="T7" fmla="*/ 1176 h 1213"/>
                    <a:gd name="T8" fmla="*/ 208 w 418"/>
                    <a:gd name="T9" fmla="*/ 0 h 1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8"/>
                    <a:gd name="T16" fmla="*/ 0 h 1213"/>
                    <a:gd name="T17" fmla="*/ 418 w 418"/>
                    <a:gd name="T18" fmla="*/ 1213 h 1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8" h="1213">
                      <a:moveTo>
                        <a:pt x="208" y="0"/>
                      </a:moveTo>
                      <a:lnTo>
                        <a:pt x="418" y="38"/>
                      </a:lnTo>
                      <a:lnTo>
                        <a:pt x="210" y="1213"/>
                      </a:lnTo>
                      <a:lnTo>
                        <a:pt x="0" y="1176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7" name="Freeform 109"/>
                <p:cNvSpPr>
                  <a:spLocks/>
                </p:cNvSpPr>
                <p:nvPr/>
              </p:nvSpPr>
              <p:spPr bwMode="auto">
                <a:xfrm flipH="1">
                  <a:off x="3368" y="3030"/>
                  <a:ext cx="16" cy="46"/>
                </a:xfrm>
                <a:custGeom>
                  <a:avLst/>
                  <a:gdLst>
                    <a:gd name="T0" fmla="*/ 0 w 418"/>
                    <a:gd name="T1" fmla="*/ 37 h 1212"/>
                    <a:gd name="T2" fmla="*/ 210 w 418"/>
                    <a:gd name="T3" fmla="*/ 0 h 1212"/>
                    <a:gd name="T4" fmla="*/ 418 w 418"/>
                    <a:gd name="T5" fmla="*/ 1175 h 1212"/>
                    <a:gd name="T6" fmla="*/ 208 w 418"/>
                    <a:gd name="T7" fmla="*/ 1212 h 1212"/>
                    <a:gd name="T8" fmla="*/ 0 w 418"/>
                    <a:gd name="T9" fmla="*/ 37 h 12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8"/>
                    <a:gd name="T16" fmla="*/ 0 h 1212"/>
                    <a:gd name="T17" fmla="*/ 418 w 418"/>
                    <a:gd name="T18" fmla="*/ 1212 h 12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8" h="1212">
                      <a:moveTo>
                        <a:pt x="0" y="37"/>
                      </a:moveTo>
                      <a:lnTo>
                        <a:pt x="210" y="0"/>
                      </a:lnTo>
                      <a:lnTo>
                        <a:pt x="418" y="1175"/>
                      </a:lnTo>
                      <a:lnTo>
                        <a:pt x="208" y="121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8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3334" y="3468"/>
                  <a:ext cx="8" cy="57"/>
                </a:xfrm>
                <a:prstGeom prst="rect">
                  <a:avLst/>
                </a:prstGeom>
                <a:solidFill>
                  <a:srgbClr val="1F1A1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9" name="Freeform 111"/>
                <p:cNvSpPr>
                  <a:spLocks/>
                </p:cNvSpPr>
                <p:nvPr/>
              </p:nvSpPr>
              <p:spPr bwMode="auto">
                <a:xfrm flipH="1">
                  <a:off x="3385" y="3460"/>
                  <a:ext cx="14" cy="25"/>
                </a:xfrm>
                <a:custGeom>
                  <a:avLst/>
                  <a:gdLst>
                    <a:gd name="T0" fmla="*/ 155 w 361"/>
                    <a:gd name="T1" fmla="*/ 0 h 631"/>
                    <a:gd name="T2" fmla="*/ 361 w 361"/>
                    <a:gd name="T3" fmla="*/ 55 h 631"/>
                    <a:gd name="T4" fmla="*/ 207 w 361"/>
                    <a:gd name="T5" fmla="*/ 631 h 631"/>
                    <a:gd name="T6" fmla="*/ 0 w 361"/>
                    <a:gd name="T7" fmla="*/ 576 h 631"/>
                    <a:gd name="T8" fmla="*/ 155 w 361"/>
                    <a:gd name="T9" fmla="*/ 0 h 6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1"/>
                    <a:gd name="T16" fmla="*/ 0 h 631"/>
                    <a:gd name="T17" fmla="*/ 361 w 361"/>
                    <a:gd name="T18" fmla="*/ 631 h 6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1" h="631">
                      <a:moveTo>
                        <a:pt x="155" y="0"/>
                      </a:moveTo>
                      <a:lnTo>
                        <a:pt x="361" y="55"/>
                      </a:lnTo>
                      <a:lnTo>
                        <a:pt x="207" y="631"/>
                      </a:lnTo>
                      <a:lnTo>
                        <a:pt x="0" y="576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0" name="Freeform 112"/>
                <p:cNvSpPr>
                  <a:spLocks/>
                </p:cNvSpPr>
                <p:nvPr/>
              </p:nvSpPr>
              <p:spPr bwMode="auto">
                <a:xfrm flipH="1">
                  <a:off x="3277" y="3460"/>
                  <a:ext cx="14" cy="25"/>
                </a:xfrm>
                <a:custGeom>
                  <a:avLst/>
                  <a:gdLst>
                    <a:gd name="T0" fmla="*/ 0 w 362"/>
                    <a:gd name="T1" fmla="*/ 55 h 631"/>
                    <a:gd name="T2" fmla="*/ 207 w 362"/>
                    <a:gd name="T3" fmla="*/ 0 h 631"/>
                    <a:gd name="T4" fmla="*/ 362 w 362"/>
                    <a:gd name="T5" fmla="*/ 576 h 631"/>
                    <a:gd name="T6" fmla="*/ 156 w 362"/>
                    <a:gd name="T7" fmla="*/ 631 h 631"/>
                    <a:gd name="T8" fmla="*/ 0 w 362"/>
                    <a:gd name="T9" fmla="*/ 55 h 6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2"/>
                    <a:gd name="T16" fmla="*/ 0 h 631"/>
                    <a:gd name="T17" fmla="*/ 362 w 362"/>
                    <a:gd name="T18" fmla="*/ 631 h 6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2" h="631">
                      <a:moveTo>
                        <a:pt x="0" y="55"/>
                      </a:moveTo>
                      <a:lnTo>
                        <a:pt x="207" y="0"/>
                      </a:lnTo>
                      <a:lnTo>
                        <a:pt x="362" y="576"/>
                      </a:lnTo>
                      <a:lnTo>
                        <a:pt x="156" y="63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1" name="Freeform 113"/>
                <p:cNvSpPr>
                  <a:spLocks/>
                </p:cNvSpPr>
                <p:nvPr/>
              </p:nvSpPr>
              <p:spPr bwMode="auto">
                <a:xfrm flipH="1">
                  <a:off x="3351" y="3467"/>
                  <a:ext cx="10" cy="23"/>
                </a:xfrm>
                <a:custGeom>
                  <a:avLst/>
                  <a:gdLst>
                    <a:gd name="T0" fmla="*/ 52 w 265"/>
                    <a:gd name="T1" fmla="*/ 0 h 613"/>
                    <a:gd name="T2" fmla="*/ 265 w 265"/>
                    <a:gd name="T3" fmla="*/ 18 h 613"/>
                    <a:gd name="T4" fmla="*/ 213 w 265"/>
                    <a:gd name="T5" fmla="*/ 613 h 613"/>
                    <a:gd name="T6" fmla="*/ 0 w 265"/>
                    <a:gd name="T7" fmla="*/ 595 h 613"/>
                    <a:gd name="T8" fmla="*/ 52 w 265"/>
                    <a:gd name="T9" fmla="*/ 0 h 6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5"/>
                    <a:gd name="T16" fmla="*/ 0 h 613"/>
                    <a:gd name="T17" fmla="*/ 265 w 265"/>
                    <a:gd name="T18" fmla="*/ 613 h 6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5" h="613">
                      <a:moveTo>
                        <a:pt x="52" y="0"/>
                      </a:moveTo>
                      <a:lnTo>
                        <a:pt x="265" y="18"/>
                      </a:lnTo>
                      <a:lnTo>
                        <a:pt x="213" y="613"/>
                      </a:lnTo>
                      <a:lnTo>
                        <a:pt x="0" y="595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2" name="Freeform 114"/>
                <p:cNvSpPr>
                  <a:spLocks/>
                </p:cNvSpPr>
                <p:nvPr/>
              </p:nvSpPr>
              <p:spPr bwMode="auto">
                <a:xfrm flipH="1">
                  <a:off x="3315" y="3467"/>
                  <a:ext cx="10" cy="23"/>
                </a:xfrm>
                <a:custGeom>
                  <a:avLst/>
                  <a:gdLst>
                    <a:gd name="T0" fmla="*/ 0 w 264"/>
                    <a:gd name="T1" fmla="*/ 18 h 612"/>
                    <a:gd name="T2" fmla="*/ 212 w 264"/>
                    <a:gd name="T3" fmla="*/ 0 h 612"/>
                    <a:gd name="T4" fmla="*/ 264 w 264"/>
                    <a:gd name="T5" fmla="*/ 594 h 612"/>
                    <a:gd name="T6" fmla="*/ 52 w 264"/>
                    <a:gd name="T7" fmla="*/ 612 h 612"/>
                    <a:gd name="T8" fmla="*/ 0 w 264"/>
                    <a:gd name="T9" fmla="*/ 18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4"/>
                    <a:gd name="T16" fmla="*/ 0 h 612"/>
                    <a:gd name="T17" fmla="*/ 264 w 264"/>
                    <a:gd name="T18" fmla="*/ 612 h 6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4" h="612">
                      <a:moveTo>
                        <a:pt x="0" y="18"/>
                      </a:moveTo>
                      <a:lnTo>
                        <a:pt x="212" y="0"/>
                      </a:lnTo>
                      <a:lnTo>
                        <a:pt x="264" y="594"/>
                      </a:lnTo>
                      <a:lnTo>
                        <a:pt x="52" y="61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3" name="Freeform 115"/>
                <p:cNvSpPr>
                  <a:spLocks/>
                </p:cNvSpPr>
                <p:nvPr/>
              </p:nvSpPr>
              <p:spPr bwMode="auto">
                <a:xfrm flipH="1">
                  <a:off x="3368" y="3464"/>
                  <a:ext cx="16" cy="47"/>
                </a:xfrm>
                <a:custGeom>
                  <a:avLst/>
                  <a:gdLst>
                    <a:gd name="T0" fmla="*/ 208 w 418"/>
                    <a:gd name="T1" fmla="*/ 0 h 1213"/>
                    <a:gd name="T2" fmla="*/ 418 w 418"/>
                    <a:gd name="T3" fmla="*/ 37 h 1213"/>
                    <a:gd name="T4" fmla="*/ 211 w 418"/>
                    <a:gd name="T5" fmla="*/ 1213 h 1213"/>
                    <a:gd name="T6" fmla="*/ 0 w 418"/>
                    <a:gd name="T7" fmla="*/ 1175 h 1213"/>
                    <a:gd name="T8" fmla="*/ 208 w 418"/>
                    <a:gd name="T9" fmla="*/ 0 h 1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8"/>
                    <a:gd name="T16" fmla="*/ 0 h 1213"/>
                    <a:gd name="T17" fmla="*/ 418 w 418"/>
                    <a:gd name="T18" fmla="*/ 1213 h 1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8" h="1213">
                      <a:moveTo>
                        <a:pt x="208" y="0"/>
                      </a:moveTo>
                      <a:lnTo>
                        <a:pt x="418" y="37"/>
                      </a:lnTo>
                      <a:lnTo>
                        <a:pt x="211" y="1213"/>
                      </a:lnTo>
                      <a:lnTo>
                        <a:pt x="0" y="1175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4" name="Freeform 116"/>
                <p:cNvSpPr>
                  <a:spLocks/>
                </p:cNvSpPr>
                <p:nvPr/>
              </p:nvSpPr>
              <p:spPr bwMode="auto">
                <a:xfrm flipH="1">
                  <a:off x="3292" y="3465"/>
                  <a:ext cx="16" cy="46"/>
                </a:xfrm>
                <a:custGeom>
                  <a:avLst/>
                  <a:gdLst>
                    <a:gd name="T0" fmla="*/ 0 w 417"/>
                    <a:gd name="T1" fmla="*/ 38 h 1213"/>
                    <a:gd name="T2" fmla="*/ 210 w 417"/>
                    <a:gd name="T3" fmla="*/ 0 h 1213"/>
                    <a:gd name="T4" fmla="*/ 417 w 417"/>
                    <a:gd name="T5" fmla="*/ 1175 h 1213"/>
                    <a:gd name="T6" fmla="*/ 207 w 417"/>
                    <a:gd name="T7" fmla="*/ 1213 h 1213"/>
                    <a:gd name="T8" fmla="*/ 0 w 417"/>
                    <a:gd name="T9" fmla="*/ 38 h 12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7"/>
                    <a:gd name="T16" fmla="*/ 0 h 1213"/>
                    <a:gd name="T17" fmla="*/ 417 w 417"/>
                    <a:gd name="T18" fmla="*/ 1213 h 12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7" h="1213">
                      <a:moveTo>
                        <a:pt x="0" y="38"/>
                      </a:moveTo>
                      <a:lnTo>
                        <a:pt x="210" y="0"/>
                      </a:lnTo>
                      <a:lnTo>
                        <a:pt x="417" y="1175"/>
                      </a:lnTo>
                      <a:lnTo>
                        <a:pt x="207" y="121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5" name="Freeform 117"/>
                <p:cNvSpPr>
                  <a:spLocks/>
                </p:cNvSpPr>
                <p:nvPr/>
              </p:nvSpPr>
              <p:spPr bwMode="auto">
                <a:xfrm flipH="1">
                  <a:off x="3341" y="3289"/>
                  <a:ext cx="9" cy="172"/>
                </a:xfrm>
                <a:custGeom>
                  <a:avLst/>
                  <a:gdLst>
                    <a:gd name="T0" fmla="*/ 208 w 226"/>
                    <a:gd name="T1" fmla="*/ 4463 h 4463"/>
                    <a:gd name="T2" fmla="*/ 189 w 226"/>
                    <a:gd name="T3" fmla="*/ 4449 h 4463"/>
                    <a:gd name="T4" fmla="*/ 0 w 226"/>
                    <a:gd name="T5" fmla="*/ 1 h 4463"/>
                    <a:gd name="T6" fmla="*/ 38 w 226"/>
                    <a:gd name="T7" fmla="*/ 0 h 4463"/>
                    <a:gd name="T8" fmla="*/ 226 w 226"/>
                    <a:gd name="T9" fmla="*/ 4448 h 4463"/>
                    <a:gd name="T10" fmla="*/ 208 w 226"/>
                    <a:gd name="T11" fmla="*/ 4433 h 4463"/>
                    <a:gd name="T12" fmla="*/ 208 w 226"/>
                    <a:gd name="T13" fmla="*/ 4463 h 4463"/>
                    <a:gd name="T14" fmla="*/ 190 w 226"/>
                    <a:gd name="T15" fmla="*/ 4463 h 4463"/>
                    <a:gd name="T16" fmla="*/ 189 w 226"/>
                    <a:gd name="T17" fmla="*/ 4449 h 4463"/>
                    <a:gd name="T18" fmla="*/ 208 w 226"/>
                    <a:gd name="T19" fmla="*/ 4463 h 4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6"/>
                    <a:gd name="T31" fmla="*/ 0 h 4463"/>
                    <a:gd name="T32" fmla="*/ 226 w 226"/>
                    <a:gd name="T33" fmla="*/ 4463 h 4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6" h="4463">
                      <a:moveTo>
                        <a:pt x="208" y="4463"/>
                      </a:moveTo>
                      <a:lnTo>
                        <a:pt x="189" y="4449"/>
                      </a:lnTo>
                      <a:lnTo>
                        <a:pt x="0" y="1"/>
                      </a:lnTo>
                      <a:lnTo>
                        <a:pt x="38" y="0"/>
                      </a:lnTo>
                      <a:lnTo>
                        <a:pt x="226" y="4448"/>
                      </a:lnTo>
                      <a:lnTo>
                        <a:pt x="208" y="4433"/>
                      </a:lnTo>
                      <a:lnTo>
                        <a:pt x="208" y="4463"/>
                      </a:lnTo>
                      <a:lnTo>
                        <a:pt x="190" y="4463"/>
                      </a:lnTo>
                      <a:lnTo>
                        <a:pt x="189" y="4449"/>
                      </a:lnTo>
                      <a:lnTo>
                        <a:pt x="208" y="446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6" name="Freeform 118"/>
                <p:cNvSpPr>
                  <a:spLocks/>
                </p:cNvSpPr>
                <p:nvPr/>
              </p:nvSpPr>
              <p:spPr bwMode="auto">
                <a:xfrm flipH="1">
                  <a:off x="3333" y="3460"/>
                  <a:ext cx="9" cy="1"/>
                </a:xfrm>
                <a:custGeom>
                  <a:avLst/>
                  <a:gdLst>
                    <a:gd name="T0" fmla="*/ 216 w 216"/>
                    <a:gd name="T1" fmla="*/ 16 h 30"/>
                    <a:gd name="T2" fmla="*/ 197 w 216"/>
                    <a:gd name="T3" fmla="*/ 30 h 30"/>
                    <a:gd name="T4" fmla="*/ 0 w 216"/>
                    <a:gd name="T5" fmla="*/ 30 h 30"/>
                    <a:gd name="T6" fmla="*/ 0 w 216"/>
                    <a:gd name="T7" fmla="*/ 0 h 30"/>
                    <a:gd name="T8" fmla="*/ 197 w 216"/>
                    <a:gd name="T9" fmla="*/ 0 h 30"/>
                    <a:gd name="T10" fmla="*/ 179 w 216"/>
                    <a:gd name="T11" fmla="*/ 15 h 30"/>
                    <a:gd name="T12" fmla="*/ 216 w 216"/>
                    <a:gd name="T13" fmla="*/ 16 h 30"/>
                    <a:gd name="T14" fmla="*/ 215 w 216"/>
                    <a:gd name="T15" fmla="*/ 30 h 30"/>
                    <a:gd name="T16" fmla="*/ 197 w 216"/>
                    <a:gd name="T17" fmla="*/ 30 h 30"/>
                    <a:gd name="T18" fmla="*/ 216 w 216"/>
                    <a:gd name="T19" fmla="*/ 16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6"/>
                    <a:gd name="T31" fmla="*/ 0 h 30"/>
                    <a:gd name="T32" fmla="*/ 216 w 216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6" h="30">
                      <a:moveTo>
                        <a:pt x="216" y="16"/>
                      </a:moveTo>
                      <a:lnTo>
                        <a:pt x="197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lnTo>
                        <a:pt x="197" y="0"/>
                      </a:lnTo>
                      <a:lnTo>
                        <a:pt x="179" y="15"/>
                      </a:lnTo>
                      <a:lnTo>
                        <a:pt x="216" y="16"/>
                      </a:lnTo>
                      <a:lnTo>
                        <a:pt x="215" y="30"/>
                      </a:lnTo>
                      <a:lnTo>
                        <a:pt x="197" y="30"/>
                      </a:lnTo>
                      <a:lnTo>
                        <a:pt x="216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7" name="Freeform 119"/>
                <p:cNvSpPr>
                  <a:spLocks/>
                </p:cNvSpPr>
                <p:nvPr/>
              </p:nvSpPr>
              <p:spPr bwMode="auto">
                <a:xfrm flipH="1">
                  <a:off x="3326" y="3289"/>
                  <a:ext cx="9" cy="171"/>
                </a:xfrm>
                <a:custGeom>
                  <a:avLst/>
                  <a:gdLst>
                    <a:gd name="T0" fmla="*/ 215 w 234"/>
                    <a:gd name="T1" fmla="*/ 0 h 4463"/>
                    <a:gd name="T2" fmla="*/ 234 w 234"/>
                    <a:gd name="T3" fmla="*/ 15 h 4463"/>
                    <a:gd name="T4" fmla="*/ 37 w 234"/>
                    <a:gd name="T5" fmla="*/ 4463 h 4463"/>
                    <a:gd name="T6" fmla="*/ 0 w 234"/>
                    <a:gd name="T7" fmla="*/ 4462 h 4463"/>
                    <a:gd name="T8" fmla="*/ 197 w 234"/>
                    <a:gd name="T9" fmla="*/ 14 h 4463"/>
                    <a:gd name="T10" fmla="*/ 215 w 234"/>
                    <a:gd name="T11" fmla="*/ 29 h 4463"/>
                    <a:gd name="T12" fmla="*/ 215 w 234"/>
                    <a:gd name="T13" fmla="*/ 0 h 4463"/>
                    <a:gd name="T14" fmla="*/ 234 w 234"/>
                    <a:gd name="T15" fmla="*/ 0 h 4463"/>
                    <a:gd name="T16" fmla="*/ 234 w 234"/>
                    <a:gd name="T17" fmla="*/ 15 h 4463"/>
                    <a:gd name="T18" fmla="*/ 215 w 234"/>
                    <a:gd name="T19" fmla="*/ 0 h 44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4"/>
                    <a:gd name="T31" fmla="*/ 0 h 4463"/>
                    <a:gd name="T32" fmla="*/ 234 w 234"/>
                    <a:gd name="T33" fmla="*/ 4463 h 44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4" h="4463">
                      <a:moveTo>
                        <a:pt x="215" y="0"/>
                      </a:moveTo>
                      <a:lnTo>
                        <a:pt x="234" y="15"/>
                      </a:lnTo>
                      <a:lnTo>
                        <a:pt x="37" y="4463"/>
                      </a:lnTo>
                      <a:lnTo>
                        <a:pt x="0" y="4462"/>
                      </a:lnTo>
                      <a:lnTo>
                        <a:pt x="197" y="14"/>
                      </a:lnTo>
                      <a:lnTo>
                        <a:pt x="215" y="29"/>
                      </a:lnTo>
                      <a:lnTo>
                        <a:pt x="215" y="0"/>
                      </a:lnTo>
                      <a:lnTo>
                        <a:pt x="234" y="0"/>
                      </a:lnTo>
                      <a:lnTo>
                        <a:pt x="234" y="15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8" name="Freeform 120"/>
                <p:cNvSpPr>
                  <a:spLocks/>
                </p:cNvSpPr>
                <p:nvPr/>
              </p:nvSpPr>
              <p:spPr bwMode="auto">
                <a:xfrm flipH="1">
                  <a:off x="3327" y="3289"/>
                  <a:ext cx="23" cy="1"/>
                </a:xfrm>
                <a:custGeom>
                  <a:avLst/>
                  <a:gdLst>
                    <a:gd name="T0" fmla="*/ 1 w 603"/>
                    <a:gd name="T1" fmla="*/ 15 h 29"/>
                    <a:gd name="T2" fmla="*/ 19 w 603"/>
                    <a:gd name="T3" fmla="*/ 0 h 29"/>
                    <a:gd name="T4" fmla="*/ 603 w 603"/>
                    <a:gd name="T5" fmla="*/ 0 h 29"/>
                    <a:gd name="T6" fmla="*/ 603 w 603"/>
                    <a:gd name="T7" fmla="*/ 29 h 29"/>
                    <a:gd name="T8" fmla="*/ 19 w 603"/>
                    <a:gd name="T9" fmla="*/ 29 h 29"/>
                    <a:gd name="T10" fmla="*/ 39 w 603"/>
                    <a:gd name="T11" fmla="*/ 14 h 29"/>
                    <a:gd name="T12" fmla="*/ 1 w 603"/>
                    <a:gd name="T13" fmla="*/ 15 h 29"/>
                    <a:gd name="T14" fmla="*/ 0 w 603"/>
                    <a:gd name="T15" fmla="*/ 0 h 29"/>
                    <a:gd name="T16" fmla="*/ 19 w 603"/>
                    <a:gd name="T17" fmla="*/ 0 h 29"/>
                    <a:gd name="T18" fmla="*/ 1 w 603"/>
                    <a:gd name="T19" fmla="*/ 15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3"/>
                    <a:gd name="T31" fmla="*/ 0 h 29"/>
                    <a:gd name="T32" fmla="*/ 603 w 603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3" h="29">
                      <a:moveTo>
                        <a:pt x="1" y="15"/>
                      </a:moveTo>
                      <a:lnTo>
                        <a:pt x="19" y="0"/>
                      </a:lnTo>
                      <a:lnTo>
                        <a:pt x="603" y="0"/>
                      </a:lnTo>
                      <a:lnTo>
                        <a:pt x="603" y="29"/>
                      </a:lnTo>
                      <a:lnTo>
                        <a:pt x="19" y="29"/>
                      </a:lnTo>
                      <a:lnTo>
                        <a:pt x="39" y="14"/>
                      </a:lnTo>
                      <a:lnTo>
                        <a:pt x="1" y="15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59" name="Freeform 121"/>
                <p:cNvSpPr>
                  <a:spLocks/>
                </p:cNvSpPr>
                <p:nvPr/>
              </p:nvSpPr>
              <p:spPr bwMode="auto">
                <a:xfrm flipH="1">
                  <a:off x="3327" y="3289"/>
                  <a:ext cx="22" cy="171"/>
                </a:xfrm>
                <a:custGeom>
                  <a:avLst/>
                  <a:gdLst>
                    <a:gd name="T0" fmla="*/ 0 w 584"/>
                    <a:gd name="T1" fmla="*/ 0 h 4449"/>
                    <a:gd name="T2" fmla="*/ 190 w 584"/>
                    <a:gd name="T3" fmla="*/ 4449 h 4449"/>
                    <a:gd name="T4" fmla="*/ 387 w 584"/>
                    <a:gd name="T5" fmla="*/ 4449 h 4449"/>
                    <a:gd name="T6" fmla="*/ 584 w 584"/>
                    <a:gd name="T7" fmla="*/ 0 h 4449"/>
                    <a:gd name="T8" fmla="*/ 0 w 584"/>
                    <a:gd name="T9" fmla="*/ 0 h 44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4"/>
                    <a:gd name="T16" fmla="*/ 0 h 4449"/>
                    <a:gd name="T17" fmla="*/ 584 w 584"/>
                    <a:gd name="T18" fmla="*/ 4449 h 44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4" h="4449">
                      <a:moveTo>
                        <a:pt x="0" y="0"/>
                      </a:moveTo>
                      <a:lnTo>
                        <a:pt x="190" y="4449"/>
                      </a:lnTo>
                      <a:lnTo>
                        <a:pt x="387" y="4449"/>
                      </a:lnTo>
                      <a:lnTo>
                        <a:pt x="58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3175" cmpd="sng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0" name="Freeform 122"/>
                <p:cNvSpPr>
                  <a:spLocks/>
                </p:cNvSpPr>
                <p:nvPr/>
              </p:nvSpPr>
              <p:spPr bwMode="auto">
                <a:xfrm flipH="1">
                  <a:off x="3341" y="3078"/>
                  <a:ext cx="9" cy="169"/>
                </a:xfrm>
                <a:custGeom>
                  <a:avLst/>
                  <a:gdLst>
                    <a:gd name="T0" fmla="*/ 209 w 227"/>
                    <a:gd name="T1" fmla="*/ 0 h 4382"/>
                    <a:gd name="T2" fmla="*/ 190 w 227"/>
                    <a:gd name="T3" fmla="*/ 14 h 4382"/>
                    <a:gd name="T4" fmla="*/ 0 w 227"/>
                    <a:gd name="T5" fmla="*/ 4381 h 4382"/>
                    <a:gd name="T6" fmla="*/ 38 w 227"/>
                    <a:gd name="T7" fmla="*/ 4382 h 4382"/>
                    <a:gd name="T8" fmla="*/ 227 w 227"/>
                    <a:gd name="T9" fmla="*/ 15 h 4382"/>
                    <a:gd name="T10" fmla="*/ 209 w 227"/>
                    <a:gd name="T11" fmla="*/ 29 h 4382"/>
                    <a:gd name="T12" fmla="*/ 209 w 227"/>
                    <a:gd name="T13" fmla="*/ 0 h 4382"/>
                    <a:gd name="T14" fmla="*/ 191 w 227"/>
                    <a:gd name="T15" fmla="*/ 0 h 4382"/>
                    <a:gd name="T16" fmla="*/ 190 w 227"/>
                    <a:gd name="T17" fmla="*/ 14 h 4382"/>
                    <a:gd name="T18" fmla="*/ 209 w 227"/>
                    <a:gd name="T19" fmla="*/ 0 h 43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7"/>
                    <a:gd name="T31" fmla="*/ 0 h 4382"/>
                    <a:gd name="T32" fmla="*/ 227 w 227"/>
                    <a:gd name="T33" fmla="*/ 4382 h 43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7" h="4382">
                      <a:moveTo>
                        <a:pt x="209" y="0"/>
                      </a:moveTo>
                      <a:lnTo>
                        <a:pt x="190" y="14"/>
                      </a:lnTo>
                      <a:lnTo>
                        <a:pt x="0" y="4381"/>
                      </a:lnTo>
                      <a:lnTo>
                        <a:pt x="38" y="4382"/>
                      </a:lnTo>
                      <a:lnTo>
                        <a:pt x="227" y="15"/>
                      </a:lnTo>
                      <a:lnTo>
                        <a:pt x="209" y="29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0" y="14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1" name="Freeform 123"/>
                <p:cNvSpPr>
                  <a:spLocks/>
                </p:cNvSpPr>
                <p:nvPr/>
              </p:nvSpPr>
              <p:spPr bwMode="auto">
                <a:xfrm flipH="1">
                  <a:off x="3333" y="3078"/>
                  <a:ext cx="9" cy="1"/>
                </a:xfrm>
                <a:custGeom>
                  <a:avLst/>
                  <a:gdLst>
                    <a:gd name="T0" fmla="*/ 215 w 215"/>
                    <a:gd name="T1" fmla="*/ 14 h 29"/>
                    <a:gd name="T2" fmla="*/ 197 w 215"/>
                    <a:gd name="T3" fmla="*/ 0 h 29"/>
                    <a:gd name="T4" fmla="*/ 0 w 215"/>
                    <a:gd name="T5" fmla="*/ 0 h 29"/>
                    <a:gd name="T6" fmla="*/ 0 w 215"/>
                    <a:gd name="T7" fmla="*/ 29 h 29"/>
                    <a:gd name="T8" fmla="*/ 197 w 215"/>
                    <a:gd name="T9" fmla="*/ 29 h 29"/>
                    <a:gd name="T10" fmla="*/ 178 w 215"/>
                    <a:gd name="T11" fmla="*/ 15 h 29"/>
                    <a:gd name="T12" fmla="*/ 215 w 215"/>
                    <a:gd name="T13" fmla="*/ 14 h 29"/>
                    <a:gd name="T14" fmla="*/ 215 w 215"/>
                    <a:gd name="T15" fmla="*/ 0 h 29"/>
                    <a:gd name="T16" fmla="*/ 197 w 215"/>
                    <a:gd name="T17" fmla="*/ 0 h 29"/>
                    <a:gd name="T18" fmla="*/ 215 w 215"/>
                    <a:gd name="T19" fmla="*/ 14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5"/>
                    <a:gd name="T31" fmla="*/ 0 h 29"/>
                    <a:gd name="T32" fmla="*/ 215 w 215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5" h="29">
                      <a:moveTo>
                        <a:pt x="215" y="14"/>
                      </a:moveTo>
                      <a:lnTo>
                        <a:pt x="197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97" y="29"/>
                      </a:lnTo>
                      <a:lnTo>
                        <a:pt x="178" y="15"/>
                      </a:lnTo>
                      <a:lnTo>
                        <a:pt x="215" y="14"/>
                      </a:lnTo>
                      <a:lnTo>
                        <a:pt x="215" y="0"/>
                      </a:lnTo>
                      <a:lnTo>
                        <a:pt x="197" y="0"/>
                      </a:lnTo>
                      <a:lnTo>
                        <a:pt x="215" y="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2" name="Freeform 124"/>
                <p:cNvSpPr>
                  <a:spLocks/>
                </p:cNvSpPr>
                <p:nvPr/>
              </p:nvSpPr>
              <p:spPr bwMode="auto">
                <a:xfrm flipH="1">
                  <a:off x="3326" y="3079"/>
                  <a:ext cx="9" cy="168"/>
                </a:xfrm>
                <a:custGeom>
                  <a:avLst/>
                  <a:gdLst>
                    <a:gd name="T0" fmla="*/ 216 w 235"/>
                    <a:gd name="T1" fmla="*/ 4383 h 4383"/>
                    <a:gd name="T2" fmla="*/ 235 w 235"/>
                    <a:gd name="T3" fmla="*/ 4367 h 4383"/>
                    <a:gd name="T4" fmla="*/ 37 w 235"/>
                    <a:gd name="T5" fmla="*/ 0 h 4383"/>
                    <a:gd name="T6" fmla="*/ 0 w 235"/>
                    <a:gd name="T7" fmla="*/ 1 h 4383"/>
                    <a:gd name="T8" fmla="*/ 198 w 235"/>
                    <a:gd name="T9" fmla="*/ 4368 h 4383"/>
                    <a:gd name="T10" fmla="*/ 216 w 235"/>
                    <a:gd name="T11" fmla="*/ 4353 h 4383"/>
                    <a:gd name="T12" fmla="*/ 216 w 235"/>
                    <a:gd name="T13" fmla="*/ 4383 h 4383"/>
                    <a:gd name="T14" fmla="*/ 235 w 235"/>
                    <a:gd name="T15" fmla="*/ 4383 h 4383"/>
                    <a:gd name="T16" fmla="*/ 235 w 235"/>
                    <a:gd name="T17" fmla="*/ 4367 h 4383"/>
                    <a:gd name="T18" fmla="*/ 216 w 235"/>
                    <a:gd name="T19" fmla="*/ 4383 h 438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5"/>
                    <a:gd name="T31" fmla="*/ 0 h 4383"/>
                    <a:gd name="T32" fmla="*/ 235 w 235"/>
                    <a:gd name="T33" fmla="*/ 4383 h 438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5" h="4383">
                      <a:moveTo>
                        <a:pt x="216" y="4383"/>
                      </a:moveTo>
                      <a:lnTo>
                        <a:pt x="235" y="4367"/>
                      </a:lnTo>
                      <a:lnTo>
                        <a:pt x="37" y="0"/>
                      </a:lnTo>
                      <a:lnTo>
                        <a:pt x="0" y="1"/>
                      </a:lnTo>
                      <a:lnTo>
                        <a:pt x="198" y="4368"/>
                      </a:lnTo>
                      <a:lnTo>
                        <a:pt x="216" y="4353"/>
                      </a:lnTo>
                      <a:lnTo>
                        <a:pt x="216" y="4383"/>
                      </a:lnTo>
                      <a:lnTo>
                        <a:pt x="235" y="4383"/>
                      </a:lnTo>
                      <a:lnTo>
                        <a:pt x="235" y="4367"/>
                      </a:lnTo>
                      <a:lnTo>
                        <a:pt x="216" y="438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3" name="Freeform 125"/>
                <p:cNvSpPr>
                  <a:spLocks/>
                </p:cNvSpPr>
                <p:nvPr/>
              </p:nvSpPr>
              <p:spPr bwMode="auto">
                <a:xfrm flipH="1">
                  <a:off x="3327" y="3246"/>
                  <a:ext cx="23" cy="1"/>
                </a:xfrm>
                <a:custGeom>
                  <a:avLst/>
                  <a:gdLst>
                    <a:gd name="T0" fmla="*/ 0 w 603"/>
                    <a:gd name="T1" fmla="*/ 14 h 30"/>
                    <a:gd name="T2" fmla="*/ 19 w 603"/>
                    <a:gd name="T3" fmla="*/ 30 h 30"/>
                    <a:gd name="T4" fmla="*/ 603 w 603"/>
                    <a:gd name="T5" fmla="*/ 30 h 30"/>
                    <a:gd name="T6" fmla="*/ 603 w 603"/>
                    <a:gd name="T7" fmla="*/ 0 h 30"/>
                    <a:gd name="T8" fmla="*/ 19 w 603"/>
                    <a:gd name="T9" fmla="*/ 0 h 30"/>
                    <a:gd name="T10" fmla="*/ 38 w 603"/>
                    <a:gd name="T11" fmla="*/ 15 h 30"/>
                    <a:gd name="T12" fmla="*/ 0 w 603"/>
                    <a:gd name="T13" fmla="*/ 14 h 30"/>
                    <a:gd name="T14" fmla="*/ 0 w 603"/>
                    <a:gd name="T15" fmla="*/ 30 h 30"/>
                    <a:gd name="T16" fmla="*/ 19 w 603"/>
                    <a:gd name="T17" fmla="*/ 30 h 30"/>
                    <a:gd name="T18" fmla="*/ 0 w 603"/>
                    <a:gd name="T19" fmla="*/ 14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03"/>
                    <a:gd name="T31" fmla="*/ 0 h 30"/>
                    <a:gd name="T32" fmla="*/ 603 w 603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03" h="30">
                      <a:moveTo>
                        <a:pt x="0" y="14"/>
                      </a:moveTo>
                      <a:lnTo>
                        <a:pt x="19" y="30"/>
                      </a:lnTo>
                      <a:lnTo>
                        <a:pt x="603" y="30"/>
                      </a:lnTo>
                      <a:lnTo>
                        <a:pt x="603" y="0"/>
                      </a:lnTo>
                      <a:lnTo>
                        <a:pt x="19" y="0"/>
                      </a:lnTo>
                      <a:lnTo>
                        <a:pt x="38" y="15"/>
                      </a:ln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19" y="3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4" name="Freeform 126"/>
                <p:cNvSpPr>
                  <a:spLocks/>
                </p:cNvSpPr>
                <p:nvPr/>
              </p:nvSpPr>
              <p:spPr bwMode="auto">
                <a:xfrm flipH="1">
                  <a:off x="3327" y="3079"/>
                  <a:ext cx="22" cy="168"/>
                </a:xfrm>
                <a:custGeom>
                  <a:avLst/>
                  <a:gdLst>
                    <a:gd name="T0" fmla="*/ 0 w 584"/>
                    <a:gd name="T1" fmla="*/ 4366 h 4366"/>
                    <a:gd name="T2" fmla="*/ 190 w 584"/>
                    <a:gd name="T3" fmla="*/ 0 h 4366"/>
                    <a:gd name="T4" fmla="*/ 387 w 584"/>
                    <a:gd name="T5" fmla="*/ 0 h 4366"/>
                    <a:gd name="T6" fmla="*/ 584 w 584"/>
                    <a:gd name="T7" fmla="*/ 4366 h 4366"/>
                    <a:gd name="T8" fmla="*/ 0 w 584"/>
                    <a:gd name="T9" fmla="*/ 4366 h 4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4"/>
                    <a:gd name="T16" fmla="*/ 0 h 4366"/>
                    <a:gd name="T17" fmla="*/ 584 w 584"/>
                    <a:gd name="T18" fmla="*/ 4366 h 4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4" h="4366">
                      <a:moveTo>
                        <a:pt x="0" y="4366"/>
                      </a:moveTo>
                      <a:lnTo>
                        <a:pt x="190" y="0"/>
                      </a:lnTo>
                      <a:lnTo>
                        <a:pt x="387" y="0"/>
                      </a:lnTo>
                      <a:lnTo>
                        <a:pt x="584" y="4366"/>
                      </a:lnTo>
                      <a:lnTo>
                        <a:pt x="0" y="436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3175" cmpd="sng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5" name="Freeform 127"/>
                <p:cNvSpPr>
                  <a:spLocks/>
                </p:cNvSpPr>
                <p:nvPr/>
              </p:nvSpPr>
              <p:spPr bwMode="auto">
                <a:xfrm flipH="1">
                  <a:off x="3328" y="3258"/>
                  <a:ext cx="19" cy="20"/>
                </a:xfrm>
                <a:custGeom>
                  <a:avLst/>
                  <a:gdLst>
                    <a:gd name="T0" fmla="*/ 285 w 498"/>
                    <a:gd name="T1" fmla="*/ 2 h 497"/>
                    <a:gd name="T2" fmla="*/ 321 w 498"/>
                    <a:gd name="T3" fmla="*/ 10 h 497"/>
                    <a:gd name="T4" fmla="*/ 354 w 498"/>
                    <a:gd name="T5" fmla="*/ 24 h 497"/>
                    <a:gd name="T6" fmla="*/ 386 w 498"/>
                    <a:gd name="T7" fmla="*/ 41 h 497"/>
                    <a:gd name="T8" fmla="*/ 414 w 498"/>
                    <a:gd name="T9" fmla="*/ 62 h 497"/>
                    <a:gd name="T10" fmla="*/ 439 w 498"/>
                    <a:gd name="T11" fmla="*/ 88 h 497"/>
                    <a:gd name="T12" fmla="*/ 460 w 498"/>
                    <a:gd name="T13" fmla="*/ 116 h 497"/>
                    <a:gd name="T14" fmla="*/ 478 w 498"/>
                    <a:gd name="T15" fmla="*/ 149 h 497"/>
                    <a:gd name="T16" fmla="*/ 490 w 498"/>
                    <a:gd name="T17" fmla="*/ 184 h 497"/>
                    <a:gd name="T18" fmla="*/ 496 w 498"/>
                    <a:gd name="T19" fmla="*/ 220 h 497"/>
                    <a:gd name="T20" fmla="*/ 498 w 498"/>
                    <a:gd name="T21" fmla="*/ 259 h 497"/>
                    <a:gd name="T22" fmla="*/ 493 w 498"/>
                    <a:gd name="T23" fmla="*/ 299 h 497"/>
                    <a:gd name="T24" fmla="*/ 483 w 498"/>
                    <a:gd name="T25" fmla="*/ 334 h 497"/>
                    <a:gd name="T26" fmla="*/ 467 w 498"/>
                    <a:gd name="T27" fmla="*/ 368 h 497"/>
                    <a:gd name="T28" fmla="*/ 448 w 498"/>
                    <a:gd name="T29" fmla="*/ 399 h 497"/>
                    <a:gd name="T30" fmla="*/ 425 w 498"/>
                    <a:gd name="T31" fmla="*/ 425 h 497"/>
                    <a:gd name="T32" fmla="*/ 397 w 498"/>
                    <a:gd name="T33" fmla="*/ 449 h 497"/>
                    <a:gd name="T34" fmla="*/ 366 w 498"/>
                    <a:gd name="T35" fmla="*/ 468 h 497"/>
                    <a:gd name="T36" fmla="*/ 334 w 498"/>
                    <a:gd name="T37" fmla="*/ 482 h 497"/>
                    <a:gd name="T38" fmla="*/ 299 w 498"/>
                    <a:gd name="T39" fmla="*/ 492 h 497"/>
                    <a:gd name="T40" fmla="*/ 263 w 498"/>
                    <a:gd name="T41" fmla="*/ 496 h 497"/>
                    <a:gd name="T42" fmla="*/ 226 w 498"/>
                    <a:gd name="T43" fmla="*/ 496 h 497"/>
                    <a:gd name="T44" fmla="*/ 189 w 498"/>
                    <a:gd name="T45" fmla="*/ 490 h 497"/>
                    <a:gd name="T46" fmla="*/ 155 w 498"/>
                    <a:gd name="T47" fmla="*/ 479 h 497"/>
                    <a:gd name="T48" fmla="*/ 123 w 498"/>
                    <a:gd name="T49" fmla="*/ 463 h 497"/>
                    <a:gd name="T50" fmla="*/ 93 w 498"/>
                    <a:gd name="T51" fmla="*/ 442 h 497"/>
                    <a:gd name="T52" fmla="*/ 66 w 498"/>
                    <a:gd name="T53" fmla="*/ 418 h 497"/>
                    <a:gd name="T54" fmla="*/ 44 w 498"/>
                    <a:gd name="T55" fmla="*/ 390 h 497"/>
                    <a:gd name="T56" fmla="*/ 26 w 498"/>
                    <a:gd name="T57" fmla="*/ 360 h 497"/>
                    <a:gd name="T58" fmla="*/ 12 w 498"/>
                    <a:gd name="T59" fmla="*/ 325 h 497"/>
                    <a:gd name="T60" fmla="*/ 3 w 498"/>
                    <a:gd name="T61" fmla="*/ 290 h 497"/>
                    <a:gd name="T62" fmla="*/ 0 w 498"/>
                    <a:gd name="T63" fmla="*/ 251 h 497"/>
                    <a:gd name="T64" fmla="*/ 3 w 498"/>
                    <a:gd name="T65" fmla="*/ 212 h 497"/>
                    <a:gd name="T66" fmla="*/ 11 w 498"/>
                    <a:gd name="T67" fmla="*/ 174 h 497"/>
                    <a:gd name="T68" fmla="*/ 25 w 498"/>
                    <a:gd name="T69" fmla="*/ 140 h 497"/>
                    <a:gd name="T70" fmla="*/ 43 w 498"/>
                    <a:gd name="T71" fmla="*/ 108 h 497"/>
                    <a:gd name="T72" fmla="*/ 65 w 498"/>
                    <a:gd name="T73" fmla="*/ 81 h 497"/>
                    <a:gd name="T74" fmla="*/ 92 w 498"/>
                    <a:gd name="T75" fmla="*/ 56 h 497"/>
                    <a:gd name="T76" fmla="*/ 120 w 498"/>
                    <a:gd name="T77" fmla="*/ 36 h 497"/>
                    <a:gd name="T78" fmla="*/ 153 w 498"/>
                    <a:gd name="T79" fmla="*/ 19 h 497"/>
                    <a:gd name="T80" fmla="*/ 187 w 498"/>
                    <a:gd name="T81" fmla="*/ 7 h 497"/>
                    <a:gd name="T82" fmla="*/ 223 w 498"/>
                    <a:gd name="T83" fmla="*/ 1 h 497"/>
                    <a:gd name="T84" fmla="*/ 260 w 498"/>
                    <a:gd name="T85" fmla="*/ 0 h 4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98"/>
                    <a:gd name="T130" fmla="*/ 0 h 497"/>
                    <a:gd name="T131" fmla="*/ 498 w 498"/>
                    <a:gd name="T132" fmla="*/ 497 h 4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98" h="497">
                      <a:moveTo>
                        <a:pt x="260" y="0"/>
                      </a:moveTo>
                      <a:lnTo>
                        <a:pt x="273" y="1"/>
                      </a:lnTo>
                      <a:lnTo>
                        <a:pt x="285" y="2"/>
                      </a:lnTo>
                      <a:lnTo>
                        <a:pt x="297" y="4"/>
                      </a:lnTo>
                      <a:lnTo>
                        <a:pt x="308" y="7"/>
                      </a:lnTo>
                      <a:lnTo>
                        <a:pt x="321" y="10"/>
                      </a:lnTo>
                      <a:lnTo>
                        <a:pt x="332" y="14"/>
                      </a:lnTo>
                      <a:lnTo>
                        <a:pt x="343" y="18"/>
                      </a:lnTo>
                      <a:lnTo>
                        <a:pt x="354" y="24"/>
                      </a:lnTo>
                      <a:lnTo>
                        <a:pt x="364" y="29"/>
                      </a:lnTo>
                      <a:lnTo>
                        <a:pt x="376" y="35"/>
                      </a:lnTo>
                      <a:lnTo>
                        <a:pt x="386" y="41"/>
                      </a:lnTo>
                      <a:lnTo>
                        <a:pt x="395" y="47"/>
                      </a:lnTo>
                      <a:lnTo>
                        <a:pt x="405" y="54"/>
                      </a:lnTo>
                      <a:lnTo>
                        <a:pt x="414" y="62"/>
                      </a:lnTo>
                      <a:lnTo>
                        <a:pt x="423" y="70"/>
                      </a:lnTo>
                      <a:lnTo>
                        <a:pt x="431" y="79"/>
                      </a:lnTo>
                      <a:lnTo>
                        <a:pt x="439" y="88"/>
                      </a:lnTo>
                      <a:lnTo>
                        <a:pt x="447" y="97"/>
                      </a:lnTo>
                      <a:lnTo>
                        <a:pt x="453" y="106"/>
                      </a:lnTo>
                      <a:lnTo>
                        <a:pt x="460" y="116"/>
                      </a:lnTo>
                      <a:lnTo>
                        <a:pt x="466" y="126"/>
                      </a:lnTo>
                      <a:lnTo>
                        <a:pt x="473" y="138"/>
                      </a:lnTo>
                      <a:lnTo>
                        <a:pt x="478" y="149"/>
                      </a:lnTo>
                      <a:lnTo>
                        <a:pt x="482" y="160"/>
                      </a:lnTo>
                      <a:lnTo>
                        <a:pt x="486" y="171"/>
                      </a:lnTo>
                      <a:lnTo>
                        <a:pt x="490" y="184"/>
                      </a:lnTo>
                      <a:lnTo>
                        <a:pt x="492" y="196"/>
                      </a:lnTo>
                      <a:lnTo>
                        <a:pt x="495" y="208"/>
                      </a:lnTo>
                      <a:lnTo>
                        <a:pt x="496" y="220"/>
                      </a:lnTo>
                      <a:lnTo>
                        <a:pt x="497" y="234"/>
                      </a:lnTo>
                      <a:lnTo>
                        <a:pt x="498" y="246"/>
                      </a:lnTo>
                      <a:lnTo>
                        <a:pt x="498" y="259"/>
                      </a:lnTo>
                      <a:lnTo>
                        <a:pt x="497" y="272"/>
                      </a:lnTo>
                      <a:lnTo>
                        <a:pt x="495" y="285"/>
                      </a:lnTo>
                      <a:lnTo>
                        <a:pt x="493" y="299"/>
                      </a:lnTo>
                      <a:lnTo>
                        <a:pt x="490" y="311"/>
                      </a:lnTo>
                      <a:lnTo>
                        <a:pt x="487" y="323"/>
                      </a:lnTo>
                      <a:lnTo>
                        <a:pt x="483" y="334"/>
                      </a:lnTo>
                      <a:lnTo>
                        <a:pt x="479" y="346"/>
                      </a:lnTo>
                      <a:lnTo>
                        <a:pt x="474" y="357"/>
                      </a:lnTo>
                      <a:lnTo>
                        <a:pt x="467" y="368"/>
                      </a:lnTo>
                      <a:lnTo>
                        <a:pt x="461" y="378"/>
                      </a:lnTo>
                      <a:lnTo>
                        <a:pt x="455" y="388"/>
                      </a:lnTo>
                      <a:lnTo>
                        <a:pt x="448" y="399"/>
                      </a:lnTo>
                      <a:lnTo>
                        <a:pt x="441" y="408"/>
                      </a:lnTo>
                      <a:lnTo>
                        <a:pt x="433" y="417"/>
                      </a:lnTo>
                      <a:lnTo>
                        <a:pt x="425" y="425"/>
                      </a:lnTo>
                      <a:lnTo>
                        <a:pt x="415" y="433"/>
                      </a:lnTo>
                      <a:lnTo>
                        <a:pt x="406" y="441"/>
                      </a:lnTo>
                      <a:lnTo>
                        <a:pt x="397" y="449"/>
                      </a:lnTo>
                      <a:lnTo>
                        <a:pt x="387" y="456"/>
                      </a:lnTo>
                      <a:lnTo>
                        <a:pt x="378" y="462"/>
                      </a:lnTo>
                      <a:lnTo>
                        <a:pt x="366" y="468"/>
                      </a:lnTo>
                      <a:lnTo>
                        <a:pt x="356" y="473"/>
                      </a:lnTo>
                      <a:lnTo>
                        <a:pt x="345" y="478"/>
                      </a:lnTo>
                      <a:lnTo>
                        <a:pt x="334" y="482"/>
                      </a:lnTo>
                      <a:lnTo>
                        <a:pt x="323" y="486"/>
                      </a:lnTo>
                      <a:lnTo>
                        <a:pt x="311" y="489"/>
                      </a:lnTo>
                      <a:lnTo>
                        <a:pt x="299" y="492"/>
                      </a:lnTo>
                      <a:lnTo>
                        <a:pt x="287" y="494"/>
                      </a:lnTo>
                      <a:lnTo>
                        <a:pt x="276" y="495"/>
                      </a:lnTo>
                      <a:lnTo>
                        <a:pt x="263" y="496"/>
                      </a:lnTo>
                      <a:lnTo>
                        <a:pt x="250" y="497"/>
                      </a:lnTo>
                      <a:lnTo>
                        <a:pt x="238" y="497"/>
                      </a:lnTo>
                      <a:lnTo>
                        <a:pt x="226" y="496"/>
                      </a:lnTo>
                      <a:lnTo>
                        <a:pt x="213" y="494"/>
                      </a:lnTo>
                      <a:lnTo>
                        <a:pt x="201" y="492"/>
                      </a:lnTo>
                      <a:lnTo>
                        <a:pt x="189" y="490"/>
                      </a:lnTo>
                      <a:lnTo>
                        <a:pt x="178" y="487"/>
                      </a:lnTo>
                      <a:lnTo>
                        <a:pt x="166" y="483"/>
                      </a:lnTo>
                      <a:lnTo>
                        <a:pt x="155" y="479"/>
                      </a:lnTo>
                      <a:lnTo>
                        <a:pt x="144" y="474"/>
                      </a:lnTo>
                      <a:lnTo>
                        <a:pt x="133" y="469"/>
                      </a:lnTo>
                      <a:lnTo>
                        <a:pt x="123" y="463"/>
                      </a:lnTo>
                      <a:lnTo>
                        <a:pt x="112" y="457"/>
                      </a:lnTo>
                      <a:lnTo>
                        <a:pt x="103" y="450"/>
                      </a:lnTo>
                      <a:lnTo>
                        <a:pt x="93" y="442"/>
                      </a:lnTo>
                      <a:lnTo>
                        <a:pt x="84" y="435"/>
                      </a:lnTo>
                      <a:lnTo>
                        <a:pt x="76" y="427"/>
                      </a:lnTo>
                      <a:lnTo>
                        <a:pt x="66" y="418"/>
                      </a:lnTo>
                      <a:lnTo>
                        <a:pt x="59" y="410"/>
                      </a:lnTo>
                      <a:lnTo>
                        <a:pt x="51" y="401"/>
                      </a:lnTo>
                      <a:lnTo>
                        <a:pt x="44" y="390"/>
                      </a:lnTo>
                      <a:lnTo>
                        <a:pt x="38" y="380"/>
                      </a:lnTo>
                      <a:lnTo>
                        <a:pt x="32" y="370"/>
                      </a:lnTo>
                      <a:lnTo>
                        <a:pt x="26" y="360"/>
                      </a:lnTo>
                      <a:lnTo>
                        <a:pt x="20" y="349"/>
                      </a:lnTo>
                      <a:lnTo>
                        <a:pt x="16" y="337"/>
                      </a:lnTo>
                      <a:lnTo>
                        <a:pt x="12" y="325"/>
                      </a:lnTo>
                      <a:lnTo>
                        <a:pt x="8" y="314"/>
                      </a:lnTo>
                      <a:lnTo>
                        <a:pt x="5" y="302"/>
                      </a:lnTo>
                      <a:lnTo>
                        <a:pt x="3" y="290"/>
                      </a:lnTo>
                      <a:lnTo>
                        <a:pt x="1" y="276"/>
                      </a:lnTo>
                      <a:lnTo>
                        <a:pt x="0" y="264"/>
                      </a:lnTo>
                      <a:lnTo>
                        <a:pt x="0" y="251"/>
                      </a:lnTo>
                      <a:lnTo>
                        <a:pt x="0" y="238"/>
                      </a:lnTo>
                      <a:lnTo>
                        <a:pt x="1" y="224"/>
                      </a:lnTo>
                      <a:lnTo>
                        <a:pt x="3" y="212"/>
                      </a:lnTo>
                      <a:lnTo>
                        <a:pt x="5" y="199"/>
                      </a:lnTo>
                      <a:lnTo>
                        <a:pt x="7" y="187"/>
                      </a:lnTo>
                      <a:lnTo>
                        <a:pt x="11" y="174"/>
                      </a:lnTo>
                      <a:lnTo>
                        <a:pt x="15" y="162"/>
                      </a:lnTo>
                      <a:lnTo>
                        <a:pt x="19" y="151"/>
                      </a:lnTo>
                      <a:lnTo>
                        <a:pt x="25" y="140"/>
                      </a:lnTo>
                      <a:lnTo>
                        <a:pt x="31" y="130"/>
                      </a:lnTo>
                      <a:lnTo>
                        <a:pt x="37" y="118"/>
                      </a:lnTo>
                      <a:lnTo>
                        <a:pt x="43" y="108"/>
                      </a:lnTo>
                      <a:lnTo>
                        <a:pt x="50" y="99"/>
                      </a:lnTo>
                      <a:lnTo>
                        <a:pt x="57" y="89"/>
                      </a:lnTo>
                      <a:lnTo>
                        <a:pt x="65" y="81"/>
                      </a:lnTo>
                      <a:lnTo>
                        <a:pt x="74" y="71"/>
                      </a:lnTo>
                      <a:lnTo>
                        <a:pt x="83" y="63"/>
                      </a:lnTo>
                      <a:lnTo>
                        <a:pt x="92" y="56"/>
                      </a:lnTo>
                      <a:lnTo>
                        <a:pt x="101" y="48"/>
                      </a:lnTo>
                      <a:lnTo>
                        <a:pt x="110" y="42"/>
                      </a:lnTo>
                      <a:lnTo>
                        <a:pt x="120" y="36"/>
                      </a:lnTo>
                      <a:lnTo>
                        <a:pt x="131" y="30"/>
                      </a:lnTo>
                      <a:lnTo>
                        <a:pt x="142" y="25"/>
                      </a:lnTo>
                      <a:lnTo>
                        <a:pt x="153" y="19"/>
                      </a:lnTo>
                      <a:lnTo>
                        <a:pt x="164" y="14"/>
                      </a:lnTo>
                      <a:lnTo>
                        <a:pt x="176" y="11"/>
                      </a:lnTo>
                      <a:lnTo>
                        <a:pt x="187" y="7"/>
                      </a:lnTo>
                      <a:lnTo>
                        <a:pt x="199" y="5"/>
                      </a:lnTo>
                      <a:lnTo>
                        <a:pt x="210" y="3"/>
                      </a:lnTo>
                      <a:lnTo>
                        <a:pt x="223" y="1"/>
                      </a:lnTo>
                      <a:lnTo>
                        <a:pt x="235" y="0"/>
                      </a:lnTo>
                      <a:lnTo>
                        <a:pt x="247" y="0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6" name="Freeform 128"/>
                <p:cNvSpPr>
                  <a:spLocks/>
                </p:cNvSpPr>
                <p:nvPr/>
              </p:nvSpPr>
              <p:spPr bwMode="auto">
                <a:xfrm flipH="1">
                  <a:off x="3328" y="3258"/>
                  <a:ext cx="9" cy="10"/>
                </a:xfrm>
                <a:custGeom>
                  <a:avLst/>
                  <a:gdLst>
                    <a:gd name="T0" fmla="*/ 254 w 254"/>
                    <a:gd name="T1" fmla="*/ 275 h 275"/>
                    <a:gd name="T2" fmla="*/ 254 w 254"/>
                    <a:gd name="T3" fmla="*/ 247 h 275"/>
                    <a:gd name="T4" fmla="*/ 251 w 254"/>
                    <a:gd name="T5" fmla="*/ 220 h 275"/>
                    <a:gd name="T6" fmla="*/ 245 w 254"/>
                    <a:gd name="T7" fmla="*/ 194 h 275"/>
                    <a:gd name="T8" fmla="*/ 237 w 254"/>
                    <a:gd name="T9" fmla="*/ 169 h 275"/>
                    <a:gd name="T10" fmla="*/ 227 w 254"/>
                    <a:gd name="T11" fmla="*/ 146 h 275"/>
                    <a:gd name="T12" fmla="*/ 215 w 254"/>
                    <a:gd name="T13" fmla="*/ 123 h 275"/>
                    <a:gd name="T14" fmla="*/ 200 w 254"/>
                    <a:gd name="T15" fmla="*/ 103 h 275"/>
                    <a:gd name="T16" fmla="*/ 184 w 254"/>
                    <a:gd name="T17" fmla="*/ 83 h 275"/>
                    <a:gd name="T18" fmla="*/ 166 w 254"/>
                    <a:gd name="T19" fmla="*/ 65 h 275"/>
                    <a:gd name="T20" fmla="*/ 145 w 254"/>
                    <a:gd name="T21" fmla="*/ 50 h 275"/>
                    <a:gd name="T22" fmla="*/ 124 w 254"/>
                    <a:gd name="T23" fmla="*/ 35 h 275"/>
                    <a:gd name="T24" fmla="*/ 101 w 254"/>
                    <a:gd name="T25" fmla="*/ 24 h 275"/>
                    <a:gd name="T26" fmla="*/ 78 w 254"/>
                    <a:gd name="T27" fmla="*/ 14 h 275"/>
                    <a:gd name="T28" fmla="*/ 53 w 254"/>
                    <a:gd name="T29" fmla="*/ 7 h 275"/>
                    <a:gd name="T30" fmla="*/ 28 w 254"/>
                    <a:gd name="T31" fmla="*/ 2 h 275"/>
                    <a:gd name="T32" fmla="*/ 1 w 254"/>
                    <a:gd name="T33" fmla="*/ 0 h 275"/>
                    <a:gd name="T34" fmla="*/ 12 w 254"/>
                    <a:gd name="T35" fmla="*/ 31 h 275"/>
                    <a:gd name="T36" fmla="*/ 35 w 254"/>
                    <a:gd name="T37" fmla="*/ 34 h 275"/>
                    <a:gd name="T38" fmla="*/ 56 w 254"/>
                    <a:gd name="T39" fmla="*/ 41 h 275"/>
                    <a:gd name="T40" fmla="*/ 78 w 254"/>
                    <a:gd name="T41" fmla="*/ 48 h 275"/>
                    <a:gd name="T42" fmla="*/ 98 w 254"/>
                    <a:gd name="T43" fmla="*/ 57 h 275"/>
                    <a:gd name="T44" fmla="*/ 118 w 254"/>
                    <a:gd name="T45" fmla="*/ 69 h 275"/>
                    <a:gd name="T46" fmla="*/ 136 w 254"/>
                    <a:gd name="T47" fmla="*/ 81 h 275"/>
                    <a:gd name="T48" fmla="*/ 153 w 254"/>
                    <a:gd name="T49" fmla="*/ 97 h 275"/>
                    <a:gd name="T50" fmla="*/ 169 w 254"/>
                    <a:gd name="T51" fmla="*/ 113 h 275"/>
                    <a:gd name="T52" fmla="*/ 182 w 254"/>
                    <a:gd name="T53" fmla="*/ 130 h 275"/>
                    <a:gd name="T54" fmla="*/ 194 w 254"/>
                    <a:gd name="T55" fmla="*/ 150 h 275"/>
                    <a:gd name="T56" fmla="*/ 204 w 254"/>
                    <a:gd name="T57" fmla="*/ 170 h 275"/>
                    <a:gd name="T58" fmla="*/ 213 w 254"/>
                    <a:gd name="T59" fmla="*/ 191 h 275"/>
                    <a:gd name="T60" fmla="*/ 218 w 254"/>
                    <a:gd name="T61" fmla="*/ 214 h 275"/>
                    <a:gd name="T62" fmla="*/ 222 w 254"/>
                    <a:gd name="T63" fmla="*/ 237 h 275"/>
                    <a:gd name="T64" fmla="*/ 224 w 254"/>
                    <a:gd name="T65" fmla="*/ 262 h 275"/>
                    <a:gd name="T66" fmla="*/ 223 w 254"/>
                    <a:gd name="T67" fmla="*/ 274 h 2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4"/>
                    <a:gd name="T103" fmla="*/ 0 h 275"/>
                    <a:gd name="T104" fmla="*/ 254 w 254"/>
                    <a:gd name="T105" fmla="*/ 275 h 2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4" h="275">
                      <a:moveTo>
                        <a:pt x="254" y="275"/>
                      </a:moveTo>
                      <a:lnTo>
                        <a:pt x="254" y="275"/>
                      </a:lnTo>
                      <a:lnTo>
                        <a:pt x="254" y="261"/>
                      </a:lnTo>
                      <a:lnTo>
                        <a:pt x="254" y="247"/>
                      </a:lnTo>
                      <a:lnTo>
                        <a:pt x="253" y="233"/>
                      </a:lnTo>
                      <a:lnTo>
                        <a:pt x="251" y="220"/>
                      </a:lnTo>
                      <a:lnTo>
                        <a:pt x="248" y="207"/>
                      </a:lnTo>
                      <a:lnTo>
                        <a:pt x="245" y="194"/>
                      </a:lnTo>
                      <a:lnTo>
                        <a:pt x="242" y="181"/>
                      </a:lnTo>
                      <a:lnTo>
                        <a:pt x="237" y="169"/>
                      </a:lnTo>
                      <a:lnTo>
                        <a:pt x="233" y="158"/>
                      </a:lnTo>
                      <a:lnTo>
                        <a:pt x="227" y="146"/>
                      </a:lnTo>
                      <a:lnTo>
                        <a:pt x="221" y="134"/>
                      </a:lnTo>
                      <a:lnTo>
                        <a:pt x="215" y="123"/>
                      </a:lnTo>
                      <a:lnTo>
                        <a:pt x="207" y="113"/>
                      </a:lnTo>
                      <a:lnTo>
                        <a:pt x="200" y="103"/>
                      </a:lnTo>
                      <a:lnTo>
                        <a:pt x="192" y="93"/>
                      </a:lnTo>
                      <a:lnTo>
                        <a:pt x="184" y="83"/>
                      </a:lnTo>
                      <a:lnTo>
                        <a:pt x="175" y="74"/>
                      </a:lnTo>
                      <a:lnTo>
                        <a:pt x="166" y="65"/>
                      </a:lnTo>
                      <a:lnTo>
                        <a:pt x="155" y="57"/>
                      </a:lnTo>
                      <a:lnTo>
                        <a:pt x="145" y="50"/>
                      </a:lnTo>
                      <a:lnTo>
                        <a:pt x="135" y="43"/>
                      </a:lnTo>
                      <a:lnTo>
                        <a:pt x="124" y="35"/>
                      </a:lnTo>
                      <a:lnTo>
                        <a:pt x="114" y="29"/>
                      </a:lnTo>
                      <a:lnTo>
                        <a:pt x="101" y="24"/>
                      </a:lnTo>
                      <a:lnTo>
                        <a:pt x="90" y="19"/>
                      </a:lnTo>
                      <a:lnTo>
                        <a:pt x="78" y="14"/>
                      </a:lnTo>
                      <a:lnTo>
                        <a:pt x="66" y="10"/>
                      </a:lnTo>
                      <a:lnTo>
                        <a:pt x="53" y="7"/>
                      </a:lnTo>
                      <a:lnTo>
                        <a:pt x="40" y="4"/>
                      </a:lnTo>
                      <a:lnTo>
                        <a:pt x="28" y="2"/>
                      </a:lnTo>
                      <a:lnTo>
                        <a:pt x="15" y="1"/>
                      </a:lnTo>
                      <a:lnTo>
                        <a:pt x="1" y="0"/>
                      </a:lnTo>
                      <a:lnTo>
                        <a:pt x="0" y="30"/>
                      </a:lnTo>
                      <a:lnTo>
                        <a:pt x="12" y="31"/>
                      </a:lnTo>
                      <a:lnTo>
                        <a:pt x="24" y="32"/>
                      </a:lnTo>
                      <a:lnTo>
                        <a:pt x="35" y="34"/>
                      </a:lnTo>
                      <a:lnTo>
                        <a:pt x="46" y="38"/>
                      </a:lnTo>
                      <a:lnTo>
                        <a:pt x="56" y="41"/>
                      </a:lnTo>
                      <a:lnTo>
                        <a:pt x="68" y="44"/>
                      </a:lnTo>
                      <a:lnTo>
                        <a:pt x="78" y="48"/>
                      </a:lnTo>
                      <a:lnTo>
                        <a:pt x="88" y="53"/>
                      </a:lnTo>
                      <a:lnTo>
                        <a:pt x="98" y="57"/>
                      </a:lnTo>
                      <a:lnTo>
                        <a:pt x="108" y="63"/>
                      </a:lnTo>
                      <a:lnTo>
                        <a:pt x="118" y="69"/>
                      </a:lnTo>
                      <a:lnTo>
                        <a:pt x="127" y="75"/>
                      </a:lnTo>
                      <a:lnTo>
                        <a:pt x="136" y="81"/>
                      </a:lnTo>
                      <a:lnTo>
                        <a:pt x="144" y="88"/>
                      </a:lnTo>
                      <a:lnTo>
                        <a:pt x="153" y="97"/>
                      </a:lnTo>
                      <a:lnTo>
                        <a:pt x="161" y="105"/>
                      </a:lnTo>
                      <a:lnTo>
                        <a:pt x="169" y="113"/>
                      </a:lnTo>
                      <a:lnTo>
                        <a:pt x="175" y="121"/>
                      </a:lnTo>
                      <a:lnTo>
                        <a:pt x="182" y="130"/>
                      </a:lnTo>
                      <a:lnTo>
                        <a:pt x="188" y="139"/>
                      </a:lnTo>
                      <a:lnTo>
                        <a:pt x="194" y="150"/>
                      </a:lnTo>
                      <a:lnTo>
                        <a:pt x="199" y="160"/>
                      </a:lnTo>
                      <a:lnTo>
                        <a:pt x="204" y="170"/>
                      </a:lnTo>
                      <a:lnTo>
                        <a:pt x="208" y="180"/>
                      </a:lnTo>
                      <a:lnTo>
                        <a:pt x="213" y="191"/>
                      </a:lnTo>
                      <a:lnTo>
                        <a:pt x="216" y="203"/>
                      </a:lnTo>
                      <a:lnTo>
                        <a:pt x="218" y="214"/>
                      </a:lnTo>
                      <a:lnTo>
                        <a:pt x="221" y="225"/>
                      </a:lnTo>
                      <a:lnTo>
                        <a:pt x="222" y="237"/>
                      </a:lnTo>
                      <a:lnTo>
                        <a:pt x="223" y="250"/>
                      </a:lnTo>
                      <a:lnTo>
                        <a:pt x="224" y="262"/>
                      </a:lnTo>
                      <a:lnTo>
                        <a:pt x="223" y="274"/>
                      </a:lnTo>
                      <a:lnTo>
                        <a:pt x="254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7" name="Freeform 129"/>
                <p:cNvSpPr>
                  <a:spLocks/>
                </p:cNvSpPr>
                <p:nvPr/>
              </p:nvSpPr>
              <p:spPr bwMode="auto">
                <a:xfrm flipH="1">
                  <a:off x="3328" y="3268"/>
                  <a:ext cx="10" cy="10"/>
                </a:xfrm>
                <a:custGeom>
                  <a:avLst/>
                  <a:gdLst>
                    <a:gd name="T0" fmla="*/ 0 w 275"/>
                    <a:gd name="T1" fmla="*/ 254 h 254"/>
                    <a:gd name="T2" fmla="*/ 25 w 275"/>
                    <a:gd name="T3" fmla="*/ 254 h 254"/>
                    <a:gd name="T4" fmla="*/ 52 w 275"/>
                    <a:gd name="T5" fmla="*/ 251 h 254"/>
                    <a:gd name="T6" fmla="*/ 76 w 275"/>
                    <a:gd name="T7" fmla="*/ 246 h 254"/>
                    <a:gd name="T8" fmla="*/ 101 w 275"/>
                    <a:gd name="T9" fmla="*/ 238 h 254"/>
                    <a:gd name="T10" fmla="*/ 124 w 275"/>
                    <a:gd name="T11" fmla="*/ 228 h 254"/>
                    <a:gd name="T12" fmla="*/ 147 w 275"/>
                    <a:gd name="T13" fmla="*/ 216 h 254"/>
                    <a:gd name="T14" fmla="*/ 168 w 275"/>
                    <a:gd name="T15" fmla="*/ 202 h 254"/>
                    <a:gd name="T16" fmla="*/ 188 w 275"/>
                    <a:gd name="T17" fmla="*/ 186 h 254"/>
                    <a:gd name="T18" fmla="*/ 206 w 275"/>
                    <a:gd name="T19" fmla="*/ 168 h 254"/>
                    <a:gd name="T20" fmla="*/ 222 w 275"/>
                    <a:gd name="T21" fmla="*/ 149 h 254"/>
                    <a:gd name="T22" fmla="*/ 237 w 275"/>
                    <a:gd name="T23" fmla="*/ 127 h 254"/>
                    <a:gd name="T24" fmla="*/ 250 w 275"/>
                    <a:gd name="T25" fmla="*/ 105 h 254"/>
                    <a:gd name="T26" fmla="*/ 260 w 275"/>
                    <a:gd name="T27" fmla="*/ 80 h 254"/>
                    <a:gd name="T28" fmla="*/ 267 w 275"/>
                    <a:gd name="T29" fmla="*/ 55 h 254"/>
                    <a:gd name="T30" fmla="*/ 272 w 275"/>
                    <a:gd name="T31" fmla="*/ 29 h 254"/>
                    <a:gd name="T32" fmla="*/ 275 w 275"/>
                    <a:gd name="T33" fmla="*/ 1 h 254"/>
                    <a:gd name="T34" fmla="*/ 244 w 275"/>
                    <a:gd name="T35" fmla="*/ 12 h 254"/>
                    <a:gd name="T36" fmla="*/ 240 w 275"/>
                    <a:gd name="T37" fmla="*/ 37 h 254"/>
                    <a:gd name="T38" fmla="*/ 234 w 275"/>
                    <a:gd name="T39" fmla="*/ 59 h 254"/>
                    <a:gd name="T40" fmla="*/ 226 w 275"/>
                    <a:gd name="T41" fmla="*/ 82 h 254"/>
                    <a:gd name="T42" fmla="*/ 216 w 275"/>
                    <a:gd name="T43" fmla="*/ 102 h 254"/>
                    <a:gd name="T44" fmla="*/ 204 w 275"/>
                    <a:gd name="T45" fmla="*/ 121 h 254"/>
                    <a:gd name="T46" fmla="*/ 191 w 275"/>
                    <a:gd name="T47" fmla="*/ 139 h 254"/>
                    <a:gd name="T48" fmla="*/ 175 w 275"/>
                    <a:gd name="T49" fmla="*/ 155 h 254"/>
                    <a:gd name="T50" fmla="*/ 159 w 275"/>
                    <a:gd name="T51" fmla="*/ 170 h 254"/>
                    <a:gd name="T52" fmla="*/ 141 w 275"/>
                    <a:gd name="T53" fmla="*/ 183 h 254"/>
                    <a:gd name="T54" fmla="*/ 121 w 275"/>
                    <a:gd name="T55" fmla="*/ 195 h 254"/>
                    <a:gd name="T56" fmla="*/ 101 w 275"/>
                    <a:gd name="T57" fmla="*/ 205 h 254"/>
                    <a:gd name="T58" fmla="*/ 80 w 275"/>
                    <a:gd name="T59" fmla="*/ 212 h 254"/>
                    <a:gd name="T60" fmla="*/ 58 w 275"/>
                    <a:gd name="T61" fmla="*/ 218 h 254"/>
                    <a:gd name="T62" fmla="*/ 36 w 275"/>
                    <a:gd name="T63" fmla="*/ 221 h 254"/>
                    <a:gd name="T64" fmla="*/ 12 w 275"/>
                    <a:gd name="T65" fmla="*/ 222 h 254"/>
                    <a:gd name="T66" fmla="*/ 1 w 275"/>
                    <a:gd name="T67" fmla="*/ 222 h 2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5"/>
                    <a:gd name="T103" fmla="*/ 0 h 254"/>
                    <a:gd name="T104" fmla="*/ 275 w 275"/>
                    <a:gd name="T105" fmla="*/ 254 h 2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5" h="254">
                      <a:moveTo>
                        <a:pt x="0" y="254"/>
                      </a:moveTo>
                      <a:lnTo>
                        <a:pt x="0" y="254"/>
                      </a:lnTo>
                      <a:lnTo>
                        <a:pt x="13" y="254"/>
                      </a:lnTo>
                      <a:lnTo>
                        <a:pt x="25" y="254"/>
                      </a:lnTo>
                      <a:lnTo>
                        <a:pt x="39" y="253"/>
                      </a:lnTo>
                      <a:lnTo>
                        <a:pt x="52" y="251"/>
                      </a:lnTo>
                      <a:lnTo>
                        <a:pt x="64" y="249"/>
                      </a:lnTo>
                      <a:lnTo>
                        <a:pt x="76" y="246"/>
                      </a:lnTo>
                      <a:lnTo>
                        <a:pt x="90" y="243"/>
                      </a:lnTo>
                      <a:lnTo>
                        <a:pt x="101" y="238"/>
                      </a:lnTo>
                      <a:lnTo>
                        <a:pt x="113" y="233"/>
                      </a:lnTo>
                      <a:lnTo>
                        <a:pt x="124" y="228"/>
                      </a:lnTo>
                      <a:lnTo>
                        <a:pt x="137" y="222"/>
                      </a:lnTo>
                      <a:lnTo>
                        <a:pt x="147" y="216"/>
                      </a:lnTo>
                      <a:lnTo>
                        <a:pt x="158" y="210"/>
                      </a:lnTo>
                      <a:lnTo>
                        <a:pt x="168" y="202"/>
                      </a:lnTo>
                      <a:lnTo>
                        <a:pt x="178" y="195"/>
                      </a:lnTo>
                      <a:lnTo>
                        <a:pt x="188" y="186"/>
                      </a:lnTo>
                      <a:lnTo>
                        <a:pt x="197" y="177"/>
                      </a:lnTo>
                      <a:lnTo>
                        <a:pt x="206" y="168"/>
                      </a:lnTo>
                      <a:lnTo>
                        <a:pt x="214" y="159"/>
                      </a:lnTo>
                      <a:lnTo>
                        <a:pt x="222" y="149"/>
                      </a:lnTo>
                      <a:lnTo>
                        <a:pt x="229" y="139"/>
                      </a:lnTo>
                      <a:lnTo>
                        <a:pt x="237" y="127"/>
                      </a:lnTo>
                      <a:lnTo>
                        <a:pt x="244" y="116"/>
                      </a:lnTo>
                      <a:lnTo>
                        <a:pt x="250" y="105"/>
                      </a:lnTo>
                      <a:lnTo>
                        <a:pt x="255" y="93"/>
                      </a:lnTo>
                      <a:lnTo>
                        <a:pt x="260" y="80"/>
                      </a:lnTo>
                      <a:lnTo>
                        <a:pt x="264" y="68"/>
                      </a:lnTo>
                      <a:lnTo>
                        <a:pt x="267" y="55"/>
                      </a:lnTo>
                      <a:lnTo>
                        <a:pt x="270" y="42"/>
                      </a:lnTo>
                      <a:lnTo>
                        <a:pt x="272" y="29"/>
                      </a:lnTo>
                      <a:lnTo>
                        <a:pt x="274" y="15"/>
                      </a:lnTo>
                      <a:lnTo>
                        <a:pt x="275" y="1"/>
                      </a:lnTo>
                      <a:lnTo>
                        <a:pt x="244" y="0"/>
                      </a:lnTo>
                      <a:lnTo>
                        <a:pt x="244" y="12"/>
                      </a:lnTo>
                      <a:lnTo>
                        <a:pt x="242" y="24"/>
                      </a:lnTo>
                      <a:lnTo>
                        <a:pt x="240" y="37"/>
                      </a:lnTo>
                      <a:lnTo>
                        <a:pt x="237" y="48"/>
                      </a:lnTo>
                      <a:lnTo>
                        <a:pt x="234" y="59"/>
                      </a:lnTo>
                      <a:lnTo>
                        <a:pt x="230" y="70"/>
                      </a:lnTo>
                      <a:lnTo>
                        <a:pt x="226" y="82"/>
                      </a:lnTo>
                      <a:lnTo>
                        <a:pt x="221" y="92"/>
                      </a:lnTo>
                      <a:lnTo>
                        <a:pt x="216" y="102"/>
                      </a:lnTo>
                      <a:lnTo>
                        <a:pt x="210" y="111"/>
                      </a:lnTo>
                      <a:lnTo>
                        <a:pt x="204" y="121"/>
                      </a:lnTo>
                      <a:lnTo>
                        <a:pt x="198" y="130"/>
                      </a:lnTo>
                      <a:lnTo>
                        <a:pt x="191" y="139"/>
                      </a:lnTo>
                      <a:lnTo>
                        <a:pt x="184" y="148"/>
                      </a:lnTo>
                      <a:lnTo>
                        <a:pt x="175" y="155"/>
                      </a:lnTo>
                      <a:lnTo>
                        <a:pt x="167" y="163"/>
                      </a:lnTo>
                      <a:lnTo>
                        <a:pt x="159" y="170"/>
                      </a:lnTo>
                      <a:lnTo>
                        <a:pt x="150" y="177"/>
                      </a:lnTo>
                      <a:lnTo>
                        <a:pt x="141" y="183"/>
                      </a:lnTo>
                      <a:lnTo>
                        <a:pt x="132" y="190"/>
                      </a:lnTo>
                      <a:lnTo>
                        <a:pt x="121" y="195"/>
                      </a:lnTo>
                      <a:lnTo>
                        <a:pt x="111" y="200"/>
                      </a:lnTo>
                      <a:lnTo>
                        <a:pt x="101" y="205"/>
                      </a:lnTo>
                      <a:lnTo>
                        <a:pt x="91" y="209"/>
                      </a:lnTo>
                      <a:lnTo>
                        <a:pt x="80" y="212"/>
                      </a:lnTo>
                      <a:lnTo>
                        <a:pt x="69" y="215"/>
                      </a:lnTo>
                      <a:lnTo>
                        <a:pt x="58" y="218"/>
                      </a:lnTo>
                      <a:lnTo>
                        <a:pt x="47" y="220"/>
                      </a:lnTo>
                      <a:lnTo>
                        <a:pt x="36" y="221"/>
                      </a:lnTo>
                      <a:lnTo>
                        <a:pt x="24" y="222"/>
                      </a:lnTo>
                      <a:lnTo>
                        <a:pt x="12" y="222"/>
                      </a:lnTo>
                      <a:lnTo>
                        <a:pt x="1" y="222"/>
                      </a:lnTo>
                      <a:lnTo>
                        <a:pt x="0" y="2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8" name="Freeform 130"/>
                <p:cNvSpPr>
                  <a:spLocks/>
                </p:cNvSpPr>
                <p:nvPr/>
              </p:nvSpPr>
              <p:spPr bwMode="auto">
                <a:xfrm flipH="1">
                  <a:off x="3338" y="3268"/>
                  <a:ext cx="10" cy="10"/>
                </a:xfrm>
                <a:custGeom>
                  <a:avLst/>
                  <a:gdLst>
                    <a:gd name="T0" fmla="*/ 0 w 254"/>
                    <a:gd name="T1" fmla="*/ 0 h 276"/>
                    <a:gd name="T2" fmla="*/ 0 w 254"/>
                    <a:gd name="T3" fmla="*/ 28 h 276"/>
                    <a:gd name="T4" fmla="*/ 3 w 254"/>
                    <a:gd name="T5" fmla="*/ 55 h 276"/>
                    <a:gd name="T6" fmla="*/ 8 w 254"/>
                    <a:gd name="T7" fmla="*/ 81 h 276"/>
                    <a:gd name="T8" fmla="*/ 16 w 254"/>
                    <a:gd name="T9" fmla="*/ 106 h 276"/>
                    <a:gd name="T10" fmla="*/ 26 w 254"/>
                    <a:gd name="T11" fmla="*/ 130 h 276"/>
                    <a:gd name="T12" fmla="*/ 40 w 254"/>
                    <a:gd name="T13" fmla="*/ 152 h 276"/>
                    <a:gd name="T14" fmla="*/ 54 w 254"/>
                    <a:gd name="T15" fmla="*/ 173 h 276"/>
                    <a:gd name="T16" fmla="*/ 70 w 254"/>
                    <a:gd name="T17" fmla="*/ 192 h 276"/>
                    <a:gd name="T18" fmla="*/ 89 w 254"/>
                    <a:gd name="T19" fmla="*/ 210 h 276"/>
                    <a:gd name="T20" fmla="*/ 109 w 254"/>
                    <a:gd name="T21" fmla="*/ 226 h 276"/>
                    <a:gd name="T22" fmla="*/ 129 w 254"/>
                    <a:gd name="T23" fmla="*/ 239 h 276"/>
                    <a:gd name="T24" fmla="*/ 152 w 254"/>
                    <a:gd name="T25" fmla="*/ 251 h 276"/>
                    <a:gd name="T26" fmla="*/ 176 w 254"/>
                    <a:gd name="T27" fmla="*/ 260 h 276"/>
                    <a:gd name="T28" fmla="*/ 201 w 254"/>
                    <a:gd name="T29" fmla="*/ 269 h 276"/>
                    <a:gd name="T30" fmla="*/ 226 w 254"/>
                    <a:gd name="T31" fmla="*/ 273 h 276"/>
                    <a:gd name="T32" fmla="*/ 253 w 254"/>
                    <a:gd name="T33" fmla="*/ 276 h 276"/>
                    <a:gd name="T34" fmla="*/ 242 w 254"/>
                    <a:gd name="T35" fmla="*/ 243 h 276"/>
                    <a:gd name="T36" fmla="*/ 219 w 254"/>
                    <a:gd name="T37" fmla="*/ 240 h 276"/>
                    <a:gd name="T38" fmla="*/ 197 w 254"/>
                    <a:gd name="T39" fmla="*/ 235 h 276"/>
                    <a:gd name="T40" fmla="*/ 175 w 254"/>
                    <a:gd name="T41" fmla="*/ 227 h 276"/>
                    <a:gd name="T42" fmla="*/ 155 w 254"/>
                    <a:gd name="T43" fmla="*/ 218 h 276"/>
                    <a:gd name="T44" fmla="*/ 137 w 254"/>
                    <a:gd name="T45" fmla="*/ 206 h 276"/>
                    <a:gd name="T46" fmla="*/ 118 w 254"/>
                    <a:gd name="T47" fmla="*/ 193 h 276"/>
                    <a:gd name="T48" fmla="*/ 101 w 254"/>
                    <a:gd name="T49" fmla="*/ 179 h 276"/>
                    <a:gd name="T50" fmla="*/ 85 w 254"/>
                    <a:gd name="T51" fmla="*/ 163 h 276"/>
                    <a:gd name="T52" fmla="*/ 72 w 254"/>
                    <a:gd name="T53" fmla="*/ 144 h 276"/>
                    <a:gd name="T54" fmla="*/ 60 w 254"/>
                    <a:gd name="T55" fmla="*/ 126 h 276"/>
                    <a:gd name="T56" fmla="*/ 50 w 254"/>
                    <a:gd name="T57" fmla="*/ 106 h 276"/>
                    <a:gd name="T58" fmla="*/ 42 w 254"/>
                    <a:gd name="T59" fmla="*/ 84 h 276"/>
                    <a:gd name="T60" fmla="*/ 35 w 254"/>
                    <a:gd name="T61" fmla="*/ 62 h 276"/>
                    <a:gd name="T62" fmla="*/ 32 w 254"/>
                    <a:gd name="T63" fmla="*/ 38 h 276"/>
                    <a:gd name="T64" fmla="*/ 30 w 254"/>
                    <a:gd name="T65" fmla="*/ 14 h 276"/>
                    <a:gd name="T66" fmla="*/ 31 w 254"/>
                    <a:gd name="T67" fmla="*/ 2 h 27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4"/>
                    <a:gd name="T103" fmla="*/ 0 h 276"/>
                    <a:gd name="T104" fmla="*/ 254 w 254"/>
                    <a:gd name="T105" fmla="*/ 276 h 27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4" h="2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0" y="28"/>
                      </a:lnTo>
                      <a:lnTo>
                        <a:pt x="1" y="41"/>
                      </a:lnTo>
                      <a:lnTo>
                        <a:pt x="3" y="55"/>
                      </a:lnTo>
                      <a:lnTo>
                        <a:pt x="5" y="68"/>
                      </a:lnTo>
                      <a:lnTo>
                        <a:pt x="8" y="81"/>
                      </a:lnTo>
                      <a:lnTo>
                        <a:pt x="12" y="93"/>
                      </a:lnTo>
                      <a:lnTo>
                        <a:pt x="16" y="106"/>
                      </a:lnTo>
                      <a:lnTo>
                        <a:pt x="21" y="118"/>
                      </a:lnTo>
                      <a:lnTo>
                        <a:pt x="26" y="130"/>
                      </a:lnTo>
                      <a:lnTo>
                        <a:pt x="32" y="141"/>
                      </a:lnTo>
                      <a:lnTo>
                        <a:pt x="40" y="152"/>
                      </a:lnTo>
                      <a:lnTo>
                        <a:pt x="47" y="163"/>
                      </a:lnTo>
                      <a:lnTo>
                        <a:pt x="54" y="173"/>
                      </a:lnTo>
                      <a:lnTo>
                        <a:pt x="62" y="183"/>
                      </a:lnTo>
                      <a:lnTo>
                        <a:pt x="70" y="192"/>
                      </a:lnTo>
                      <a:lnTo>
                        <a:pt x="79" y="201"/>
                      </a:lnTo>
                      <a:lnTo>
                        <a:pt x="89" y="210"/>
                      </a:lnTo>
                      <a:lnTo>
                        <a:pt x="99" y="218"/>
                      </a:lnTo>
                      <a:lnTo>
                        <a:pt x="109" y="226"/>
                      </a:lnTo>
                      <a:lnTo>
                        <a:pt x="119" y="233"/>
                      </a:lnTo>
                      <a:lnTo>
                        <a:pt x="129" y="239"/>
                      </a:lnTo>
                      <a:lnTo>
                        <a:pt x="141" y="245"/>
                      </a:lnTo>
                      <a:lnTo>
                        <a:pt x="152" y="251"/>
                      </a:lnTo>
                      <a:lnTo>
                        <a:pt x="164" y="256"/>
                      </a:lnTo>
                      <a:lnTo>
                        <a:pt x="176" y="260"/>
                      </a:lnTo>
                      <a:lnTo>
                        <a:pt x="189" y="265"/>
                      </a:lnTo>
                      <a:lnTo>
                        <a:pt x="201" y="269"/>
                      </a:lnTo>
                      <a:lnTo>
                        <a:pt x="213" y="271"/>
                      </a:lnTo>
                      <a:lnTo>
                        <a:pt x="226" y="273"/>
                      </a:lnTo>
                      <a:lnTo>
                        <a:pt x="240" y="275"/>
                      </a:lnTo>
                      <a:lnTo>
                        <a:pt x="253" y="276"/>
                      </a:lnTo>
                      <a:lnTo>
                        <a:pt x="254" y="244"/>
                      </a:lnTo>
                      <a:lnTo>
                        <a:pt x="242" y="243"/>
                      </a:lnTo>
                      <a:lnTo>
                        <a:pt x="230" y="242"/>
                      </a:lnTo>
                      <a:lnTo>
                        <a:pt x="219" y="240"/>
                      </a:lnTo>
                      <a:lnTo>
                        <a:pt x="208" y="238"/>
                      </a:lnTo>
                      <a:lnTo>
                        <a:pt x="197" y="235"/>
                      </a:lnTo>
                      <a:lnTo>
                        <a:pt x="187" y="231"/>
                      </a:lnTo>
                      <a:lnTo>
                        <a:pt x="175" y="227"/>
                      </a:lnTo>
                      <a:lnTo>
                        <a:pt x="165" y="223"/>
                      </a:lnTo>
                      <a:lnTo>
                        <a:pt x="155" y="218"/>
                      </a:lnTo>
                      <a:lnTo>
                        <a:pt x="146" y="213"/>
                      </a:lnTo>
                      <a:lnTo>
                        <a:pt x="137" y="206"/>
                      </a:lnTo>
                      <a:lnTo>
                        <a:pt x="127" y="200"/>
                      </a:lnTo>
                      <a:lnTo>
                        <a:pt x="118" y="193"/>
                      </a:lnTo>
                      <a:lnTo>
                        <a:pt x="109" y="186"/>
                      </a:lnTo>
                      <a:lnTo>
                        <a:pt x="101" y="179"/>
                      </a:lnTo>
                      <a:lnTo>
                        <a:pt x="94" y="171"/>
                      </a:lnTo>
                      <a:lnTo>
                        <a:pt x="85" y="163"/>
                      </a:lnTo>
                      <a:lnTo>
                        <a:pt x="78" y="153"/>
                      </a:lnTo>
                      <a:lnTo>
                        <a:pt x="72" y="144"/>
                      </a:lnTo>
                      <a:lnTo>
                        <a:pt x="66" y="135"/>
                      </a:lnTo>
                      <a:lnTo>
                        <a:pt x="60" y="126"/>
                      </a:lnTo>
                      <a:lnTo>
                        <a:pt x="55" y="116"/>
                      </a:lnTo>
                      <a:lnTo>
                        <a:pt x="50" y="106"/>
                      </a:lnTo>
                      <a:lnTo>
                        <a:pt x="46" y="94"/>
                      </a:lnTo>
                      <a:lnTo>
                        <a:pt x="42" y="84"/>
                      </a:lnTo>
                      <a:lnTo>
                        <a:pt x="39" y="73"/>
                      </a:lnTo>
                      <a:lnTo>
                        <a:pt x="35" y="62"/>
                      </a:lnTo>
                      <a:lnTo>
                        <a:pt x="33" y="50"/>
                      </a:lnTo>
                      <a:lnTo>
                        <a:pt x="32" y="38"/>
                      </a:lnTo>
                      <a:lnTo>
                        <a:pt x="31" y="26"/>
                      </a:lnTo>
                      <a:lnTo>
                        <a:pt x="30" y="14"/>
                      </a:lnTo>
                      <a:lnTo>
                        <a:pt x="3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69" name="Freeform 131"/>
                <p:cNvSpPr>
                  <a:spLocks/>
                </p:cNvSpPr>
                <p:nvPr/>
              </p:nvSpPr>
              <p:spPr bwMode="auto">
                <a:xfrm flipH="1">
                  <a:off x="3337" y="3258"/>
                  <a:ext cx="11" cy="10"/>
                </a:xfrm>
                <a:custGeom>
                  <a:avLst/>
                  <a:gdLst>
                    <a:gd name="T0" fmla="*/ 275 w 275"/>
                    <a:gd name="T1" fmla="*/ 1 h 255"/>
                    <a:gd name="T2" fmla="*/ 249 w 275"/>
                    <a:gd name="T3" fmla="*/ 1 h 255"/>
                    <a:gd name="T4" fmla="*/ 223 w 275"/>
                    <a:gd name="T5" fmla="*/ 4 h 255"/>
                    <a:gd name="T6" fmla="*/ 198 w 275"/>
                    <a:gd name="T7" fmla="*/ 9 h 255"/>
                    <a:gd name="T8" fmla="*/ 173 w 275"/>
                    <a:gd name="T9" fmla="*/ 16 h 255"/>
                    <a:gd name="T10" fmla="*/ 150 w 275"/>
                    <a:gd name="T11" fmla="*/ 26 h 255"/>
                    <a:gd name="T12" fmla="*/ 127 w 275"/>
                    <a:gd name="T13" fmla="*/ 38 h 255"/>
                    <a:gd name="T14" fmla="*/ 107 w 275"/>
                    <a:gd name="T15" fmla="*/ 52 h 255"/>
                    <a:gd name="T16" fmla="*/ 87 w 275"/>
                    <a:gd name="T17" fmla="*/ 68 h 255"/>
                    <a:gd name="T18" fmla="*/ 69 w 275"/>
                    <a:gd name="T19" fmla="*/ 85 h 255"/>
                    <a:gd name="T20" fmla="*/ 53 w 275"/>
                    <a:gd name="T21" fmla="*/ 105 h 255"/>
                    <a:gd name="T22" fmla="*/ 38 w 275"/>
                    <a:gd name="T23" fmla="*/ 126 h 255"/>
                    <a:gd name="T24" fmla="*/ 25 w 275"/>
                    <a:gd name="T25" fmla="*/ 150 h 255"/>
                    <a:gd name="T26" fmla="*/ 15 w 275"/>
                    <a:gd name="T27" fmla="*/ 173 h 255"/>
                    <a:gd name="T28" fmla="*/ 8 w 275"/>
                    <a:gd name="T29" fmla="*/ 199 h 255"/>
                    <a:gd name="T30" fmla="*/ 2 w 275"/>
                    <a:gd name="T31" fmla="*/ 225 h 255"/>
                    <a:gd name="T32" fmla="*/ 0 w 275"/>
                    <a:gd name="T33" fmla="*/ 253 h 255"/>
                    <a:gd name="T34" fmla="*/ 31 w 275"/>
                    <a:gd name="T35" fmla="*/ 242 h 255"/>
                    <a:gd name="T36" fmla="*/ 35 w 275"/>
                    <a:gd name="T37" fmla="*/ 218 h 255"/>
                    <a:gd name="T38" fmla="*/ 41 w 275"/>
                    <a:gd name="T39" fmla="*/ 195 h 255"/>
                    <a:gd name="T40" fmla="*/ 49 w 275"/>
                    <a:gd name="T41" fmla="*/ 173 h 255"/>
                    <a:gd name="T42" fmla="*/ 59 w 275"/>
                    <a:gd name="T43" fmla="*/ 153 h 255"/>
                    <a:gd name="T44" fmla="*/ 71 w 275"/>
                    <a:gd name="T45" fmla="*/ 133 h 255"/>
                    <a:gd name="T46" fmla="*/ 84 w 275"/>
                    <a:gd name="T47" fmla="*/ 115 h 255"/>
                    <a:gd name="T48" fmla="*/ 100 w 275"/>
                    <a:gd name="T49" fmla="*/ 99 h 255"/>
                    <a:gd name="T50" fmla="*/ 116 w 275"/>
                    <a:gd name="T51" fmla="*/ 84 h 255"/>
                    <a:gd name="T52" fmla="*/ 134 w 275"/>
                    <a:gd name="T53" fmla="*/ 71 h 255"/>
                    <a:gd name="T54" fmla="*/ 154 w 275"/>
                    <a:gd name="T55" fmla="*/ 59 h 255"/>
                    <a:gd name="T56" fmla="*/ 173 w 275"/>
                    <a:gd name="T57" fmla="*/ 50 h 255"/>
                    <a:gd name="T58" fmla="*/ 195 w 275"/>
                    <a:gd name="T59" fmla="*/ 42 h 255"/>
                    <a:gd name="T60" fmla="*/ 217 w 275"/>
                    <a:gd name="T61" fmla="*/ 36 h 255"/>
                    <a:gd name="T62" fmla="*/ 240 w 275"/>
                    <a:gd name="T63" fmla="*/ 32 h 255"/>
                    <a:gd name="T64" fmla="*/ 262 w 275"/>
                    <a:gd name="T65" fmla="*/ 31 h 255"/>
                    <a:gd name="T66" fmla="*/ 274 w 275"/>
                    <a:gd name="T67" fmla="*/ 31 h 2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5"/>
                    <a:gd name="T103" fmla="*/ 0 h 255"/>
                    <a:gd name="T104" fmla="*/ 275 w 275"/>
                    <a:gd name="T105" fmla="*/ 255 h 25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5" h="255">
                      <a:moveTo>
                        <a:pt x="275" y="1"/>
                      </a:moveTo>
                      <a:lnTo>
                        <a:pt x="275" y="1"/>
                      </a:lnTo>
                      <a:lnTo>
                        <a:pt x="262" y="0"/>
                      </a:lnTo>
                      <a:lnTo>
                        <a:pt x="249" y="1"/>
                      </a:lnTo>
                      <a:lnTo>
                        <a:pt x="237" y="2"/>
                      </a:lnTo>
                      <a:lnTo>
                        <a:pt x="223" y="4"/>
                      </a:lnTo>
                      <a:lnTo>
                        <a:pt x="211" y="6"/>
                      </a:lnTo>
                      <a:lnTo>
                        <a:pt x="198" y="9"/>
                      </a:lnTo>
                      <a:lnTo>
                        <a:pt x="186" y="12"/>
                      </a:lnTo>
                      <a:lnTo>
                        <a:pt x="173" y="16"/>
                      </a:lnTo>
                      <a:lnTo>
                        <a:pt x="162" y="21"/>
                      </a:lnTo>
                      <a:lnTo>
                        <a:pt x="150" y="26"/>
                      </a:lnTo>
                      <a:lnTo>
                        <a:pt x="139" y="31"/>
                      </a:lnTo>
                      <a:lnTo>
                        <a:pt x="127" y="38"/>
                      </a:lnTo>
                      <a:lnTo>
                        <a:pt x="117" y="45"/>
                      </a:lnTo>
                      <a:lnTo>
                        <a:pt x="107" y="52"/>
                      </a:lnTo>
                      <a:lnTo>
                        <a:pt x="97" y="60"/>
                      </a:lnTo>
                      <a:lnTo>
                        <a:pt x="87" y="68"/>
                      </a:lnTo>
                      <a:lnTo>
                        <a:pt x="77" y="76"/>
                      </a:lnTo>
                      <a:lnTo>
                        <a:pt x="69" y="85"/>
                      </a:lnTo>
                      <a:lnTo>
                        <a:pt x="60" y="96"/>
                      </a:lnTo>
                      <a:lnTo>
                        <a:pt x="53" y="105"/>
                      </a:lnTo>
                      <a:lnTo>
                        <a:pt x="45" y="116"/>
                      </a:lnTo>
                      <a:lnTo>
                        <a:pt x="38" y="126"/>
                      </a:lnTo>
                      <a:lnTo>
                        <a:pt x="31" y="137"/>
                      </a:lnTo>
                      <a:lnTo>
                        <a:pt x="25" y="150"/>
                      </a:lnTo>
                      <a:lnTo>
                        <a:pt x="20" y="161"/>
                      </a:lnTo>
                      <a:lnTo>
                        <a:pt x="15" y="173"/>
                      </a:lnTo>
                      <a:lnTo>
                        <a:pt x="11" y="186"/>
                      </a:lnTo>
                      <a:lnTo>
                        <a:pt x="8" y="199"/>
                      </a:lnTo>
                      <a:lnTo>
                        <a:pt x="5" y="212"/>
                      </a:lnTo>
                      <a:lnTo>
                        <a:pt x="2" y="225"/>
                      </a:lnTo>
                      <a:lnTo>
                        <a:pt x="1" y="239"/>
                      </a:lnTo>
                      <a:lnTo>
                        <a:pt x="0" y="253"/>
                      </a:lnTo>
                      <a:lnTo>
                        <a:pt x="31" y="255"/>
                      </a:lnTo>
                      <a:lnTo>
                        <a:pt x="31" y="242"/>
                      </a:lnTo>
                      <a:lnTo>
                        <a:pt x="33" y="230"/>
                      </a:lnTo>
                      <a:lnTo>
                        <a:pt x="35" y="218"/>
                      </a:lnTo>
                      <a:lnTo>
                        <a:pt x="38" y="207"/>
                      </a:lnTo>
                      <a:lnTo>
                        <a:pt x="41" y="195"/>
                      </a:lnTo>
                      <a:lnTo>
                        <a:pt x="45" y="184"/>
                      </a:lnTo>
                      <a:lnTo>
                        <a:pt x="49" y="173"/>
                      </a:lnTo>
                      <a:lnTo>
                        <a:pt x="54" y="163"/>
                      </a:lnTo>
                      <a:lnTo>
                        <a:pt x="59" y="153"/>
                      </a:lnTo>
                      <a:lnTo>
                        <a:pt x="65" y="142"/>
                      </a:lnTo>
                      <a:lnTo>
                        <a:pt x="71" y="133"/>
                      </a:lnTo>
                      <a:lnTo>
                        <a:pt x="77" y="124"/>
                      </a:lnTo>
                      <a:lnTo>
                        <a:pt x="84" y="115"/>
                      </a:lnTo>
                      <a:lnTo>
                        <a:pt x="92" y="107"/>
                      </a:lnTo>
                      <a:lnTo>
                        <a:pt x="100" y="99"/>
                      </a:lnTo>
                      <a:lnTo>
                        <a:pt x="108" y="92"/>
                      </a:lnTo>
                      <a:lnTo>
                        <a:pt x="116" y="84"/>
                      </a:lnTo>
                      <a:lnTo>
                        <a:pt x="125" y="77"/>
                      </a:lnTo>
                      <a:lnTo>
                        <a:pt x="134" y="71"/>
                      </a:lnTo>
                      <a:lnTo>
                        <a:pt x="144" y="65"/>
                      </a:lnTo>
                      <a:lnTo>
                        <a:pt x="154" y="59"/>
                      </a:lnTo>
                      <a:lnTo>
                        <a:pt x="163" y="54"/>
                      </a:lnTo>
                      <a:lnTo>
                        <a:pt x="173" y="50"/>
                      </a:lnTo>
                      <a:lnTo>
                        <a:pt x="184" y="46"/>
                      </a:lnTo>
                      <a:lnTo>
                        <a:pt x="195" y="42"/>
                      </a:lnTo>
                      <a:lnTo>
                        <a:pt x="206" y="39"/>
                      </a:lnTo>
                      <a:lnTo>
                        <a:pt x="217" y="36"/>
                      </a:lnTo>
                      <a:lnTo>
                        <a:pt x="228" y="34"/>
                      </a:lnTo>
                      <a:lnTo>
                        <a:pt x="240" y="32"/>
                      </a:lnTo>
                      <a:lnTo>
                        <a:pt x="251" y="31"/>
                      </a:lnTo>
                      <a:lnTo>
                        <a:pt x="262" y="31"/>
                      </a:lnTo>
                      <a:lnTo>
                        <a:pt x="274" y="31"/>
                      </a:lnTo>
                      <a:lnTo>
                        <a:pt x="27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70" name="Freeform 132"/>
                <p:cNvSpPr>
                  <a:spLocks/>
                </p:cNvSpPr>
                <p:nvPr/>
              </p:nvSpPr>
              <p:spPr bwMode="auto">
                <a:xfrm flipH="1">
                  <a:off x="3340" y="3259"/>
                  <a:ext cx="10" cy="10"/>
                </a:xfrm>
                <a:custGeom>
                  <a:avLst/>
                  <a:gdLst>
                    <a:gd name="T0" fmla="*/ 253 w 255"/>
                    <a:gd name="T1" fmla="*/ 0 h 275"/>
                    <a:gd name="T2" fmla="*/ 225 w 255"/>
                    <a:gd name="T3" fmla="*/ 2 h 275"/>
                    <a:gd name="T4" fmla="*/ 199 w 255"/>
                    <a:gd name="T5" fmla="*/ 8 h 275"/>
                    <a:gd name="T6" fmla="*/ 173 w 255"/>
                    <a:gd name="T7" fmla="*/ 16 h 275"/>
                    <a:gd name="T8" fmla="*/ 149 w 255"/>
                    <a:gd name="T9" fmla="*/ 26 h 275"/>
                    <a:gd name="T10" fmla="*/ 126 w 255"/>
                    <a:gd name="T11" fmla="*/ 38 h 275"/>
                    <a:gd name="T12" fmla="*/ 105 w 255"/>
                    <a:gd name="T13" fmla="*/ 53 h 275"/>
                    <a:gd name="T14" fmla="*/ 86 w 255"/>
                    <a:gd name="T15" fmla="*/ 70 h 275"/>
                    <a:gd name="T16" fmla="*/ 68 w 255"/>
                    <a:gd name="T17" fmla="*/ 87 h 275"/>
                    <a:gd name="T18" fmla="*/ 52 w 255"/>
                    <a:gd name="T19" fmla="*/ 107 h 275"/>
                    <a:gd name="T20" fmla="*/ 38 w 255"/>
                    <a:gd name="T21" fmla="*/ 128 h 275"/>
                    <a:gd name="T22" fmla="*/ 26 w 255"/>
                    <a:gd name="T23" fmla="*/ 150 h 275"/>
                    <a:gd name="T24" fmla="*/ 16 w 255"/>
                    <a:gd name="T25" fmla="*/ 174 h 275"/>
                    <a:gd name="T26" fmla="*/ 9 w 255"/>
                    <a:gd name="T27" fmla="*/ 198 h 275"/>
                    <a:gd name="T28" fmla="*/ 3 w 255"/>
                    <a:gd name="T29" fmla="*/ 223 h 275"/>
                    <a:gd name="T30" fmla="*/ 1 w 255"/>
                    <a:gd name="T31" fmla="*/ 249 h 275"/>
                    <a:gd name="T32" fmla="*/ 1 w 255"/>
                    <a:gd name="T33" fmla="*/ 275 h 275"/>
                    <a:gd name="T34" fmla="*/ 32 w 255"/>
                    <a:gd name="T35" fmla="*/ 262 h 275"/>
                    <a:gd name="T36" fmla="*/ 33 w 255"/>
                    <a:gd name="T37" fmla="*/ 240 h 275"/>
                    <a:gd name="T38" fmla="*/ 37 w 255"/>
                    <a:gd name="T39" fmla="*/ 217 h 275"/>
                    <a:gd name="T40" fmla="*/ 42 w 255"/>
                    <a:gd name="T41" fmla="*/ 195 h 275"/>
                    <a:gd name="T42" fmla="*/ 50 w 255"/>
                    <a:gd name="T43" fmla="*/ 174 h 275"/>
                    <a:gd name="T44" fmla="*/ 59 w 255"/>
                    <a:gd name="T45" fmla="*/ 154 h 275"/>
                    <a:gd name="T46" fmla="*/ 70 w 255"/>
                    <a:gd name="T47" fmla="*/ 135 h 275"/>
                    <a:gd name="T48" fmla="*/ 84 w 255"/>
                    <a:gd name="T49" fmla="*/ 116 h 275"/>
                    <a:gd name="T50" fmla="*/ 99 w 255"/>
                    <a:gd name="T51" fmla="*/ 100 h 275"/>
                    <a:gd name="T52" fmla="*/ 115 w 255"/>
                    <a:gd name="T53" fmla="*/ 85 h 275"/>
                    <a:gd name="T54" fmla="*/ 134 w 255"/>
                    <a:gd name="T55" fmla="*/ 72 h 275"/>
                    <a:gd name="T56" fmla="*/ 153 w 255"/>
                    <a:gd name="T57" fmla="*/ 59 h 275"/>
                    <a:gd name="T58" fmla="*/ 173 w 255"/>
                    <a:gd name="T59" fmla="*/ 49 h 275"/>
                    <a:gd name="T60" fmla="*/ 195 w 255"/>
                    <a:gd name="T61" fmla="*/ 41 h 275"/>
                    <a:gd name="T62" fmla="*/ 218 w 255"/>
                    <a:gd name="T63" fmla="*/ 36 h 275"/>
                    <a:gd name="T64" fmla="*/ 243 w 255"/>
                    <a:gd name="T65" fmla="*/ 32 h 275"/>
                    <a:gd name="T66" fmla="*/ 255 w 255"/>
                    <a:gd name="T67" fmla="*/ 31 h 2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5"/>
                    <a:gd name="T103" fmla="*/ 0 h 275"/>
                    <a:gd name="T104" fmla="*/ 255 w 255"/>
                    <a:gd name="T105" fmla="*/ 275 h 2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5" h="275">
                      <a:moveTo>
                        <a:pt x="253" y="0"/>
                      </a:moveTo>
                      <a:lnTo>
                        <a:pt x="253" y="0"/>
                      </a:lnTo>
                      <a:lnTo>
                        <a:pt x="240" y="1"/>
                      </a:lnTo>
                      <a:lnTo>
                        <a:pt x="225" y="2"/>
                      </a:lnTo>
                      <a:lnTo>
                        <a:pt x="212" y="5"/>
                      </a:lnTo>
                      <a:lnTo>
                        <a:pt x="199" y="8"/>
                      </a:lnTo>
                      <a:lnTo>
                        <a:pt x="186" y="11"/>
                      </a:lnTo>
                      <a:lnTo>
                        <a:pt x="173" y="16"/>
                      </a:lnTo>
                      <a:lnTo>
                        <a:pt x="161" y="21"/>
                      </a:lnTo>
                      <a:lnTo>
                        <a:pt x="149" y="26"/>
                      </a:lnTo>
                      <a:lnTo>
                        <a:pt x="138" y="32"/>
                      </a:lnTo>
                      <a:lnTo>
                        <a:pt x="126" y="38"/>
                      </a:lnTo>
                      <a:lnTo>
                        <a:pt x="116" y="45"/>
                      </a:lnTo>
                      <a:lnTo>
                        <a:pt x="105" y="53"/>
                      </a:lnTo>
                      <a:lnTo>
                        <a:pt x="96" y="60"/>
                      </a:lnTo>
                      <a:lnTo>
                        <a:pt x="86" y="70"/>
                      </a:lnTo>
                      <a:lnTo>
                        <a:pt x="76" y="78"/>
                      </a:lnTo>
                      <a:lnTo>
                        <a:pt x="68" y="87"/>
                      </a:lnTo>
                      <a:lnTo>
                        <a:pt x="60" y="97"/>
                      </a:lnTo>
                      <a:lnTo>
                        <a:pt x="52" y="107"/>
                      </a:lnTo>
                      <a:lnTo>
                        <a:pt x="45" y="117"/>
                      </a:lnTo>
                      <a:lnTo>
                        <a:pt x="38" y="128"/>
                      </a:lnTo>
                      <a:lnTo>
                        <a:pt x="32" y="139"/>
                      </a:lnTo>
                      <a:lnTo>
                        <a:pt x="26" y="150"/>
                      </a:lnTo>
                      <a:lnTo>
                        <a:pt x="21" y="162"/>
                      </a:lnTo>
                      <a:lnTo>
                        <a:pt x="16" y="174"/>
                      </a:lnTo>
                      <a:lnTo>
                        <a:pt x="12" y="186"/>
                      </a:lnTo>
                      <a:lnTo>
                        <a:pt x="9" y="198"/>
                      </a:lnTo>
                      <a:lnTo>
                        <a:pt x="6" y="211"/>
                      </a:lnTo>
                      <a:lnTo>
                        <a:pt x="3" y="223"/>
                      </a:lnTo>
                      <a:lnTo>
                        <a:pt x="2" y="237"/>
                      </a:lnTo>
                      <a:lnTo>
                        <a:pt x="1" y="249"/>
                      </a:lnTo>
                      <a:lnTo>
                        <a:pt x="0" y="262"/>
                      </a:lnTo>
                      <a:lnTo>
                        <a:pt x="1" y="275"/>
                      </a:lnTo>
                      <a:lnTo>
                        <a:pt x="32" y="274"/>
                      </a:lnTo>
                      <a:lnTo>
                        <a:pt x="32" y="262"/>
                      </a:lnTo>
                      <a:lnTo>
                        <a:pt x="32" y="251"/>
                      </a:lnTo>
                      <a:lnTo>
                        <a:pt x="33" y="240"/>
                      </a:lnTo>
                      <a:lnTo>
                        <a:pt x="35" y="229"/>
                      </a:lnTo>
                      <a:lnTo>
                        <a:pt x="37" y="217"/>
                      </a:lnTo>
                      <a:lnTo>
                        <a:pt x="39" y="206"/>
                      </a:lnTo>
                      <a:lnTo>
                        <a:pt x="42" y="195"/>
                      </a:lnTo>
                      <a:lnTo>
                        <a:pt x="46" y="185"/>
                      </a:lnTo>
                      <a:lnTo>
                        <a:pt x="50" y="174"/>
                      </a:lnTo>
                      <a:lnTo>
                        <a:pt x="54" y="163"/>
                      </a:lnTo>
                      <a:lnTo>
                        <a:pt x="59" y="154"/>
                      </a:lnTo>
                      <a:lnTo>
                        <a:pt x="65" y="144"/>
                      </a:lnTo>
                      <a:lnTo>
                        <a:pt x="70" y="135"/>
                      </a:lnTo>
                      <a:lnTo>
                        <a:pt x="77" y="126"/>
                      </a:lnTo>
                      <a:lnTo>
                        <a:pt x="84" y="116"/>
                      </a:lnTo>
                      <a:lnTo>
                        <a:pt x="92" y="108"/>
                      </a:lnTo>
                      <a:lnTo>
                        <a:pt x="99" y="100"/>
                      </a:lnTo>
                      <a:lnTo>
                        <a:pt x="107" y="92"/>
                      </a:lnTo>
                      <a:lnTo>
                        <a:pt x="115" y="85"/>
                      </a:lnTo>
                      <a:lnTo>
                        <a:pt x="124" y="78"/>
                      </a:lnTo>
                      <a:lnTo>
                        <a:pt x="134" y="72"/>
                      </a:lnTo>
                      <a:lnTo>
                        <a:pt x="143" y="65"/>
                      </a:lnTo>
                      <a:lnTo>
                        <a:pt x="153" y="59"/>
                      </a:lnTo>
                      <a:lnTo>
                        <a:pt x="163" y="54"/>
                      </a:lnTo>
                      <a:lnTo>
                        <a:pt x="173" y="49"/>
                      </a:lnTo>
                      <a:lnTo>
                        <a:pt x="185" y="45"/>
                      </a:lnTo>
                      <a:lnTo>
                        <a:pt x="195" y="41"/>
                      </a:lnTo>
                      <a:lnTo>
                        <a:pt x="207" y="38"/>
                      </a:lnTo>
                      <a:lnTo>
                        <a:pt x="218" y="36"/>
                      </a:lnTo>
                      <a:lnTo>
                        <a:pt x="231" y="34"/>
                      </a:lnTo>
                      <a:lnTo>
                        <a:pt x="243" y="32"/>
                      </a:lnTo>
                      <a:lnTo>
                        <a:pt x="255" y="31"/>
                      </a:lnTo>
                      <a:lnTo>
                        <a:pt x="2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71" name="Freeform 133"/>
                <p:cNvSpPr>
                  <a:spLocks/>
                </p:cNvSpPr>
                <p:nvPr/>
              </p:nvSpPr>
              <p:spPr bwMode="auto">
                <a:xfrm flipH="1">
                  <a:off x="3327" y="3269"/>
                  <a:ext cx="10" cy="10"/>
                </a:xfrm>
                <a:custGeom>
                  <a:avLst/>
                  <a:gdLst>
                    <a:gd name="T0" fmla="*/ 1 w 255"/>
                    <a:gd name="T1" fmla="*/ 275 h 275"/>
                    <a:gd name="T2" fmla="*/ 29 w 255"/>
                    <a:gd name="T3" fmla="*/ 272 h 275"/>
                    <a:gd name="T4" fmla="*/ 56 w 255"/>
                    <a:gd name="T5" fmla="*/ 267 h 275"/>
                    <a:gd name="T6" fmla="*/ 81 w 255"/>
                    <a:gd name="T7" fmla="*/ 260 h 275"/>
                    <a:gd name="T8" fmla="*/ 106 w 255"/>
                    <a:gd name="T9" fmla="*/ 249 h 275"/>
                    <a:gd name="T10" fmla="*/ 128 w 255"/>
                    <a:gd name="T11" fmla="*/ 236 h 275"/>
                    <a:gd name="T12" fmla="*/ 149 w 255"/>
                    <a:gd name="T13" fmla="*/ 222 h 275"/>
                    <a:gd name="T14" fmla="*/ 169 w 255"/>
                    <a:gd name="T15" fmla="*/ 206 h 275"/>
                    <a:gd name="T16" fmla="*/ 187 w 255"/>
                    <a:gd name="T17" fmla="*/ 188 h 275"/>
                    <a:gd name="T18" fmla="*/ 202 w 255"/>
                    <a:gd name="T19" fmla="*/ 168 h 275"/>
                    <a:gd name="T20" fmla="*/ 217 w 255"/>
                    <a:gd name="T21" fmla="*/ 147 h 275"/>
                    <a:gd name="T22" fmla="*/ 229 w 255"/>
                    <a:gd name="T23" fmla="*/ 124 h 275"/>
                    <a:gd name="T24" fmla="*/ 238 w 255"/>
                    <a:gd name="T25" fmla="*/ 101 h 275"/>
                    <a:gd name="T26" fmla="*/ 246 w 255"/>
                    <a:gd name="T27" fmla="*/ 76 h 275"/>
                    <a:gd name="T28" fmla="*/ 251 w 255"/>
                    <a:gd name="T29" fmla="*/ 52 h 275"/>
                    <a:gd name="T30" fmla="*/ 255 w 255"/>
                    <a:gd name="T31" fmla="*/ 26 h 275"/>
                    <a:gd name="T32" fmla="*/ 255 w 255"/>
                    <a:gd name="T33" fmla="*/ 0 h 275"/>
                    <a:gd name="T34" fmla="*/ 223 w 255"/>
                    <a:gd name="T35" fmla="*/ 12 h 275"/>
                    <a:gd name="T36" fmla="*/ 222 w 255"/>
                    <a:gd name="T37" fmla="*/ 36 h 275"/>
                    <a:gd name="T38" fmla="*/ 219 w 255"/>
                    <a:gd name="T39" fmla="*/ 58 h 275"/>
                    <a:gd name="T40" fmla="*/ 213 w 255"/>
                    <a:gd name="T41" fmla="*/ 81 h 275"/>
                    <a:gd name="T42" fmla="*/ 206 w 255"/>
                    <a:gd name="T43" fmla="*/ 101 h 275"/>
                    <a:gd name="T44" fmla="*/ 195 w 255"/>
                    <a:gd name="T45" fmla="*/ 121 h 275"/>
                    <a:gd name="T46" fmla="*/ 184 w 255"/>
                    <a:gd name="T47" fmla="*/ 141 h 275"/>
                    <a:gd name="T48" fmla="*/ 171 w 255"/>
                    <a:gd name="T49" fmla="*/ 159 h 275"/>
                    <a:gd name="T50" fmla="*/ 156 w 255"/>
                    <a:gd name="T51" fmla="*/ 175 h 275"/>
                    <a:gd name="T52" fmla="*/ 139 w 255"/>
                    <a:gd name="T53" fmla="*/ 191 h 275"/>
                    <a:gd name="T54" fmla="*/ 122 w 255"/>
                    <a:gd name="T55" fmla="*/ 204 h 275"/>
                    <a:gd name="T56" fmla="*/ 102 w 255"/>
                    <a:gd name="T57" fmla="*/ 216 h 275"/>
                    <a:gd name="T58" fmla="*/ 81 w 255"/>
                    <a:gd name="T59" fmla="*/ 226 h 275"/>
                    <a:gd name="T60" fmla="*/ 60 w 255"/>
                    <a:gd name="T61" fmla="*/ 233 h 275"/>
                    <a:gd name="T62" fmla="*/ 37 w 255"/>
                    <a:gd name="T63" fmla="*/ 240 h 275"/>
                    <a:gd name="T64" fmla="*/ 13 w 255"/>
                    <a:gd name="T65" fmla="*/ 244 h 275"/>
                    <a:gd name="T66" fmla="*/ 0 w 255"/>
                    <a:gd name="T67" fmla="*/ 244 h 2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5"/>
                    <a:gd name="T103" fmla="*/ 0 h 275"/>
                    <a:gd name="T104" fmla="*/ 255 w 255"/>
                    <a:gd name="T105" fmla="*/ 275 h 2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5" h="275">
                      <a:moveTo>
                        <a:pt x="1" y="275"/>
                      </a:moveTo>
                      <a:lnTo>
                        <a:pt x="1" y="275"/>
                      </a:lnTo>
                      <a:lnTo>
                        <a:pt x="16" y="274"/>
                      </a:lnTo>
                      <a:lnTo>
                        <a:pt x="29" y="272"/>
                      </a:lnTo>
                      <a:lnTo>
                        <a:pt x="42" y="270"/>
                      </a:lnTo>
                      <a:lnTo>
                        <a:pt x="56" y="267"/>
                      </a:lnTo>
                      <a:lnTo>
                        <a:pt x="69" y="264"/>
                      </a:lnTo>
                      <a:lnTo>
                        <a:pt x="81" y="260"/>
                      </a:lnTo>
                      <a:lnTo>
                        <a:pt x="93" y="255"/>
                      </a:lnTo>
                      <a:lnTo>
                        <a:pt x="106" y="249"/>
                      </a:lnTo>
                      <a:lnTo>
                        <a:pt x="117" y="244"/>
                      </a:lnTo>
                      <a:lnTo>
                        <a:pt x="128" y="236"/>
                      </a:lnTo>
                      <a:lnTo>
                        <a:pt x="139" y="229"/>
                      </a:lnTo>
                      <a:lnTo>
                        <a:pt x="149" y="222"/>
                      </a:lnTo>
                      <a:lnTo>
                        <a:pt x="160" y="214"/>
                      </a:lnTo>
                      <a:lnTo>
                        <a:pt x="169" y="206"/>
                      </a:lnTo>
                      <a:lnTo>
                        <a:pt x="178" y="197"/>
                      </a:lnTo>
                      <a:lnTo>
                        <a:pt x="187" y="188"/>
                      </a:lnTo>
                      <a:lnTo>
                        <a:pt x="195" y="178"/>
                      </a:lnTo>
                      <a:lnTo>
                        <a:pt x="202" y="168"/>
                      </a:lnTo>
                      <a:lnTo>
                        <a:pt x="210" y="158"/>
                      </a:lnTo>
                      <a:lnTo>
                        <a:pt x="217" y="147"/>
                      </a:lnTo>
                      <a:lnTo>
                        <a:pt x="223" y="137"/>
                      </a:lnTo>
                      <a:lnTo>
                        <a:pt x="229" y="124"/>
                      </a:lnTo>
                      <a:lnTo>
                        <a:pt x="234" y="113"/>
                      </a:lnTo>
                      <a:lnTo>
                        <a:pt x="238" y="101"/>
                      </a:lnTo>
                      <a:lnTo>
                        <a:pt x="242" y="90"/>
                      </a:lnTo>
                      <a:lnTo>
                        <a:pt x="246" y="76"/>
                      </a:lnTo>
                      <a:lnTo>
                        <a:pt x="249" y="64"/>
                      </a:lnTo>
                      <a:lnTo>
                        <a:pt x="251" y="52"/>
                      </a:lnTo>
                      <a:lnTo>
                        <a:pt x="254" y="39"/>
                      </a:lnTo>
                      <a:lnTo>
                        <a:pt x="255" y="26"/>
                      </a:lnTo>
                      <a:lnTo>
                        <a:pt x="255" y="13"/>
                      </a:lnTo>
                      <a:lnTo>
                        <a:pt x="255" y="0"/>
                      </a:lnTo>
                      <a:lnTo>
                        <a:pt x="223" y="1"/>
                      </a:lnTo>
                      <a:lnTo>
                        <a:pt x="223" y="12"/>
                      </a:lnTo>
                      <a:lnTo>
                        <a:pt x="223" y="24"/>
                      </a:lnTo>
                      <a:lnTo>
                        <a:pt x="222" y="36"/>
                      </a:lnTo>
                      <a:lnTo>
                        <a:pt x="221" y="47"/>
                      </a:lnTo>
                      <a:lnTo>
                        <a:pt x="219" y="58"/>
                      </a:lnTo>
                      <a:lnTo>
                        <a:pt x="216" y="69"/>
                      </a:lnTo>
                      <a:lnTo>
                        <a:pt x="213" y="81"/>
                      </a:lnTo>
                      <a:lnTo>
                        <a:pt x="210" y="91"/>
                      </a:lnTo>
                      <a:lnTo>
                        <a:pt x="206" y="101"/>
                      </a:lnTo>
                      <a:lnTo>
                        <a:pt x="200" y="111"/>
                      </a:lnTo>
                      <a:lnTo>
                        <a:pt x="195" y="121"/>
                      </a:lnTo>
                      <a:lnTo>
                        <a:pt x="190" y="131"/>
                      </a:lnTo>
                      <a:lnTo>
                        <a:pt x="184" y="141"/>
                      </a:lnTo>
                      <a:lnTo>
                        <a:pt x="178" y="150"/>
                      </a:lnTo>
                      <a:lnTo>
                        <a:pt x="171" y="159"/>
                      </a:lnTo>
                      <a:lnTo>
                        <a:pt x="164" y="167"/>
                      </a:lnTo>
                      <a:lnTo>
                        <a:pt x="156" y="175"/>
                      </a:lnTo>
                      <a:lnTo>
                        <a:pt x="147" y="183"/>
                      </a:lnTo>
                      <a:lnTo>
                        <a:pt x="139" y="191"/>
                      </a:lnTo>
                      <a:lnTo>
                        <a:pt x="131" y="198"/>
                      </a:lnTo>
                      <a:lnTo>
                        <a:pt x="122" y="204"/>
                      </a:lnTo>
                      <a:lnTo>
                        <a:pt x="112" y="210"/>
                      </a:lnTo>
                      <a:lnTo>
                        <a:pt x="102" y="216"/>
                      </a:lnTo>
                      <a:lnTo>
                        <a:pt x="92" y="221"/>
                      </a:lnTo>
                      <a:lnTo>
                        <a:pt x="81" y="226"/>
                      </a:lnTo>
                      <a:lnTo>
                        <a:pt x="71" y="230"/>
                      </a:lnTo>
                      <a:lnTo>
                        <a:pt x="60" y="233"/>
                      </a:lnTo>
                      <a:lnTo>
                        <a:pt x="48" y="236"/>
                      </a:lnTo>
                      <a:lnTo>
                        <a:pt x="37" y="240"/>
                      </a:lnTo>
                      <a:lnTo>
                        <a:pt x="25" y="242"/>
                      </a:lnTo>
                      <a:lnTo>
                        <a:pt x="13" y="244"/>
                      </a:lnTo>
                      <a:lnTo>
                        <a:pt x="0" y="244"/>
                      </a:lnTo>
                      <a:lnTo>
                        <a:pt x="1" y="2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72" name="Freeform 134"/>
                <p:cNvSpPr>
                  <a:spLocks/>
                </p:cNvSpPr>
                <p:nvPr/>
              </p:nvSpPr>
              <p:spPr bwMode="auto">
                <a:xfrm flipH="1">
                  <a:off x="3339" y="3269"/>
                  <a:ext cx="11" cy="10"/>
                </a:xfrm>
                <a:custGeom>
                  <a:avLst/>
                  <a:gdLst>
                    <a:gd name="T0" fmla="*/ 0 w 275"/>
                    <a:gd name="T1" fmla="*/ 1 h 254"/>
                    <a:gd name="T2" fmla="*/ 2 w 275"/>
                    <a:gd name="T3" fmla="*/ 28 h 254"/>
                    <a:gd name="T4" fmla="*/ 7 w 275"/>
                    <a:gd name="T5" fmla="*/ 53 h 254"/>
                    <a:gd name="T6" fmla="*/ 14 w 275"/>
                    <a:gd name="T7" fmla="*/ 78 h 254"/>
                    <a:gd name="T8" fmla="*/ 24 w 275"/>
                    <a:gd name="T9" fmla="*/ 101 h 254"/>
                    <a:gd name="T10" fmla="*/ 36 w 275"/>
                    <a:gd name="T11" fmla="*/ 124 h 254"/>
                    <a:gd name="T12" fmla="*/ 50 w 275"/>
                    <a:gd name="T13" fmla="*/ 145 h 254"/>
                    <a:gd name="T14" fmla="*/ 65 w 275"/>
                    <a:gd name="T15" fmla="*/ 166 h 254"/>
                    <a:gd name="T16" fmla="*/ 84 w 275"/>
                    <a:gd name="T17" fmla="*/ 183 h 254"/>
                    <a:gd name="T18" fmla="*/ 103 w 275"/>
                    <a:gd name="T19" fmla="*/ 200 h 254"/>
                    <a:gd name="T20" fmla="*/ 123 w 275"/>
                    <a:gd name="T21" fmla="*/ 214 h 254"/>
                    <a:gd name="T22" fmla="*/ 146 w 275"/>
                    <a:gd name="T23" fmla="*/ 227 h 254"/>
                    <a:gd name="T24" fmla="*/ 169 w 275"/>
                    <a:gd name="T25" fmla="*/ 237 h 254"/>
                    <a:gd name="T26" fmla="*/ 195 w 275"/>
                    <a:gd name="T27" fmla="*/ 245 h 254"/>
                    <a:gd name="T28" fmla="*/ 220 w 275"/>
                    <a:gd name="T29" fmla="*/ 251 h 254"/>
                    <a:gd name="T30" fmla="*/ 248 w 275"/>
                    <a:gd name="T31" fmla="*/ 254 h 254"/>
                    <a:gd name="T32" fmla="*/ 275 w 275"/>
                    <a:gd name="T33" fmla="*/ 254 h 254"/>
                    <a:gd name="T34" fmla="*/ 261 w 275"/>
                    <a:gd name="T35" fmla="*/ 224 h 254"/>
                    <a:gd name="T36" fmla="*/ 238 w 275"/>
                    <a:gd name="T37" fmla="*/ 222 h 254"/>
                    <a:gd name="T38" fmla="*/ 214 w 275"/>
                    <a:gd name="T39" fmla="*/ 218 h 254"/>
                    <a:gd name="T40" fmla="*/ 192 w 275"/>
                    <a:gd name="T41" fmla="*/ 212 h 254"/>
                    <a:gd name="T42" fmla="*/ 170 w 275"/>
                    <a:gd name="T43" fmla="*/ 204 h 254"/>
                    <a:gd name="T44" fmla="*/ 150 w 275"/>
                    <a:gd name="T45" fmla="*/ 194 h 254"/>
                    <a:gd name="T46" fmla="*/ 131 w 275"/>
                    <a:gd name="T47" fmla="*/ 182 h 254"/>
                    <a:gd name="T48" fmla="*/ 113 w 275"/>
                    <a:gd name="T49" fmla="*/ 169 h 254"/>
                    <a:gd name="T50" fmla="*/ 97 w 275"/>
                    <a:gd name="T51" fmla="*/ 152 h 254"/>
                    <a:gd name="T52" fmla="*/ 82 w 275"/>
                    <a:gd name="T53" fmla="*/ 136 h 254"/>
                    <a:gd name="T54" fmla="*/ 68 w 275"/>
                    <a:gd name="T55" fmla="*/ 118 h 254"/>
                    <a:gd name="T56" fmla="*/ 57 w 275"/>
                    <a:gd name="T57" fmla="*/ 98 h 254"/>
                    <a:gd name="T58" fmla="*/ 48 w 275"/>
                    <a:gd name="T59" fmla="*/ 78 h 254"/>
                    <a:gd name="T60" fmla="*/ 41 w 275"/>
                    <a:gd name="T61" fmla="*/ 56 h 254"/>
                    <a:gd name="T62" fmla="*/ 35 w 275"/>
                    <a:gd name="T63" fmla="*/ 35 h 254"/>
                    <a:gd name="T64" fmla="*/ 32 w 275"/>
                    <a:gd name="T65" fmla="*/ 12 h 254"/>
                    <a:gd name="T66" fmla="*/ 31 w 275"/>
                    <a:gd name="T67" fmla="*/ 0 h 2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5"/>
                    <a:gd name="T103" fmla="*/ 0 h 254"/>
                    <a:gd name="T104" fmla="*/ 275 w 275"/>
                    <a:gd name="T105" fmla="*/ 254 h 2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5" h="25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5"/>
                      </a:lnTo>
                      <a:lnTo>
                        <a:pt x="2" y="28"/>
                      </a:lnTo>
                      <a:lnTo>
                        <a:pt x="4" y="40"/>
                      </a:lnTo>
                      <a:lnTo>
                        <a:pt x="7" y="53"/>
                      </a:lnTo>
                      <a:lnTo>
                        <a:pt x="10" y="66"/>
                      </a:lnTo>
                      <a:lnTo>
                        <a:pt x="14" y="78"/>
                      </a:lnTo>
                      <a:lnTo>
                        <a:pt x="19" y="90"/>
                      </a:lnTo>
                      <a:lnTo>
                        <a:pt x="24" y="101"/>
                      </a:lnTo>
                      <a:lnTo>
                        <a:pt x="30" y="114"/>
                      </a:lnTo>
                      <a:lnTo>
                        <a:pt x="36" y="124"/>
                      </a:lnTo>
                      <a:lnTo>
                        <a:pt x="43" y="135"/>
                      </a:lnTo>
                      <a:lnTo>
                        <a:pt x="50" y="145"/>
                      </a:lnTo>
                      <a:lnTo>
                        <a:pt x="57" y="155"/>
                      </a:lnTo>
                      <a:lnTo>
                        <a:pt x="65" y="166"/>
                      </a:lnTo>
                      <a:lnTo>
                        <a:pt x="74" y="175"/>
                      </a:lnTo>
                      <a:lnTo>
                        <a:pt x="84" y="183"/>
                      </a:lnTo>
                      <a:lnTo>
                        <a:pt x="93" y="192"/>
                      </a:lnTo>
                      <a:lnTo>
                        <a:pt x="103" y="200"/>
                      </a:lnTo>
                      <a:lnTo>
                        <a:pt x="113" y="207"/>
                      </a:lnTo>
                      <a:lnTo>
                        <a:pt x="123" y="214"/>
                      </a:lnTo>
                      <a:lnTo>
                        <a:pt x="135" y="221"/>
                      </a:lnTo>
                      <a:lnTo>
                        <a:pt x="146" y="227"/>
                      </a:lnTo>
                      <a:lnTo>
                        <a:pt x="157" y="233"/>
                      </a:lnTo>
                      <a:lnTo>
                        <a:pt x="169" y="237"/>
                      </a:lnTo>
                      <a:lnTo>
                        <a:pt x="182" y="242"/>
                      </a:lnTo>
                      <a:lnTo>
                        <a:pt x="195" y="245"/>
                      </a:lnTo>
                      <a:lnTo>
                        <a:pt x="207" y="248"/>
                      </a:lnTo>
                      <a:lnTo>
                        <a:pt x="220" y="251"/>
                      </a:lnTo>
                      <a:lnTo>
                        <a:pt x="234" y="253"/>
                      </a:lnTo>
                      <a:lnTo>
                        <a:pt x="248" y="254"/>
                      </a:lnTo>
                      <a:lnTo>
                        <a:pt x="261" y="254"/>
                      </a:lnTo>
                      <a:lnTo>
                        <a:pt x="275" y="254"/>
                      </a:lnTo>
                      <a:lnTo>
                        <a:pt x="274" y="223"/>
                      </a:lnTo>
                      <a:lnTo>
                        <a:pt x="261" y="224"/>
                      </a:lnTo>
                      <a:lnTo>
                        <a:pt x="249" y="223"/>
                      </a:lnTo>
                      <a:lnTo>
                        <a:pt x="238" y="222"/>
                      </a:lnTo>
                      <a:lnTo>
                        <a:pt x="225" y="221"/>
                      </a:lnTo>
                      <a:lnTo>
                        <a:pt x="214" y="218"/>
                      </a:lnTo>
                      <a:lnTo>
                        <a:pt x="203" y="215"/>
                      </a:lnTo>
                      <a:lnTo>
                        <a:pt x="192" y="212"/>
                      </a:lnTo>
                      <a:lnTo>
                        <a:pt x="181" y="208"/>
                      </a:lnTo>
                      <a:lnTo>
                        <a:pt x="170" y="204"/>
                      </a:lnTo>
                      <a:lnTo>
                        <a:pt x="160" y="199"/>
                      </a:lnTo>
                      <a:lnTo>
                        <a:pt x="150" y="194"/>
                      </a:lnTo>
                      <a:lnTo>
                        <a:pt x="140" y="188"/>
                      </a:lnTo>
                      <a:lnTo>
                        <a:pt x="131" y="182"/>
                      </a:lnTo>
                      <a:lnTo>
                        <a:pt x="121" y="175"/>
                      </a:lnTo>
                      <a:lnTo>
                        <a:pt x="113" y="169"/>
                      </a:lnTo>
                      <a:lnTo>
                        <a:pt x="105" y="160"/>
                      </a:lnTo>
                      <a:lnTo>
                        <a:pt x="97" y="152"/>
                      </a:lnTo>
                      <a:lnTo>
                        <a:pt x="89" y="144"/>
                      </a:lnTo>
                      <a:lnTo>
                        <a:pt x="82" y="136"/>
                      </a:lnTo>
                      <a:lnTo>
                        <a:pt x="75" y="127"/>
                      </a:lnTo>
                      <a:lnTo>
                        <a:pt x="68" y="118"/>
                      </a:lnTo>
                      <a:lnTo>
                        <a:pt x="63" y="108"/>
                      </a:lnTo>
                      <a:lnTo>
                        <a:pt x="57" y="98"/>
                      </a:lnTo>
                      <a:lnTo>
                        <a:pt x="52" y="88"/>
                      </a:lnTo>
                      <a:lnTo>
                        <a:pt x="48" y="78"/>
                      </a:lnTo>
                      <a:lnTo>
                        <a:pt x="44" y="68"/>
                      </a:lnTo>
                      <a:lnTo>
                        <a:pt x="41" y="56"/>
                      </a:lnTo>
                      <a:lnTo>
                        <a:pt x="38" y="46"/>
                      </a:lnTo>
                      <a:lnTo>
                        <a:pt x="35" y="35"/>
                      </a:lnTo>
                      <a:lnTo>
                        <a:pt x="33" y="24"/>
                      </a:lnTo>
                      <a:lnTo>
                        <a:pt x="32" y="12"/>
                      </a:lnTo>
                      <a:lnTo>
                        <a:pt x="3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73" name="Freeform 135"/>
                <p:cNvSpPr>
                  <a:spLocks noChangeAspect="1"/>
                </p:cNvSpPr>
                <p:nvPr/>
              </p:nvSpPr>
              <p:spPr bwMode="auto">
                <a:xfrm flipH="1">
                  <a:off x="3312" y="3243"/>
                  <a:ext cx="45" cy="46"/>
                </a:xfrm>
                <a:custGeom>
                  <a:avLst/>
                  <a:gdLst>
                    <a:gd name="T0" fmla="*/ 749 w 1310"/>
                    <a:gd name="T1" fmla="*/ 8 h 1328"/>
                    <a:gd name="T2" fmla="*/ 844 w 1310"/>
                    <a:gd name="T3" fmla="*/ 29 h 1328"/>
                    <a:gd name="T4" fmla="*/ 933 w 1310"/>
                    <a:gd name="T5" fmla="*/ 64 h 1328"/>
                    <a:gd name="T6" fmla="*/ 1015 w 1310"/>
                    <a:gd name="T7" fmla="*/ 111 h 1328"/>
                    <a:gd name="T8" fmla="*/ 1090 w 1310"/>
                    <a:gd name="T9" fmla="*/ 169 h 1328"/>
                    <a:gd name="T10" fmla="*/ 1156 w 1310"/>
                    <a:gd name="T11" fmla="*/ 238 h 1328"/>
                    <a:gd name="T12" fmla="*/ 1211 w 1310"/>
                    <a:gd name="T13" fmla="*/ 315 h 1328"/>
                    <a:gd name="T14" fmla="*/ 1256 w 1310"/>
                    <a:gd name="T15" fmla="*/ 401 h 1328"/>
                    <a:gd name="T16" fmla="*/ 1288 w 1310"/>
                    <a:gd name="T17" fmla="*/ 493 h 1328"/>
                    <a:gd name="T18" fmla="*/ 1306 w 1310"/>
                    <a:gd name="T19" fmla="*/ 591 h 1328"/>
                    <a:gd name="T20" fmla="*/ 1310 w 1310"/>
                    <a:gd name="T21" fmla="*/ 694 h 1328"/>
                    <a:gd name="T22" fmla="*/ 1298 w 1310"/>
                    <a:gd name="T23" fmla="*/ 794 h 1328"/>
                    <a:gd name="T24" fmla="*/ 1270 w 1310"/>
                    <a:gd name="T25" fmla="*/ 891 h 1328"/>
                    <a:gd name="T26" fmla="*/ 1231 w 1310"/>
                    <a:gd name="T27" fmla="*/ 980 h 1328"/>
                    <a:gd name="T28" fmla="*/ 1179 w 1310"/>
                    <a:gd name="T29" fmla="*/ 1061 h 1328"/>
                    <a:gd name="T30" fmla="*/ 1116 w 1310"/>
                    <a:gd name="T31" fmla="*/ 1134 h 1328"/>
                    <a:gd name="T32" fmla="*/ 1045 w 1310"/>
                    <a:gd name="T33" fmla="*/ 1196 h 1328"/>
                    <a:gd name="T34" fmla="*/ 965 w 1310"/>
                    <a:gd name="T35" fmla="*/ 1248 h 1328"/>
                    <a:gd name="T36" fmla="*/ 878 w 1310"/>
                    <a:gd name="T37" fmla="*/ 1288 h 1328"/>
                    <a:gd name="T38" fmla="*/ 788 w 1310"/>
                    <a:gd name="T39" fmla="*/ 1314 h 1328"/>
                    <a:gd name="T40" fmla="*/ 692 w 1310"/>
                    <a:gd name="T41" fmla="*/ 1327 h 1328"/>
                    <a:gd name="T42" fmla="*/ 593 w 1310"/>
                    <a:gd name="T43" fmla="*/ 1326 h 1328"/>
                    <a:gd name="T44" fmla="*/ 495 w 1310"/>
                    <a:gd name="T45" fmla="*/ 1309 h 1328"/>
                    <a:gd name="T46" fmla="*/ 403 w 1310"/>
                    <a:gd name="T47" fmla="*/ 1279 h 1328"/>
                    <a:gd name="T48" fmla="*/ 317 w 1310"/>
                    <a:gd name="T49" fmla="*/ 1236 h 1328"/>
                    <a:gd name="T50" fmla="*/ 240 w 1310"/>
                    <a:gd name="T51" fmla="*/ 1181 h 1328"/>
                    <a:gd name="T52" fmla="*/ 171 w 1310"/>
                    <a:gd name="T53" fmla="*/ 1115 h 1328"/>
                    <a:gd name="T54" fmla="*/ 113 w 1310"/>
                    <a:gd name="T55" fmla="*/ 1041 h 1328"/>
                    <a:gd name="T56" fmla="*/ 65 w 1310"/>
                    <a:gd name="T57" fmla="*/ 957 h 1328"/>
                    <a:gd name="T58" fmla="*/ 29 w 1310"/>
                    <a:gd name="T59" fmla="*/ 868 h 1328"/>
                    <a:gd name="T60" fmla="*/ 8 w 1310"/>
                    <a:gd name="T61" fmla="*/ 772 h 1328"/>
                    <a:gd name="T62" fmla="*/ 0 w 1310"/>
                    <a:gd name="T63" fmla="*/ 671 h 1328"/>
                    <a:gd name="T64" fmla="*/ 7 w 1310"/>
                    <a:gd name="T65" fmla="*/ 567 h 1328"/>
                    <a:gd name="T66" fmla="*/ 28 w 1310"/>
                    <a:gd name="T67" fmla="*/ 469 h 1328"/>
                    <a:gd name="T68" fmla="*/ 63 w 1310"/>
                    <a:gd name="T69" fmla="*/ 379 h 1328"/>
                    <a:gd name="T70" fmla="*/ 110 w 1310"/>
                    <a:gd name="T71" fmla="*/ 294 h 1328"/>
                    <a:gd name="T72" fmla="*/ 168 w 1310"/>
                    <a:gd name="T73" fmla="*/ 219 h 1328"/>
                    <a:gd name="T74" fmla="*/ 237 w 1310"/>
                    <a:gd name="T75" fmla="*/ 152 h 1328"/>
                    <a:gd name="T76" fmla="*/ 313 w 1310"/>
                    <a:gd name="T77" fmla="*/ 97 h 1328"/>
                    <a:gd name="T78" fmla="*/ 398 w 1310"/>
                    <a:gd name="T79" fmla="*/ 53 h 1328"/>
                    <a:gd name="T80" fmla="*/ 488 w 1310"/>
                    <a:gd name="T81" fmla="*/ 22 h 1328"/>
                    <a:gd name="T82" fmla="*/ 584 w 1310"/>
                    <a:gd name="T83" fmla="*/ 5 h 1328"/>
                    <a:gd name="T84" fmla="*/ 684 w 1310"/>
                    <a:gd name="T85" fmla="*/ 0 h 132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10"/>
                    <a:gd name="T130" fmla="*/ 0 h 1328"/>
                    <a:gd name="T131" fmla="*/ 1310 w 1310"/>
                    <a:gd name="T132" fmla="*/ 1328 h 132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10" h="1328">
                      <a:moveTo>
                        <a:pt x="684" y="0"/>
                      </a:moveTo>
                      <a:lnTo>
                        <a:pt x="717" y="4"/>
                      </a:lnTo>
                      <a:lnTo>
                        <a:pt x="749" y="8"/>
                      </a:lnTo>
                      <a:lnTo>
                        <a:pt x="781" y="13"/>
                      </a:lnTo>
                      <a:lnTo>
                        <a:pt x="812" y="20"/>
                      </a:lnTo>
                      <a:lnTo>
                        <a:pt x="844" y="29"/>
                      </a:lnTo>
                      <a:lnTo>
                        <a:pt x="873" y="39"/>
                      </a:lnTo>
                      <a:lnTo>
                        <a:pt x="903" y="50"/>
                      </a:lnTo>
                      <a:lnTo>
                        <a:pt x="933" y="64"/>
                      </a:lnTo>
                      <a:lnTo>
                        <a:pt x="961" y="78"/>
                      </a:lnTo>
                      <a:lnTo>
                        <a:pt x="989" y="93"/>
                      </a:lnTo>
                      <a:lnTo>
                        <a:pt x="1015" y="111"/>
                      </a:lnTo>
                      <a:lnTo>
                        <a:pt x="1041" y="129"/>
                      </a:lnTo>
                      <a:lnTo>
                        <a:pt x="1066" y="148"/>
                      </a:lnTo>
                      <a:lnTo>
                        <a:pt x="1090" y="169"/>
                      </a:lnTo>
                      <a:lnTo>
                        <a:pt x="1113" y="191"/>
                      </a:lnTo>
                      <a:lnTo>
                        <a:pt x="1135" y="213"/>
                      </a:lnTo>
                      <a:lnTo>
                        <a:pt x="1156" y="238"/>
                      </a:lnTo>
                      <a:lnTo>
                        <a:pt x="1175" y="262"/>
                      </a:lnTo>
                      <a:lnTo>
                        <a:pt x="1194" y="289"/>
                      </a:lnTo>
                      <a:lnTo>
                        <a:pt x="1211" y="315"/>
                      </a:lnTo>
                      <a:lnTo>
                        <a:pt x="1227" y="343"/>
                      </a:lnTo>
                      <a:lnTo>
                        <a:pt x="1243" y="371"/>
                      </a:lnTo>
                      <a:lnTo>
                        <a:pt x="1256" y="401"/>
                      </a:lnTo>
                      <a:lnTo>
                        <a:pt x="1268" y="431"/>
                      </a:lnTo>
                      <a:lnTo>
                        <a:pt x="1278" y="461"/>
                      </a:lnTo>
                      <a:lnTo>
                        <a:pt x="1288" y="493"/>
                      </a:lnTo>
                      <a:lnTo>
                        <a:pt x="1296" y="525"/>
                      </a:lnTo>
                      <a:lnTo>
                        <a:pt x="1302" y="558"/>
                      </a:lnTo>
                      <a:lnTo>
                        <a:pt x="1306" y="591"/>
                      </a:lnTo>
                      <a:lnTo>
                        <a:pt x="1309" y="624"/>
                      </a:lnTo>
                      <a:lnTo>
                        <a:pt x="1310" y="659"/>
                      </a:lnTo>
                      <a:lnTo>
                        <a:pt x="1310" y="694"/>
                      </a:lnTo>
                      <a:lnTo>
                        <a:pt x="1307" y="728"/>
                      </a:lnTo>
                      <a:lnTo>
                        <a:pt x="1303" y="762"/>
                      </a:lnTo>
                      <a:lnTo>
                        <a:pt x="1298" y="794"/>
                      </a:lnTo>
                      <a:lnTo>
                        <a:pt x="1290" y="828"/>
                      </a:lnTo>
                      <a:lnTo>
                        <a:pt x="1282" y="860"/>
                      </a:lnTo>
                      <a:lnTo>
                        <a:pt x="1270" y="891"/>
                      </a:lnTo>
                      <a:lnTo>
                        <a:pt x="1259" y="922"/>
                      </a:lnTo>
                      <a:lnTo>
                        <a:pt x="1246" y="951"/>
                      </a:lnTo>
                      <a:lnTo>
                        <a:pt x="1231" y="980"/>
                      </a:lnTo>
                      <a:lnTo>
                        <a:pt x="1215" y="1007"/>
                      </a:lnTo>
                      <a:lnTo>
                        <a:pt x="1198" y="1035"/>
                      </a:lnTo>
                      <a:lnTo>
                        <a:pt x="1179" y="1061"/>
                      </a:lnTo>
                      <a:lnTo>
                        <a:pt x="1159" y="1086"/>
                      </a:lnTo>
                      <a:lnTo>
                        <a:pt x="1139" y="1110"/>
                      </a:lnTo>
                      <a:lnTo>
                        <a:pt x="1116" y="1134"/>
                      </a:lnTo>
                      <a:lnTo>
                        <a:pt x="1094" y="1155"/>
                      </a:lnTo>
                      <a:lnTo>
                        <a:pt x="1069" y="1177"/>
                      </a:lnTo>
                      <a:lnTo>
                        <a:pt x="1045" y="1196"/>
                      </a:lnTo>
                      <a:lnTo>
                        <a:pt x="1019" y="1214"/>
                      </a:lnTo>
                      <a:lnTo>
                        <a:pt x="993" y="1232"/>
                      </a:lnTo>
                      <a:lnTo>
                        <a:pt x="965" y="1248"/>
                      </a:lnTo>
                      <a:lnTo>
                        <a:pt x="938" y="1262"/>
                      </a:lnTo>
                      <a:lnTo>
                        <a:pt x="908" y="1275"/>
                      </a:lnTo>
                      <a:lnTo>
                        <a:pt x="878" y="1288"/>
                      </a:lnTo>
                      <a:lnTo>
                        <a:pt x="849" y="1298"/>
                      </a:lnTo>
                      <a:lnTo>
                        <a:pt x="818" y="1307"/>
                      </a:lnTo>
                      <a:lnTo>
                        <a:pt x="788" y="1314"/>
                      </a:lnTo>
                      <a:lnTo>
                        <a:pt x="756" y="1320"/>
                      </a:lnTo>
                      <a:lnTo>
                        <a:pt x="723" y="1325"/>
                      </a:lnTo>
                      <a:lnTo>
                        <a:pt x="692" y="1327"/>
                      </a:lnTo>
                      <a:lnTo>
                        <a:pt x="659" y="1328"/>
                      </a:lnTo>
                      <a:lnTo>
                        <a:pt x="626" y="1328"/>
                      </a:lnTo>
                      <a:lnTo>
                        <a:pt x="593" y="1326"/>
                      </a:lnTo>
                      <a:lnTo>
                        <a:pt x="559" y="1322"/>
                      </a:lnTo>
                      <a:lnTo>
                        <a:pt x="526" y="1316"/>
                      </a:lnTo>
                      <a:lnTo>
                        <a:pt x="495" y="1309"/>
                      </a:lnTo>
                      <a:lnTo>
                        <a:pt x="463" y="1301"/>
                      </a:lnTo>
                      <a:lnTo>
                        <a:pt x="432" y="1291"/>
                      </a:lnTo>
                      <a:lnTo>
                        <a:pt x="403" y="1279"/>
                      </a:lnTo>
                      <a:lnTo>
                        <a:pt x="373" y="1265"/>
                      </a:lnTo>
                      <a:lnTo>
                        <a:pt x="345" y="1251"/>
                      </a:lnTo>
                      <a:lnTo>
                        <a:pt x="317" y="1236"/>
                      </a:lnTo>
                      <a:lnTo>
                        <a:pt x="291" y="1218"/>
                      </a:lnTo>
                      <a:lnTo>
                        <a:pt x="265" y="1200"/>
                      </a:lnTo>
                      <a:lnTo>
                        <a:pt x="240" y="1181"/>
                      </a:lnTo>
                      <a:lnTo>
                        <a:pt x="216" y="1160"/>
                      </a:lnTo>
                      <a:lnTo>
                        <a:pt x="194" y="1138"/>
                      </a:lnTo>
                      <a:lnTo>
                        <a:pt x="171" y="1115"/>
                      </a:lnTo>
                      <a:lnTo>
                        <a:pt x="151" y="1091"/>
                      </a:lnTo>
                      <a:lnTo>
                        <a:pt x="131" y="1067"/>
                      </a:lnTo>
                      <a:lnTo>
                        <a:pt x="113" y="1041"/>
                      </a:lnTo>
                      <a:lnTo>
                        <a:pt x="96" y="1014"/>
                      </a:lnTo>
                      <a:lnTo>
                        <a:pt x="79" y="986"/>
                      </a:lnTo>
                      <a:lnTo>
                        <a:pt x="65" y="957"/>
                      </a:lnTo>
                      <a:lnTo>
                        <a:pt x="52" y="929"/>
                      </a:lnTo>
                      <a:lnTo>
                        <a:pt x="41" y="898"/>
                      </a:lnTo>
                      <a:lnTo>
                        <a:pt x="29" y="868"/>
                      </a:lnTo>
                      <a:lnTo>
                        <a:pt x="21" y="836"/>
                      </a:lnTo>
                      <a:lnTo>
                        <a:pt x="13" y="805"/>
                      </a:lnTo>
                      <a:lnTo>
                        <a:pt x="8" y="772"/>
                      </a:lnTo>
                      <a:lnTo>
                        <a:pt x="3" y="738"/>
                      </a:lnTo>
                      <a:lnTo>
                        <a:pt x="1" y="705"/>
                      </a:lnTo>
                      <a:lnTo>
                        <a:pt x="0" y="671"/>
                      </a:lnTo>
                      <a:lnTo>
                        <a:pt x="0" y="636"/>
                      </a:lnTo>
                      <a:lnTo>
                        <a:pt x="3" y="602"/>
                      </a:lnTo>
                      <a:lnTo>
                        <a:pt x="7" y="567"/>
                      </a:lnTo>
                      <a:lnTo>
                        <a:pt x="12" y="535"/>
                      </a:lnTo>
                      <a:lnTo>
                        <a:pt x="19" y="502"/>
                      </a:lnTo>
                      <a:lnTo>
                        <a:pt x="28" y="469"/>
                      </a:lnTo>
                      <a:lnTo>
                        <a:pt x="39" y="439"/>
                      </a:lnTo>
                      <a:lnTo>
                        <a:pt x="50" y="408"/>
                      </a:lnTo>
                      <a:lnTo>
                        <a:pt x="63" y="379"/>
                      </a:lnTo>
                      <a:lnTo>
                        <a:pt x="77" y="349"/>
                      </a:lnTo>
                      <a:lnTo>
                        <a:pt x="93" y="322"/>
                      </a:lnTo>
                      <a:lnTo>
                        <a:pt x="110" y="294"/>
                      </a:lnTo>
                      <a:lnTo>
                        <a:pt x="128" y="268"/>
                      </a:lnTo>
                      <a:lnTo>
                        <a:pt x="148" y="243"/>
                      </a:lnTo>
                      <a:lnTo>
                        <a:pt x="168" y="219"/>
                      </a:lnTo>
                      <a:lnTo>
                        <a:pt x="190" y="195"/>
                      </a:lnTo>
                      <a:lnTo>
                        <a:pt x="213" y="174"/>
                      </a:lnTo>
                      <a:lnTo>
                        <a:pt x="237" y="152"/>
                      </a:lnTo>
                      <a:lnTo>
                        <a:pt x="261" y="133"/>
                      </a:lnTo>
                      <a:lnTo>
                        <a:pt x="287" y="115"/>
                      </a:lnTo>
                      <a:lnTo>
                        <a:pt x="313" y="97"/>
                      </a:lnTo>
                      <a:lnTo>
                        <a:pt x="341" y="81"/>
                      </a:lnTo>
                      <a:lnTo>
                        <a:pt x="368" y="67"/>
                      </a:lnTo>
                      <a:lnTo>
                        <a:pt x="398" y="53"/>
                      </a:lnTo>
                      <a:lnTo>
                        <a:pt x="427" y="41"/>
                      </a:lnTo>
                      <a:lnTo>
                        <a:pt x="457" y="31"/>
                      </a:lnTo>
                      <a:lnTo>
                        <a:pt x="488" y="22"/>
                      </a:lnTo>
                      <a:lnTo>
                        <a:pt x="519" y="15"/>
                      </a:lnTo>
                      <a:lnTo>
                        <a:pt x="552" y="9"/>
                      </a:lnTo>
                      <a:lnTo>
                        <a:pt x="584" y="5"/>
                      </a:lnTo>
                      <a:lnTo>
                        <a:pt x="617" y="2"/>
                      </a:lnTo>
                      <a:lnTo>
                        <a:pt x="650" y="0"/>
                      </a:lnTo>
                      <a:lnTo>
                        <a:pt x="684" y="0"/>
                      </a:lnTo>
                      <a:close/>
                    </a:path>
                  </a:pathLst>
                </a:custGeom>
                <a:noFill/>
                <a:ln w="22225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829" name="Text Box 136"/>
              <p:cNvSpPr txBox="1">
                <a:spLocks noChangeArrowheads="1"/>
              </p:cNvSpPr>
              <p:nvPr/>
            </p:nvSpPr>
            <p:spPr bwMode="auto">
              <a:xfrm flipH="1">
                <a:off x="3239" y="2203"/>
                <a:ext cx="210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5,5</a:t>
                </a:r>
                <a:endParaRPr lang="de-DE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" name="Group 137"/>
              <p:cNvGrpSpPr>
                <a:grpSpLocks/>
              </p:cNvGrpSpPr>
              <p:nvPr/>
            </p:nvGrpSpPr>
            <p:grpSpPr bwMode="auto">
              <a:xfrm>
                <a:off x="3190" y="2560"/>
                <a:ext cx="302" cy="301"/>
                <a:chOff x="3190" y="2560"/>
                <a:chExt cx="302" cy="301"/>
              </a:xfrm>
            </p:grpSpPr>
            <p:grpSp>
              <p:nvGrpSpPr>
                <p:cNvPr id="23" name="Group 138"/>
                <p:cNvGrpSpPr>
                  <a:grpSpLocks/>
                </p:cNvGrpSpPr>
                <p:nvPr/>
              </p:nvGrpSpPr>
              <p:grpSpPr bwMode="auto">
                <a:xfrm>
                  <a:off x="3333" y="2560"/>
                  <a:ext cx="16" cy="301"/>
                  <a:chOff x="3333" y="2560"/>
                  <a:chExt cx="16" cy="301"/>
                </a:xfrm>
              </p:grpSpPr>
              <p:sp>
                <p:nvSpPr>
                  <p:cNvPr id="34836" name="Rectangle 13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34" y="2725"/>
                    <a:ext cx="15" cy="136"/>
                  </a:xfrm>
                  <a:prstGeom prst="rect">
                    <a:avLst/>
                  </a:prstGeom>
                  <a:solidFill>
                    <a:srgbClr val="5F5F5F"/>
                  </a:solidFill>
                  <a:ln w="9525">
                    <a:solidFill>
                      <a:srgbClr val="5F5F5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37" name="Rectangle 14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33" y="2560"/>
                    <a:ext cx="15" cy="136"/>
                  </a:xfrm>
                  <a:prstGeom prst="rect">
                    <a:avLst/>
                  </a:prstGeom>
                  <a:solidFill>
                    <a:srgbClr val="5F5F5F"/>
                  </a:solidFill>
                  <a:ln w="9525">
                    <a:solidFill>
                      <a:srgbClr val="5F5F5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4" name="Group 141"/>
                <p:cNvGrpSpPr>
                  <a:grpSpLocks/>
                </p:cNvGrpSpPr>
                <p:nvPr/>
              </p:nvGrpSpPr>
              <p:grpSpPr bwMode="auto">
                <a:xfrm>
                  <a:off x="3190" y="2702"/>
                  <a:ext cx="302" cy="19"/>
                  <a:chOff x="3190" y="2702"/>
                  <a:chExt cx="302" cy="19"/>
                </a:xfrm>
              </p:grpSpPr>
              <p:sp>
                <p:nvSpPr>
                  <p:cNvPr id="34834" name="Rectangle 142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249" y="2643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35" name="Rectangle 143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415" y="2644"/>
                    <a:ext cx="18" cy="13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34831" name="Text Box 144"/>
              <p:cNvSpPr txBox="1">
                <a:spLocks noChangeArrowheads="1"/>
              </p:cNvSpPr>
              <p:nvPr/>
            </p:nvSpPr>
            <p:spPr bwMode="auto">
              <a:xfrm flipH="1">
                <a:off x="2941" y="3653"/>
                <a:ext cx="816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de-DE"/>
                  <a:t>Stereopsis nach hinten verzögert</a:t>
                </a:r>
                <a:endParaRPr lang="de-DE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4824" name="Text Box 145"/>
            <p:cNvSpPr txBox="1">
              <a:spLocks noChangeArrowheads="1"/>
            </p:cNvSpPr>
            <p:nvPr/>
          </p:nvSpPr>
          <p:spPr bwMode="auto">
            <a:xfrm>
              <a:off x="3993" y="1801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animBg="1"/>
      <p:bldP spid="687108" grpId="0" animBg="1" autoUpdateAnimBg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Stereotest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496300" cy="1920875"/>
          </a:xfrm>
        </p:spPr>
        <p:txBody>
          <a:bodyPr/>
          <a:lstStyle/>
          <a:p>
            <a:r>
              <a:rPr lang="de-DE" smtClean="0"/>
              <a:t>Am Stereotest wird dann eine Stereo-Verzögerung wahrgenommen, wenn sein Zentrum auf eine Netzhautstelle abgebildet wird, an der die FD nicht älter ist als FD II/2. </a:t>
            </a:r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381000" y="3565525"/>
            <a:ext cx="8496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Das Prisma, das die Verzögerung abstellt, liefert die Abbildung auf das nächst ältere Korrespondenzzentrum (FD II/3 bzw. ursprüngliches Korrespondenzzentrum).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2" grpId="0" build="p" bldLvl="2" autoUpdateAnimBg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  <a:noFill/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/>
              <a:t>Stereotest ...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 Stereoteste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5562600" y="58515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  <p:sp>
        <p:nvSpPr>
          <p:cNvPr id="36869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utoUpdateAnimBg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/>
              <a:t>Valenztest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 Stereoteste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549275"/>
          </a:xfrm>
        </p:spPr>
        <p:txBody>
          <a:bodyPr/>
          <a:lstStyle/>
          <a:p>
            <a:pPr marL="476250" indent="-476250">
              <a:buFont typeface="Monotype Sorts" pitchFamily="2" charset="2"/>
              <a:buNone/>
            </a:pPr>
            <a:r>
              <a:rPr lang="de-DE" smtClean="0"/>
              <a:t>... zum Verständnis des Valenztests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81000" y="2146300"/>
            <a:ext cx="8178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Stereoskopische Richtungswahrnehmung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Valenz</a:t>
            </a:r>
            <a:endParaRPr kumimoji="1" lang="de-DE" sz="3000">
              <a:solidFill>
                <a:srgbClr val="969696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Äquivalenz</a:t>
            </a:r>
            <a:endParaRPr kumimoji="1" lang="de-DE" sz="3000">
              <a:solidFill>
                <a:srgbClr val="969696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Prävalenz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Stereo-Sehgleichgewicht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build="p" autoUpdateAnimBg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549275"/>
          </a:xfrm>
        </p:spPr>
        <p:txBody>
          <a:bodyPr/>
          <a:lstStyle/>
          <a:p>
            <a:pPr marL="476250" indent="-476250">
              <a:buFont typeface="Monotype Sorts" pitchFamily="2" charset="2"/>
              <a:buNone/>
            </a:pPr>
            <a:r>
              <a:rPr lang="de-DE" smtClean="0">
                <a:solidFill>
                  <a:srgbClr val="969696"/>
                </a:solidFill>
              </a:rPr>
              <a:t>... zum Verständnis des Valenztests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2146300"/>
            <a:ext cx="8178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Stereoskopische Richtungswahrnehmung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Valenz</a:t>
            </a:r>
            <a:endParaRPr kumimoji="1" lang="de-DE" sz="3000">
              <a:solidFill>
                <a:srgbClr val="969696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Äquivalenz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Prävalenz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Stereo-Sehgleichgewicht</a:t>
            </a:r>
            <a:endParaRPr kumimoji="1" lang="de-DE" sz="3000"/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470150"/>
          </a:xfrm>
        </p:spPr>
        <p:txBody>
          <a:bodyPr/>
          <a:lstStyle/>
          <a:p>
            <a:pPr marL="476250" indent="-476250"/>
            <a:r>
              <a:rPr lang="de-DE" smtClean="0"/>
              <a:t>Stereoskopische Richtungswahrnehmung</a:t>
            </a:r>
          </a:p>
          <a:p>
            <a:pPr marL="476250" indent="-476250">
              <a:buFont typeface="Monotype Sorts" pitchFamily="2" charset="2"/>
              <a:buNone/>
            </a:pPr>
            <a:r>
              <a:rPr lang="de-DE" smtClean="0"/>
              <a:t>	Durch das Stereosehen vermittelte Wahrnehmung der Richtung, in der sich ein Stereo-Objekt relativ zur Richtung des Fixationsobjekts befindet.</a:t>
            </a: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355600" y="4311650"/>
            <a:ext cx="8255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Wertigkeit der Einzelaugen bei der stereoskopischen Richtungswahrnehmung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utoUpdateAnimBg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549275"/>
          </a:xfrm>
        </p:spPr>
        <p:txBody>
          <a:bodyPr/>
          <a:lstStyle/>
          <a:p>
            <a:pPr marL="476250" indent="-476250">
              <a:buFont typeface="Monotype Sorts" pitchFamily="2" charset="2"/>
              <a:buNone/>
            </a:pPr>
            <a:r>
              <a:rPr lang="de-DE" smtClean="0">
                <a:solidFill>
                  <a:srgbClr val="969696"/>
                </a:solidFill>
              </a:rPr>
              <a:t>... zum Verständnis des Valenztests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1000" y="2146300"/>
            <a:ext cx="8178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Stereoskopische Richtungswahrnehmung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Äquivalenz</a:t>
            </a:r>
            <a:endParaRPr kumimoji="1" lang="de-DE" sz="3000">
              <a:solidFill>
                <a:srgbClr val="969696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Prävalenz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Stereo-Sehgleichgewicht</a:t>
            </a:r>
            <a:endParaRPr kumimoji="1" lang="de-DE" sz="3000"/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55000" cy="1555750"/>
          </a:xfrm>
        </p:spPr>
        <p:txBody>
          <a:bodyPr/>
          <a:lstStyle/>
          <a:p>
            <a:pPr marL="476250" indent="-476250"/>
            <a:r>
              <a:rPr lang="de-DE" smtClean="0"/>
              <a:t>Äquivalenz</a:t>
            </a:r>
          </a:p>
          <a:p>
            <a:pPr marL="476250" indent="-476250">
              <a:buFont typeface="Monotype Sorts" pitchFamily="2" charset="2"/>
              <a:buNone/>
            </a:pPr>
            <a:r>
              <a:rPr lang="de-DE" smtClean="0"/>
              <a:t>	Gleichwertigkeit der Einzelaugen bei der stereoskopischen Richtungswahrnehmung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889000" y="5619750"/>
            <a:ext cx="8255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de-DE" sz="3000"/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381000" y="3473450"/>
            <a:ext cx="8255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Prävalenz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Dominanz eines Auges bei der stereoskopischen Richtungswahrnehmung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Vergenzstellung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Vergenz-Ruhestellung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Vergenz-Orthostellung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Vergenz-Fehlstellung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Vergenz-Arbeitsstellung </a:t>
            </a:r>
          </a:p>
          <a:p>
            <a:pPr>
              <a:spcBef>
                <a:spcPct val="30000"/>
              </a:spcBef>
            </a:pPr>
            <a:r>
              <a:rPr lang="de-DE" smtClean="0">
                <a:solidFill>
                  <a:srgbClr val="969696"/>
                </a:solidFill>
              </a:rPr>
              <a:t>Ruhestellungsfehler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Strabismus</a:t>
            </a:r>
          </a:p>
          <a:p>
            <a:pPr lvl="1"/>
            <a:r>
              <a:rPr lang="de-DE" smtClean="0">
                <a:solidFill>
                  <a:schemeClr val="tx2"/>
                </a:solidFill>
              </a:rPr>
              <a:t>Heterophorie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Winkelfehlsichtigkeit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549275"/>
          </a:xfrm>
        </p:spPr>
        <p:txBody>
          <a:bodyPr/>
          <a:lstStyle/>
          <a:p>
            <a:pPr marL="476250" indent="-476250">
              <a:buFont typeface="Monotype Sorts" pitchFamily="2" charset="2"/>
              <a:buNone/>
            </a:pPr>
            <a:r>
              <a:rPr lang="de-DE" smtClean="0">
                <a:solidFill>
                  <a:srgbClr val="969696"/>
                </a:solidFill>
              </a:rPr>
              <a:t>... zum Verständnis des Valenztests</a:t>
            </a:r>
            <a:endParaRPr lang="de-DE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2146300"/>
            <a:ext cx="8178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Stereoskopische Richtungswahrnehmung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Äquivalenz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Prävalenz</a:t>
            </a:r>
            <a:endParaRPr kumimoji="1" lang="de-DE" sz="3000"/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Stereo-Sehgleichgewicht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55000" cy="1555750"/>
          </a:xfrm>
        </p:spPr>
        <p:txBody>
          <a:bodyPr/>
          <a:lstStyle/>
          <a:p>
            <a:pPr marL="476250" indent="-476250"/>
            <a:r>
              <a:rPr lang="de-DE" smtClean="0"/>
              <a:t>Stereo-Sehgleichgewicht</a:t>
            </a:r>
          </a:p>
          <a:p>
            <a:pPr marL="476250" indent="-476250">
              <a:buFont typeface="Monotype Sorts" pitchFamily="2" charset="2"/>
              <a:buNone/>
            </a:pPr>
            <a:r>
              <a:rPr lang="de-DE" smtClean="0"/>
              <a:t>	Gleichzeitiges Vorhandensein von Äquivalenz bei beiden Darbietungsarten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89000" y="5619750"/>
            <a:ext cx="8255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kumimoji="1" lang="de-DE" sz="3000"/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508000" y="3336925"/>
            <a:ext cx="7797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Stereo-Sehgleichgewicht kann nur dann auftreten, wenn beide Augen gleichwertig in der Orthostellung zusammenarbeiten.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508000" y="4937125"/>
            <a:ext cx="7797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Stereo-Sehgleichgewicht ist also stets ein Hinweis auf die Orthostellung, aber nicht auf die Ruhestellung.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autoUpdateAnimBg="0"/>
      <p:bldP spid="319495" grpId="0" autoUpdateAnimBg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549275"/>
          </a:xfrm>
        </p:spPr>
        <p:txBody>
          <a:bodyPr/>
          <a:lstStyle/>
          <a:p>
            <a:pPr marL="476250" indent="-476250">
              <a:buFont typeface="Monotype Sorts" pitchFamily="2" charset="2"/>
              <a:buNone/>
            </a:pPr>
            <a:r>
              <a:rPr lang="de-DE" smtClean="0"/>
              <a:t>... zum Verständnis des Valenztests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81000" y="2146300"/>
            <a:ext cx="81788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Stereoskopische Richtungswahrnehmung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Äquivalenz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Prävalenz</a:t>
            </a:r>
            <a:endParaRPr kumimoji="1" lang="de-DE" sz="3000"/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Stereo-Sehgleichgewicht</a:t>
            </a:r>
            <a:endParaRPr kumimoji="1" lang="de-DE" sz="3000"/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5562600" y="58515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0" grpId="0" autoUpdateAnimBg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/>
              <a:t>Aufbau </a:t>
            </a:r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Seheindruck ohne Analysatoren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05288" y="3709988"/>
            <a:ext cx="755650" cy="431800"/>
            <a:chOff x="2646" y="2181"/>
            <a:chExt cx="476" cy="272"/>
          </a:xfrm>
        </p:grpSpPr>
        <p:sp>
          <p:nvSpPr>
            <p:cNvPr id="48159" name="AutoShape 6"/>
            <p:cNvSpPr>
              <a:spLocks noChangeArrowheads="1"/>
            </p:cNvSpPr>
            <p:nvPr/>
          </p:nvSpPr>
          <p:spPr bwMode="auto">
            <a:xfrm flipV="1">
              <a:off x="2806" y="2181"/>
              <a:ext cx="316" cy="272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0" name="AutoShape 7"/>
            <p:cNvSpPr>
              <a:spLocks noChangeArrowheads="1"/>
            </p:cNvSpPr>
            <p:nvPr/>
          </p:nvSpPr>
          <p:spPr bwMode="auto">
            <a:xfrm flipV="1">
              <a:off x="2646" y="2181"/>
              <a:ext cx="316" cy="272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1" name="AutoShape 8"/>
            <p:cNvSpPr>
              <a:spLocks noChangeArrowheads="1"/>
            </p:cNvSpPr>
            <p:nvPr/>
          </p:nvSpPr>
          <p:spPr bwMode="auto">
            <a:xfrm flipV="1">
              <a:off x="2805" y="2181"/>
              <a:ext cx="159" cy="13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flipV="1">
            <a:off x="4205288" y="4805363"/>
            <a:ext cx="755650" cy="431800"/>
            <a:chOff x="2646" y="2181"/>
            <a:chExt cx="476" cy="272"/>
          </a:xfrm>
        </p:grpSpPr>
        <p:sp>
          <p:nvSpPr>
            <p:cNvPr id="48156" name="AutoShape 10"/>
            <p:cNvSpPr>
              <a:spLocks noChangeArrowheads="1"/>
            </p:cNvSpPr>
            <p:nvPr/>
          </p:nvSpPr>
          <p:spPr bwMode="auto">
            <a:xfrm flipV="1">
              <a:off x="2806" y="2181"/>
              <a:ext cx="316" cy="272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7" name="AutoShape 11"/>
            <p:cNvSpPr>
              <a:spLocks noChangeArrowheads="1"/>
            </p:cNvSpPr>
            <p:nvPr/>
          </p:nvSpPr>
          <p:spPr bwMode="auto">
            <a:xfrm flipV="1">
              <a:off x="2646" y="2181"/>
              <a:ext cx="316" cy="272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8" name="AutoShape 12"/>
            <p:cNvSpPr>
              <a:spLocks noChangeArrowheads="1"/>
            </p:cNvSpPr>
            <p:nvPr/>
          </p:nvSpPr>
          <p:spPr bwMode="auto">
            <a:xfrm flipV="1">
              <a:off x="2805" y="2181"/>
              <a:ext cx="159" cy="13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454525" y="4160838"/>
            <a:ext cx="257175" cy="635000"/>
            <a:chOff x="2806" y="2621"/>
            <a:chExt cx="162" cy="400"/>
          </a:xfrm>
        </p:grpSpPr>
        <p:sp>
          <p:nvSpPr>
            <p:cNvPr id="48136" name="Oval 14"/>
            <p:cNvSpPr>
              <a:spLocks noChangeArrowheads="1"/>
            </p:cNvSpPr>
            <p:nvPr/>
          </p:nvSpPr>
          <p:spPr bwMode="auto">
            <a:xfrm>
              <a:off x="2806" y="2739"/>
              <a:ext cx="162" cy="1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808" y="2621"/>
              <a:ext cx="160" cy="400"/>
              <a:chOff x="1534" y="2429"/>
              <a:chExt cx="140" cy="353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534" y="2604"/>
                <a:ext cx="140" cy="178"/>
                <a:chOff x="1355" y="2598"/>
                <a:chExt cx="140" cy="178"/>
              </a:xfrm>
            </p:grpSpPr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1441" y="2598"/>
                  <a:ext cx="54" cy="177"/>
                  <a:chOff x="1441" y="2598"/>
                  <a:chExt cx="54" cy="177"/>
                </a:xfrm>
              </p:grpSpPr>
              <p:sp>
                <p:nvSpPr>
                  <p:cNvPr id="4815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495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441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466" y="2703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" name="Group 21"/>
                <p:cNvGrpSpPr>
                  <a:grpSpLocks/>
                </p:cNvGrpSpPr>
                <p:nvPr/>
              </p:nvGrpSpPr>
              <p:grpSpPr bwMode="auto">
                <a:xfrm flipV="1">
                  <a:off x="1355" y="2599"/>
                  <a:ext cx="54" cy="177"/>
                  <a:chOff x="1440" y="2346"/>
                  <a:chExt cx="53" cy="177"/>
                </a:xfrm>
              </p:grpSpPr>
              <p:sp>
                <p:nvSpPr>
                  <p:cNvPr id="4815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3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1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52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5" y="2346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 flipV="1">
                <a:off x="1534" y="2429"/>
                <a:ext cx="140" cy="178"/>
                <a:chOff x="1355" y="2598"/>
                <a:chExt cx="140" cy="178"/>
              </a:xfrm>
            </p:grpSpPr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1441" y="2598"/>
                  <a:ext cx="54" cy="177"/>
                  <a:chOff x="1441" y="2598"/>
                  <a:chExt cx="54" cy="177"/>
                </a:xfrm>
              </p:grpSpPr>
              <p:sp>
                <p:nvSpPr>
                  <p:cNvPr id="4814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495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4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441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4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466" y="2703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" name="Group 30"/>
                <p:cNvGrpSpPr>
                  <a:grpSpLocks/>
                </p:cNvGrpSpPr>
                <p:nvPr/>
              </p:nvGrpSpPr>
              <p:grpSpPr bwMode="auto">
                <a:xfrm flipV="1">
                  <a:off x="1355" y="2599"/>
                  <a:ext cx="54" cy="177"/>
                  <a:chOff x="1440" y="2346"/>
                  <a:chExt cx="53" cy="177"/>
                </a:xfrm>
              </p:grpSpPr>
              <p:sp>
                <p:nvSpPr>
                  <p:cNvPr id="4814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3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4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14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5" y="2346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rechten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 flipV="1">
            <a:off x="4205288" y="3709988"/>
            <a:ext cx="501650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4205288" y="4805363"/>
            <a:ext cx="501650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54525" y="4160838"/>
            <a:ext cx="257175" cy="635000"/>
            <a:chOff x="2806" y="2621"/>
            <a:chExt cx="162" cy="400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2806" y="2739"/>
              <a:ext cx="161" cy="1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808" y="2621"/>
              <a:ext cx="160" cy="400"/>
              <a:chOff x="1534" y="2429"/>
              <a:chExt cx="140" cy="353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534" y="2604"/>
                <a:ext cx="140" cy="178"/>
                <a:chOff x="1355" y="2598"/>
                <a:chExt cx="140" cy="178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441" y="2598"/>
                  <a:ext cx="54" cy="177"/>
                  <a:chOff x="1441" y="2598"/>
                  <a:chExt cx="54" cy="177"/>
                </a:xfrm>
              </p:grpSpPr>
              <p:sp>
                <p:nvSpPr>
                  <p:cNvPr id="4917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495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17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441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17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466" y="2703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 flipV="1">
                  <a:off x="1355" y="2599"/>
                  <a:ext cx="54" cy="177"/>
                  <a:chOff x="1440" y="2346"/>
                  <a:chExt cx="53" cy="177"/>
                </a:xfrm>
              </p:grpSpPr>
              <p:sp>
                <p:nvSpPr>
                  <p:cNvPr id="49174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3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175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176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5" y="2346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flipV="1">
                <a:off x="1534" y="2429"/>
                <a:ext cx="140" cy="178"/>
                <a:chOff x="1355" y="2598"/>
                <a:chExt cx="140" cy="178"/>
              </a:xfrm>
            </p:grpSpPr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1441" y="2598"/>
                  <a:ext cx="54" cy="177"/>
                  <a:chOff x="1441" y="2598"/>
                  <a:chExt cx="54" cy="177"/>
                </a:xfrm>
              </p:grpSpPr>
              <p:sp>
                <p:nvSpPr>
                  <p:cNvPr id="491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495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17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441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17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66" y="2703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 flipV="1">
                  <a:off x="1355" y="2599"/>
                  <a:ext cx="54" cy="177"/>
                  <a:chOff x="1440" y="2346"/>
                  <a:chExt cx="53" cy="177"/>
                </a:xfrm>
              </p:grpSpPr>
              <p:sp>
                <p:nvSpPr>
                  <p:cNvPr id="49166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3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167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168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5" y="2346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linken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flipV="1">
            <a:off x="4459288" y="3709988"/>
            <a:ext cx="501650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4459288" y="4805363"/>
            <a:ext cx="501650" cy="431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54525" y="4160838"/>
            <a:ext cx="257175" cy="635000"/>
            <a:chOff x="2806" y="2621"/>
            <a:chExt cx="162" cy="400"/>
          </a:xfrm>
        </p:grpSpPr>
        <p:sp>
          <p:nvSpPr>
            <p:cNvPr id="50184" name="Oval 8"/>
            <p:cNvSpPr>
              <a:spLocks noChangeArrowheads="1"/>
            </p:cNvSpPr>
            <p:nvPr/>
          </p:nvSpPr>
          <p:spPr bwMode="auto">
            <a:xfrm>
              <a:off x="2806" y="2739"/>
              <a:ext cx="161" cy="1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808" y="2621"/>
              <a:ext cx="160" cy="400"/>
              <a:chOff x="1534" y="2429"/>
              <a:chExt cx="140" cy="353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534" y="2604"/>
                <a:ext cx="140" cy="178"/>
                <a:chOff x="1355" y="2598"/>
                <a:chExt cx="140" cy="178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441" y="2598"/>
                  <a:ext cx="54" cy="177"/>
                  <a:chOff x="1441" y="2598"/>
                  <a:chExt cx="54" cy="177"/>
                </a:xfrm>
              </p:grpSpPr>
              <p:sp>
                <p:nvSpPr>
                  <p:cNvPr id="5020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495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20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441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20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466" y="2703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 flipV="1">
                  <a:off x="1355" y="2599"/>
                  <a:ext cx="54" cy="177"/>
                  <a:chOff x="1440" y="2346"/>
                  <a:chExt cx="53" cy="177"/>
                </a:xfrm>
              </p:grpSpPr>
              <p:sp>
                <p:nvSpPr>
                  <p:cNvPr id="50198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3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19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200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5" y="2346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flipV="1">
                <a:off x="1534" y="2429"/>
                <a:ext cx="140" cy="178"/>
                <a:chOff x="1355" y="2598"/>
                <a:chExt cx="140" cy="178"/>
              </a:xfrm>
            </p:grpSpPr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1441" y="2598"/>
                  <a:ext cx="54" cy="177"/>
                  <a:chOff x="1441" y="2598"/>
                  <a:chExt cx="54" cy="177"/>
                </a:xfrm>
              </p:grpSpPr>
              <p:sp>
                <p:nvSpPr>
                  <p:cNvPr id="5019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495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19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441" y="2598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19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66" y="2703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 flipV="1">
                  <a:off x="1355" y="2599"/>
                  <a:ext cx="54" cy="177"/>
                  <a:chOff x="1440" y="2346"/>
                  <a:chExt cx="53" cy="177"/>
                </a:xfrm>
              </p:grpSpPr>
              <p:sp>
                <p:nvSpPr>
                  <p:cNvPr id="50190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3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191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346"/>
                    <a:ext cx="0" cy="17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19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5" y="2346"/>
                    <a:ext cx="0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373313"/>
          </a:xfrm>
        </p:spPr>
        <p:txBody>
          <a:bodyPr/>
          <a:lstStyle/>
          <a:p>
            <a:r>
              <a:rPr lang="de-DE" smtClean="0"/>
              <a:t>Binokularer Seheindruck mit Analysatoren bei </a:t>
            </a:r>
            <a:r>
              <a:rPr lang="de-DE" u="sng" smtClean="0"/>
              <a:t>Normal</a:t>
            </a:r>
            <a:r>
              <a:rPr lang="de-DE" smtClean="0"/>
              <a:t>darbietung:</a:t>
            </a:r>
          </a:p>
          <a:p>
            <a:pPr lvl="1"/>
            <a:r>
              <a:rPr lang="de-DE" smtClean="0"/>
              <a:t>Die Dreiecke treten nach vorn aus der Testebene heraus. Sie erscheinen dem </a:t>
            </a:r>
            <a:br>
              <a:rPr lang="de-DE" smtClean="0"/>
            </a:br>
            <a:r>
              <a:rPr lang="de-DE" smtClean="0"/>
              <a:t>Klienten also näher als die restlichen Objekte.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8304212" cy="827088"/>
          </a:xfrm>
          <a:noFill/>
        </p:spPr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3962400"/>
            <a:ext cx="81788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Binokularer Seheindruck mit Analysatoren bei </a:t>
            </a:r>
            <a:r>
              <a:rPr kumimoji="1" lang="de-DE" sz="3000" u="sng"/>
              <a:t>Invers</a:t>
            </a:r>
            <a:r>
              <a:rPr kumimoji="1" lang="de-DE" sz="3000"/>
              <a:t>darbietung: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Die Dreiecke treten nach hinten aus der Testebene heraus. Sie erscheinen dem Klienten also ferner als die restlichen Objekte.</a:t>
            </a: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 rot="19538018">
            <a:off x="971550" y="2743200"/>
            <a:ext cx="7296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9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Unwichtig!</a:t>
            </a:r>
            <a:endParaRPr lang="de-DE" sz="24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 autoUpdateAnimBg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  <a:noFill/>
        </p:spPr>
        <p:txBody>
          <a:bodyPr/>
          <a:lstStyle/>
          <a:p>
            <a:r>
              <a:rPr lang="de-DE" smtClean="0"/>
              <a:t>Binokularer Seheindruck mit Analysatoren </a:t>
            </a:r>
            <a:br>
              <a:rPr lang="de-DE" smtClean="0"/>
            </a:br>
            <a:r>
              <a:rPr lang="de-DE" smtClean="0"/>
              <a:t>bei Test-Nullstellung</a:t>
            </a:r>
          </a:p>
        </p:txBody>
      </p:sp>
      <p:sp>
        <p:nvSpPr>
          <p:cNvPr id="52227" name="Rectangle 15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8304212" cy="827088"/>
          </a:xfrm>
          <a:noFill/>
        </p:spPr>
        <p:txBody>
          <a:bodyPr/>
          <a:lstStyle/>
          <a:p>
            <a:r>
              <a:rPr lang="de-DE" smtClean="0"/>
              <a:t>Valenztest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876550" y="3009900"/>
            <a:ext cx="3390900" cy="2933700"/>
            <a:chOff x="1812" y="1896"/>
            <a:chExt cx="2136" cy="1848"/>
          </a:xfrm>
        </p:grpSpPr>
        <p:sp>
          <p:nvSpPr>
            <p:cNvPr id="52229" name="Rectangle 16"/>
            <p:cNvSpPr>
              <a:spLocks noChangeArrowheads="1"/>
            </p:cNvSpPr>
            <p:nvPr/>
          </p:nvSpPr>
          <p:spPr bwMode="auto">
            <a:xfrm>
              <a:off x="1812" y="1896"/>
              <a:ext cx="2136" cy="18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30" name="AutoShape 17"/>
            <p:cNvSpPr>
              <a:spLocks noChangeArrowheads="1"/>
            </p:cNvSpPr>
            <p:nvPr/>
          </p:nvSpPr>
          <p:spPr bwMode="auto">
            <a:xfrm flipV="1">
              <a:off x="2728" y="2337"/>
              <a:ext cx="316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31" name="AutoShape 18"/>
            <p:cNvSpPr>
              <a:spLocks noChangeArrowheads="1"/>
            </p:cNvSpPr>
            <p:nvPr/>
          </p:nvSpPr>
          <p:spPr bwMode="auto">
            <a:xfrm>
              <a:off x="2728" y="3027"/>
              <a:ext cx="316" cy="2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17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806" y="2621"/>
              <a:ext cx="162" cy="400"/>
              <a:chOff x="2806" y="2621"/>
              <a:chExt cx="162" cy="400"/>
            </a:xfrm>
          </p:grpSpPr>
          <p:sp>
            <p:nvSpPr>
              <p:cNvPr id="52233" name="Oval 20"/>
              <p:cNvSpPr>
                <a:spLocks noChangeArrowheads="1"/>
              </p:cNvSpPr>
              <p:nvPr/>
            </p:nvSpPr>
            <p:spPr bwMode="auto">
              <a:xfrm>
                <a:off x="2806" y="2739"/>
                <a:ext cx="161" cy="1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2808" y="2621"/>
                <a:ext cx="160" cy="400"/>
                <a:chOff x="1534" y="2429"/>
                <a:chExt cx="140" cy="353"/>
              </a:xfrm>
            </p:grpSpPr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1534" y="2604"/>
                  <a:ext cx="140" cy="178"/>
                  <a:chOff x="1355" y="2598"/>
                  <a:chExt cx="140" cy="178"/>
                </a:xfrm>
              </p:grpSpPr>
              <p:grpSp>
                <p:nvGrpSpPr>
                  <p:cNvPr id="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441" y="2598"/>
                    <a:ext cx="54" cy="177"/>
                    <a:chOff x="1441" y="2598"/>
                    <a:chExt cx="54" cy="177"/>
                  </a:xfrm>
                </p:grpSpPr>
                <p:sp>
                  <p:nvSpPr>
                    <p:cNvPr id="5225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5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25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1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25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" y="2703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" name="Group 27"/>
                  <p:cNvGrpSpPr>
                    <a:grpSpLocks/>
                  </p:cNvGrpSpPr>
                  <p:nvPr/>
                </p:nvGrpSpPr>
                <p:grpSpPr bwMode="auto">
                  <a:xfrm flipV="1">
                    <a:off x="1355" y="2599"/>
                    <a:ext cx="54" cy="177"/>
                    <a:chOff x="1440" y="2346"/>
                    <a:chExt cx="53" cy="177"/>
                  </a:xfrm>
                </p:grpSpPr>
                <p:sp>
                  <p:nvSpPr>
                    <p:cNvPr id="52247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3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248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249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5" y="2346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" name="Group 31"/>
                <p:cNvGrpSpPr>
                  <a:grpSpLocks/>
                </p:cNvGrpSpPr>
                <p:nvPr/>
              </p:nvGrpSpPr>
              <p:grpSpPr bwMode="auto">
                <a:xfrm flipV="1">
                  <a:off x="1534" y="2429"/>
                  <a:ext cx="140" cy="178"/>
                  <a:chOff x="1355" y="2598"/>
                  <a:chExt cx="140" cy="178"/>
                </a:xfrm>
              </p:grpSpPr>
              <p:grpSp>
                <p:nvGrpSpPr>
                  <p:cNvPr id="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441" y="2598"/>
                    <a:ext cx="54" cy="177"/>
                    <a:chOff x="1441" y="2598"/>
                    <a:chExt cx="54" cy="177"/>
                  </a:xfrm>
                </p:grpSpPr>
                <p:sp>
                  <p:nvSpPr>
                    <p:cNvPr id="52242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5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243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1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244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" y="2703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" name="Group 36"/>
                  <p:cNvGrpSpPr>
                    <a:grpSpLocks/>
                  </p:cNvGrpSpPr>
                  <p:nvPr/>
                </p:nvGrpSpPr>
                <p:grpSpPr bwMode="auto">
                  <a:xfrm flipV="1">
                    <a:off x="1355" y="2599"/>
                    <a:ext cx="54" cy="177"/>
                    <a:chOff x="1440" y="2346"/>
                    <a:chExt cx="53" cy="177"/>
                  </a:xfrm>
                </p:grpSpPr>
                <p:sp>
                  <p:nvSpPr>
                    <p:cNvPr id="52239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3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240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241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5" y="2346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6733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</a:t>
            </a:r>
            <a:r>
              <a:rPr lang="de-DE" smtClean="0"/>
              <a:t> </a:t>
            </a:r>
          </a:p>
          <a:p>
            <a:r>
              <a:rPr lang="de-DE" smtClean="0"/>
              <a:t>Funktionsweise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  <a:p>
            <a:pPr lvl="2"/>
            <a:endParaRPr lang="de-DE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Heterophorie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12950"/>
          </a:xfrm>
        </p:spPr>
        <p:txBody>
          <a:bodyPr/>
          <a:lstStyle/>
          <a:p>
            <a:r>
              <a:rPr lang="de-DE" smtClean="0"/>
              <a:t>Heterophorie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Ruhestellungsfehler, bei dem die Augen bei Anwesenheit von Fusionsreizen in eine Arbeitsstellung gelangen</a:t>
            </a:r>
          </a:p>
        </p:txBody>
      </p:sp>
      <p:sp>
        <p:nvSpPr>
          <p:cNvPr id="182276" name="Rectangle 1028"/>
          <p:cNvSpPr>
            <a:spLocks noChangeArrowheads="1"/>
          </p:cNvSpPr>
          <p:nvPr/>
        </p:nvSpPr>
        <p:spPr bwMode="auto">
          <a:xfrm>
            <a:off x="381000" y="3695700"/>
            <a:ext cx="82296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Die Größe der Heterophorie kann nur unter Aufhebung aller Fusionsreize ermittelt werden.	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Synonym: </a:t>
            </a:r>
            <a:r>
              <a:rPr kumimoji="1" lang="de-DE" sz="2800" u="sng"/>
              <a:t>latenter</a:t>
            </a:r>
            <a:r>
              <a:rPr kumimoji="1" lang="de-DE" sz="2800"/>
              <a:t> Ruhestellungsfehler (bei Messung der </a:t>
            </a:r>
            <a:r>
              <a:rPr kumimoji="1" lang="de-DE" sz="2800" u="sng"/>
              <a:t>fusionsreizfreien</a:t>
            </a:r>
            <a:r>
              <a:rPr kumimoji="1" lang="de-DE" sz="2800"/>
              <a:t> Ruhestellung)</a:t>
            </a:r>
            <a:endParaRPr kumimoji="1" lang="de-DE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build="p" autoUpdateAnimBg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2857500" cy="549275"/>
          </a:xfrm>
        </p:spPr>
        <p:txBody>
          <a:bodyPr/>
          <a:lstStyle/>
          <a:p>
            <a:r>
              <a:rPr lang="de-DE" smtClean="0"/>
              <a:t>Fusionsreize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3725" y="2552700"/>
            <a:ext cx="3336925" cy="3732213"/>
            <a:chOff x="374" y="1608"/>
            <a:chExt cx="2102" cy="23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" y="1681"/>
              <a:ext cx="2102" cy="2278"/>
              <a:chOff x="926" y="1681"/>
              <a:chExt cx="2102" cy="227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27" y="3533"/>
                <a:ext cx="2101" cy="187"/>
                <a:chOff x="927" y="3533"/>
                <a:chExt cx="2101" cy="18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927" y="3533"/>
                  <a:ext cx="2101" cy="47"/>
                  <a:chOff x="927" y="3533"/>
                  <a:chExt cx="2101" cy="47"/>
                </a:xfrm>
              </p:grpSpPr>
              <p:sp>
                <p:nvSpPr>
                  <p:cNvPr id="54418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27" y="3556"/>
                    <a:ext cx="2101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419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78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420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97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421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18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422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57" y="3533"/>
                    <a:ext cx="1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423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137" y="3533"/>
                    <a:ext cx="0" cy="4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1047" y="3603"/>
                  <a:ext cx="1847" cy="117"/>
                  <a:chOff x="1047" y="3603"/>
                  <a:chExt cx="1847" cy="117"/>
                </a:xfrm>
              </p:grpSpPr>
              <p:sp>
                <p:nvSpPr>
                  <p:cNvPr id="5441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5441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54415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54416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54417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</p:grpSp>
          <p:sp>
            <p:nvSpPr>
              <p:cNvPr id="5438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133" y="1681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4" name="Oval 21"/>
              <p:cNvSpPr>
                <a:spLocks noChangeAspect="1" noChangeArrowheads="1"/>
              </p:cNvSpPr>
              <p:nvPr/>
            </p:nvSpPr>
            <p:spPr bwMode="auto">
              <a:xfrm>
                <a:off x="1485" y="2032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5" name="Oval 22"/>
              <p:cNvSpPr>
                <a:spLocks noChangeAspect="1" noChangeArrowheads="1"/>
              </p:cNvSpPr>
              <p:nvPr/>
            </p:nvSpPr>
            <p:spPr bwMode="auto">
              <a:xfrm>
                <a:off x="1906" y="2454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926" y="2525"/>
                <a:ext cx="2101" cy="1434"/>
                <a:chOff x="926" y="2525"/>
                <a:chExt cx="2101" cy="1434"/>
              </a:xfrm>
            </p:grpSpPr>
            <p:grpSp>
              <p:nvGrpSpPr>
                <p:cNvPr id="8" name="Group 24"/>
                <p:cNvGrpSpPr>
                  <a:grpSpLocks/>
                </p:cNvGrpSpPr>
                <p:nvPr/>
              </p:nvGrpSpPr>
              <p:grpSpPr bwMode="auto">
                <a:xfrm>
                  <a:off x="1901" y="3774"/>
                  <a:ext cx="149" cy="59"/>
                  <a:chOff x="1901" y="3774"/>
                  <a:chExt cx="149" cy="59"/>
                </a:xfrm>
              </p:grpSpPr>
              <p:sp>
                <p:nvSpPr>
                  <p:cNvPr id="54407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6" y="3774"/>
                    <a:ext cx="139" cy="59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9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01" y="3778"/>
                    <a:ext cx="149" cy="48"/>
                    <a:chOff x="0" y="0"/>
                    <a:chExt cx="20000" cy="20000"/>
                  </a:xfrm>
                </p:grpSpPr>
                <p:sp>
                  <p:nvSpPr>
                    <p:cNvPr id="54409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410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926" y="3780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1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5440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5440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54404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5440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5440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1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54396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3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54398" name="Line 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399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400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401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1485" y="2525"/>
                  <a:ext cx="982" cy="1308"/>
                  <a:chOff x="1485" y="2525"/>
                  <a:chExt cx="982" cy="1308"/>
                </a:xfrm>
              </p:grpSpPr>
              <p:sp>
                <p:nvSpPr>
                  <p:cNvPr id="5439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467" y="2525"/>
                    <a:ext cx="0" cy="1265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91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85" y="2525"/>
                    <a:ext cx="1" cy="126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92" name="Line 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46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9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06" y="2525"/>
                    <a:ext cx="0" cy="1308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5" name="Group 48"/>
            <p:cNvGrpSpPr>
              <a:grpSpLocks noChangeAspect="1"/>
            </p:cNvGrpSpPr>
            <p:nvPr/>
          </p:nvGrpSpPr>
          <p:grpSpPr bwMode="auto">
            <a:xfrm>
              <a:off x="511" y="1608"/>
              <a:ext cx="1824" cy="1832"/>
              <a:chOff x="0" y="0"/>
              <a:chExt cx="20000" cy="20000"/>
            </a:xfrm>
          </p:grpSpPr>
          <p:sp>
            <p:nvSpPr>
              <p:cNvPr id="54380" name="Line 49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1" name="Line 50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4379" name="Text Box 51"/>
            <p:cNvSpPr txBox="1">
              <a:spLocks noChangeArrowheads="1"/>
            </p:cNvSpPr>
            <p:nvPr/>
          </p:nvSpPr>
          <p:spPr bwMode="auto">
            <a:xfrm>
              <a:off x="2052" y="1668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L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3886200" y="2552700"/>
            <a:ext cx="4749800" cy="3733800"/>
            <a:chOff x="2448" y="1608"/>
            <a:chExt cx="2992" cy="2352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2448" y="1681"/>
              <a:ext cx="2992" cy="2279"/>
              <a:chOff x="2448" y="1693"/>
              <a:chExt cx="2992" cy="2279"/>
            </a:xfrm>
          </p:grpSpPr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2568" y="3545"/>
                <a:ext cx="2872" cy="187"/>
                <a:chOff x="2568" y="3545"/>
                <a:chExt cx="2872" cy="187"/>
              </a:xfrm>
            </p:grpSpPr>
            <p:grpSp>
              <p:nvGrpSpPr>
                <p:cNvPr id="19" name="Group 55"/>
                <p:cNvGrpSpPr>
                  <a:grpSpLocks/>
                </p:cNvGrpSpPr>
                <p:nvPr/>
              </p:nvGrpSpPr>
              <p:grpSpPr bwMode="auto">
                <a:xfrm>
                  <a:off x="3339" y="3545"/>
                  <a:ext cx="2101" cy="47"/>
                  <a:chOff x="1477" y="3606"/>
                  <a:chExt cx="2805" cy="63"/>
                </a:xfrm>
              </p:grpSpPr>
              <p:sp>
                <p:nvSpPr>
                  <p:cNvPr id="54371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77" y="3637"/>
                    <a:ext cx="2805" cy="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72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73" name="Line 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40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74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001" y="3606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75" name="Line 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18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76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57" y="3606"/>
                    <a:ext cx="1" cy="6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" name="Group 62"/>
                <p:cNvGrpSpPr>
                  <a:grpSpLocks/>
                </p:cNvGrpSpPr>
                <p:nvPr/>
              </p:nvGrpSpPr>
              <p:grpSpPr bwMode="auto">
                <a:xfrm>
                  <a:off x="3459" y="3615"/>
                  <a:ext cx="1847" cy="117"/>
                  <a:chOff x="1047" y="3603"/>
                  <a:chExt cx="1847" cy="117"/>
                </a:xfrm>
              </p:grpSpPr>
              <p:sp>
                <p:nvSpPr>
                  <p:cNvPr id="5436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3603"/>
                    <a:ext cx="11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0</a:t>
                    </a:r>
                    <a:endParaRPr lang="de-DE" sz="1000"/>
                  </a:p>
                </p:txBody>
              </p:sp>
              <p:sp>
                <p:nvSpPr>
                  <p:cNvPr id="54367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54368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4" y="3603"/>
                    <a:ext cx="177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1°</a:t>
                    </a:r>
                    <a:endParaRPr lang="de-DE" sz="1000"/>
                  </a:p>
                </p:txBody>
              </p:sp>
              <p:sp>
                <p:nvSpPr>
                  <p:cNvPr id="54369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7" y="3603"/>
                    <a:ext cx="165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  <p:sp>
                <p:nvSpPr>
                  <p:cNvPr id="5437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603"/>
                    <a:ext cx="141" cy="11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/>
                    <a:r>
                      <a:rPr lang="de-DE"/>
                      <a:t>2°</a:t>
                    </a:r>
                    <a:endParaRPr lang="de-DE" sz="1000"/>
                  </a:p>
                </p:txBody>
              </p:sp>
            </p:grpSp>
            <p:sp>
              <p:nvSpPr>
                <p:cNvPr id="54365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568" y="3600"/>
                  <a:ext cx="677" cy="129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Netzhautort</a:t>
                  </a:r>
                  <a:endParaRPr lang="de-DE" sz="1400"/>
                </a:p>
              </p:txBody>
            </p:sp>
          </p:grpSp>
          <p:sp>
            <p:nvSpPr>
              <p:cNvPr id="54334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545" y="1693"/>
                <a:ext cx="1681" cy="1688"/>
              </a:xfrm>
              <a:prstGeom prst="rect">
                <a:avLst/>
              </a:prstGeom>
              <a:solidFill>
                <a:srgbClr val="969696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35" name="Oval 70"/>
              <p:cNvSpPr>
                <a:spLocks noChangeAspect="1" noChangeArrowheads="1"/>
              </p:cNvSpPr>
              <p:nvPr/>
            </p:nvSpPr>
            <p:spPr bwMode="auto">
              <a:xfrm>
                <a:off x="3897" y="2044"/>
                <a:ext cx="980" cy="986"/>
              </a:xfrm>
              <a:prstGeom prst="ellipse">
                <a:avLst/>
              </a:prstGeom>
              <a:solidFill>
                <a:srgbClr val="C0C0C0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36" name="Oval 71"/>
              <p:cNvSpPr>
                <a:spLocks noChangeAspect="1" noChangeArrowheads="1"/>
              </p:cNvSpPr>
              <p:nvPr/>
            </p:nvSpPr>
            <p:spPr bwMode="auto">
              <a:xfrm>
                <a:off x="4318" y="2466"/>
                <a:ext cx="140" cy="141"/>
              </a:xfrm>
              <a:prstGeom prst="ellipse">
                <a:avLst/>
              </a:prstGeom>
              <a:solidFill>
                <a:srgbClr val="99CCFF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1" name="Group 72"/>
              <p:cNvGrpSpPr>
                <a:grpSpLocks/>
              </p:cNvGrpSpPr>
              <p:nvPr/>
            </p:nvGrpSpPr>
            <p:grpSpPr bwMode="auto">
              <a:xfrm>
                <a:off x="2448" y="2537"/>
                <a:ext cx="2991" cy="1435"/>
                <a:chOff x="2448" y="2537"/>
                <a:chExt cx="2991" cy="1435"/>
              </a:xfrm>
            </p:grpSpPr>
            <p:grpSp>
              <p:nvGrpSpPr>
                <p:cNvPr id="22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4313" y="3786"/>
                  <a:ext cx="149" cy="59"/>
                  <a:chOff x="0" y="0"/>
                  <a:chExt cx="20000" cy="20000"/>
                </a:xfrm>
              </p:grpSpPr>
              <p:sp>
                <p:nvSpPr>
                  <p:cNvPr id="54359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" y="0"/>
                    <a:ext cx="18661" cy="20000"/>
                  </a:xfrm>
                  <a:prstGeom prst="rect">
                    <a:avLst/>
                  </a:prstGeom>
                  <a:solidFill>
                    <a:srgbClr val="99CCFF"/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1489"/>
                    <a:ext cx="20000" cy="16097"/>
                    <a:chOff x="0" y="0"/>
                    <a:chExt cx="20000" cy="20000"/>
                  </a:xfrm>
                </p:grpSpPr>
                <p:sp>
                  <p:nvSpPr>
                    <p:cNvPr id="54361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939" y="0"/>
                      <a:ext cx="6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62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0" y="0"/>
                      <a:ext cx="81" cy="20000"/>
                    </a:xfrm>
                    <a:prstGeom prst="line">
                      <a:avLst/>
                    </a:prstGeom>
                    <a:noFill/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54339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3850"/>
                  <a:ext cx="895" cy="122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r"/>
                  <a:r>
                    <a:rPr lang="de-DE"/>
                    <a:t>rel. Sehschärfe</a:t>
                  </a:r>
                  <a:endParaRPr lang="de-DE" sz="1000"/>
                </a:p>
              </p:txBody>
            </p:sp>
            <p:grpSp>
              <p:nvGrpSpPr>
                <p:cNvPr id="24" name="Group 79"/>
                <p:cNvGrpSpPr>
                  <a:grpSpLocks/>
                </p:cNvGrpSpPr>
                <p:nvPr/>
              </p:nvGrpSpPr>
              <p:grpSpPr bwMode="auto">
                <a:xfrm>
                  <a:off x="3338" y="3792"/>
                  <a:ext cx="2101" cy="179"/>
                  <a:chOff x="926" y="3780"/>
                  <a:chExt cx="2101" cy="179"/>
                </a:xfrm>
              </p:grpSpPr>
              <p:grpSp>
                <p:nvGrpSpPr>
                  <p:cNvPr id="25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020" y="3840"/>
                    <a:ext cx="2002" cy="119"/>
                    <a:chOff x="1020" y="3840"/>
                    <a:chExt cx="2002" cy="119"/>
                  </a:xfrm>
                </p:grpSpPr>
                <p:sp>
                  <p:nvSpPr>
                    <p:cNvPr id="54354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1" y="3840"/>
                      <a:ext cx="346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100%</a:t>
                      </a:r>
                    </a:p>
                  </p:txBody>
                </p:sp>
                <p:sp>
                  <p:nvSpPr>
                    <p:cNvPr id="54355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7" y="3840"/>
                      <a:ext cx="281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</a:p>
                  </p:txBody>
                </p:sp>
                <p:sp>
                  <p:nvSpPr>
                    <p:cNvPr id="54356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5" y="3840"/>
                      <a:ext cx="28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60%</a:t>
                      </a:r>
                      <a:endParaRPr lang="de-DE" sz="1000"/>
                    </a:p>
                  </p:txBody>
                </p:sp>
                <p:sp>
                  <p:nvSpPr>
                    <p:cNvPr id="5435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3840"/>
                      <a:ext cx="322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</a:p>
                  </p:txBody>
                </p:sp>
                <p:sp>
                  <p:nvSpPr>
                    <p:cNvPr id="54358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0" y="3840"/>
                      <a:ext cx="285" cy="119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ctr"/>
                      <a:r>
                        <a:rPr lang="de-DE"/>
                        <a:t>50%</a:t>
                      </a:r>
                      <a:endParaRPr lang="de-DE" sz="1000"/>
                    </a:p>
                  </p:txBody>
                </p:sp>
              </p:grpSp>
              <p:grpSp>
                <p:nvGrpSpPr>
                  <p:cNvPr id="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926" y="3780"/>
                    <a:ext cx="2101" cy="48"/>
                    <a:chOff x="1476" y="3936"/>
                    <a:chExt cx="2805" cy="64"/>
                  </a:xfrm>
                </p:grpSpPr>
                <p:sp>
                  <p:nvSpPr>
                    <p:cNvPr id="54348" name="Line 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476" y="3968"/>
                      <a:ext cx="2805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2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7" name="Group 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56" y="3936"/>
                      <a:ext cx="2244" cy="64"/>
                      <a:chOff x="3987" y="15355"/>
                      <a:chExt cx="3803" cy="108"/>
                    </a:xfrm>
                  </p:grpSpPr>
                  <p:sp>
                    <p:nvSpPr>
                      <p:cNvPr id="54350" name="Line 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77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351" name="Line 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999" y="15355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352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7789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4353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7" y="15356"/>
                        <a:ext cx="1" cy="10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8" name="Group 93"/>
                <p:cNvGrpSpPr>
                  <a:grpSpLocks/>
                </p:cNvGrpSpPr>
                <p:nvPr/>
              </p:nvGrpSpPr>
              <p:grpSpPr bwMode="auto">
                <a:xfrm>
                  <a:off x="3897" y="2537"/>
                  <a:ext cx="982" cy="1308"/>
                  <a:chOff x="2223" y="2260"/>
                  <a:chExt cx="1310" cy="1746"/>
                </a:xfrm>
              </p:grpSpPr>
              <p:sp>
                <p:nvSpPr>
                  <p:cNvPr id="54342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33" y="2260"/>
                    <a:ext cx="0" cy="1689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43" name="Line 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223" y="2260"/>
                    <a:ext cx="1" cy="169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44" name="Line 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971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4345" name="Line 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784" y="2260"/>
                    <a:ext cx="1" cy="1746"/>
                  </a:xfrm>
                  <a:prstGeom prst="line">
                    <a:avLst/>
                  </a:prstGeom>
                  <a:noFill/>
                  <a:ln w="15875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29" name="Group 98"/>
            <p:cNvGrpSpPr>
              <a:grpSpLocks noChangeAspect="1"/>
            </p:cNvGrpSpPr>
            <p:nvPr/>
          </p:nvGrpSpPr>
          <p:grpSpPr bwMode="auto">
            <a:xfrm>
              <a:off x="3475" y="1608"/>
              <a:ext cx="1824" cy="1832"/>
              <a:chOff x="0" y="0"/>
              <a:chExt cx="20000" cy="20000"/>
            </a:xfrm>
          </p:grpSpPr>
          <p:sp>
            <p:nvSpPr>
              <p:cNvPr id="54331" name="Line 99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32" name="Line 100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4330" name="Text Box 101"/>
            <p:cNvSpPr txBox="1">
              <a:spLocks noChangeArrowheads="1"/>
            </p:cNvSpPr>
            <p:nvPr/>
          </p:nvSpPr>
          <p:spPr bwMode="auto">
            <a:xfrm>
              <a:off x="3528" y="165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R</a:t>
              </a:r>
              <a:endParaRPr lang="de-DE" sz="2400">
                <a:latin typeface="Times New Roman" pitchFamily="18" charset="0"/>
              </a:endParaRPr>
            </a:p>
          </p:txBody>
        </p:sp>
      </p:grpSp>
      <p:grpSp>
        <p:nvGrpSpPr>
          <p:cNvPr id="30" name="Group 152"/>
          <p:cNvGrpSpPr>
            <a:grpSpLocks/>
          </p:cNvGrpSpPr>
          <p:nvPr/>
        </p:nvGrpSpPr>
        <p:grpSpPr bwMode="auto">
          <a:xfrm>
            <a:off x="1209675" y="2955925"/>
            <a:ext cx="6799263" cy="2095500"/>
            <a:chOff x="762" y="1862"/>
            <a:chExt cx="4283" cy="1320"/>
          </a:xfrm>
        </p:grpSpPr>
        <p:grpSp>
          <p:nvGrpSpPr>
            <p:cNvPr id="31" name="Group 103"/>
            <p:cNvGrpSpPr>
              <a:grpSpLocks/>
            </p:cNvGrpSpPr>
            <p:nvPr/>
          </p:nvGrpSpPr>
          <p:grpSpPr bwMode="auto">
            <a:xfrm>
              <a:off x="762" y="1862"/>
              <a:ext cx="4283" cy="1320"/>
              <a:chOff x="762" y="1862"/>
              <a:chExt cx="4283" cy="1320"/>
            </a:xfrm>
          </p:grpSpPr>
          <p:sp>
            <p:nvSpPr>
              <p:cNvPr id="54326" name="Rectangle 104"/>
              <p:cNvSpPr>
                <a:spLocks noChangeArrowheads="1"/>
              </p:cNvSpPr>
              <p:nvPr/>
            </p:nvSpPr>
            <p:spPr bwMode="auto">
              <a:xfrm>
                <a:off x="762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27" name="Rectangle 105"/>
              <p:cNvSpPr>
                <a:spLocks noChangeArrowheads="1"/>
              </p:cNvSpPr>
              <p:nvPr/>
            </p:nvSpPr>
            <p:spPr bwMode="auto">
              <a:xfrm>
                <a:off x="3726" y="1862"/>
                <a:ext cx="1319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4272" name="Group 106"/>
            <p:cNvGrpSpPr>
              <a:grpSpLocks/>
            </p:cNvGrpSpPr>
            <p:nvPr/>
          </p:nvGrpSpPr>
          <p:grpSpPr bwMode="auto">
            <a:xfrm flipH="1">
              <a:off x="1240" y="2151"/>
              <a:ext cx="254" cy="748"/>
              <a:chOff x="1352" y="2151"/>
              <a:chExt cx="254" cy="748"/>
            </a:xfrm>
          </p:grpSpPr>
          <p:sp>
            <p:nvSpPr>
              <p:cNvPr id="54304" name="Oval 107"/>
              <p:cNvSpPr>
                <a:spLocks noChangeArrowheads="1"/>
              </p:cNvSpPr>
              <p:nvPr/>
            </p:nvSpPr>
            <p:spPr bwMode="auto">
              <a:xfrm>
                <a:off x="1352" y="245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05" name="AutoShape 108"/>
              <p:cNvSpPr>
                <a:spLocks noChangeArrowheads="1"/>
              </p:cNvSpPr>
              <p:nvPr/>
            </p:nvSpPr>
            <p:spPr bwMode="auto">
              <a:xfrm>
                <a:off x="1381" y="2705"/>
                <a:ext cx="225" cy="19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06" name="AutoShape 109"/>
              <p:cNvSpPr>
                <a:spLocks noChangeArrowheads="1"/>
              </p:cNvSpPr>
              <p:nvPr/>
            </p:nvSpPr>
            <p:spPr bwMode="auto">
              <a:xfrm flipV="1">
                <a:off x="1381" y="2151"/>
                <a:ext cx="225" cy="19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4273" name="Group 110"/>
              <p:cNvGrpSpPr>
                <a:grpSpLocks/>
              </p:cNvGrpSpPr>
              <p:nvPr/>
            </p:nvGrpSpPr>
            <p:grpSpPr bwMode="auto">
              <a:xfrm>
                <a:off x="1354" y="2348"/>
                <a:ext cx="140" cy="353"/>
                <a:chOff x="1534" y="2429"/>
                <a:chExt cx="140" cy="353"/>
              </a:xfrm>
            </p:grpSpPr>
            <p:grpSp>
              <p:nvGrpSpPr>
                <p:cNvPr id="54276" name="Group 111"/>
                <p:cNvGrpSpPr>
                  <a:grpSpLocks/>
                </p:cNvGrpSpPr>
                <p:nvPr/>
              </p:nvGrpSpPr>
              <p:grpSpPr bwMode="auto">
                <a:xfrm>
                  <a:off x="1534" y="2604"/>
                  <a:ext cx="140" cy="178"/>
                  <a:chOff x="1355" y="2598"/>
                  <a:chExt cx="140" cy="178"/>
                </a:xfrm>
              </p:grpSpPr>
              <p:grpSp>
                <p:nvGrpSpPr>
                  <p:cNvPr id="54277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1441" y="2598"/>
                    <a:ext cx="54" cy="177"/>
                    <a:chOff x="1441" y="2598"/>
                    <a:chExt cx="54" cy="177"/>
                  </a:xfrm>
                </p:grpSpPr>
                <p:sp>
                  <p:nvSpPr>
                    <p:cNvPr id="54323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5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24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1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25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" y="2703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4278" name="Group 116"/>
                  <p:cNvGrpSpPr>
                    <a:grpSpLocks/>
                  </p:cNvGrpSpPr>
                  <p:nvPr/>
                </p:nvGrpSpPr>
                <p:grpSpPr bwMode="auto">
                  <a:xfrm flipV="1">
                    <a:off x="1355" y="2599"/>
                    <a:ext cx="54" cy="177"/>
                    <a:chOff x="1440" y="2346"/>
                    <a:chExt cx="53" cy="177"/>
                  </a:xfrm>
                </p:grpSpPr>
                <p:sp>
                  <p:nvSpPr>
                    <p:cNvPr id="54320" name="Line 1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3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21" name="Line 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22" name="Line 1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5" y="2346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54279" name="Group 120"/>
                <p:cNvGrpSpPr>
                  <a:grpSpLocks/>
                </p:cNvGrpSpPr>
                <p:nvPr/>
              </p:nvGrpSpPr>
              <p:grpSpPr bwMode="auto">
                <a:xfrm flipV="1">
                  <a:off x="1534" y="2429"/>
                  <a:ext cx="140" cy="178"/>
                  <a:chOff x="1355" y="2598"/>
                  <a:chExt cx="140" cy="178"/>
                </a:xfrm>
              </p:grpSpPr>
              <p:grpSp>
                <p:nvGrpSpPr>
                  <p:cNvPr id="54280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1441" y="2598"/>
                    <a:ext cx="54" cy="177"/>
                    <a:chOff x="1441" y="2598"/>
                    <a:chExt cx="54" cy="177"/>
                  </a:xfrm>
                </p:grpSpPr>
                <p:sp>
                  <p:nvSpPr>
                    <p:cNvPr id="54315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5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16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1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17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" y="2703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4281" name="Group 125"/>
                  <p:cNvGrpSpPr>
                    <a:grpSpLocks/>
                  </p:cNvGrpSpPr>
                  <p:nvPr/>
                </p:nvGrpSpPr>
                <p:grpSpPr bwMode="auto">
                  <a:xfrm flipV="1">
                    <a:off x="1355" y="2599"/>
                    <a:ext cx="54" cy="177"/>
                    <a:chOff x="1440" y="2346"/>
                    <a:chExt cx="53" cy="177"/>
                  </a:xfrm>
                </p:grpSpPr>
                <p:sp>
                  <p:nvSpPr>
                    <p:cNvPr id="54312" name="Line 1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3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13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14" name="Line 1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5" y="2346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grpSp>
          <p:nvGrpSpPr>
            <p:cNvPr id="54285" name="Group 129"/>
            <p:cNvGrpSpPr>
              <a:grpSpLocks/>
            </p:cNvGrpSpPr>
            <p:nvPr/>
          </p:nvGrpSpPr>
          <p:grpSpPr bwMode="auto">
            <a:xfrm>
              <a:off x="4314" y="2151"/>
              <a:ext cx="254" cy="748"/>
              <a:chOff x="1352" y="2151"/>
              <a:chExt cx="254" cy="748"/>
            </a:xfrm>
          </p:grpSpPr>
          <p:sp>
            <p:nvSpPr>
              <p:cNvPr id="54282" name="Oval 130"/>
              <p:cNvSpPr>
                <a:spLocks noChangeArrowheads="1"/>
              </p:cNvSpPr>
              <p:nvPr/>
            </p:nvSpPr>
            <p:spPr bwMode="auto">
              <a:xfrm>
                <a:off x="1352" y="245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283" name="AutoShape 131"/>
              <p:cNvSpPr>
                <a:spLocks noChangeArrowheads="1"/>
              </p:cNvSpPr>
              <p:nvPr/>
            </p:nvSpPr>
            <p:spPr bwMode="auto">
              <a:xfrm>
                <a:off x="1381" y="2705"/>
                <a:ext cx="225" cy="19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284" name="AutoShape 132"/>
              <p:cNvSpPr>
                <a:spLocks noChangeArrowheads="1"/>
              </p:cNvSpPr>
              <p:nvPr/>
            </p:nvSpPr>
            <p:spPr bwMode="auto">
              <a:xfrm flipV="1">
                <a:off x="1381" y="2151"/>
                <a:ext cx="225" cy="19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4286" name="Group 133"/>
              <p:cNvGrpSpPr>
                <a:grpSpLocks/>
              </p:cNvGrpSpPr>
              <p:nvPr/>
            </p:nvGrpSpPr>
            <p:grpSpPr bwMode="auto">
              <a:xfrm>
                <a:off x="1354" y="2348"/>
                <a:ext cx="140" cy="353"/>
                <a:chOff x="1534" y="2429"/>
                <a:chExt cx="140" cy="353"/>
              </a:xfrm>
            </p:grpSpPr>
            <p:grpSp>
              <p:nvGrpSpPr>
                <p:cNvPr id="54287" name="Group 134"/>
                <p:cNvGrpSpPr>
                  <a:grpSpLocks/>
                </p:cNvGrpSpPr>
                <p:nvPr/>
              </p:nvGrpSpPr>
              <p:grpSpPr bwMode="auto">
                <a:xfrm>
                  <a:off x="1534" y="2604"/>
                  <a:ext cx="140" cy="178"/>
                  <a:chOff x="1355" y="2598"/>
                  <a:chExt cx="140" cy="178"/>
                </a:xfrm>
              </p:grpSpPr>
              <p:grpSp>
                <p:nvGrpSpPr>
                  <p:cNvPr id="54288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1441" y="2598"/>
                    <a:ext cx="54" cy="177"/>
                    <a:chOff x="1441" y="2598"/>
                    <a:chExt cx="54" cy="177"/>
                  </a:xfrm>
                </p:grpSpPr>
                <p:sp>
                  <p:nvSpPr>
                    <p:cNvPr id="54301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5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02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1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03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" y="2703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4289" name="Group 139"/>
                  <p:cNvGrpSpPr>
                    <a:grpSpLocks/>
                  </p:cNvGrpSpPr>
                  <p:nvPr/>
                </p:nvGrpSpPr>
                <p:grpSpPr bwMode="auto">
                  <a:xfrm flipV="1">
                    <a:off x="1355" y="2599"/>
                    <a:ext cx="54" cy="177"/>
                    <a:chOff x="1440" y="2346"/>
                    <a:chExt cx="53" cy="177"/>
                  </a:xfrm>
                </p:grpSpPr>
                <p:sp>
                  <p:nvSpPr>
                    <p:cNvPr id="54298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3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299" name="Line 1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300" name="Line 1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5" y="2346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54296" name="Group 143"/>
                <p:cNvGrpSpPr>
                  <a:grpSpLocks/>
                </p:cNvGrpSpPr>
                <p:nvPr/>
              </p:nvGrpSpPr>
              <p:grpSpPr bwMode="auto">
                <a:xfrm flipV="1">
                  <a:off x="1534" y="2429"/>
                  <a:ext cx="140" cy="178"/>
                  <a:chOff x="1355" y="2598"/>
                  <a:chExt cx="140" cy="178"/>
                </a:xfrm>
              </p:grpSpPr>
              <p:grpSp>
                <p:nvGrpSpPr>
                  <p:cNvPr id="54297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1441" y="2598"/>
                    <a:ext cx="54" cy="177"/>
                    <a:chOff x="1441" y="2598"/>
                    <a:chExt cx="54" cy="177"/>
                  </a:xfrm>
                </p:grpSpPr>
                <p:sp>
                  <p:nvSpPr>
                    <p:cNvPr id="54293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95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294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1" y="2598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295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" y="2703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54307" name="Group 148"/>
                  <p:cNvGrpSpPr>
                    <a:grpSpLocks/>
                  </p:cNvGrpSpPr>
                  <p:nvPr/>
                </p:nvGrpSpPr>
                <p:grpSpPr bwMode="auto">
                  <a:xfrm flipV="1">
                    <a:off x="1355" y="2599"/>
                    <a:ext cx="54" cy="177"/>
                    <a:chOff x="1440" y="2346"/>
                    <a:chExt cx="53" cy="177"/>
                  </a:xfrm>
                </p:grpSpPr>
                <p:sp>
                  <p:nvSpPr>
                    <p:cNvPr id="54290" name="Line 1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3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291" name="Line 1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0" y="2346"/>
                      <a:ext cx="0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4292" name="Line 1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65" y="2346"/>
                      <a:ext cx="0" cy="7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19710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</a:t>
            </a:r>
            <a:r>
              <a:rPr lang="de-DE" smtClean="0"/>
              <a:t> </a:t>
            </a:r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/>
              <a:t>Hinweise zur Anwendung</a:t>
            </a:r>
          </a:p>
          <a:p>
            <a:r>
              <a:rPr lang="de-DE" smtClean="0">
                <a:solidFill>
                  <a:srgbClr val="969696"/>
                </a:solidFill>
              </a:rPr>
              <a:t>Ergebnis</a:t>
            </a:r>
            <a:endParaRPr lang="de-DE" smtClean="0"/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07400" cy="1006475"/>
          </a:xfrm>
        </p:spPr>
        <p:txBody>
          <a:bodyPr/>
          <a:lstStyle/>
          <a:p>
            <a:r>
              <a:rPr lang="de-DE" smtClean="0"/>
              <a:t>Der Test dient der Korrektion von alten </a:t>
            </a:r>
            <a:br>
              <a:rPr lang="de-DE" smtClean="0"/>
            </a:br>
            <a:r>
              <a:rPr lang="de-DE" smtClean="0"/>
              <a:t>FD-Anteilen (FD II/3 bis FD II/6).</a:t>
            </a:r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381000" y="2559050"/>
            <a:ext cx="8407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Dabei bestehen oft Hemmungen des ursprünglichen Korrespondenzzentrums, die </a:t>
            </a:r>
            <a:r>
              <a:rPr kumimoji="1" lang="de-DE" sz="3000" u="sng"/>
              <a:t>nicht</a:t>
            </a:r>
            <a:r>
              <a:rPr kumimoji="1" lang="de-DE" sz="3000"/>
              <a:t> sofort aufgelöst werden können.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Das bedeutet: Es kann bereits Vollkorrektion bestehen, aber Stereo-Sehgleichgewicht tritt nicht ein, weil die Hemmung erst durch das Tragen dieser Korrektion aufgelöst würde.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6" grpId="0" build="p" autoUpdateAnimBg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503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mtClean="0"/>
              <a:t>Besonders an diesem Test gilt:</a:t>
            </a:r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381000" y="3914775"/>
            <a:ext cx="8178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lnSpc>
                <a:spcPct val="2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kumimoji="1" lang="de-DE" sz="3000"/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Es dürfen nur Meßprismen in die Korrektion übernommen werden, mit denen die Prävalenz sicher reduziert wird.</a:t>
            </a: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381000" y="2238375"/>
            <a:ext cx="8178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 algn="ctr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de-DE" sz="4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Vorsicht vor</a:t>
            </a:r>
            <a:br>
              <a:rPr kumimoji="1" lang="de-DE" sz="4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1" lang="de-DE" sz="4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Überkorrektionen!</a:t>
            </a:r>
            <a:endParaRPr kumimoji="1" lang="de-DE" sz="3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0" grpId="0" autoUpdateAnimBg="0"/>
      <p:bldP spid="690181" grpId="0" autoUpdateAnimBg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mtClean="0"/>
              <a:t>Vorgehensweise (abweichend von allen anderen Testen!):</a:t>
            </a:r>
          </a:p>
        </p:txBody>
      </p:sp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381000" y="2540000"/>
            <a:ext cx="81788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Jedes Meßprisma zunächst </a:t>
            </a:r>
            <a:br>
              <a:rPr kumimoji="1" lang="de-DE" sz="2800"/>
            </a:br>
            <a:r>
              <a:rPr kumimoji="1" lang="de-DE" sz="2800" u="sng"/>
              <a:t>nur</a:t>
            </a:r>
            <a:r>
              <a:rPr kumimoji="1" lang="de-DE" sz="2800"/>
              <a:t> versuchsweise </a:t>
            </a:r>
            <a:r>
              <a:rPr kumimoji="1" lang="de-DE" sz="2800" u="sng"/>
              <a:t>vorhalten</a:t>
            </a:r>
          </a:p>
          <a:p>
            <a:pPr marL="666750" lvl="1" indent="-2381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Bei unveränderter Wahrnehmung </a:t>
            </a:r>
            <a:br>
              <a:rPr kumimoji="1" lang="de-DE" sz="2800"/>
            </a:br>
            <a:r>
              <a:rPr kumimoji="1" lang="de-DE" sz="2800"/>
              <a:t>das Prisma </a:t>
            </a:r>
            <a:r>
              <a:rPr kumimoji="1" lang="de-DE" sz="2800" u="sng"/>
              <a:t>niemals</a:t>
            </a:r>
            <a:r>
              <a:rPr kumimoji="1" lang="de-DE" sz="2800"/>
              <a:t> einsetzen!</a:t>
            </a:r>
          </a:p>
          <a:p>
            <a:pPr marL="666750" lvl="1" indent="-238125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Nächststärkeres Meßprisma versuchen.</a:t>
            </a:r>
          </a:p>
          <a:p>
            <a:pPr marL="314325" indent="-3143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600"/>
              <a:t>	Anmerkung:</a:t>
            </a:r>
          </a:p>
          <a:p>
            <a:pPr marL="314325" indent="-3143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600"/>
              <a:t>	Bei kontinuierlichem Verstärken der Meßprismen könnten Ausweichbewegungen des zentral gehemmten Auges erfolgen.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4" grpId="0" build="p" bldLvl="2" autoUpdateAnimBg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200" smtClean="0"/>
              <a:t>Korrektionsregeln bei Prävalenz</a:t>
            </a:r>
            <a:r>
              <a:rPr lang="de-DE" sz="2800" smtClean="0"/>
              <a:t> </a:t>
            </a:r>
            <a:endParaRPr lang="de-DE" smtClean="0"/>
          </a:p>
        </p:txBody>
      </p:sp>
      <p:graphicFrame>
        <p:nvGraphicFramePr>
          <p:cNvPr id="302083" name="Object 3"/>
          <p:cNvGraphicFramePr>
            <a:graphicFrameLocks noChangeAspect="1"/>
          </p:cNvGraphicFramePr>
          <p:nvPr/>
        </p:nvGraphicFramePr>
        <p:xfrm>
          <a:off x="461963" y="2006600"/>
          <a:ext cx="8153400" cy="4300538"/>
        </p:xfrm>
        <a:graphic>
          <a:graphicData uri="http://schemas.openxmlformats.org/presentationml/2006/ole">
            <p:oleObj spid="_x0000_s137218" name="Dokument" r:id="rId3" imgW="8035200" imgH="42498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219710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</a:t>
            </a:r>
            <a:r>
              <a:rPr lang="de-DE" smtClean="0"/>
              <a:t> </a:t>
            </a:r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</a:p>
          <a:p>
            <a:r>
              <a:rPr lang="de-DE" smtClean="0">
                <a:solidFill>
                  <a:srgbClr val="969696"/>
                </a:solidFill>
              </a:rPr>
              <a:t>Hinweise zur Anwendung</a:t>
            </a:r>
          </a:p>
          <a:p>
            <a:r>
              <a:rPr lang="de-DE" smtClean="0"/>
              <a:t>Ergebnis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Beispiel: Eso-WF 8 cm/m mit FD II/3</a:t>
            </a:r>
            <a:br>
              <a:rPr lang="de-DE" sz="2000" smtClean="0"/>
            </a:br>
            <a:r>
              <a:rPr lang="de-DE" smtClean="0"/>
              <a:t>Ergebnis am Valenztest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5275" y="1601788"/>
            <a:ext cx="8486775" cy="4930775"/>
            <a:chOff x="186" y="1009"/>
            <a:chExt cx="5346" cy="3106"/>
          </a:xfrm>
        </p:grpSpPr>
        <p:sp>
          <p:nvSpPr>
            <p:cNvPr id="60439" name="AutoShape 4"/>
            <p:cNvSpPr>
              <a:spLocks noChangeArrowheads="1"/>
            </p:cNvSpPr>
            <p:nvPr/>
          </p:nvSpPr>
          <p:spPr bwMode="auto">
            <a:xfrm>
              <a:off x="3932" y="1908"/>
              <a:ext cx="264" cy="22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40" name="Text Box 5"/>
            <p:cNvSpPr txBox="1">
              <a:spLocks noChangeArrowheads="1"/>
            </p:cNvSpPr>
            <p:nvPr/>
          </p:nvSpPr>
          <p:spPr bwMode="auto">
            <a:xfrm flipH="1">
              <a:off x="3923" y="2203"/>
              <a:ext cx="282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>
                  <a:solidFill>
                    <a:schemeClr val="bg1"/>
                  </a:solidFill>
                </a:rPr>
                <a:t>6,75</a:t>
              </a:r>
            </a:p>
          </p:txBody>
        </p:sp>
        <p:sp>
          <p:nvSpPr>
            <p:cNvPr id="60441" name="Text Box 6"/>
            <p:cNvSpPr txBox="1">
              <a:spLocks noChangeArrowheads="1"/>
            </p:cNvSpPr>
            <p:nvPr/>
          </p:nvSpPr>
          <p:spPr bwMode="auto">
            <a:xfrm flipH="1">
              <a:off x="3738" y="3132"/>
              <a:ext cx="69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/>
                <a:t>Stereopsis</a:t>
              </a:r>
              <a:br>
                <a:rPr lang="de-DE"/>
              </a:br>
              <a:r>
                <a:rPr lang="de-DE"/>
                <a:t>unverzögert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86" y="1009"/>
              <a:ext cx="5346" cy="3106"/>
              <a:chOff x="186" y="1009"/>
              <a:chExt cx="5346" cy="3106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86" y="1009"/>
                <a:ext cx="5346" cy="3106"/>
                <a:chOff x="186" y="1009"/>
                <a:chExt cx="5346" cy="3106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186" y="1009"/>
                  <a:ext cx="5346" cy="1861"/>
                  <a:chOff x="186" y="1009"/>
                  <a:chExt cx="5346" cy="1861"/>
                </a:xfrm>
              </p:grpSpPr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292" y="2568"/>
                    <a:ext cx="302" cy="302"/>
                    <a:chOff x="2292" y="2568"/>
                    <a:chExt cx="302" cy="302"/>
                  </a:xfrm>
                </p:grpSpPr>
                <p:grpSp>
                  <p:nvGrpSpPr>
                    <p:cNvPr id="7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5" y="2568"/>
                      <a:ext cx="16" cy="302"/>
                      <a:chOff x="2435" y="2568"/>
                      <a:chExt cx="16" cy="302"/>
                    </a:xfrm>
                  </p:grpSpPr>
                  <p:sp>
                    <p:nvSpPr>
                      <p:cNvPr id="60578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436" y="2734"/>
                        <a:ext cx="15" cy="136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0579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435" y="2568"/>
                        <a:ext cx="15" cy="136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2" y="2710"/>
                      <a:ext cx="302" cy="19"/>
                      <a:chOff x="2292" y="2710"/>
                      <a:chExt cx="302" cy="19"/>
                    </a:xfrm>
                  </p:grpSpPr>
                  <p:sp>
                    <p:nvSpPr>
                      <p:cNvPr id="60576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 flipH="1">
                        <a:off x="2351" y="2651"/>
                        <a:ext cx="18" cy="1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0577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 flipH="1">
                        <a:off x="2517" y="2652"/>
                        <a:ext cx="18" cy="1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86" y="1009"/>
                    <a:ext cx="5346" cy="1859"/>
                    <a:chOff x="186" y="1009"/>
                    <a:chExt cx="5346" cy="1859"/>
                  </a:xfrm>
                </p:grpSpPr>
                <p:grpSp>
                  <p:nvGrpSpPr>
                    <p:cNvPr id="10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" y="1009"/>
                      <a:ext cx="5346" cy="1846"/>
                      <a:chOff x="186" y="1009"/>
                      <a:chExt cx="5346" cy="1846"/>
                    </a:xfrm>
                  </p:grpSpPr>
                  <p:grpSp>
                    <p:nvGrpSpPr>
                      <p:cNvPr id="11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" y="1009"/>
                        <a:ext cx="5346" cy="1557"/>
                        <a:chOff x="186" y="1009"/>
                        <a:chExt cx="5346" cy="1557"/>
                      </a:xfrm>
                    </p:grpSpPr>
                    <p:grpSp>
                      <p:nvGrpSpPr>
                        <p:cNvPr id="12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6" y="1009"/>
                          <a:ext cx="5346" cy="1557"/>
                          <a:chOff x="186" y="1009"/>
                          <a:chExt cx="5346" cy="1557"/>
                        </a:xfrm>
                      </p:grpSpPr>
                      <p:sp>
                        <p:nvSpPr>
                          <p:cNvPr id="60540" name="AutoShape 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642" y="1270"/>
                            <a:ext cx="474" cy="162"/>
                          </a:xfrm>
                          <a:prstGeom prst="callout1">
                            <a:avLst>
                              <a:gd name="adj1" fmla="val 50616"/>
                              <a:gd name="adj2" fmla="val 110125"/>
                              <a:gd name="adj3" fmla="val 369755"/>
                              <a:gd name="adj4" fmla="val 168986"/>
                            </a:avLst>
                          </a:prstGeom>
                          <a:noFill/>
                          <a:ln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chemeClr val="bg2"/>
                                </a:solidFill>
                              </a:rPr>
                              <a:t>FD II/</a:t>
                            </a:r>
                            <a:r>
                              <a:rPr lang="de-DE">
                                <a:solidFill>
                                  <a:srgbClr val="FF0000"/>
                                </a:solidFill>
                              </a:rPr>
                              <a:t>1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0541" name="Text Box 2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76" y="1804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 sz="1500">
                                <a:solidFill>
                                  <a:srgbClr val="FF0000"/>
                                </a:solidFill>
                                <a:sym typeface="Webdings" pitchFamily="18" charset="2"/>
                              </a:rPr>
                              <a:t>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3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6" y="1183"/>
                            <a:ext cx="1446" cy="1190"/>
                            <a:chOff x="186" y="1183"/>
                            <a:chExt cx="1446" cy="1190"/>
                          </a:xfrm>
                        </p:grpSpPr>
                        <p:sp>
                          <p:nvSpPr>
                            <p:cNvPr id="60571" name="Text Box 2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1" y="1183"/>
                              <a:ext cx="1248" cy="29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>
                              <a:spAutoFit/>
                            </a:bodyPr>
                            <a:lstStyle/>
                            <a:p>
                              <a:pPr>
                                <a:lnSpc>
                                  <a:spcPct val="95000"/>
                                </a:lnSpc>
                                <a:tabLst>
                                  <a:tab pos="381000" algn="l"/>
                                </a:tabLst>
                              </a:pPr>
                              <a:r>
                                <a:rPr lang="de-DE">
                                  <a:sym typeface="Webdings" pitchFamily="18" charset="2"/>
                                </a:rPr>
                                <a:t>Korrespondenz-  </a:t>
                              </a:r>
                              <a:r>
                                <a:rPr lang="de-DE" sz="1500">
                                  <a:solidFill>
                                    <a:srgbClr val="FF0000"/>
                                  </a:solidFill>
                                  <a:sym typeface="Webdings" pitchFamily="18" charset="2"/>
                                </a:rPr>
                                <a:t></a:t>
                              </a:r>
                              <a:r>
                                <a:rPr lang="de-DE" sz="1500">
                                  <a:sym typeface="Webdings" pitchFamily="18" charset="2"/>
                                </a:rPr>
                                <a:t>	</a:t>
                              </a:r>
                              <a:r>
                                <a:rPr lang="de-DE">
                                  <a:sym typeface="Webdings" pitchFamily="18" charset="2"/>
                                </a:rPr>
                                <a:t/>
                              </a:r>
                              <a:br>
                                <a:rPr lang="de-DE">
                                  <a:sym typeface="Webdings" pitchFamily="18" charset="2"/>
                                </a:rPr>
                              </a:br>
                              <a:r>
                                <a:rPr lang="de-DE">
                                  <a:sym typeface="Webdings" pitchFamily="18" charset="2"/>
                                </a:rPr>
                                <a:t>zentrum</a:t>
                              </a:r>
                            </a:p>
                          </p:txBody>
                        </p:sp>
                        <p:sp>
                          <p:nvSpPr>
                            <p:cNvPr id="60572" name="Text Box 2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192" y="2065"/>
                              <a:ext cx="1056" cy="30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>
                              <a:spAutoFit/>
                            </a:bodyPr>
                            <a:lstStyle/>
                            <a:p>
                              <a:r>
                                <a:rPr lang="de-DE"/>
                                <a:t>Meßprisma</a:t>
                              </a:r>
                              <a:br>
                                <a:rPr lang="de-DE"/>
                              </a:br>
                              <a:r>
                                <a:rPr lang="de-DE"/>
                                <a:t>Basis außen</a:t>
                              </a:r>
                            </a:p>
                          </p:txBody>
                        </p:sp>
                        <p:sp>
                          <p:nvSpPr>
                            <p:cNvPr id="60573" name="Text Box 2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186" y="1706"/>
                              <a:ext cx="1446" cy="30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tabLst>
                                  <a:tab pos="381000" algn="l"/>
                                </a:tabLst>
                              </a:pPr>
                              <a:r>
                                <a:rPr lang="de-DE">
                                  <a:sym typeface="Webdings" pitchFamily="18" charset="2"/>
                                </a:rPr>
                                <a:t>Bildlage mit</a:t>
                              </a:r>
                              <a:br>
                                <a:rPr lang="de-DE">
                                  <a:sym typeface="Webdings" pitchFamily="18" charset="2"/>
                                </a:rPr>
                              </a:br>
                              <a:r>
                                <a:rPr lang="de-DE">
                                  <a:sym typeface="Webdings" pitchFamily="18" charset="2"/>
                                </a:rPr>
                                <a:t>Meßprisma</a:t>
                              </a:r>
                              <a:endParaRPr lang="de-DE" sz="1400">
                                <a:sym typeface="Webdings" pitchFamily="18" charset="2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0543" name="AutoShape 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2771" y="1270"/>
                            <a:ext cx="960" cy="162"/>
                          </a:xfrm>
                          <a:prstGeom prst="callout1">
                            <a:avLst>
                              <a:gd name="adj1" fmla="val 50616"/>
                              <a:gd name="adj2" fmla="val -5000"/>
                              <a:gd name="adj3" fmla="val 369134"/>
                              <a:gd name="adj4" fmla="val -34167"/>
                            </a:avLst>
                          </a:prstGeom>
                          <a:noFill/>
                          <a:ln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chemeClr val="bg2"/>
                                </a:solidFill>
                              </a:rPr>
                              <a:t>FD II/</a:t>
                            </a:r>
                            <a:r>
                              <a:rPr lang="de-DE">
                                <a:solidFill>
                                  <a:srgbClr val="FF0000"/>
                                </a:solidFill>
                              </a:rPr>
                              <a:t>3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0544" name="Text Box 2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4302" y="1802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 sz="1500">
                                <a:solidFill>
                                  <a:srgbClr val="969696"/>
                                </a:solidFill>
                                <a:sym typeface="Webdings" pitchFamily="18" charset="2"/>
                              </a:rPr>
                              <a:t>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0545" name="Oval 2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flipH="1">
                            <a:off x="4660" y="1698"/>
                            <a:ext cx="374" cy="374"/>
                          </a:xfrm>
                          <a:prstGeom prst="ellipse">
                            <a:avLst/>
                          </a:prstGeom>
                          <a:solidFill>
                            <a:srgbClr val="F66C6C"/>
                          </a:solidFill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0546" name="Text Box 3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4775" y="1776"/>
                            <a:ext cx="163" cy="19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de-DE" sz="2000">
                                <a:solidFill>
                                  <a:srgbClr val="FF0000"/>
                                </a:solidFill>
                                <a:latin typeface="Times New Roman" pitchFamily="18" charset="0"/>
                                <a:sym typeface="Webdings" pitchFamily="18" charset="2"/>
                              </a:rPr>
                              <a:t></a:t>
                            </a:r>
                            <a:endParaRPr lang="de-DE" sz="2400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60547" name="Line 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439" y="1884"/>
                            <a:ext cx="4093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0548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54" y="1206"/>
                            <a:ext cx="0" cy="136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0549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53" y="2120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0550" name="Oval 3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flipH="1">
                            <a:off x="4166" y="1206"/>
                            <a:ext cx="1360" cy="136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0551" name="Text Box 3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6" y="1804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 sz="1500">
                                <a:solidFill>
                                  <a:srgbClr val="FF0000"/>
                                </a:solidFill>
                                <a:sym typeface="Webdings" pitchFamily="18" charset="2"/>
                              </a:rPr>
                              <a:t>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0552" name="AutoShape 3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2057" y="1270"/>
                            <a:ext cx="960" cy="162"/>
                          </a:xfrm>
                          <a:prstGeom prst="callout1">
                            <a:avLst>
                              <a:gd name="adj1" fmla="val 50616"/>
                              <a:gd name="adj2" fmla="val -5000"/>
                              <a:gd name="adj3" fmla="val 369134"/>
                              <a:gd name="adj4" fmla="val -34167"/>
                            </a:avLst>
                          </a:prstGeom>
                          <a:noFill/>
                          <a:ln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chemeClr val="bg2"/>
                                </a:solidFill>
                              </a:rPr>
                              <a:t>FD II/</a:t>
                            </a:r>
                            <a:r>
                              <a:rPr lang="de-DE">
                                <a:solidFill>
                                  <a:srgbClr val="FF0000"/>
                                </a:solidFill>
                              </a:rPr>
                              <a:t>2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4" name="Group 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98" y="2123"/>
                            <a:ext cx="3222" cy="231"/>
                            <a:chOff x="1698" y="2123"/>
                            <a:chExt cx="3222" cy="231"/>
                          </a:xfrm>
                        </p:grpSpPr>
                        <p:sp>
                          <p:nvSpPr>
                            <p:cNvPr id="60561" name="Text Box 3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2370" y="2200"/>
                              <a:ext cx="144" cy="15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/>
                                <a:t>4</a:t>
                              </a:r>
                            </a:p>
                          </p:txBody>
                        </p:sp>
                        <p:sp>
                          <p:nvSpPr>
                            <p:cNvPr id="60562" name="Text Box 3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3570" y="2200"/>
                              <a:ext cx="144" cy="15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/>
                                <a:t>6</a:t>
                              </a:r>
                            </a:p>
                          </p:txBody>
                        </p:sp>
                        <p:sp>
                          <p:nvSpPr>
                            <p:cNvPr id="60563" name="Text Box 4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4776" y="2200"/>
                              <a:ext cx="144" cy="15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/>
                                <a:t>8</a:t>
                              </a:r>
                            </a:p>
                          </p:txBody>
                        </p:sp>
                        <p:grpSp>
                          <p:nvGrpSpPr>
                            <p:cNvPr id="15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42" y="2123"/>
                              <a:ext cx="3111" cy="68"/>
                              <a:chOff x="1742" y="2123"/>
                              <a:chExt cx="3111" cy="68"/>
                            </a:xfrm>
                          </p:grpSpPr>
                          <p:sp>
                            <p:nvSpPr>
                              <p:cNvPr id="60566" name="Line 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8" y="2123"/>
                                <a:ext cx="0" cy="68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60567" name="Line 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448" y="2123"/>
                                <a:ext cx="0" cy="68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60568" name="Line 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304" y="2155"/>
                                <a:ext cx="2544" cy="0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60569" name="Line 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742" y="2155"/>
                                <a:ext cx="544" cy="0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prstDash val="sysDot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60570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53" y="2123"/>
                                <a:ext cx="0" cy="68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60565" name="Text Box 4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1698" y="2197"/>
                              <a:ext cx="432" cy="15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/>
                                <a:t>cm/m</a:t>
                              </a:r>
                            </a:p>
                          </p:txBody>
                        </p:sp>
                      </p:grpSp>
                      <p:grpSp>
                        <p:nvGrpSpPr>
                          <p:cNvPr id="16" name="Group 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68" y="2122"/>
                            <a:ext cx="360" cy="232"/>
                            <a:chOff x="1368" y="2122"/>
                            <a:chExt cx="360" cy="232"/>
                          </a:xfrm>
                        </p:grpSpPr>
                        <p:sp>
                          <p:nvSpPr>
                            <p:cNvPr id="60558" name="Line 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440" y="2155"/>
                              <a:ext cx="288" cy="0"/>
                            </a:xfrm>
                            <a:prstGeom prst="line">
                              <a:avLst/>
                            </a:prstGeom>
                            <a:noFill/>
                            <a:ln w="158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60559" name="Text Box 5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1368" y="2200"/>
                              <a:ext cx="144" cy="15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/>
                                <a:t>0</a:t>
                              </a:r>
                            </a:p>
                          </p:txBody>
                        </p:sp>
                        <p:sp>
                          <p:nvSpPr>
                            <p:cNvPr id="60560" name="Line 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440" y="2122"/>
                              <a:ext cx="0" cy="68"/>
                            </a:xfrm>
                            <a:prstGeom prst="line">
                              <a:avLst/>
                            </a:prstGeom>
                            <a:noFill/>
                            <a:ln w="158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60555" name="AutoShape 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3001" y="1009"/>
                            <a:ext cx="1383" cy="162"/>
                          </a:xfrm>
                          <a:prstGeom prst="callout1">
                            <a:avLst>
                              <a:gd name="adj1" fmla="val 50616"/>
                              <a:gd name="adj2" fmla="val -3472"/>
                              <a:gd name="adj3" fmla="val 537653"/>
                              <a:gd name="adj4" fmla="val -34491"/>
                            </a:avLst>
                          </a:prstGeom>
                          <a:noFill/>
                          <a:ln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chemeClr val="bg2"/>
                                </a:solidFill>
                              </a:rPr>
                              <a:t>Ursprüngliches Zentrum</a:t>
                            </a:r>
                          </a:p>
                        </p:txBody>
                      </p:sp>
                      <p:sp>
                        <p:nvSpPr>
                          <p:cNvPr id="60556" name="AutoShape 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6" y="1573"/>
                            <a:ext cx="282" cy="162"/>
                          </a:xfrm>
                          <a:prstGeom prst="callout1">
                            <a:avLst>
                              <a:gd name="adj1" fmla="val 50616"/>
                              <a:gd name="adj2" fmla="val -17023"/>
                              <a:gd name="adj3" fmla="val 189505"/>
                              <a:gd name="adj4" fmla="val -59222"/>
                            </a:avLst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rgbClr val="808080"/>
                                </a:solidFill>
                              </a:rPr>
                              <a:t>FD I</a:t>
                            </a:r>
                          </a:p>
                        </p:txBody>
                      </p:sp>
                      <p:sp>
                        <p:nvSpPr>
                          <p:cNvPr id="60557" name="Text Box 5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44" y="1804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 sz="1500">
                                <a:solidFill>
                                  <a:srgbClr val="808080"/>
                                </a:solidFill>
                                <a:sym typeface="Webdings" pitchFamily="18" charset="2"/>
                              </a:rPr>
                              <a:t></a:t>
                            </a:r>
                            <a:endParaRPr lang="de-DE">
                              <a:solidFill>
                                <a:srgbClr val="80808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60539" name="Text Box 5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" y="1500"/>
                          <a:ext cx="1248" cy="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  <a:tabLst>
                              <a:tab pos="381000" algn="l"/>
                            </a:tabLst>
                          </a:pPr>
                          <a:r>
                            <a:rPr lang="de-DE">
                              <a:solidFill>
                                <a:schemeClr val="bg2"/>
                              </a:solidFill>
                              <a:sym typeface="Webdings" pitchFamily="18" charset="2"/>
                            </a:rPr>
                            <a:t>Fusionszentrum  </a:t>
                          </a:r>
                          <a:r>
                            <a:rPr lang="de-DE" sz="1500">
                              <a:solidFill>
                                <a:schemeClr val="bg2"/>
                              </a:solidFill>
                              <a:sym typeface="Webdings" pitchFamily="18" charset="2"/>
                            </a:rPr>
                            <a:t></a:t>
                          </a:r>
                        </a:p>
                      </p:txBody>
                    </p:sp>
                  </p:grpSp>
                  <p:sp>
                    <p:nvSpPr>
                      <p:cNvPr id="60537" name="Text Box 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9" y="2563"/>
                        <a:ext cx="924" cy="2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>
                          <a:lnSpc>
                            <a:spcPct val="95000"/>
                          </a:lnSpc>
                          <a:tabLst>
                            <a:tab pos="381000" algn="l"/>
                          </a:tabLst>
                        </a:pPr>
                        <a:r>
                          <a:rPr lang="de-DE">
                            <a:sym typeface="Webdings" pitchFamily="18" charset="2"/>
                          </a:rPr>
                          <a:t>Binokulare  Wahrnehmung</a:t>
                        </a:r>
                      </a:p>
                    </p:txBody>
                  </p:sp>
                </p:grpSp>
                <p:grpSp>
                  <p:nvGrpSpPr>
                    <p:cNvPr id="17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2" y="2566"/>
                      <a:ext cx="302" cy="302"/>
                      <a:chOff x="1282" y="2566"/>
                      <a:chExt cx="302" cy="302"/>
                    </a:xfrm>
                  </p:grpSpPr>
                  <p:grpSp>
                    <p:nvGrpSpPr>
                      <p:cNvPr id="18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52" y="2566"/>
                        <a:ext cx="16" cy="302"/>
                        <a:chOff x="1552" y="2566"/>
                        <a:chExt cx="16" cy="302"/>
                      </a:xfrm>
                    </p:grpSpPr>
                    <p:sp>
                      <p:nvSpPr>
                        <p:cNvPr id="60534" name="Rectangle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53" y="2732"/>
                          <a:ext cx="15" cy="136"/>
                        </a:xfrm>
                        <a:prstGeom prst="rect">
                          <a:avLst/>
                        </a:prstGeom>
                        <a:solidFill>
                          <a:srgbClr val="969696"/>
                        </a:solidFill>
                        <a:ln w="9525">
                          <a:solidFill>
                            <a:srgbClr val="969696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0535" name="Rectangle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52" y="2566"/>
                          <a:ext cx="15" cy="136"/>
                        </a:xfrm>
                        <a:prstGeom prst="rect">
                          <a:avLst/>
                        </a:prstGeom>
                        <a:solidFill>
                          <a:srgbClr val="969696"/>
                        </a:solidFill>
                        <a:ln w="9525">
                          <a:solidFill>
                            <a:srgbClr val="969696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82" y="2707"/>
                        <a:ext cx="302" cy="19"/>
                        <a:chOff x="1282" y="2707"/>
                        <a:chExt cx="302" cy="19"/>
                      </a:xfrm>
                    </p:grpSpPr>
                    <p:sp>
                      <p:nvSpPr>
                        <p:cNvPr id="60532" name="Rectangle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 flipH="1">
                          <a:off x="1341" y="2649"/>
                          <a:ext cx="18" cy="13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0533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 flipH="1">
                          <a:off x="1507" y="2648"/>
                          <a:ext cx="18" cy="13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  <p:sp>
              <p:nvSpPr>
                <p:cNvPr id="60446" name="AutoShape 64"/>
                <p:cNvSpPr>
                  <a:spLocks noChangeArrowheads="1"/>
                </p:cNvSpPr>
                <p:nvPr/>
              </p:nvSpPr>
              <p:spPr bwMode="auto">
                <a:xfrm>
                  <a:off x="900" y="1728"/>
                  <a:ext cx="264" cy="252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0" name="Group 65"/>
                <p:cNvGrpSpPr>
                  <a:grpSpLocks/>
                </p:cNvGrpSpPr>
                <p:nvPr/>
              </p:nvGrpSpPr>
              <p:grpSpPr bwMode="auto">
                <a:xfrm>
                  <a:off x="2121" y="2976"/>
                  <a:ext cx="628" cy="589"/>
                  <a:chOff x="2121" y="2976"/>
                  <a:chExt cx="628" cy="589"/>
                </a:xfrm>
              </p:grpSpPr>
              <p:sp>
                <p:nvSpPr>
                  <p:cNvPr id="60494" name="Rectangle 6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121" y="2976"/>
                    <a:ext cx="628" cy="589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95" name="Rectangle 6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121" y="2976"/>
                    <a:ext cx="628" cy="589"/>
                  </a:xfrm>
                  <a:prstGeom prst="rect">
                    <a:avLst/>
                  </a:prstGeom>
                  <a:noFill/>
                  <a:ln w="0">
                    <a:solidFill>
                      <a:srgbClr val="1F1A17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96" name="Freeform 68"/>
                  <p:cNvSpPr>
                    <a:spLocks/>
                  </p:cNvSpPr>
                  <p:nvPr/>
                </p:nvSpPr>
                <p:spPr bwMode="auto">
                  <a:xfrm flipH="1">
                    <a:off x="2176" y="3012"/>
                    <a:ext cx="518" cy="517"/>
                  </a:xfrm>
                  <a:custGeom>
                    <a:avLst/>
                    <a:gdLst>
                      <a:gd name="T0" fmla="*/ 7414 w 13455"/>
                      <a:gd name="T1" fmla="*/ 34 h 13438"/>
                      <a:gd name="T2" fmla="*/ 8406 w 13455"/>
                      <a:gd name="T3" fmla="*/ 212 h 13438"/>
                      <a:gd name="T4" fmla="*/ 9343 w 13455"/>
                      <a:gd name="T5" fmla="*/ 530 h 13438"/>
                      <a:gd name="T6" fmla="*/ 10212 w 13455"/>
                      <a:gd name="T7" fmla="*/ 975 h 13438"/>
                      <a:gd name="T8" fmla="*/ 11003 w 13455"/>
                      <a:gd name="T9" fmla="*/ 1538 h 13438"/>
                      <a:gd name="T10" fmla="*/ 11704 w 13455"/>
                      <a:gd name="T11" fmla="*/ 2205 h 13438"/>
                      <a:gd name="T12" fmla="*/ 12304 w 13455"/>
                      <a:gd name="T13" fmla="*/ 2966 h 13438"/>
                      <a:gd name="T14" fmla="*/ 12791 w 13455"/>
                      <a:gd name="T15" fmla="*/ 3810 h 13438"/>
                      <a:gd name="T16" fmla="*/ 13152 w 13455"/>
                      <a:gd name="T17" fmla="*/ 4725 h 13438"/>
                      <a:gd name="T18" fmla="*/ 13378 w 13455"/>
                      <a:gd name="T19" fmla="*/ 5698 h 13438"/>
                      <a:gd name="T20" fmla="*/ 13455 w 13455"/>
                      <a:gd name="T21" fmla="*/ 6719 h 13438"/>
                      <a:gd name="T22" fmla="*/ 13378 w 13455"/>
                      <a:gd name="T23" fmla="*/ 7740 h 13438"/>
                      <a:gd name="T24" fmla="*/ 13152 w 13455"/>
                      <a:gd name="T25" fmla="*/ 8714 h 13438"/>
                      <a:gd name="T26" fmla="*/ 12791 w 13455"/>
                      <a:gd name="T27" fmla="*/ 9628 h 13438"/>
                      <a:gd name="T28" fmla="*/ 12304 w 13455"/>
                      <a:gd name="T29" fmla="*/ 10472 h 13438"/>
                      <a:gd name="T30" fmla="*/ 11704 w 13455"/>
                      <a:gd name="T31" fmla="*/ 11233 h 13438"/>
                      <a:gd name="T32" fmla="*/ 11003 w 13455"/>
                      <a:gd name="T33" fmla="*/ 11901 h 13438"/>
                      <a:gd name="T34" fmla="*/ 10212 w 13455"/>
                      <a:gd name="T35" fmla="*/ 12463 h 13438"/>
                      <a:gd name="T36" fmla="*/ 9343 w 13455"/>
                      <a:gd name="T37" fmla="*/ 12908 h 13438"/>
                      <a:gd name="T38" fmla="*/ 8406 w 13455"/>
                      <a:gd name="T39" fmla="*/ 13226 h 13438"/>
                      <a:gd name="T40" fmla="*/ 7414 w 13455"/>
                      <a:gd name="T41" fmla="*/ 13404 h 13438"/>
                      <a:gd name="T42" fmla="*/ 6382 w 13455"/>
                      <a:gd name="T43" fmla="*/ 13429 h 13438"/>
                      <a:gd name="T44" fmla="*/ 5375 w 13455"/>
                      <a:gd name="T45" fmla="*/ 13301 h 13438"/>
                      <a:gd name="T46" fmla="*/ 4419 w 13455"/>
                      <a:gd name="T47" fmla="*/ 13030 h 13438"/>
                      <a:gd name="T48" fmla="*/ 3525 w 13455"/>
                      <a:gd name="T49" fmla="*/ 12625 h 13438"/>
                      <a:gd name="T50" fmla="*/ 2706 w 13455"/>
                      <a:gd name="T51" fmla="*/ 12100 h 13438"/>
                      <a:gd name="T52" fmla="*/ 1975 w 13455"/>
                      <a:gd name="T53" fmla="*/ 11466 h 13438"/>
                      <a:gd name="T54" fmla="*/ 1340 w 13455"/>
                      <a:gd name="T55" fmla="*/ 10735 h 13438"/>
                      <a:gd name="T56" fmla="*/ 814 w 13455"/>
                      <a:gd name="T57" fmla="*/ 9917 h 13438"/>
                      <a:gd name="T58" fmla="*/ 409 w 13455"/>
                      <a:gd name="T59" fmla="*/ 9025 h 13438"/>
                      <a:gd name="T60" fmla="*/ 137 w 13455"/>
                      <a:gd name="T61" fmla="*/ 8070 h 13438"/>
                      <a:gd name="T62" fmla="*/ 8 w 13455"/>
                      <a:gd name="T63" fmla="*/ 7064 h 13438"/>
                      <a:gd name="T64" fmla="*/ 35 w 13455"/>
                      <a:gd name="T65" fmla="*/ 6034 h 13438"/>
                      <a:gd name="T66" fmla="*/ 212 w 13455"/>
                      <a:gd name="T67" fmla="*/ 5044 h 13438"/>
                      <a:gd name="T68" fmla="*/ 530 w 13455"/>
                      <a:gd name="T69" fmla="*/ 4108 h 13438"/>
                      <a:gd name="T70" fmla="*/ 977 w 13455"/>
                      <a:gd name="T71" fmla="*/ 3240 h 13438"/>
                      <a:gd name="T72" fmla="*/ 1540 w 13455"/>
                      <a:gd name="T73" fmla="*/ 2449 h 13438"/>
                      <a:gd name="T74" fmla="*/ 2208 w 13455"/>
                      <a:gd name="T75" fmla="*/ 1749 h 13438"/>
                      <a:gd name="T76" fmla="*/ 2971 w 13455"/>
                      <a:gd name="T77" fmla="*/ 1150 h 13438"/>
                      <a:gd name="T78" fmla="*/ 3816 w 13455"/>
                      <a:gd name="T79" fmla="*/ 664 h 13438"/>
                      <a:gd name="T80" fmla="*/ 4731 w 13455"/>
                      <a:gd name="T81" fmla="*/ 302 h 13438"/>
                      <a:gd name="T82" fmla="*/ 5706 w 13455"/>
                      <a:gd name="T83" fmla="*/ 77 h 13438"/>
                      <a:gd name="T84" fmla="*/ 6728 w 13455"/>
                      <a:gd name="T85" fmla="*/ 0 h 1343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3455"/>
                      <a:gd name="T130" fmla="*/ 0 h 13438"/>
                      <a:gd name="T131" fmla="*/ 13455 w 13455"/>
                      <a:gd name="T132" fmla="*/ 13438 h 1343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3455" h="13438">
                        <a:moveTo>
                          <a:pt x="6728" y="0"/>
                        </a:moveTo>
                        <a:lnTo>
                          <a:pt x="7073" y="9"/>
                        </a:lnTo>
                        <a:lnTo>
                          <a:pt x="7414" y="34"/>
                        </a:lnTo>
                        <a:lnTo>
                          <a:pt x="7750" y="77"/>
                        </a:lnTo>
                        <a:lnTo>
                          <a:pt x="8080" y="137"/>
                        </a:lnTo>
                        <a:lnTo>
                          <a:pt x="8406" y="212"/>
                        </a:lnTo>
                        <a:lnTo>
                          <a:pt x="8724" y="302"/>
                        </a:lnTo>
                        <a:lnTo>
                          <a:pt x="9036" y="408"/>
                        </a:lnTo>
                        <a:lnTo>
                          <a:pt x="9343" y="530"/>
                        </a:lnTo>
                        <a:lnTo>
                          <a:pt x="9641" y="664"/>
                        </a:lnTo>
                        <a:lnTo>
                          <a:pt x="9930" y="813"/>
                        </a:lnTo>
                        <a:lnTo>
                          <a:pt x="10212" y="975"/>
                        </a:lnTo>
                        <a:lnTo>
                          <a:pt x="10485" y="1150"/>
                        </a:lnTo>
                        <a:lnTo>
                          <a:pt x="10749" y="1338"/>
                        </a:lnTo>
                        <a:lnTo>
                          <a:pt x="11003" y="1538"/>
                        </a:lnTo>
                        <a:lnTo>
                          <a:pt x="11247" y="1749"/>
                        </a:lnTo>
                        <a:lnTo>
                          <a:pt x="11482" y="1972"/>
                        </a:lnTo>
                        <a:lnTo>
                          <a:pt x="11704" y="2205"/>
                        </a:lnTo>
                        <a:lnTo>
                          <a:pt x="11916" y="2449"/>
                        </a:lnTo>
                        <a:lnTo>
                          <a:pt x="12116" y="2704"/>
                        </a:lnTo>
                        <a:lnTo>
                          <a:pt x="12304" y="2966"/>
                        </a:lnTo>
                        <a:lnTo>
                          <a:pt x="12480" y="3240"/>
                        </a:lnTo>
                        <a:lnTo>
                          <a:pt x="12642" y="3521"/>
                        </a:lnTo>
                        <a:lnTo>
                          <a:pt x="12791" y="3810"/>
                        </a:lnTo>
                        <a:lnTo>
                          <a:pt x="12926" y="4108"/>
                        </a:lnTo>
                        <a:lnTo>
                          <a:pt x="13046" y="4413"/>
                        </a:lnTo>
                        <a:lnTo>
                          <a:pt x="13152" y="4725"/>
                        </a:lnTo>
                        <a:lnTo>
                          <a:pt x="13243" y="5044"/>
                        </a:lnTo>
                        <a:lnTo>
                          <a:pt x="13318" y="5368"/>
                        </a:lnTo>
                        <a:lnTo>
                          <a:pt x="13378" y="5698"/>
                        </a:lnTo>
                        <a:lnTo>
                          <a:pt x="13421" y="6034"/>
                        </a:lnTo>
                        <a:lnTo>
                          <a:pt x="13447" y="6375"/>
                        </a:lnTo>
                        <a:lnTo>
                          <a:pt x="13455" y="6719"/>
                        </a:lnTo>
                        <a:lnTo>
                          <a:pt x="13447" y="7064"/>
                        </a:lnTo>
                        <a:lnTo>
                          <a:pt x="13421" y="7404"/>
                        </a:lnTo>
                        <a:lnTo>
                          <a:pt x="13378" y="7740"/>
                        </a:lnTo>
                        <a:lnTo>
                          <a:pt x="13318" y="8070"/>
                        </a:lnTo>
                        <a:lnTo>
                          <a:pt x="13243" y="8395"/>
                        </a:lnTo>
                        <a:lnTo>
                          <a:pt x="13152" y="8714"/>
                        </a:lnTo>
                        <a:lnTo>
                          <a:pt x="13046" y="9025"/>
                        </a:lnTo>
                        <a:lnTo>
                          <a:pt x="12926" y="9330"/>
                        </a:lnTo>
                        <a:lnTo>
                          <a:pt x="12791" y="9628"/>
                        </a:lnTo>
                        <a:lnTo>
                          <a:pt x="12642" y="9917"/>
                        </a:lnTo>
                        <a:lnTo>
                          <a:pt x="12480" y="10198"/>
                        </a:lnTo>
                        <a:lnTo>
                          <a:pt x="12304" y="10472"/>
                        </a:lnTo>
                        <a:lnTo>
                          <a:pt x="12116" y="10735"/>
                        </a:lnTo>
                        <a:lnTo>
                          <a:pt x="11916" y="10988"/>
                        </a:lnTo>
                        <a:lnTo>
                          <a:pt x="11704" y="11233"/>
                        </a:lnTo>
                        <a:lnTo>
                          <a:pt x="11482" y="11466"/>
                        </a:lnTo>
                        <a:lnTo>
                          <a:pt x="11247" y="11690"/>
                        </a:lnTo>
                        <a:lnTo>
                          <a:pt x="11003" y="11901"/>
                        </a:lnTo>
                        <a:lnTo>
                          <a:pt x="10749" y="12100"/>
                        </a:lnTo>
                        <a:lnTo>
                          <a:pt x="10485" y="12288"/>
                        </a:lnTo>
                        <a:lnTo>
                          <a:pt x="10212" y="12463"/>
                        </a:lnTo>
                        <a:lnTo>
                          <a:pt x="9930" y="12625"/>
                        </a:lnTo>
                        <a:lnTo>
                          <a:pt x="9641" y="12774"/>
                        </a:lnTo>
                        <a:lnTo>
                          <a:pt x="9343" y="12908"/>
                        </a:lnTo>
                        <a:lnTo>
                          <a:pt x="9036" y="13030"/>
                        </a:lnTo>
                        <a:lnTo>
                          <a:pt x="8724" y="13136"/>
                        </a:lnTo>
                        <a:lnTo>
                          <a:pt x="8406" y="13226"/>
                        </a:lnTo>
                        <a:lnTo>
                          <a:pt x="8080" y="13301"/>
                        </a:lnTo>
                        <a:lnTo>
                          <a:pt x="7750" y="13361"/>
                        </a:lnTo>
                        <a:lnTo>
                          <a:pt x="7414" y="13404"/>
                        </a:lnTo>
                        <a:lnTo>
                          <a:pt x="7073" y="13429"/>
                        </a:lnTo>
                        <a:lnTo>
                          <a:pt x="6728" y="13438"/>
                        </a:lnTo>
                        <a:lnTo>
                          <a:pt x="6382" y="13429"/>
                        </a:lnTo>
                        <a:lnTo>
                          <a:pt x="6041" y="13404"/>
                        </a:lnTo>
                        <a:lnTo>
                          <a:pt x="5706" y="13361"/>
                        </a:lnTo>
                        <a:lnTo>
                          <a:pt x="5375" y="13301"/>
                        </a:lnTo>
                        <a:lnTo>
                          <a:pt x="5049" y="13226"/>
                        </a:lnTo>
                        <a:lnTo>
                          <a:pt x="4731" y="13136"/>
                        </a:lnTo>
                        <a:lnTo>
                          <a:pt x="4419" y="13030"/>
                        </a:lnTo>
                        <a:lnTo>
                          <a:pt x="4114" y="12908"/>
                        </a:lnTo>
                        <a:lnTo>
                          <a:pt x="3816" y="12774"/>
                        </a:lnTo>
                        <a:lnTo>
                          <a:pt x="3525" y="12625"/>
                        </a:lnTo>
                        <a:lnTo>
                          <a:pt x="3243" y="12463"/>
                        </a:lnTo>
                        <a:lnTo>
                          <a:pt x="2971" y="12288"/>
                        </a:lnTo>
                        <a:lnTo>
                          <a:pt x="2706" y="12100"/>
                        </a:lnTo>
                        <a:lnTo>
                          <a:pt x="2452" y="11901"/>
                        </a:lnTo>
                        <a:lnTo>
                          <a:pt x="2208" y="11690"/>
                        </a:lnTo>
                        <a:lnTo>
                          <a:pt x="1975" y="11466"/>
                        </a:lnTo>
                        <a:lnTo>
                          <a:pt x="1751" y="11233"/>
                        </a:lnTo>
                        <a:lnTo>
                          <a:pt x="1540" y="10988"/>
                        </a:lnTo>
                        <a:lnTo>
                          <a:pt x="1340" y="10735"/>
                        </a:lnTo>
                        <a:lnTo>
                          <a:pt x="1151" y="10472"/>
                        </a:lnTo>
                        <a:lnTo>
                          <a:pt x="977" y="10198"/>
                        </a:lnTo>
                        <a:lnTo>
                          <a:pt x="814" y="9917"/>
                        </a:lnTo>
                        <a:lnTo>
                          <a:pt x="665" y="9628"/>
                        </a:lnTo>
                        <a:lnTo>
                          <a:pt x="530" y="9330"/>
                        </a:lnTo>
                        <a:lnTo>
                          <a:pt x="409" y="9025"/>
                        </a:lnTo>
                        <a:lnTo>
                          <a:pt x="303" y="8714"/>
                        </a:lnTo>
                        <a:lnTo>
                          <a:pt x="212" y="8395"/>
                        </a:lnTo>
                        <a:lnTo>
                          <a:pt x="137" y="8070"/>
                        </a:lnTo>
                        <a:lnTo>
                          <a:pt x="77" y="7740"/>
                        </a:lnTo>
                        <a:lnTo>
                          <a:pt x="35" y="7404"/>
                        </a:lnTo>
                        <a:lnTo>
                          <a:pt x="8" y="7064"/>
                        </a:lnTo>
                        <a:lnTo>
                          <a:pt x="0" y="6719"/>
                        </a:lnTo>
                        <a:lnTo>
                          <a:pt x="8" y="6375"/>
                        </a:lnTo>
                        <a:lnTo>
                          <a:pt x="35" y="6034"/>
                        </a:lnTo>
                        <a:lnTo>
                          <a:pt x="77" y="5698"/>
                        </a:lnTo>
                        <a:lnTo>
                          <a:pt x="137" y="5368"/>
                        </a:lnTo>
                        <a:lnTo>
                          <a:pt x="212" y="5044"/>
                        </a:lnTo>
                        <a:lnTo>
                          <a:pt x="303" y="4725"/>
                        </a:lnTo>
                        <a:lnTo>
                          <a:pt x="409" y="4413"/>
                        </a:lnTo>
                        <a:lnTo>
                          <a:pt x="530" y="4108"/>
                        </a:lnTo>
                        <a:lnTo>
                          <a:pt x="665" y="3810"/>
                        </a:lnTo>
                        <a:lnTo>
                          <a:pt x="814" y="3521"/>
                        </a:lnTo>
                        <a:lnTo>
                          <a:pt x="977" y="3240"/>
                        </a:lnTo>
                        <a:lnTo>
                          <a:pt x="1151" y="2966"/>
                        </a:lnTo>
                        <a:lnTo>
                          <a:pt x="1340" y="2704"/>
                        </a:lnTo>
                        <a:lnTo>
                          <a:pt x="1540" y="2449"/>
                        </a:lnTo>
                        <a:lnTo>
                          <a:pt x="1751" y="2205"/>
                        </a:lnTo>
                        <a:lnTo>
                          <a:pt x="1975" y="1972"/>
                        </a:lnTo>
                        <a:lnTo>
                          <a:pt x="2208" y="1749"/>
                        </a:lnTo>
                        <a:lnTo>
                          <a:pt x="2452" y="1538"/>
                        </a:lnTo>
                        <a:lnTo>
                          <a:pt x="2706" y="1338"/>
                        </a:lnTo>
                        <a:lnTo>
                          <a:pt x="2971" y="1150"/>
                        </a:lnTo>
                        <a:lnTo>
                          <a:pt x="3243" y="975"/>
                        </a:lnTo>
                        <a:lnTo>
                          <a:pt x="3525" y="813"/>
                        </a:lnTo>
                        <a:lnTo>
                          <a:pt x="3816" y="664"/>
                        </a:lnTo>
                        <a:lnTo>
                          <a:pt x="4114" y="530"/>
                        </a:lnTo>
                        <a:lnTo>
                          <a:pt x="4419" y="408"/>
                        </a:lnTo>
                        <a:lnTo>
                          <a:pt x="4731" y="302"/>
                        </a:lnTo>
                        <a:lnTo>
                          <a:pt x="5049" y="212"/>
                        </a:lnTo>
                        <a:lnTo>
                          <a:pt x="5375" y="137"/>
                        </a:lnTo>
                        <a:lnTo>
                          <a:pt x="5706" y="77"/>
                        </a:lnTo>
                        <a:lnTo>
                          <a:pt x="6041" y="34"/>
                        </a:lnTo>
                        <a:lnTo>
                          <a:pt x="6382" y="9"/>
                        </a:lnTo>
                        <a:lnTo>
                          <a:pt x="67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97" name="Rectangle 6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1" y="3015"/>
                    <a:ext cx="8" cy="58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98" name="Freeform 70"/>
                  <p:cNvSpPr>
                    <a:spLocks/>
                  </p:cNvSpPr>
                  <p:nvPr/>
                </p:nvSpPr>
                <p:spPr bwMode="auto">
                  <a:xfrm flipH="1">
                    <a:off x="2374" y="3056"/>
                    <a:ext cx="14" cy="24"/>
                  </a:xfrm>
                  <a:custGeom>
                    <a:avLst/>
                    <a:gdLst>
                      <a:gd name="T0" fmla="*/ 156 w 362"/>
                      <a:gd name="T1" fmla="*/ 0 h 632"/>
                      <a:gd name="T2" fmla="*/ 362 w 362"/>
                      <a:gd name="T3" fmla="*/ 55 h 632"/>
                      <a:gd name="T4" fmla="*/ 208 w 362"/>
                      <a:gd name="T5" fmla="*/ 632 h 632"/>
                      <a:gd name="T6" fmla="*/ 0 w 362"/>
                      <a:gd name="T7" fmla="*/ 576 h 632"/>
                      <a:gd name="T8" fmla="*/ 156 w 362"/>
                      <a:gd name="T9" fmla="*/ 0 h 6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632"/>
                      <a:gd name="T17" fmla="*/ 362 w 362"/>
                      <a:gd name="T18" fmla="*/ 632 h 6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632">
                        <a:moveTo>
                          <a:pt x="156" y="0"/>
                        </a:moveTo>
                        <a:lnTo>
                          <a:pt x="362" y="55"/>
                        </a:lnTo>
                        <a:lnTo>
                          <a:pt x="208" y="632"/>
                        </a:lnTo>
                        <a:lnTo>
                          <a:pt x="0" y="576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99" name="Freeform 71"/>
                  <p:cNvSpPr>
                    <a:spLocks/>
                  </p:cNvSpPr>
                  <p:nvPr/>
                </p:nvSpPr>
                <p:spPr bwMode="auto">
                  <a:xfrm flipH="1">
                    <a:off x="2482" y="3056"/>
                    <a:ext cx="14" cy="25"/>
                  </a:xfrm>
                  <a:custGeom>
                    <a:avLst/>
                    <a:gdLst>
                      <a:gd name="T0" fmla="*/ 0 w 360"/>
                      <a:gd name="T1" fmla="*/ 55 h 631"/>
                      <a:gd name="T2" fmla="*/ 206 w 360"/>
                      <a:gd name="T3" fmla="*/ 0 h 631"/>
                      <a:gd name="T4" fmla="*/ 360 w 360"/>
                      <a:gd name="T5" fmla="*/ 576 h 631"/>
                      <a:gd name="T6" fmla="*/ 154 w 360"/>
                      <a:gd name="T7" fmla="*/ 631 h 631"/>
                      <a:gd name="T8" fmla="*/ 0 w 360"/>
                      <a:gd name="T9" fmla="*/ 55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0"/>
                      <a:gd name="T16" fmla="*/ 0 h 631"/>
                      <a:gd name="T17" fmla="*/ 360 w 360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0" h="631">
                        <a:moveTo>
                          <a:pt x="0" y="55"/>
                        </a:moveTo>
                        <a:lnTo>
                          <a:pt x="206" y="0"/>
                        </a:lnTo>
                        <a:lnTo>
                          <a:pt x="360" y="576"/>
                        </a:lnTo>
                        <a:lnTo>
                          <a:pt x="154" y="631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0" name="Freeform 72"/>
                  <p:cNvSpPr>
                    <a:spLocks/>
                  </p:cNvSpPr>
                  <p:nvPr/>
                </p:nvSpPr>
                <p:spPr bwMode="auto">
                  <a:xfrm flipH="1">
                    <a:off x="2412" y="3050"/>
                    <a:ext cx="10" cy="24"/>
                  </a:xfrm>
                  <a:custGeom>
                    <a:avLst/>
                    <a:gdLst>
                      <a:gd name="T0" fmla="*/ 52 w 265"/>
                      <a:gd name="T1" fmla="*/ 0 h 614"/>
                      <a:gd name="T2" fmla="*/ 265 w 265"/>
                      <a:gd name="T3" fmla="*/ 19 h 614"/>
                      <a:gd name="T4" fmla="*/ 213 w 265"/>
                      <a:gd name="T5" fmla="*/ 614 h 614"/>
                      <a:gd name="T6" fmla="*/ 0 w 265"/>
                      <a:gd name="T7" fmla="*/ 594 h 614"/>
                      <a:gd name="T8" fmla="*/ 52 w 265"/>
                      <a:gd name="T9" fmla="*/ 0 h 6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4"/>
                      <a:gd name="T17" fmla="*/ 265 w 265"/>
                      <a:gd name="T18" fmla="*/ 614 h 6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4">
                        <a:moveTo>
                          <a:pt x="52" y="0"/>
                        </a:moveTo>
                        <a:lnTo>
                          <a:pt x="265" y="19"/>
                        </a:lnTo>
                        <a:lnTo>
                          <a:pt x="213" y="614"/>
                        </a:lnTo>
                        <a:lnTo>
                          <a:pt x="0" y="594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1" name="Freeform 73"/>
                  <p:cNvSpPr>
                    <a:spLocks/>
                  </p:cNvSpPr>
                  <p:nvPr/>
                </p:nvSpPr>
                <p:spPr bwMode="auto">
                  <a:xfrm flipH="1">
                    <a:off x="2448" y="3050"/>
                    <a:ext cx="10" cy="24"/>
                  </a:xfrm>
                  <a:custGeom>
                    <a:avLst/>
                    <a:gdLst>
                      <a:gd name="T0" fmla="*/ 0 w 265"/>
                      <a:gd name="T1" fmla="*/ 19 h 613"/>
                      <a:gd name="T2" fmla="*/ 213 w 265"/>
                      <a:gd name="T3" fmla="*/ 0 h 613"/>
                      <a:gd name="T4" fmla="*/ 265 w 265"/>
                      <a:gd name="T5" fmla="*/ 594 h 613"/>
                      <a:gd name="T6" fmla="*/ 52 w 265"/>
                      <a:gd name="T7" fmla="*/ 613 h 613"/>
                      <a:gd name="T8" fmla="*/ 0 w 265"/>
                      <a:gd name="T9" fmla="*/ 19 h 6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3"/>
                      <a:gd name="T17" fmla="*/ 265 w 265"/>
                      <a:gd name="T18" fmla="*/ 613 h 6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3">
                        <a:moveTo>
                          <a:pt x="0" y="19"/>
                        </a:moveTo>
                        <a:lnTo>
                          <a:pt x="213" y="0"/>
                        </a:lnTo>
                        <a:lnTo>
                          <a:pt x="265" y="594"/>
                        </a:lnTo>
                        <a:lnTo>
                          <a:pt x="52" y="61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2" name="Freeform 74"/>
                  <p:cNvSpPr>
                    <a:spLocks/>
                  </p:cNvSpPr>
                  <p:nvPr/>
                </p:nvSpPr>
                <p:spPr bwMode="auto">
                  <a:xfrm flipH="1">
                    <a:off x="2389" y="3029"/>
                    <a:ext cx="16" cy="47"/>
                  </a:xfrm>
                  <a:custGeom>
                    <a:avLst/>
                    <a:gdLst>
                      <a:gd name="T0" fmla="*/ 208 w 418"/>
                      <a:gd name="T1" fmla="*/ 0 h 1213"/>
                      <a:gd name="T2" fmla="*/ 418 w 418"/>
                      <a:gd name="T3" fmla="*/ 38 h 1213"/>
                      <a:gd name="T4" fmla="*/ 210 w 418"/>
                      <a:gd name="T5" fmla="*/ 1213 h 1213"/>
                      <a:gd name="T6" fmla="*/ 0 w 418"/>
                      <a:gd name="T7" fmla="*/ 1176 h 1213"/>
                      <a:gd name="T8" fmla="*/ 208 w 418"/>
                      <a:gd name="T9" fmla="*/ 0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3"/>
                      <a:gd name="T17" fmla="*/ 418 w 418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3">
                        <a:moveTo>
                          <a:pt x="208" y="0"/>
                        </a:moveTo>
                        <a:lnTo>
                          <a:pt x="418" y="38"/>
                        </a:lnTo>
                        <a:lnTo>
                          <a:pt x="210" y="1213"/>
                        </a:lnTo>
                        <a:lnTo>
                          <a:pt x="0" y="1176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3" name="Freeform 75"/>
                  <p:cNvSpPr>
                    <a:spLocks/>
                  </p:cNvSpPr>
                  <p:nvPr/>
                </p:nvSpPr>
                <p:spPr bwMode="auto">
                  <a:xfrm flipH="1">
                    <a:off x="2465" y="3030"/>
                    <a:ext cx="16" cy="46"/>
                  </a:xfrm>
                  <a:custGeom>
                    <a:avLst/>
                    <a:gdLst>
                      <a:gd name="T0" fmla="*/ 0 w 418"/>
                      <a:gd name="T1" fmla="*/ 37 h 1212"/>
                      <a:gd name="T2" fmla="*/ 210 w 418"/>
                      <a:gd name="T3" fmla="*/ 0 h 1212"/>
                      <a:gd name="T4" fmla="*/ 418 w 418"/>
                      <a:gd name="T5" fmla="*/ 1175 h 1212"/>
                      <a:gd name="T6" fmla="*/ 208 w 418"/>
                      <a:gd name="T7" fmla="*/ 1212 h 1212"/>
                      <a:gd name="T8" fmla="*/ 0 w 418"/>
                      <a:gd name="T9" fmla="*/ 37 h 1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2"/>
                      <a:gd name="T17" fmla="*/ 418 w 418"/>
                      <a:gd name="T18" fmla="*/ 1212 h 1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2">
                        <a:moveTo>
                          <a:pt x="0" y="37"/>
                        </a:moveTo>
                        <a:lnTo>
                          <a:pt x="210" y="0"/>
                        </a:lnTo>
                        <a:lnTo>
                          <a:pt x="418" y="1175"/>
                        </a:lnTo>
                        <a:lnTo>
                          <a:pt x="208" y="1212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4" name="Rectangle 7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1" y="3468"/>
                    <a:ext cx="8" cy="57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5" name="Freeform 77"/>
                  <p:cNvSpPr>
                    <a:spLocks/>
                  </p:cNvSpPr>
                  <p:nvPr/>
                </p:nvSpPr>
                <p:spPr bwMode="auto">
                  <a:xfrm flipH="1">
                    <a:off x="2482" y="3460"/>
                    <a:ext cx="14" cy="25"/>
                  </a:xfrm>
                  <a:custGeom>
                    <a:avLst/>
                    <a:gdLst>
                      <a:gd name="T0" fmla="*/ 155 w 361"/>
                      <a:gd name="T1" fmla="*/ 0 h 631"/>
                      <a:gd name="T2" fmla="*/ 361 w 361"/>
                      <a:gd name="T3" fmla="*/ 55 h 631"/>
                      <a:gd name="T4" fmla="*/ 207 w 361"/>
                      <a:gd name="T5" fmla="*/ 631 h 631"/>
                      <a:gd name="T6" fmla="*/ 0 w 361"/>
                      <a:gd name="T7" fmla="*/ 576 h 631"/>
                      <a:gd name="T8" fmla="*/ 155 w 361"/>
                      <a:gd name="T9" fmla="*/ 0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1"/>
                      <a:gd name="T16" fmla="*/ 0 h 631"/>
                      <a:gd name="T17" fmla="*/ 361 w 361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1" h="631">
                        <a:moveTo>
                          <a:pt x="155" y="0"/>
                        </a:moveTo>
                        <a:lnTo>
                          <a:pt x="361" y="55"/>
                        </a:lnTo>
                        <a:lnTo>
                          <a:pt x="207" y="631"/>
                        </a:lnTo>
                        <a:lnTo>
                          <a:pt x="0" y="576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6" name="Freeform 78"/>
                  <p:cNvSpPr>
                    <a:spLocks/>
                  </p:cNvSpPr>
                  <p:nvPr/>
                </p:nvSpPr>
                <p:spPr bwMode="auto">
                  <a:xfrm flipH="1">
                    <a:off x="2374" y="3460"/>
                    <a:ext cx="14" cy="25"/>
                  </a:xfrm>
                  <a:custGeom>
                    <a:avLst/>
                    <a:gdLst>
                      <a:gd name="T0" fmla="*/ 0 w 362"/>
                      <a:gd name="T1" fmla="*/ 55 h 631"/>
                      <a:gd name="T2" fmla="*/ 207 w 362"/>
                      <a:gd name="T3" fmla="*/ 0 h 631"/>
                      <a:gd name="T4" fmla="*/ 362 w 362"/>
                      <a:gd name="T5" fmla="*/ 576 h 631"/>
                      <a:gd name="T6" fmla="*/ 156 w 362"/>
                      <a:gd name="T7" fmla="*/ 631 h 631"/>
                      <a:gd name="T8" fmla="*/ 0 w 362"/>
                      <a:gd name="T9" fmla="*/ 55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631"/>
                      <a:gd name="T17" fmla="*/ 362 w 362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631">
                        <a:moveTo>
                          <a:pt x="0" y="55"/>
                        </a:moveTo>
                        <a:lnTo>
                          <a:pt x="207" y="0"/>
                        </a:lnTo>
                        <a:lnTo>
                          <a:pt x="362" y="576"/>
                        </a:lnTo>
                        <a:lnTo>
                          <a:pt x="156" y="631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7" name="Freeform 79"/>
                  <p:cNvSpPr>
                    <a:spLocks/>
                  </p:cNvSpPr>
                  <p:nvPr/>
                </p:nvSpPr>
                <p:spPr bwMode="auto">
                  <a:xfrm flipH="1">
                    <a:off x="2448" y="3467"/>
                    <a:ext cx="10" cy="23"/>
                  </a:xfrm>
                  <a:custGeom>
                    <a:avLst/>
                    <a:gdLst>
                      <a:gd name="T0" fmla="*/ 52 w 265"/>
                      <a:gd name="T1" fmla="*/ 0 h 613"/>
                      <a:gd name="T2" fmla="*/ 265 w 265"/>
                      <a:gd name="T3" fmla="*/ 18 h 613"/>
                      <a:gd name="T4" fmla="*/ 213 w 265"/>
                      <a:gd name="T5" fmla="*/ 613 h 613"/>
                      <a:gd name="T6" fmla="*/ 0 w 265"/>
                      <a:gd name="T7" fmla="*/ 595 h 613"/>
                      <a:gd name="T8" fmla="*/ 52 w 265"/>
                      <a:gd name="T9" fmla="*/ 0 h 6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3"/>
                      <a:gd name="T17" fmla="*/ 265 w 265"/>
                      <a:gd name="T18" fmla="*/ 613 h 6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3">
                        <a:moveTo>
                          <a:pt x="52" y="0"/>
                        </a:moveTo>
                        <a:lnTo>
                          <a:pt x="265" y="18"/>
                        </a:lnTo>
                        <a:lnTo>
                          <a:pt x="213" y="613"/>
                        </a:lnTo>
                        <a:lnTo>
                          <a:pt x="0" y="595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8" name="Freeform 80"/>
                  <p:cNvSpPr>
                    <a:spLocks/>
                  </p:cNvSpPr>
                  <p:nvPr/>
                </p:nvSpPr>
                <p:spPr bwMode="auto">
                  <a:xfrm flipH="1">
                    <a:off x="2412" y="3467"/>
                    <a:ext cx="10" cy="23"/>
                  </a:xfrm>
                  <a:custGeom>
                    <a:avLst/>
                    <a:gdLst>
                      <a:gd name="T0" fmla="*/ 0 w 264"/>
                      <a:gd name="T1" fmla="*/ 18 h 612"/>
                      <a:gd name="T2" fmla="*/ 212 w 264"/>
                      <a:gd name="T3" fmla="*/ 0 h 612"/>
                      <a:gd name="T4" fmla="*/ 264 w 264"/>
                      <a:gd name="T5" fmla="*/ 594 h 612"/>
                      <a:gd name="T6" fmla="*/ 52 w 264"/>
                      <a:gd name="T7" fmla="*/ 612 h 612"/>
                      <a:gd name="T8" fmla="*/ 0 w 264"/>
                      <a:gd name="T9" fmla="*/ 18 h 6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4"/>
                      <a:gd name="T16" fmla="*/ 0 h 612"/>
                      <a:gd name="T17" fmla="*/ 264 w 264"/>
                      <a:gd name="T18" fmla="*/ 612 h 6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4" h="612">
                        <a:moveTo>
                          <a:pt x="0" y="18"/>
                        </a:moveTo>
                        <a:lnTo>
                          <a:pt x="212" y="0"/>
                        </a:lnTo>
                        <a:lnTo>
                          <a:pt x="264" y="594"/>
                        </a:lnTo>
                        <a:lnTo>
                          <a:pt x="52" y="612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09" name="Freeform 81"/>
                  <p:cNvSpPr>
                    <a:spLocks/>
                  </p:cNvSpPr>
                  <p:nvPr/>
                </p:nvSpPr>
                <p:spPr bwMode="auto">
                  <a:xfrm flipH="1">
                    <a:off x="2465" y="3464"/>
                    <a:ext cx="16" cy="47"/>
                  </a:xfrm>
                  <a:custGeom>
                    <a:avLst/>
                    <a:gdLst>
                      <a:gd name="T0" fmla="*/ 208 w 418"/>
                      <a:gd name="T1" fmla="*/ 0 h 1213"/>
                      <a:gd name="T2" fmla="*/ 418 w 418"/>
                      <a:gd name="T3" fmla="*/ 37 h 1213"/>
                      <a:gd name="T4" fmla="*/ 211 w 418"/>
                      <a:gd name="T5" fmla="*/ 1213 h 1213"/>
                      <a:gd name="T6" fmla="*/ 0 w 418"/>
                      <a:gd name="T7" fmla="*/ 1175 h 1213"/>
                      <a:gd name="T8" fmla="*/ 208 w 418"/>
                      <a:gd name="T9" fmla="*/ 0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3"/>
                      <a:gd name="T17" fmla="*/ 418 w 418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3">
                        <a:moveTo>
                          <a:pt x="208" y="0"/>
                        </a:moveTo>
                        <a:lnTo>
                          <a:pt x="418" y="37"/>
                        </a:lnTo>
                        <a:lnTo>
                          <a:pt x="211" y="1213"/>
                        </a:lnTo>
                        <a:lnTo>
                          <a:pt x="0" y="1175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0" name="Freeform 82"/>
                  <p:cNvSpPr>
                    <a:spLocks/>
                  </p:cNvSpPr>
                  <p:nvPr/>
                </p:nvSpPr>
                <p:spPr bwMode="auto">
                  <a:xfrm flipH="1">
                    <a:off x="2389" y="3465"/>
                    <a:ext cx="16" cy="46"/>
                  </a:xfrm>
                  <a:custGeom>
                    <a:avLst/>
                    <a:gdLst>
                      <a:gd name="T0" fmla="*/ 0 w 417"/>
                      <a:gd name="T1" fmla="*/ 38 h 1213"/>
                      <a:gd name="T2" fmla="*/ 210 w 417"/>
                      <a:gd name="T3" fmla="*/ 0 h 1213"/>
                      <a:gd name="T4" fmla="*/ 417 w 417"/>
                      <a:gd name="T5" fmla="*/ 1175 h 1213"/>
                      <a:gd name="T6" fmla="*/ 207 w 417"/>
                      <a:gd name="T7" fmla="*/ 1213 h 1213"/>
                      <a:gd name="T8" fmla="*/ 0 w 417"/>
                      <a:gd name="T9" fmla="*/ 38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7"/>
                      <a:gd name="T16" fmla="*/ 0 h 1213"/>
                      <a:gd name="T17" fmla="*/ 417 w 417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7" h="1213">
                        <a:moveTo>
                          <a:pt x="0" y="38"/>
                        </a:moveTo>
                        <a:lnTo>
                          <a:pt x="210" y="0"/>
                        </a:lnTo>
                        <a:lnTo>
                          <a:pt x="417" y="1175"/>
                        </a:lnTo>
                        <a:lnTo>
                          <a:pt x="207" y="1213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1" name="Freeform 83"/>
                  <p:cNvSpPr>
                    <a:spLocks/>
                  </p:cNvSpPr>
                  <p:nvPr/>
                </p:nvSpPr>
                <p:spPr bwMode="auto">
                  <a:xfrm flipH="1">
                    <a:off x="2430" y="3460"/>
                    <a:ext cx="9" cy="1"/>
                  </a:xfrm>
                  <a:custGeom>
                    <a:avLst/>
                    <a:gdLst>
                      <a:gd name="T0" fmla="*/ 216 w 216"/>
                      <a:gd name="T1" fmla="*/ 16 h 30"/>
                      <a:gd name="T2" fmla="*/ 197 w 216"/>
                      <a:gd name="T3" fmla="*/ 30 h 30"/>
                      <a:gd name="T4" fmla="*/ 0 w 216"/>
                      <a:gd name="T5" fmla="*/ 30 h 30"/>
                      <a:gd name="T6" fmla="*/ 0 w 216"/>
                      <a:gd name="T7" fmla="*/ 0 h 30"/>
                      <a:gd name="T8" fmla="*/ 197 w 216"/>
                      <a:gd name="T9" fmla="*/ 0 h 30"/>
                      <a:gd name="T10" fmla="*/ 179 w 216"/>
                      <a:gd name="T11" fmla="*/ 15 h 30"/>
                      <a:gd name="T12" fmla="*/ 216 w 216"/>
                      <a:gd name="T13" fmla="*/ 16 h 30"/>
                      <a:gd name="T14" fmla="*/ 215 w 216"/>
                      <a:gd name="T15" fmla="*/ 30 h 30"/>
                      <a:gd name="T16" fmla="*/ 197 w 216"/>
                      <a:gd name="T17" fmla="*/ 30 h 30"/>
                      <a:gd name="T18" fmla="*/ 216 w 216"/>
                      <a:gd name="T19" fmla="*/ 16 h 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6"/>
                      <a:gd name="T31" fmla="*/ 0 h 30"/>
                      <a:gd name="T32" fmla="*/ 216 w 216"/>
                      <a:gd name="T33" fmla="*/ 30 h 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" h="30">
                        <a:moveTo>
                          <a:pt x="216" y="16"/>
                        </a:moveTo>
                        <a:lnTo>
                          <a:pt x="197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179" y="15"/>
                        </a:lnTo>
                        <a:lnTo>
                          <a:pt x="216" y="16"/>
                        </a:lnTo>
                        <a:lnTo>
                          <a:pt x="215" y="30"/>
                        </a:lnTo>
                        <a:lnTo>
                          <a:pt x="197" y="30"/>
                        </a:lnTo>
                        <a:lnTo>
                          <a:pt x="216" y="1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2" name="Freeform 84"/>
                  <p:cNvSpPr>
                    <a:spLocks/>
                  </p:cNvSpPr>
                  <p:nvPr/>
                </p:nvSpPr>
                <p:spPr bwMode="auto">
                  <a:xfrm flipH="1">
                    <a:off x="2424" y="3289"/>
                    <a:ext cx="23" cy="1"/>
                  </a:xfrm>
                  <a:custGeom>
                    <a:avLst/>
                    <a:gdLst>
                      <a:gd name="T0" fmla="*/ 1 w 603"/>
                      <a:gd name="T1" fmla="*/ 15 h 29"/>
                      <a:gd name="T2" fmla="*/ 19 w 603"/>
                      <a:gd name="T3" fmla="*/ 0 h 29"/>
                      <a:gd name="T4" fmla="*/ 603 w 603"/>
                      <a:gd name="T5" fmla="*/ 0 h 29"/>
                      <a:gd name="T6" fmla="*/ 603 w 603"/>
                      <a:gd name="T7" fmla="*/ 29 h 29"/>
                      <a:gd name="T8" fmla="*/ 19 w 603"/>
                      <a:gd name="T9" fmla="*/ 29 h 29"/>
                      <a:gd name="T10" fmla="*/ 39 w 603"/>
                      <a:gd name="T11" fmla="*/ 14 h 29"/>
                      <a:gd name="T12" fmla="*/ 1 w 603"/>
                      <a:gd name="T13" fmla="*/ 15 h 29"/>
                      <a:gd name="T14" fmla="*/ 0 w 603"/>
                      <a:gd name="T15" fmla="*/ 0 h 29"/>
                      <a:gd name="T16" fmla="*/ 19 w 603"/>
                      <a:gd name="T17" fmla="*/ 0 h 29"/>
                      <a:gd name="T18" fmla="*/ 1 w 603"/>
                      <a:gd name="T19" fmla="*/ 15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3"/>
                      <a:gd name="T31" fmla="*/ 0 h 29"/>
                      <a:gd name="T32" fmla="*/ 603 w 603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3" h="29">
                        <a:moveTo>
                          <a:pt x="1" y="15"/>
                        </a:moveTo>
                        <a:lnTo>
                          <a:pt x="19" y="0"/>
                        </a:lnTo>
                        <a:lnTo>
                          <a:pt x="603" y="0"/>
                        </a:lnTo>
                        <a:lnTo>
                          <a:pt x="603" y="29"/>
                        </a:lnTo>
                        <a:lnTo>
                          <a:pt x="19" y="29"/>
                        </a:lnTo>
                        <a:lnTo>
                          <a:pt x="39" y="14"/>
                        </a:lnTo>
                        <a:lnTo>
                          <a:pt x="1" y="15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" y="1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3" name="Freeform 85"/>
                  <p:cNvSpPr>
                    <a:spLocks/>
                  </p:cNvSpPr>
                  <p:nvPr/>
                </p:nvSpPr>
                <p:spPr bwMode="auto">
                  <a:xfrm flipH="1">
                    <a:off x="2447" y="3289"/>
                    <a:ext cx="22" cy="171"/>
                  </a:xfrm>
                  <a:custGeom>
                    <a:avLst/>
                    <a:gdLst>
                      <a:gd name="T0" fmla="*/ 0 w 584"/>
                      <a:gd name="T1" fmla="*/ 0 h 4449"/>
                      <a:gd name="T2" fmla="*/ 190 w 584"/>
                      <a:gd name="T3" fmla="*/ 4449 h 4449"/>
                      <a:gd name="T4" fmla="*/ 387 w 584"/>
                      <a:gd name="T5" fmla="*/ 4449 h 4449"/>
                      <a:gd name="T6" fmla="*/ 584 w 584"/>
                      <a:gd name="T7" fmla="*/ 0 h 4449"/>
                      <a:gd name="T8" fmla="*/ 0 w 584"/>
                      <a:gd name="T9" fmla="*/ 0 h 44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4"/>
                      <a:gd name="T16" fmla="*/ 0 h 4449"/>
                      <a:gd name="T17" fmla="*/ 584 w 584"/>
                      <a:gd name="T18" fmla="*/ 4449 h 44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4" h="4449">
                        <a:moveTo>
                          <a:pt x="0" y="0"/>
                        </a:moveTo>
                        <a:lnTo>
                          <a:pt x="190" y="4449"/>
                        </a:lnTo>
                        <a:lnTo>
                          <a:pt x="387" y="4449"/>
                        </a:lnTo>
                        <a:lnTo>
                          <a:pt x="58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3175" cmpd="sng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4" name="Freeform 86"/>
                  <p:cNvSpPr>
                    <a:spLocks/>
                  </p:cNvSpPr>
                  <p:nvPr/>
                </p:nvSpPr>
                <p:spPr bwMode="auto">
                  <a:xfrm flipH="1">
                    <a:off x="2430" y="3078"/>
                    <a:ext cx="9" cy="1"/>
                  </a:xfrm>
                  <a:custGeom>
                    <a:avLst/>
                    <a:gdLst>
                      <a:gd name="T0" fmla="*/ 215 w 215"/>
                      <a:gd name="T1" fmla="*/ 14 h 29"/>
                      <a:gd name="T2" fmla="*/ 197 w 215"/>
                      <a:gd name="T3" fmla="*/ 0 h 29"/>
                      <a:gd name="T4" fmla="*/ 0 w 215"/>
                      <a:gd name="T5" fmla="*/ 0 h 29"/>
                      <a:gd name="T6" fmla="*/ 0 w 215"/>
                      <a:gd name="T7" fmla="*/ 29 h 29"/>
                      <a:gd name="T8" fmla="*/ 197 w 215"/>
                      <a:gd name="T9" fmla="*/ 29 h 29"/>
                      <a:gd name="T10" fmla="*/ 178 w 215"/>
                      <a:gd name="T11" fmla="*/ 15 h 29"/>
                      <a:gd name="T12" fmla="*/ 215 w 215"/>
                      <a:gd name="T13" fmla="*/ 14 h 29"/>
                      <a:gd name="T14" fmla="*/ 215 w 215"/>
                      <a:gd name="T15" fmla="*/ 0 h 29"/>
                      <a:gd name="T16" fmla="*/ 197 w 215"/>
                      <a:gd name="T17" fmla="*/ 0 h 29"/>
                      <a:gd name="T18" fmla="*/ 215 w 215"/>
                      <a:gd name="T19" fmla="*/ 14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5"/>
                      <a:gd name="T31" fmla="*/ 0 h 29"/>
                      <a:gd name="T32" fmla="*/ 215 w 215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5" h="29">
                        <a:moveTo>
                          <a:pt x="215" y="14"/>
                        </a:moveTo>
                        <a:lnTo>
                          <a:pt x="197" y="0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97" y="29"/>
                        </a:lnTo>
                        <a:lnTo>
                          <a:pt x="178" y="15"/>
                        </a:lnTo>
                        <a:lnTo>
                          <a:pt x="215" y="14"/>
                        </a:lnTo>
                        <a:lnTo>
                          <a:pt x="215" y="0"/>
                        </a:lnTo>
                        <a:lnTo>
                          <a:pt x="197" y="0"/>
                        </a:lnTo>
                        <a:lnTo>
                          <a:pt x="215" y="1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2424" y="3246"/>
                    <a:ext cx="23" cy="1"/>
                  </a:xfrm>
                  <a:custGeom>
                    <a:avLst/>
                    <a:gdLst>
                      <a:gd name="T0" fmla="*/ 0 w 603"/>
                      <a:gd name="T1" fmla="*/ 14 h 30"/>
                      <a:gd name="T2" fmla="*/ 19 w 603"/>
                      <a:gd name="T3" fmla="*/ 30 h 30"/>
                      <a:gd name="T4" fmla="*/ 603 w 603"/>
                      <a:gd name="T5" fmla="*/ 30 h 30"/>
                      <a:gd name="T6" fmla="*/ 603 w 603"/>
                      <a:gd name="T7" fmla="*/ 0 h 30"/>
                      <a:gd name="T8" fmla="*/ 19 w 603"/>
                      <a:gd name="T9" fmla="*/ 0 h 30"/>
                      <a:gd name="T10" fmla="*/ 38 w 603"/>
                      <a:gd name="T11" fmla="*/ 15 h 30"/>
                      <a:gd name="T12" fmla="*/ 0 w 603"/>
                      <a:gd name="T13" fmla="*/ 14 h 30"/>
                      <a:gd name="T14" fmla="*/ 0 w 603"/>
                      <a:gd name="T15" fmla="*/ 30 h 30"/>
                      <a:gd name="T16" fmla="*/ 19 w 603"/>
                      <a:gd name="T17" fmla="*/ 30 h 30"/>
                      <a:gd name="T18" fmla="*/ 0 w 603"/>
                      <a:gd name="T19" fmla="*/ 14 h 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3"/>
                      <a:gd name="T31" fmla="*/ 0 h 30"/>
                      <a:gd name="T32" fmla="*/ 603 w 603"/>
                      <a:gd name="T33" fmla="*/ 30 h 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3" h="30">
                        <a:moveTo>
                          <a:pt x="0" y="14"/>
                        </a:moveTo>
                        <a:lnTo>
                          <a:pt x="19" y="30"/>
                        </a:lnTo>
                        <a:lnTo>
                          <a:pt x="603" y="30"/>
                        </a:lnTo>
                        <a:lnTo>
                          <a:pt x="603" y="0"/>
                        </a:lnTo>
                        <a:lnTo>
                          <a:pt x="19" y="0"/>
                        </a:lnTo>
                        <a:lnTo>
                          <a:pt x="38" y="15"/>
                        </a:lnTo>
                        <a:lnTo>
                          <a:pt x="0" y="14"/>
                        </a:lnTo>
                        <a:lnTo>
                          <a:pt x="0" y="30"/>
                        </a:lnTo>
                        <a:lnTo>
                          <a:pt x="19" y="3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6" name="Freeform 88"/>
                  <p:cNvSpPr>
                    <a:spLocks/>
                  </p:cNvSpPr>
                  <p:nvPr/>
                </p:nvSpPr>
                <p:spPr bwMode="auto">
                  <a:xfrm flipH="1">
                    <a:off x="2447" y="3079"/>
                    <a:ext cx="22" cy="168"/>
                  </a:xfrm>
                  <a:custGeom>
                    <a:avLst/>
                    <a:gdLst>
                      <a:gd name="T0" fmla="*/ 0 w 584"/>
                      <a:gd name="T1" fmla="*/ 4366 h 4366"/>
                      <a:gd name="T2" fmla="*/ 190 w 584"/>
                      <a:gd name="T3" fmla="*/ 0 h 4366"/>
                      <a:gd name="T4" fmla="*/ 387 w 584"/>
                      <a:gd name="T5" fmla="*/ 0 h 4366"/>
                      <a:gd name="T6" fmla="*/ 584 w 584"/>
                      <a:gd name="T7" fmla="*/ 4366 h 4366"/>
                      <a:gd name="T8" fmla="*/ 0 w 584"/>
                      <a:gd name="T9" fmla="*/ 4366 h 43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4"/>
                      <a:gd name="T16" fmla="*/ 0 h 4366"/>
                      <a:gd name="T17" fmla="*/ 584 w 584"/>
                      <a:gd name="T18" fmla="*/ 4366 h 43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4" h="4366">
                        <a:moveTo>
                          <a:pt x="0" y="4366"/>
                        </a:moveTo>
                        <a:lnTo>
                          <a:pt x="190" y="0"/>
                        </a:lnTo>
                        <a:lnTo>
                          <a:pt x="387" y="0"/>
                        </a:lnTo>
                        <a:lnTo>
                          <a:pt x="584" y="4366"/>
                        </a:lnTo>
                        <a:lnTo>
                          <a:pt x="0" y="436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3175" cmpd="sng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2425" y="3258"/>
                    <a:ext cx="19" cy="20"/>
                  </a:xfrm>
                  <a:custGeom>
                    <a:avLst/>
                    <a:gdLst>
                      <a:gd name="T0" fmla="*/ 285 w 498"/>
                      <a:gd name="T1" fmla="*/ 2 h 497"/>
                      <a:gd name="T2" fmla="*/ 321 w 498"/>
                      <a:gd name="T3" fmla="*/ 10 h 497"/>
                      <a:gd name="T4" fmla="*/ 354 w 498"/>
                      <a:gd name="T5" fmla="*/ 24 h 497"/>
                      <a:gd name="T6" fmla="*/ 386 w 498"/>
                      <a:gd name="T7" fmla="*/ 41 h 497"/>
                      <a:gd name="T8" fmla="*/ 414 w 498"/>
                      <a:gd name="T9" fmla="*/ 62 h 497"/>
                      <a:gd name="T10" fmla="*/ 439 w 498"/>
                      <a:gd name="T11" fmla="*/ 88 h 497"/>
                      <a:gd name="T12" fmla="*/ 460 w 498"/>
                      <a:gd name="T13" fmla="*/ 116 h 497"/>
                      <a:gd name="T14" fmla="*/ 478 w 498"/>
                      <a:gd name="T15" fmla="*/ 149 h 497"/>
                      <a:gd name="T16" fmla="*/ 490 w 498"/>
                      <a:gd name="T17" fmla="*/ 184 h 497"/>
                      <a:gd name="T18" fmla="*/ 496 w 498"/>
                      <a:gd name="T19" fmla="*/ 220 h 497"/>
                      <a:gd name="T20" fmla="*/ 498 w 498"/>
                      <a:gd name="T21" fmla="*/ 259 h 497"/>
                      <a:gd name="T22" fmla="*/ 493 w 498"/>
                      <a:gd name="T23" fmla="*/ 299 h 497"/>
                      <a:gd name="T24" fmla="*/ 483 w 498"/>
                      <a:gd name="T25" fmla="*/ 334 h 497"/>
                      <a:gd name="T26" fmla="*/ 467 w 498"/>
                      <a:gd name="T27" fmla="*/ 368 h 497"/>
                      <a:gd name="T28" fmla="*/ 448 w 498"/>
                      <a:gd name="T29" fmla="*/ 399 h 497"/>
                      <a:gd name="T30" fmla="*/ 425 w 498"/>
                      <a:gd name="T31" fmla="*/ 425 h 497"/>
                      <a:gd name="T32" fmla="*/ 397 w 498"/>
                      <a:gd name="T33" fmla="*/ 449 h 497"/>
                      <a:gd name="T34" fmla="*/ 366 w 498"/>
                      <a:gd name="T35" fmla="*/ 468 h 497"/>
                      <a:gd name="T36" fmla="*/ 334 w 498"/>
                      <a:gd name="T37" fmla="*/ 482 h 497"/>
                      <a:gd name="T38" fmla="*/ 299 w 498"/>
                      <a:gd name="T39" fmla="*/ 492 h 497"/>
                      <a:gd name="T40" fmla="*/ 263 w 498"/>
                      <a:gd name="T41" fmla="*/ 496 h 497"/>
                      <a:gd name="T42" fmla="*/ 226 w 498"/>
                      <a:gd name="T43" fmla="*/ 496 h 497"/>
                      <a:gd name="T44" fmla="*/ 189 w 498"/>
                      <a:gd name="T45" fmla="*/ 490 h 497"/>
                      <a:gd name="T46" fmla="*/ 155 w 498"/>
                      <a:gd name="T47" fmla="*/ 479 h 497"/>
                      <a:gd name="T48" fmla="*/ 123 w 498"/>
                      <a:gd name="T49" fmla="*/ 463 h 497"/>
                      <a:gd name="T50" fmla="*/ 93 w 498"/>
                      <a:gd name="T51" fmla="*/ 442 h 497"/>
                      <a:gd name="T52" fmla="*/ 66 w 498"/>
                      <a:gd name="T53" fmla="*/ 418 h 497"/>
                      <a:gd name="T54" fmla="*/ 44 w 498"/>
                      <a:gd name="T55" fmla="*/ 390 h 497"/>
                      <a:gd name="T56" fmla="*/ 26 w 498"/>
                      <a:gd name="T57" fmla="*/ 360 h 497"/>
                      <a:gd name="T58" fmla="*/ 12 w 498"/>
                      <a:gd name="T59" fmla="*/ 325 h 497"/>
                      <a:gd name="T60" fmla="*/ 3 w 498"/>
                      <a:gd name="T61" fmla="*/ 290 h 497"/>
                      <a:gd name="T62" fmla="*/ 0 w 498"/>
                      <a:gd name="T63" fmla="*/ 251 h 497"/>
                      <a:gd name="T64" fmla="*/ 3 w 498"/>
                      <a:gd name="T65" fmla="*/ 212 h 497"/>
                      <a:gd name="T66" fmla="*/ 11 w 498"/>
                      <a:gd name="T67" fmla="*/ 174 h 497"/>
                      <a:gd name="T68" fmla="*/ 25 w 498"/>
                      <a:gd name="T69" fmla="*/ 140 h 497"/>
                      <a:gd name="T70" fmla="*/ 43 w 498"/>
                      <a:gd name="T71" fmla="*/ 108 h 497"/>
                      <a:gd name="T72" fmla="*/ 65 w 498"/>
                      <a:gd name="T73" fmla="*/ 81 h 497"/>
                      <a:gd name="T74" fmla="*/ 92 w 498"/>
                      <a:gd name="T75" fmla="*/ 56 h 497"/>
                      <a:gd name="T76" fmla="*/ 120 w 498"/>
                      <a:gd name="T77" fmla="*/ 36 h 497"/>
                      <a:gd name="T78" fmla="*/ 153 w 498"/>
                      <a:gd name="T79" fmla="*/ 19 h 497"/>
                      <a:gd name="T80" fmla="*/ 187 w 498"/>
                      <a:gd name="T81" fmla="*/ 7 h 497"/>
                      <a:gd name="T82" fmla="*/ 223 w 498"/>
                      <a:gd name="T83" fmla="*/ 1 h 497"/>
                      <a:gd name="T84" fmla="*/ 260 w 498"/>
                      <a:gd name="T85" fmla="*/ 0 h 49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98"/>
                      <a:gd name="T130" fmla="*/ 0 h 497"/>
                      <a:gd name="T131" fmla="*/ 498 w 498"/>
                      <a:gd name="T132" fmla="*/ 497 h 49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98" h="497">
                        <a:moveTo>
                          <a:pt x="260" y="0"/>
                        </a:moveTo>
                        <a:lnTo>
                          <a:pt x="273" y="1"/>
                        </a:lnTo>
                        <a:lnTo>
                          <a:pt x="285" y="2"/>
                        </a:lnTo>
                        <a:lnTo>
                          <a:pt x="297" y="4"/>
                        </a:lnTo>
                        <a:lnTo>
                          <a:pt x="308" y="7"/>
                        </a:lnTo>
                        <a:lnTo>
                          <a:pt x="321" y="10"/>
                        </a:lnTo>
                        <a:lnTo>
                          <a:pt x="332" y="14"/>
                        </a:lnTo>
                        <a:lnTo>
                          <a:pt x="343" y="18"/>
                        </a:lnTo>
                        <a:lnTo>
                          <a:pt x="354" y="24"/>
                        </a:lnTo>
                        <a:lnTo>
                          <a:pt x="364" y="29"/>
                        </a:lnTo>
                        <a:lnTo>
                          <a:pt x="376" y="35"/>
                        </a:lnTo>
                        <a:lnTo>
                          <a:pt x="386" y="41"/>
                        </a:lnTo>
                        <a:lnTo>
                          <a:pt x="395" y="47"/>
                        </a:lnTo>
                        <a:lnTo>
                          <a:pt x="405" y="54"/>
                        </a:lnTo>
                        <a:lnTo>
                          <a:pt x="414" y="62"/>
                        </a:lnTo>
                        <a:lnTo>
                          <a:pt x="423" y="70"/>
                        </a:lnTo>
                        <a:lnTo>
                          <a:pt x="431" y="79"/>
                        </a:lnTo>
                        <a:lnTo>
                          <a:pt x="439" y="88"/>
                        </a:lnTo>
                        <a:lnTo>
                          <a:pt x="447" y="97"/>
                        </a:lnTo>
                        <a:lnTo>
                          <a:pt x="453" y="106"/>
                        </a:lnTo>
                        <a:lnTo>
                          <a:pt x="460" y="116"/>
                        </a:lnTo>
                        <a:lnTo>
                          <a:pt x="466" y="126"/>
                        </a:lnTo>
                        <a:lnTo>
                          <a:pt x="473" y="138"/>
                        </a:lnTo>
                        <a:lnTo>
                          <a:pt x="478" y="149"/>
                        </a:lnTo>
                        <a:lnTo>
                          <a:pt x="482" y="160"/>
                        </a:lnTo>
                        <a:lnTo>
                          <a:pt x="486" y="171"/>
                        </a:lnTo>
                        <a:lnTo>
                          <a:pt x="490" y="184"/>
                        </a:lnTo>
                        <a:lnTo>
                          <a:pt x="492" y="196"/>
                        </a:lnTo>
                        <a:lnTo>
                          <a:pt x="495" y="208"/>
                        </a:lnTo>
                        <a:lnTo>
                          <a:pt x="496" y="220"/>
                        </a:lnTo>
                        <a:lnTo>
                          <a:pt x="497" y="234"/>
                        </a:lnTo>
                        <a:lnTo>
                          <a:pt x="498" y="246"/>
                        </a:lnTo>
                        <a:lnTo>
                          <a:pt x="498" y="259"/>
                        </a:lnTo>
                        <a:lnTo>
                          <a:pt x="497" y="272"/>
                        </a:lnTo>
                        <a:lnTo>
                          <a:pt x="495" y="285"/>
                        </a:lnTo>
                        <a:lnTo>
                          <a:pt x="493" y="299"/>
                        </a:lnTo>
                        <a:lnTo>
                          <a:pt x="490" y="311"/>
                        </a:lnTo>
                        <a:lnTo>
                          <a:pt x="487" y="323"/>
                        </a:lnTo>
                        <a:lnTo>
                          <a:pt x="483" y="334"/>
                        </a:lnTo>
                        <a:lnTo>
                          <a:pt x="479" y="346"/>
                        </a:lnTo>
                        <a:lnTo>
                          <a:pt x="474" y="357"/>
                        </a:lnTo>
                        <a:lnTo>
                          <a:pt x="467" y="368"/>
                        </a:lnTo>
                        <a:lnTo>
                          <a:pt x="461" y="378"/>
                        </a:lnTo>
                        <a:lnTo>
                          <a:pt x="455" y="388"/>
                        </a:lnTo>
                        <a:lnTo>
                          <a:pt x="448" y="399"/>
                        </a:lnTo>
                        <a:lnTo>
                          <a:pt x="441" y="408"/>
                        </a:lnTo>
                        <a:lnTo>
                          <a:pt x="433" y="417"/>
                        </a:lnTo>
                        <a:lnTo>
                          <a:pt x="425" y="425"/>
                        </a:lnTo>
                        <a:lnTo>
                          <a:pt x="415" y="433"/>
                        </a:lnTo>
                        <a:lnTo>
                          <a:pt x="406" y="441"/>
                        </a:lnTo>
                        <a:lnTo>
                          <a:pt x="397" y="449"/>
                        </a:lnTo>
                        <a:lnTo>
                          <a:pt x="387" y="456"/>
                        </a:lnTo>
                        <a:lnTo>
                          <a:pt x="378" y="462"/>
                        </a:lnTo>
                        <a:lnTo>
                          <a:pt x="366" y="468"/>
                        </a:lnTo>
                        <a:lnTo>
                          <a:pt x="356" y="473"/>
                        </a:lnTo>
                        <a:lnTo>
                          <a:pt x="345" y="478"/>
                        </a:lnTo>
                        <a:lnTo>
                          <a:pt x="334" y="482"/>
                        </a:lnTo>
                        <a:lnTo>
                          <a:pt x="323" y="486"/>
                        </a:lnTo>
                        <a:lnTo>
                          <a:pt x="311" y="489"/>
                        </a:lnTo>
                        <a:lnTo>
                          <a:pt x="299" y="492"/>
                        </a:lnTo>
                        <a:lnTo>
                          <a:pt x="287" y="494"/>
                        </a:lnTo>
                        <a:lnTo>
                          <a:pt x="276" y="495"/>
                        </a:lnTo>
                        <a:lnTo>
                          <a:pt x="263" y="496"/>
                        </a:lnTo>
                        <a:lnTo>
                          <a:pt x="250" y="497"/>
                        </a:lnTo>
                        <a:lnTo>
                          <a:pt x="238" y="497"/>
                        </a:lnTo>
                        <a:lnTo>
                          <a:pt x="226" y="496"/>
                        </a:lnTo>
                        <a:lnTo>
                          <a:pt x="213" y="494"/>
                        </a:lnTo>
                        <a:lnTo>
                          <a:pt x="201" y="492"/>
                        </a:lnTo>
                        <a:lnTo>
                          <a:pt x="189" y="490"/>
                        </a:lnTo>
                        <a:lnTo>
                          <a:pt x="178" y="487"/>
                        </a:lnTo>
                        <a:lnTo>
                          <a:pt x="166" y="483"/>
                        </a:lnTo>
                        <a:lnTo>
                          <a:pt x="155" y="479"/>
                        </a:lnTo>
                        <a:lnTo>
                          <a:pt x="144" y="474"/>
                        </a:lnTo>
                        <a:lnTo>
                          <a:pt x="133" y="469"/>
                        </a:lnTo>
                        <a:lnTo>
                          <a:pt x="123" y="463"/>
                        </a:lnTo>
                        <a:lnTo>
                          <a:pt x="112" y="457"/>
                        </a:lnTo>
                        <a:lnTo>
                          <a:pt x="103" y="450"/>
                        </a:lnTo>
                        <a:lnTo>
                          <a:pt x="93" y="442"/>
                        </a:lnTo>
                        <a:lnTo>
                          <a:pt x="84" y="435"/>
                        </a:lnTo>
                        <a:lnTo>
                          <a:pt x="76" y="427"/>
                        </a:lnTo>
                        <a:lnTo>
                          <a:pt x="66" y="418"/>
                        </a:lnTo>
                        <a:lnTo>
                          <a:pt x="59" y="410"/>
                        </a:lnTo>
                        <a:lnTo>
                          <a:pt x="51" y="401"/>
                        </a:lnTo>
                        <a:lnTo>
                          <a:pt x="44" y="390"/>
                        </a:lnTo>
                        <a:lnTo>
                          <a:pt x="38" y="380"/>
                        </a:lnTo>
                        <a:lnTo>
                          <a:pt x="32" y="370"/>
                        </a:lnTo>
                        <a:lnTo>
                          <a:pt x="26" y="360"/>
                        </a:lnTo>
                        <a:lnTo>
                          <a:pt x="20" y="349"/>
                        </a:lnTo>
                        <a:lnTo>
                          <a:pt x="16" y="337"/>
                        </a:lnTo>
                        <a:lnTo>
                          <a:pt x="12" y="325"/>
                        </a:lnTo>
                        <a:lnTo>
                          <a:pt x="8" y="314"/>
                        </a:lnTo>
                        <a:lnTo>
                          <a:pt x="5" y="302"/>
                        </a:lnTo>
                        <a:lnTo>
                          <a:pt x="3" y="290"/>
                        </a:lnTo>
                        <a:lnTo>
                          <a:pt x="1" y="276"/>
                        </a:lnTo>
                        <a:lnTo>
                          <a:pt x="0" y="264"/>
                        </a:lnTo>
                        <a:lnTo>
                          <a:pt x="0" y="251"/>
                        </a:lnTo>
                        <a:lnTo>
                          <a:pt x="0" y="238"/>
                        </a:lnTo>
                        <a:lnTo>
                          <a:pt x="1" y="224"/>
                        </a:lnTo>
                        <a:lnTo>
                          <a:pt x="3" y="212"/>
                        </a:lnTo>
                        <a:lnTo>
                          <a:pt x="5" y="199"/>
                        </a:lnTo>
                        <a:lnTo>
                          <a:pt x="7" y="187"/>
                        </a:lnTo>
                        <a:lnTo>
                          <a:pt x="11" y="174"/>
                        </a:lnTo>
                        <a:lnTo>
                          <a:pt x="15" y="162"/>
                        </a:lnTo>
                        <a:lnTo>
                          <a:pt x="19" y="151"/>
                        </a:lnTo>
                        <a:lnTo>
                          <a:pt x="25" y="140"/>
                        </a:lnTo>
                        <a:lnTo>
                          <a:pt x="31" y="130"/>
                        </a:lnTo>
                        <a:lnTo>
                          <a:pt x="37" y="118"/>
                        </a:lnTo>
                        <a:lnTo>
                          <a:pt x="43" y="108"/>
                        </a:lnTo>
                        <a:lnTo>
                          <a:pt x="50" y="99"/>
                        </a:lnTo>
                        <a:lnTo>
                          <a:pt x="57" y="89"/>
                        </a:lnTo>
                        <a:lnTo>
                          <a:pt x="65" y="81"/>
                        </a:lnTo>
                        <a:lnTo>
                          <a:pt x="74" y="71"/>
                        </a:lnTo>
                        <a:lnTo>
                          <a:pt x="83" y="63"/>
                        </a:lnTo>
                        <a:lnTo>
                          <a:pt x="92" y="56"/>
                        </a:lnTo>
                        <a:lnTo>
                          <a:pt x="101" y="48"/>
                        </a:lnTo>
                        <a:lnTo>
                          <a:pt x="110" y="42"/>
                        </a:lnTo>
                        <a:lnTo>
                          <a:pt x="120" y="36"/>
                        </a:lnTo>
                        <a:lnTo>
                          <a:pt x="131" y="30"/>
                        </a:lnTo>
                        <a:lnTo>
                          <a:pt x="142" y="25"/>
                        </a:lnTo>
                        <a:lnTo>
                          <a:pt x="153" y="19"/>
                        </a:lnTo>
                        <a:lnTo>
                          <a:pt x="164" y="14"/>
                        </a:lnTo>
                        <a:lnTo>
                          <a:pt x="176" y="11"/>
                        </a:lnTo>
                        <a:lnTo>
                          <a:pt x="187" y="7"/>
                        </a:lnTo>
                        <a:lnTo>
                          <a:pt x="199" y="5"/>
                        </a:lnTo>
                        <a:lnTo>
                          <a:pt x="210" y="3"/>
                        </a:lnTo>
                        <a:lnTo>
                          <a:pt x="223" y="1"/>
                        </a:lnTo>
                        <a:lnTo>
                          <a:pt x="235" y="0"/>
                        </a:lnTo>
                        <a:lnTo>
                          <a:pt x="247" y="0"/>
                        </a:lnTo>
                        <a:lnTo>
                          <a:pt x="26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8" name="Freeform 90"/>
                  <p:cNvSpPr>
                    <a:spLocks/>
                  </p:cNvSpPr>
                  <p:nvPr/>
                </p:nvSpPr>
                <p:spPr bwMode="auto">
                  <a:xfrm flipH="1">
                    <a:off x="2425" y="3258"/>
                    <a:ext cx="9" cy="10"/>
                  </a:xfrm>
                  <a:custGeom>
                    <a:avLst/>
                    <a:gdLst>
                      <a:gd name="T0" fmla="*/ 254 w 254"/>
                      <a:gd name="T1" fmla="*/ 275 h 275"/>
                      <a:gd name="T2" fmla="*/ 254 w 254"/>
                      <a:gd name="T3" fmla="*/ 247 h 275"/>
                      <a:gd name="T4" fmla="*/ 251 w 254"/>
                      <a:gd name="T5" fmla="*/ 220 h 275"/>
                      <a:gd name="T6" fmla="*/ 245 w 254"/>
                      <a:gd name="T7" fmla="*/ 194 h 275"/>
                      <a:gd name="T8" fmla="*/ 237 w 254"/>
                      <a:gd name="T9" fmla="*/ 169 h 275"/>
                      <a:gd name="T10" fmla="*/ 227 w 254"/>
                      <a:gd name="T11" fmla="*/ 146 h 275"/>
                      <a:gd name="T12" fmla="*/ 215 w 254"/>
                      <a:gd name="T13" fmla="*/ 123 h 275"/>
                      <a:gd name="T14" fmla="*/ 200 w 254"/>
                      <a:gd name="T15" fmla="*/ 103 h 275"/>
                      <a:gd name="T16" fmla="*/ 184 w 254"/>
                      <a:gd name="T17" fmla="*/ 83 h 275"/>
                      <a:gd name="T18" fmla="*/ 166 w 254"/>
                      <a:gd name="T19" fmla="*/ 65 h 275"/>
                      <a:gd name="T20" fmla="*/ 145 w 254"/>
                      <a:gd name="T21" fmla="*/ 50 h 275"/>
                      <a:gd name="T22" fmla="*/ 124 w 254"/>
                      <a:gd name="T23" fmla="*/ 35 h 275"/>
                      <a:gd name="T24" fmla="*/ 101 w 254"/>
                      <a:gd name="T25" fmla="*/ 24 h 275"/>
                      <a:gd name="T26" fmla="*/ 78 w 254"/>
                      <a:gd name="T27" fmla="*/ 14 h 275"/>
                      <a:gd name="T28" fmla="*/ 53 w 254"/>
                      <a:gd name="T29" fmla="*/ 7 h 275"/>
                      <a:gd name="T30" fmla="*/ 28 w 254"/>
                      <a:gd name="T31" fmla="*/ 2 h 275"/>
                      <a:gd name="T32" fmla="*/ 1 w 254"/>
                      <a:gd name="T33" fmla="*/ 0 h 275"/>
                      <a:gd name="T34" fmla="*/ 12 w 254"/>
                      <a:gd name="T35" fmla="*/ 31 h 275"/>
                      <a:gd name="T36" fmla="*/ 35 w 254"/>
                      <a:gd name="T37" fmla="*/ 34 h 275"/>
                      <a:gd name="T38" fmla="*/ 56 w 254"/>
                      <a:gd name="T39" fmla="*/ 41 h 275"/>
                      <a:gd name="T40" fmla="*/ 78 w 254"/>
                      <a:gd name="T41" fmla="*/ 48 h 275"/>
                      <a:gd name="T42" fmla="*/ 98 w 254"/>
                      <a:gd name="T43" fmla="*/ 57 h 275"/>
                      <a:gd name="T44" fmla="*/ 118 w 254"/>
                      <a:gd name="T45" fmla="*/ 69 h 275"/>
                      <a:gd name="T46" fmla="*/ 136 w 254"/>
                      <a:gd name="T47" fmla="*/ 81 h 275"/>
                      <a:gd name="T48" fmla="*/ 153 w 254"/>
                      <a:gd name="T49" fmla="*/ 97 h 275"/>
                      <a:gd name="T50" fmla="*/ 169 w 254"/>
                      <a:gd name="T51" fmla="*/ 113 h 275"/>
                      <a:gd name="T52" fmla="*/ 182 w 254"/>
                      <a:gd name="T53" fmla="*/ 130 h 275"/>
                      <a:gd name="T54" fmla="*/ 194 w 254"/>
                      <a:gd name="T55" fmla="*/ 150 h 275"/>
                      <a:gd name="T56" fmla="*/ 204 w 254"/>
                      <a:gd name="T57" fmla="*/ 170 h 275"/>
                      <a:gd name="T58" fmla="*/ 213 w 254"/>
                      <a:gd name="T59" fmla="*/ 191 h 275"/>
                      <a:gd name="T60" fmla="*/ 218 w 254"/>
                      <a:gd name="T61" fmla="*/ 214 h 275"/>
                      <a:gd name="T62" fmla="*/ 222 w 254"/>
                      <a:gd name="T63" fmla="*/ 237 h 275"/>
                      <a:gd name="T64" fmla="*/ 224 w 254"/>
                      <a:gd name="T65" fmla="*/ 262 h 275"/>
                      <a:gd name="T66" fmla="*/ 223 w 254"/>
                      <a:gd name="T67" fmla="*/ 274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4"/>
                      <a:gd name="T103" fmla="*/ 0 h 275"/>
                      <a:gd name="T104" fmla="*/ 254 w 254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4" h="275">
                        <a:moveTo>
                          <a:pt x="254" y="275"/>
                        </a:moveTo>
                        <a:lnTo>
                          <a:pt x="254" y="275"/>
                        </a:lnTo>
                        <a:lnTo>
                          <a:pt x="254" y="261"/>
                        </a:lnTo>
                        <a:lnTo>
                          <a:pt x="254" y="247"/>
                        </a:lnTo>
                        <a:lnTo>
                          <a:pt x="253" y="233"/>
                        </a:lnTo>
                        <a:lnTo>
                          <a:pt x="251" y="220"/>
                        </a:lnTo>
                        <a:lnTo>
                          <a:pt x="248" y="207"/>
                        </a:lnTo>
                        <a:lnTo>
                          <a:pt x="245" y="194"/>
                        </a:lnTo>
                        <a:lnTo>
                          <a:pt x="242" y="181"/>
                        </a:lnTo>
                        <a:lnTo>
                          <a:pt x="237" y="169"/>
                        </a:lnTo>
                        <a:lnTo>
                          <a:pt x="233" y="158"/>
                        </a:lnTo>
                        <a:lnTo>
                          <a:pt x="227" y="146"/>
                        </a:lnTo>
                        <a:lnTo>
                          <a:pt x="221" y="134"/>
                        </a:lnTo>
                        <a:lnTo>
                          <a:pt x="215" y="123"/>
                        </a:lnTo>
                        <a:lnTo>
                          <a:pt x="207" y="113"/>
                        </a:lnTo>
                        <a:lnTo>
                          <a:pt x="200" y="103"/>
                        </a:lnTo>
                        <a:lnTo>
                          <a:pt x="192" y="93"/>
                        </a:lnTo>
                        <a:lnTo>
                          <a:pt x="184" y="83"/>
                        </a:lnTo>
                        <a:lnTo>
                          <a:pt x="175" y="74"/>
                        </a:lnTo>
                        <a:lnTo>
                          <a:pt x="166" y="65"/>
                        </a:lnTo>
                        <a:lnTo>
                          <a:pt x="155" y="57"/>
                        </a:lnTo>
                        <a:lnTo>
                          <a:pt x="145" y="50"/>
                        </a:lnTo>
                        <a:lnTo>
                          <a:pt x="135" y="43"/>
                        </a:lnTo>
                        <a:lnTo>
                          <a:pt x="124" y="35"/>
                        </a:lnTo>
                        <a:lnTo>
                          <a:pt x="114" y="29"/>
                        </a:lnTo>
                        <a:lnTo>
                          <a:pt x="101" y="24"/>
                        </a:lnTo>
                        <a:lnTo>
                          <a:pt x="90" y="19"/>
                        </a:lnTo>
                        <a:lnTo>
                          <a:pt x="78" y="14"/>
                        </a:lnTo>
                        <a:lnTo>
                          <a:pt x="66" y="10"/>
                        </a:lnTo>
                        <a:lnTo>
                          <a:pt x="53" y="7"/>
                        </a:lnTo>
                        <a:lnTo>
                          <a:pt x="40" y="4"/>
                        </a:lnTo>
                        <a:lnTo>
                          <a:pt x="28" y="2"/>
                        </a:lnTo>
                        <a:lnTo>
                          <a:pt x="15" y="1"/>
                        </a:lnTo>
                        <a:lnTo>
                          <a:pt x="1" y="0"/>
                        </a:lnTo>
                        <a:lnTo>
                          <a:pt x="0" y="30"/>
                        </a:lnTo>
                        <a:lnTo>
                          <a:pt x="12" y="31"/>
                        </a:lnTo>
                        <a:lnTo>
                          <a:pt x="24" y="32"/>
                        </a:lnTo>
                        <a:lnTo>
                          <a:pt x="35" y="34"/>
                        </a:lnTo>
                        <a:lnTo>
                          <a:pt x="46" y="38"/>
                        </a:lnTo>
                        <a:lnTo>
                          <a:pt x="56" y="41"/>
                        </a:lnTo>
                        <a:lnTo>
                          <a:pt x="68" y="44"/>
                        </a:lnTo>
                        <a:lnTo>
                          <a:pt x="78" y="48"/>
                        </a:lnTo>
                        <a:lnTo>
                          <a:pt x="88" y="53"/>
                        </a:lnTo>
                        <a:lnTo>
                          <a:pt x="98" y="57"/>
                        </a:lnTo>
                        <a:lnTo>
                          <a:pt x="108" y="63"/>
                        </a:lnTo>
                        <a:lnTo>
                          <a:pt x="118" y="69"/>
                        </a:lnTo>
                        <a:lnTo>
                          <a:pt x="127" y="75"/>
                        </a:lnTo>
                        <a:lnTo>
                          <a:pt x="136" y="81"/>
                        </a:lnTo>
                        <a:lnTo>
                          <a:pt x="144" y="88"/>
                        </a:lnTo>
                        <a:lnTo>
                          <a:pt x="153" y="97"/>
                        </a:lnTo>
                        <a:lnTo>
                          <a:pt x="161" y="105"/>
                        </a:lnTo>
                        <a:lnTo>
                          <a:pt x="169" y="113"/>
                        </a:lnTo>
                        <a:lnTo>
                          <a:pt x="175" y="121"/>
                        </a:lnTo>
                        <a:lnTo>
                          <a:pt x="182" y="130"/>
                        </a:lnTo>
                        <a:lnTo>
                          <a:pt x="188" y="139"/>
                        </a:lnTo>
                        <a:lnTo>
                          <a:pt x="194" y="150"/>
                        </a:lnTo>
                        <a:lnTo>
                          <a:pt x="199" y="160"/>
                        </a:lnTo>
                        <a:lnTo>
                          <a:pt x="204" y="170"/>
                        </a:lnTo>
                        <a:lnTo>
                          <a:pt x="208" y="180"/>
                        </a:lnTo>
                        <a:lnTo>
                          <a:pt x="213" y="191"/>
                        </a:lnTo>
                        <a:lnTo>
                          <a:pt x="216" y="203"/>
                        </a:lnTo>
                        <a:lnTo>
                          <a:pt x="218" y="214"/>
                        </a:lnTo>
                        <a:lnTo>
                          <a:pt x="221" y="225"/>
                        </a:lnTo>
                        <a:lnTo>
                          <a:pt x="222" y="237"/>
                        </a:lnTo>
                        <a:lnTo>
                          <a:pt x="223" y="250"/>
                        </a:lnTo>
                        <a:lnTo>
                          <a:pt x="224" y="262"/>
                        </a:lnTo>
                        <a:lnTo>
                          <a:pt x="223" y="274"/>
                        </a:lnTo>
                        <a:lnTo>
                          <a:pt x="254" y="2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19" name="Freeform 91"/>
                  <p:cNvSpPr>
                    <a:spLocks/>
                  </p:cNvSpPr>
                  <p:nvPr/>
                </p:nvSpPr>
                <p:spPr bwMode="auto">
                  <a:xfrm flipH="1">
                    <a:off x="2425" y="3268"/>
                    <a:ext cx="10" cy="10"/>
                  </a:xfrm>
                  <a:custGeom>
                    <a:avLst/>
                    <a:gdLst>
                      <a:gd name="T0" fmla="*/ 0 w 275"/>
                      <a:gd name="T1" fmla="*/ 254 h 254"/>
                      <a:gd name="T2" fmla="*/ 25 w 275"/>
                      <a:gd name="T3" fmla="*/ 254 h 254"/>
                      <a:gd name="T4" fmla="*/ 52 w 275"/>
                      <a:gd name="T5" fmla="*/ 251 h 254"/>
                      <a:gd name="T6" fmla="*/ 76 w 275"/>
                      <a:gd name="T7" fmla="*/ 246 h 254"/>
                      <a:gd name="T8" fmla="*/ 101 w 275"/>
                      <a:gd name="T9" fmla="*/ 238 h 254"/>
                      <a:gd name="T10" fmla="*/ 124 w 275"/>
                      <a:gd name="T11" fmla="*/ 228 h 254"/>
                      <a:gd name="T12" fmla="*/ 147 w 275"/>
                      <a:gd name="T13" fmla="*/ 216 h 254"/>
                      <a:gd name="T14" fmla="*/ 168 w 275"/>
                      <a:gd name="T15" fmla="*/ 202 h 254"/>
                      <a:gd name="T16" fmla="*/ 188 w 275"/>
                      <a:gd name="T17" fmla="*/ 186 h 254"/>
                      <a:gd name="T18" fmla="*/ 206 w 275"/>
                      <a:gd name="T19" fmla="*/ 168 h 254"/>
                      <a:gd name="T20" fmla="*/ 222 w 275"/>
                      <a:gd name="T21" fmla="*/ 149 h 254"/>
                      <a:gd name="T22" fmla="*/ 237 w 275"/>
                      <a:gd name="T23" fmla="*/ 127 h 254"/>
                      <a:gd name="T24" fmla="*/ 250 w 275"/>
                      <a:gd name="T25" fmla="*/ 105 h 254"/>
                      <a:gd name="T26" fmla="*/ 260 w 275"/>
                      <a:gd name="T27" fmla="*/ 80 h 254"/>
                      <a:gd name="T28" fmla="*/ 267 w 275"/>
                      <a:gd name="T29" fmla="*/ 55 h 254"/>
                      <a:gd name="T30" fmla="*/ 272 w 275"/>
                      <a:gd name="T31" fmla="*/ 29 h 254"/>
                      <a:gd name="T32" fmla="*/ 275 w 275"/>
                      <a:gd name="T33" fmla="*/ 1 h 254"/>
                      <a:gd name="T34" fmla="*/ 244 w 275"/>
                      <a:gd name="T35" fmla="*/ 12 h 254"/>
                      <a:gd name="T36" fmla="*/ 240 w 275"/>
                      <a:gd name="T37" fmla="*/ 37 h 254"/>
                      <a:gd name="T38" fmla="*/ 234 w 275"/>
                      <a:gd name="T39" fmla="*/ 59 h 254"/>
                      <a:gd name="T40" fmla="*/ 226 w 275"/>
                      <a:gd name="T41" fmla="*/ 82 h 254"/>
                      <a:gd name="T42" fmla="*/ 216 w 275"/>
                      <a:gd name="T43" fmla="*/ 102 h 254"/>
                      <a:gd name="T44" fmla="*/ 204 w 275"/>
                      <a:gd name="T45" fmla="*/ 121 h 254"/>
                      <a:gd name="T46" fmla="*/ 191 w 275"/>
                      <a:gd name="T47" fmla="*/ 139 h 254"/>
                      <a:gd name="T48" fmla="*/ 175 w 275"/>
                      <a:gd name="T49" fmla="*/ 155 h 254"/>
                      <a:gd name="T50" fmla="*/ 159 w 275"/>
                      <a:gd name="T51" fmla="*/ 170 h 254"/>
                      <a:gd name="T52" fmla="*/ 141 w 275"/>
                      <a:gd name="T53" fmla="*/ 183 h 254"/>
                      <a:gd name="T54" fmla="*/ 121 w 275"/>
                      <a:gd name="T55" fmla="*/ 195 h 254"/>
                      <a:gd name="T56" fmla="*/ 101 w 275"/>
                      <a:gd name="T57" fmla="*/ 205 h 254"/>
                      <a:gd name="T58" fmla="*/ 80 w 275"/>
                      <a:gd name="T59" fmla="*/ 212 h 254"/>
                      <a:gd name="T60" fmla="*/ 58 w 275"/>
                      <a:gd name="T61" fmla="*/ 218 h 254"/>
                      <a:gd name="T62" fmla="*/ 36 w 275"/>
                      <a:gd name="T63" fmla="*/ 221 h 254"/>
                      <a:gd name="T64" fmla="*/ 12 w 275"/>
                      <a:gd name="T65" fmla="*/ 222 h 254"/>
                      <a:gd name="T66" fmla="*/ 1 w 275"/>
                      <a:gd name="T67" fmla="*/ 222 h 2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4"/>
                      <a:gd name="T104" fmla="*/ 275 w 275"/>
                      <a:gd name="T105" fmla="*/ 254 h 2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4">
                        <a:moveTo>
                          <a:pt x="0" y="254"/>
                        </a:moveTo>
                        <a:lnTo>
                          <a:pt x="0" y="254"/>
                        </a:lnTo>
                        <a:lnTo>
                          <a:pt x="13" y="254"/>
                        </a:lnTo>
                        <a:lnTo>
                          <a:pt x="25" y="254"/>
                        </a:lnTo>
                        <a:lnTo>
                          <a:pt x="39" y="253"/>
                        </a:lnTo>
                        <a:lnTo>
                          <a:pt x="52" y="251"/>
                        </a:lnTo>
                        <a:lnTo>
                          <a:pt x="64" y="249"/>
                        </a:lnTo>
                        <a:lnTo>
                          <a:pt x="76" y="246"/>
                        </a:lnTo>
                        <a:lnTo>
                          <a:pt x="90" y="243"/>
                        </a:lnTo>
                        <a:lnTo>
                          <a:pt x="101" y="238"/>
                        </a:lnTo>
                        <a:lnTo>
                          <a:pt x="113" y="233"/>
                        </a:lnTo>
                        <a:lnTo>
                          <a:pt x="124" y="228"/>
                        </a:lnTo>
                        <a:lnTo>
                          <a:pt x="137" y="222"/>
                        </a:lnTo>
                        <a:lnTo>
                          <a:pt x="147" y="216"/>
                        </a:lnTo>
                        <a:lnTo>
                          <a:pt x="158" y="210"/>
                        </a:lnTo>
                        <a:lnTo>
                          <a:pt x="168" y="202"/>
                        </a:lnTo>
                        <a:lnTo>
                          <a:pt x="178" y="195"/>
                        </a:lnTo>
                        <a:lnTo>
                          <a:pt x="188" y="186"/>
                        </a:lnTo>
                        <a:lnTo>
                          <a:pt x="197" y="177"/>
                        </a:lnTo>
                        <a:lnTo>
                          <a:pt x="206" y="168"/>
                        </a:lnTo>
                        <a:lnTo>
                          <a:pt x="214" y="159"/>
                        </a:lnTo>
                        <a:lnTo>
                          <a:pt x="222" y="149"/>
                        </a:lnTo>
                        <a:lnTo>
                          <a:pt x="229" y="139"/>
                        </a:lnTo>
                        <a:lnTo>
                          <a:pt x="237" y="127"/>
                        </a:lnTo>
                        <a:lnTo>
                          <a:pt x="244" y="116"/>
                        </a:lnTo>
                        <a:lnTo>
                          <a:pt x="250" y="105"/>
                        </a:lnTo>
                        <a:lnTo>
                          <a:pt x="255" y="93"/>
                        </a:lnTo>
                        <a:lnTo>
                          <a:pt x="260" y="80"/>
                        </a:lnTo>
                        <a:lnTo>
                          <a:pt x="264" y="68"/>
                        </a:lnTo>
                        <a:lnTo>
                          <a:pt x="267" y="55"/>
                        </a:lnTo>
                        <a:lnTo>
                          <a:pt x="270" y="42"/>
                        </a:lnTo>
                        <a:lnTo>
                          <a:pt x="272" y="29"/>
                        </a:lnTo>
                        <a:lnTo>
                          <a:pt x="274" y="15"/>
                        </a:lnTo>
                        <a:lnTo>
                          <a:pt x="275" y="1"/>
                        </a:lnTo>
                        <a:lnTo>
                          <a:pt x="244" y="0"/>
                        </a:lnTo>
                        <a:lnTo>
                          <a:pt x="244" y="12"/>
                        </a:lnTo>
                        <a:lnTo>
                          <a:pt x="242" y="24"/>
                        </a:lnTo>
                        <a:lnTo>
                          <a:pt x="240" y="37"/>
                        </a:lnTo>
                        <a:lnTo>
                          <a:pt x="237" y="48"/>
                        </a:lnTo>
                        <a:lnTo>
                          <a:pt x="234" y="59"/>
                        </a:lnTo>
                        <a:lnTo>
                          <a:pt x="230" y="70"/>
                        </a:lnTo>
                        <a:lnTo>
                          <a:pt x="226" y="82"/>
                        </a:lnTo>
                        <a:lnTo>
                          <a:pt x="221" y="92"/>
                        </a:lnTo>
                        <a:lnTo>
                          <a:pt x="216" y="102"/>
                        </a:lnTo>
                        <a:lnTo>
                          <a:pt x="210" y="111"/>
                        </a:lnTo>
                        <a:lnTo>
                          <a:pt x="204" y="121"/>
                        </a:lnTo>
                        <a:lnTo>
                          <a:pt x="198" y="130"/>
                        </a:lnTo>
                        <a:lnTo>
                          <a:pt x="191" y="139"/>
                        </a:lnTo>
                        <a:lnTo>
                          <a:pt x="184" y="148"/>
                        </a:lnTo>
                        <a:lnTo>
                          <a:pt x="175" y="155"/>
                        </a:lnTo>
                        <a:lnTo>
                          <a:pt x="167" y="163"/>
                        </a:lnTo>
                        <a:lnTo>
                          <a:pt x="159" y="170"/>
                        </a:lnTo>
                        <a:lnTo>
                          <a:pt x="150" y="177"/>
                        </a:lnTo>
                        <a:lnTo>
                          <a:pt x="141" y="183"/>
                        </a:lnTo>
                        <a:lnTo>
                          <a:pt x="132" y="190"/>
                        </a:lnTo>
                        <a:lnTo>
                          <a:pt x="121" y="195"/>
                        </a:lnTo>
                        <a:lnTo>
                          <a:pt x="111" y="200"/>
                        </a:lnTo>
                        <a:lnTo>
                          <a:pt x="101" y="205"/>
                        </a:lnTo>
                        <a:lnTo>
                          <a:pt x="91" y="209"/>
                        </a:lnTo>
                        <a:lnTo>
                          <a:pt x="80" y="212"/>
                        </a:lnTo>
                        <a:lnTo>
                          <a:pt x="69" y="215"/>
                        </a:lnTo>
                        <a:lnTo>
                          <a:pt x="58" y="218"/>
                        </a:lnTo>
                        <a:lnTo>
                          <a:pt x="47" y="220"/>
                        </a:lnTo>
                        <a:lnTo>
                          <a:pt x="36" y="221"/>
                        </a:lnTo>
                        <a:lnTo>
                          <a:pt x="24" y="222"/>
                        </a:lnTo>
                        <a:lnTo>
                          <a:pt x="12" y="222"/>
                        </a:lnTo>
                        <a:lnTo>
                          <a:pt x="1" y="222"/>
                        </a:lnTo>
                        <a:lnTo>
                          <a:pt x="0" y="2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20" name="Freeform 92"/>
                  <p:cNvSpPr>
                    <a:spLocks/>
                  </p:cNvSpPr>
                  <p:nvPr/>
                </p:nvSpPr>
                <p:spPr bwMode="auto">
                  <a:xfrm flipH="1">
                    <a:off x="2435" y="3268"/>
                    <a:ext cx="10" cy="10"/>
                  </a:xfrm>
                  <a:custGeom>
                    <a:avLst/>
                    <a:gdLst>
                      <a:gd name="T0" fmla="*/ 0 w 254"/>
                      <a:gd name="T1" fmla="*/ 0 h 276"/>
                      <a:gd name="T2" fmla="*/ 0 w 254"/>
                      <a:gd name="T3" fmla="*/ 28 h 276"/>
                      <a:gd name="T4" fmla="*/ 3 w 254"/>
                      <a:gd name="T5" fmla="*/ 55 h 276"/>
                      <a:gd name="T6" fmla="*/ 8 w 254"/>
                      <a:gd name="T7" fmla="*/ 81 h 276"/>
                      <a:gd name="T8" fmla="*/ 16 w 254"/>
                      <a:gd name="T9" fmla="*/ 106 h 276"/>
                      <a:gd name="T10" fmla="*/ 26 w 254"/>
                      <a:gd name="T11" fmla="*/ 130 h 276"/>
                      <a:gd name="T12" fmla="*/ 40 w 254"/>
                      <a:gd name="T13" fmla="*/ 152 h 276"/>
                      <a:gd name="T14" fmla="*/ 54 w 254"/>
                      <a:gd name="T15" fmla="*/ 173 h 276"/>
                      <a:gd name="T16" fmla="*/ 70 w 254"/>
                      <a:gd name="T17" fmla="*/ 192 h 276"/>
                      <a:gd name="T18" fmla="*/ 89 w 254"/>
                      <a:gd name="T19" fmla="*/ 210 h 276"/>
                      <a:gd name="T20" fmla="*/ 109 w 254"/>
                      <a:gd name="T21" fmla="*/ 226 h 276"/>
                      <a:gd name="T22" fmla="*/ 129 w 254"/>
                      <a:gd name="T23" fmla="*/ 239 h 276"/>
                      <a:gd name="T24" fmla="*/ 152 w 254"/>
                      <a:gd name="T25" fmla="*/ 251 h 276"/>
                      <a:gd name="T26" fmla="*/ 176 w 254"/>
                      <a:gd name="T27" fmla="*/ 260 h 276"/>
                      <a:gd name="T28" fmla="*/ 201 w 254"/>
                      <a:gd name="T29" fmla="*/ 269 h 276"/>
                      <a:gd name="T30" fmla="*/ 226 w 254"/>
                      <a:gd name="T31" fmla="*/ 273 h 276"/>
                      <a:gd name="T32" fmla="*/ 253 w 254"/>
                      <a:gd name="T33" fmla="*/ 276 h 276"/>
                      <a:gd name="T34" fmla="*/ 242 w 254"/>
                      <a:gd name="T35" fmla="*/ 243 h 276"/>
                      <a:gd name="T36" fmla="*/ 219 w 254"/>
                      <a:gd name="T37" fmla="*/ 240 h 276"/>
                      <a:gd name="T38" fmla="*/ 197 w 254"/>
                      <a:gd name="T39" fmla="*/ 235 h 276"/>
                      <a:gd name="T40" fmla="*/ 175 w 254"/>
                      <a:gd name="T41" fmla="*/ 227 h 276"/>
                      <a:gd name="T42" fmla="*/ 155 w 254"/>
                      <a:gd name="T43" fmla="*/ 218 h 276"/>
                      <a:gd name="T44" fmla="*/ 137 w 254"/>
                      <a:gd name="T45" fmla="*/ 206 h 276"/>
                      <a:gd name="T46" fmla="*/ 118 w 254"/>
                      <a:gd name="T47" fmla="*/ 193 h 276"/>
                      <a:gd name="T48" fmla="*/ 101 w 254"/>
                      <a:gd name="T49" fmla="*/ 179 h 276"/>
                      <a:gd name="T50" fmla="*/ 85 w 254"/>
                      <a:gd name="T51" fmla="*/ 163 h 276"/>
                      <a:gd name="T52" fmla="*/ 72 w 254"/>
                      <a:gd name="T53" fmla="*/ 144 h 276"/>
                      <a:gd name="T54" fmla="*/ 60 w 254"/>
                      <a:gd name="T55" fmla="*/ 126 h 276"/>
                      <a:gd name="T56" fmla="*/ 50 w 254"/>
                      <a:gd name="T57" fmla="*/ 106 h 276"/>
                      <a:gd name="T58" fmla="*/ 42 w 254"/>
                      <a:gd name="T59" fmla="*/ 84 h 276"/>
                      <a:gd name="T60" fmla="*/ 35 w 254"/>
                      <a:gd name="T61" fmla="*/ 62 h 276"/>
                      <a:gd name="T62" fmla="*/ 32 w 254"/>
                      <a:gd name="T63" fmla="*/ 38 h 276"/>
                      <a:gd name="T64" fmla="*/ 30 w 254"/>
                      <a:gd name="T65" fmla="*/ 14 h 276"/>
                      <a:gd name="T66" fmla="*/ 31 w 254"/>
                      <a:gd name="T67" fmla="*/ 2 h 27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4"/>
                      <a:gd name="T103" fmla="*/ 0 h 276"/>
                      <a:gd name="T104" fmla="*/ 254 w 254"/>
                      <a:gd name="T105" fmla="*/ 276 h 27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4" h="27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0" y="28"/>
                        </a:lnTo>
                        <a:lnTo>
                          <a:pt x="1" y="41"/>
                        </a:lnTo>
                        <a:lnTo>
                          <a:pt x="3" y="55"/>
                        </a:lnTo>
                        <a:lnTo>
                          <a:pt x="5" y="68"/>
                        </a:lnTo>
                        <a:lnTo>
                          <a:pt x="8" y="81"/>
                        </a:lnTo>
                        <a:lnTo>
                          <a:pt x="12" y="93"/>
                        </a:lnTo>
                        <a:lnTo>
                          <a:pt x="16" y="106"/>
                        </a:lnTo>
                        <a:lnTo>
                          <a:pt x="21" y="118"/>
                        </a:lnTo>
                        <a:lnTo>
                          <a:pt x="26" y="130"/>
                        </a:lnTo>
                        <a:lnTo>
                          <a:pt x="32" y="141"/>
                        </a:lnTo>
                        <a:lnTo>
                          <a:pt x="40" y="152"/>
                        </a:lnTo>
                        <a:lnTo>
                          <a:pt x="47" y="163"/>
                        </a:lnTo>
                        <a:lnTo>
                          <a:pt x="54" y="173"/>
                        </a:lnTo>
                        <a:lnTo>
                          <a:pt x="62" y="183"/>
                        </a:lnTo>
                        <a:lnTo>
                          <a:pt x="70" y="192"/>
                        </a:lnTo>
                        <a:lnTo>
                          <a:pt x="79" y="201"/>
                        </a:lnTo>
                        <a:lnTo>
                          <a:pt x="89" y="210"/>
                        </a:lnTo>
                        <a:lnTo>
                          <a:pt x="99" y="218"/>
                        </a:lnTo>
                        <a:lnTo>
                          <a:pt x="109" y="226"/>
                        </a:lnTo>
                        <a:lnTo>
                          <a:pt x="119" y="233"/>
                        </a:lnTo>
                        <a:lnTo>
                          <a:pt x="129" y="239"/>
                        </a:lnTo>
                        <a:lnTo>
                          <a:pt x="141" y="245"/>
                        </a:lnTo>
                        <a:lnTo>
                          <a:pt x="152" y="251"/>
                        </a:lnTo>
                        <a:lnTo>
                          <a:pt x="164" y="256"/>
                        </a:lnTo>
                        <a:lnTo>
                          <a:pt x="176" y="260"/>
                        </a:lnTo>
                        <a:lnTo>
                          <a:pt x="189" y="265"/>
                        </a:lnTo>
                        <a:lnTo>
                          <a:pt x="201" y="269"/>
                        </a:lnTo>
                        <a:lnTo>
                          <a:pt x="213" y="271"/>
                        </a:lnTo>
                        <a:lnTo>
                          <a:pt x="226" y="273"/>
                        </a:lnTo>
                        <a:lnTo>
                          <a:pt x="240" y="275"/>
                        </a:lnTo>
                        <a:lnTo>
                          <a:pt x="253" y="276"/>
                        </a:lnTo>
                        <a:lnTo>
                          <a:pt x="254" y="244"/>
                        </a:lnTo>
                        <a:lnTo>
                          <a:pt x="242" y="243"/>
                        </a:lnTo>
                        <a:lnTo>
                          <a:pt x="230" y="242"/>
                        </a:lnTo>
                        <a:lnTo>
                          <a:pt x="219" y="240"/>
                        </a:lnTo>
                        <a:lnTo>
                          <a:pt x="208" y="238"/>
                        </a:lnTo>
                        <a:lnTo>
                          <a:pt x="197" y="235"/>
                        </a:lnTo>
                        <a:lnTo>
                          <a:pt x="187" y="231"/>
                        </a:lnTo>
                        <a:lnTo>
                          <a:pt x="175" y="227"/>
                        </a:lnTo>
                        <a:lnTo>
                          <a:pt x="165" y="223"/>
                        </a:lnTo>
                        <a:lnTo>
                          <a:pt x="155" y="218"/>
                        </a:lnTo>
                        <a:lnTo>
                          <a:pt x="146" y="213"/>
                        </a:lnTo>
                        <a:lnTo>
                          <a:pt x="137" y="206"/>
                        </a:lnTo>
                        <a:lnTo>
                          <a:pt x="127" y="200"/>
                        </a:lnTo>
                        <a:lnTo>
                          <a:pt x="118" y="193"/>
                        </a:lnTo>
                        <a:lnTo>
                          <a:pt x="109" y="186"/>
                        </a:lnTo>
                        <a:lnTo>
                          <a:pt x="101" y="179"/>
                        </a:lnTo>
                        <a:lnTo>
                          <a:pt x="94" y="171"/>
                        </a:lnTo>
                        <a:lnTo>
                          <a:pt x="85" y="163"/>
                        </a:lnTo>
                        <a:lnTo>
                          <a:pt x="78" y="153"/>
                        </a:lnTo>
                        <a:lnTo>
                          <a:pt x="72" y="144"/>
                        </a:lnTo>
                        <a:lnTo>
                          <a:pt x="66" y="135"/>
                        </a:lnTo>
                        <a:lnTo>
                          <a:pt x="60" y="126"/>
                        </a:lnTo>
                        <a:lnTo>
                          <a:pt x="55" y="116"/>
                        </a:lnTo>
                        <a:lnTo>
                          <a:pt x="50" y="106"/>
                        </a:lnTo>
                        <a:lnTo>
                          <a:pt x="46" y="94"/>
                        </a:lnTo>
                        <a:lnTo>
                          <a:pt x="42" y="84"/>
                        </a:lnTo>
                        <a:lnTo>
                          <a:pt x="39" y="73"/>
                        </a:lnTo>
                        <a:lnTo>
                          <a:pt x="35" y="62"/>
                        </a:lnTo>
                        <a:lnTo>
                          <a:pt x="33" y="50"/>
                        </a:lnTo>
                        <a:lnTo>
                          <a:pt x="32" y="38"/>
                        </a:lnTo>
                        <a:lnTo>
                          <a:pt x="31" y="26"/>
                        </a:lnTo>
                        <a:lnTo>
                          <a:pt x="30" y="14"/>
                        </a:lnTo>
                        <a:lnTo>
                          <a:pt x="3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21" name="Freeform 93"/>
                  <p:cNvSpPr>
                    <a:spLocks/>
                  </p:cNvSpPr>
                  <p:nvPr/>
                </p:nvSpPr>
                <p:spPr bwMode="auto">
                  <a:xfrm flipH="1">
                    <a:off x="2434" y="3258"/>
                    <a:ext cx="11" cy="10"/>
                  </a:xfrm>
                  <a:custGeom>
                    <a:avLst/>
                    <a:gdLst>
                      <a:gd name="T0" fmla="*/ 275 w 275"/>
                      <a:gd name="T1" fmla="*/ 1 h 255"/>
                      <a:gd name="T2" fmla="*/ 249 w 275"/>
                      <a:gd name="T3" fmla="*/ 1 h 255"/>
                      <a:gd name="T4" fmla="*/ 223 w 275"/>
                      <a:gd name="T5" fmla="*/ 4 h 255"/>
                      <a:gd name="T6" fmla="*/ 198 w 275"/>
                      <a:gd name="T7" fmla="*/ 9 h 255"/>
                      <a:gd name="T8" fmla="*/ 173 w 275"/>
                      <a:gd name="T9" fmla="*/ 16 h 255"/>
                      <a:gd name="T10" fmla="*/ 150 w 275"/>
                      <a:gd name="T11" fmla="*/ 26 h 255"/>
                      <a:gd name="T12" fmla="*/ 127 w 275"/>
                      <a:gd name="T13" fmla="*/ 38 h 255"/>
                      <a:gd name="T14" fmla="*/ 107 w 275"/>
                      <a:gd name="T15" fmla="*/ 52 h 255"/>
                      <a:gd name="T16" fmla="*/ 87 w 275"/>
                      <a:gd name="T17" fmla="*/ 68 h 255"/>
                      <a:gd name="T18" fmla="*/ 69 w 275"/>
                      <a:gd name="T19" fmla="*/ 85 h 255"/>
                      <a:gd name="T20" fmla="*/ 53 w 275"/>
                      <a:gd name="T21" fmla="*/ 105 h 255"/>
                      <a:gd name="T22" fmla="*/ 38 w 275"/>
                      <a:gd name="T23" fmla="*/ 126 h 255"/>
                      <a:gd name="T24" fmla="*/ 25 w 275"/>
                      <a:gd name="T25" fmla="*/ 150 h 255"/>
                      <a:gd name="T26" fmla="*/ 15 w 275"/>
                      <a:gd name="T27" fmla="*/ 173 h 255"/>
                      <a:gd name="T28" fmla="*/ 8 w 275"/>
                      <a:gd name="T29" fmla="*/ 199 h 255"/>
                      <a:gd name="T30" fmla="*/ 2 w 275"/>
                      <a:gd name="T31" fmla="*/ 225 h 255"/>
                      <a:gd name="T32" fmla="*/ 0 w 275"/>
                      <a:gd name="T33" fmla="*/ 253 h 255"/>
                      <a:gd name="T34" fmla="*/ 31 w 275"/>
                      <a:gd name="T35" fmla="*/ 242 h 255"/>
                      <a:gd name="T36" fmla="*/ 35 w 275"/>
                      <a:gd name="T37" fmla="*/ 218 h 255"/>
                      <a:gd name="T38" fmla="*/ 41 w 275"/>
                      <a:gd name="T39" fmla="*/ 195 h 255"/>
                      <a:gd name="T40" fmla="*/ 49 w 275"/>
                      <a:gd name="T41" fmla="*/ 173 h 255"/>
                      <a:gd name="T42" fmla="*/ 59 w 275"/>
                      <a:gd name="T43" fmla="*/ 153 h 255"/>
                      <a:gd name="T44" fmla="*/ 71 w 275"/>
                      <a:gd name="T45" fmla="*/ 133 h 255"/>
                      <a:gd name="T46" fmla="*/ 84 w 275"/>
                      <a:gd name="T47" fmla="*/ 115 h 255"/>
                      <a:gd name="T48" fmla="*/ 100 w 275"/>
                      <a:gd name="T49" fmla="*/ 99 h 255"/>
                      <a:gd name="T50" fmla="*/ 116 w 275"/>
                      <a:gd name="T51" fmla="*/ 84 h 255"/>
                      <a:gd name="T52" fmla="*/ 134 w 275"/>
                      <a:gd name="T53" fmla="*/ 71 h 255"/>
                      <a:gd name="T54" fmla="*/ 154 w 275"/>
                      <a:gd name="T55" fmla="*/ 59 h 255"/>
                      <a:gd name="T56" fmla="*/ 173 w 275"/>
                      <a:gd name="T57" fmla="*/ 50 h 255"/>
                      <a:gd name="T58" fmla="*/ 195 w 275"/>
                      <a:gd name="T59" fmla="*/ 42 h 255"/>
                      <a:gd name="T60" fmla="*/ 217 w 275"/>
                      <a:gd name="T61" fmla="*/ 36 h 255"/>
                      <a:gd name="T62" fmla="*/ 240 w 275"/>
                      <a:gd name="T63" fmla="*/ 32 h 255"/>
                      <a:gd name="T64" fmla="*/ 262 w 275"/>
                      <a:gd name="T65" fmla="*/ 31 h 255"/>
                      <a:gd name="T66" fmla="*/ 274 w 275"/>
                      <a:gd name="T67" fmla="*/ 31 h 25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5"/>
                      <a:gd name="T104" fmla="*/ 275 w 275"/>
                      <a:gd name="T105" fmla="*/ 255 h 25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5">
                        <a:moveTo>
                          <a:pt x="275" y="1"/>
                        </a:moveTo>
                        <a:lnTo>
                          <a:pt x="275" y="1"/>
                        </a:lnTo>
                        <a:lnTo>
                          <a:pt x="262" y="0"/>
                        </a:lnTo>
                        <a:lnTo>
                          <a:pt x="249" y="1"/>
                        </a:lnTo>
                        <a:lnTo>
                          <a:pt x="237" y="2"/>
                        </a:lnTo>
                        <a:lnTo>
                          <a:pt x="223" y="4"/>
                        </a:lnTo>
                        <a:lnTo>
                          <a:pt x="211" y="6"/>
                        </a:lnTo>
                        <a:lnTo>
                          <a:pt x="198" y="9"/>
                        </a:lnTo>
                        <a:lnTo>
                          <a:pt x="186" y="12"/>
                        </a:lnTo>
                        <a:lnTo>
                          <a:pt x="173" y="16"/>
                        </a:lnTo>
                        <a:lnTo>
                          <a:pt x="162" y="21"/>
                        </a:lnTo>
                        <a:lnTo>
                          <a:pt x="150" y="26"/>
                        </a:lnTo>
                        <a:lnTo>
                          <a:pt x="139" y="31"/>
                        </a:lnTo>
                        <a:lnTo>
                          <a:pt x="127" y="38"/>
                        </a:lnTo>
                        <a:lnTo>
                          <a:pt x="117" y="45"/>
                        </a:lnTo>
                        <a:lnTo>
                          <a:pt x="107" y="52"/>
                        </a:lnTo>
                        <a:lnTo>
                          <a:pt x="97" y="60"/>
                        </a:lnTo>
                        <a:lnTo>
                          <a:pt x="87" y="68"/>
                        </a:lnTo>
                        <a:lnTo>
                          <a:pt x="77" y="76"/>
                        </a:lnTo>
                        <a:lnTo>
                          <a:pt x="69" y="85"/>
                        </a:lnTo>
                        <a:lnTo>
                          <a:pt x="60" y="96"/>
                        </a:lnTo>
                        <a:lnTo>
                          <a:pt x="53" y="105"/>
                        </a:lnTo>
                        <a:lnTo>
                          <a:pt x="45" y="116"/>
                        </a:lnTo>
                        <a:lnTo>
                          <a:pt x="38" y="126"/>
                        </a:lnTo>
                        <a:lnTo>
                          <a:pt x="31" y="137"/>
                        </a:lnTo>
                        <a:lnTo>
                          <a:pt x="25" y="150"/>
                        </a:lnTo>
                        <a:lnTo>
                          <a:pt x="20" y="161"/>
                        </a:lnTo>
                        <a:lnTo>
                          <a:pt x="15" y="173"/>
                        </a:lnTo>
                        <a:lnTo>
                          <a:pt x="11" y="186"/>
                        </a:lnTo>
                        <a:lnTo>
                          <a:pt x="8" y="199"/>
                        </a:lnTo>
                        <a:lnTo>
                          <a:pt x="5" y="212"/>
                        </a:lnTo>
                        <a:lnTo>
                          <a:pt x="2" y="225"/>
                        </a:lnTo>
                        <a:lnTo>
                          <a:pt x="1" y="239"/>
                        </a:lnTo>
                        <a:lnTo>
                          <a:pt x="0" y="253"/>
                        </a:lnTo>
                        <a:lnTo>
                          <a:pt x="31" y="255"/>
                        </a:lnTo>
                        <a:lnTo>
                          <a:pt x="31" y="242"/>
                        </a:lnTo>
                        <a:lnTo>
                          <a:pt x="33" y="230"/>
                        </a:lnTo>
                        <a:lnTo>
                          <a:pt x="35" y="218"/>
                        </a:lnTo>
                        <a:lnTo>
                          <a:pt x="38" y="207"/>
                        </a:lnTo>
                        <a:lnTo>
                          <a:pt x="41" y="195"/>
                        </a:lnTo>
                        <a:lnTo>
                          <a:pt x="45" y="184"/>
                        </a:lnTo>
                        <a:lnTo>
                          <a:pt x="49" y="173"/>
                        </a:lnTo>
                        <a:lnTo>
                          <a:pt x="54" y="163"/>
                        </a:lnTo>
                        <a:lnTo>
                          <a:pt x="59" y="153"/>
                        </a:lnTo>
                        <a:lnTo>
                          <a:pt x="65" y="142"/>
                        </a:lnTo>
                        <a:lnTo>
                          <a:pt x="71" y="133"/>
                        </a:lnTo>
                        <a:lnTo>
                          <a:pt x="77" y="124"/>
                        </a:lnTo>
                        <a:lnTo>
                          <a:pt x="84" y="115"/>
                        </a:lnTo>
                        <a:lnTo>
                          <a:pt x="92" y="107"/>
                        </a:lnTo>
                        <a:lnTo>
                          <a:pt x="100" y="99"/>
                        </a:lnTo>
                        <a:lnTo>
                          <a:pt x="108" y="92"/>
                        </a:lnTo>
                        <a:lnTo>
                          <a:pt x="116" y="84"/>
                        </a:lnTo>
                        <a:lnTo>
                          <a:pt x="125" y="77"/>
                        </a:lnTo>
                        <a:lnTo>
                          <a:pt x="134" y="71"/>
                        </a:lnTo>
                        <a:lnTo>
                          <a:pt x="144" y="65"/>
                        </a:lnTo>
                        <a:lnTo>
                          <a:pt x="154" y="59"/>
                        </a:lnTo>
                        <a:lnTo>
                          <a:pt x="163" y="54"/>
                        </a:lnTo>
                        <a:lnTo>
                          <a:pt x="173" y="50"/>
                        </a:lnTo>
                        <a:lnTo>
                          <a:pt x="184" y="46"/>
                        </a:lnTo>
                        <a:lnTo>
                          <a:pt x="195" y="42"/>
                        </a:lnTo>
                        <a:lnTo>
                          <a:pt x="206" y="39"/>
                        </a:lnTo>
                        <a:lnTo>
                          <a:pt x="217" y="36"/>
                        </a:lnTo>
                        <a:lnTo>
                          <a:pt x="228" y="34"/>
                        </a:lnTo>
                        <a:lnTo>
                          <a:pt x="240" y="32"/>
                        </a:lnTo>
                        <a:lnTo>
                          <a:pt x="251" y="31"/>
                        </a:lnTo>
                        <a:lnTo>
                          <a:pt x="262" y="31"/>
                        </a:lnTo>
                        <a:lnTo>
                          <a:pt x="274" y="31"/>
                        </a:lnTo>
                        <a:lnTo>
                          <a:pt x="27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22" name="Freeform 94"/>
                  <p:cNvSpPr>
                    <a:spLocks/>
                  </p:cNvSpPr>
                  <p:nvPr/>
                </p:nvSpPr>
                <p:spPr bwMode="auto">
                  <a:xfrm flipH="1">
                    <a:off x="2437" y="3259"/>
                    <a:ext cx="10" cy="10"/>
                  </a:xfrm>
                  <a:custGeom>
                    <a:avLst/>
                    <a:gdLst>
                      <a:gd name="T0" fmla="*/ 253 w 255"/>
                      <a:gd name="T1" fmla="*/ 0 h 275"/>
                      <a:gd name="T2" fmla="*/ 225 w 255"/>
                      <a:gd name="T3" fmla="*/ 2 h 275"/>
                      <a:gd name="T4" fmla="*/ 199 w 255"/>
                      <a:gd name="T5" fmla="*/ 8 h 275"/>
                      <a:gd name="T6" fmla="*/ 173 w 255"/>
                      <a:gd name="T7" fmla="*/ 16 h 275"/>
                      <a:gd name="T8" fmla="*/ 149 w 255"/>
                      <a:gd name="T9" fmla="*/ 26 h 275"/>
                      <a:gd name="T10" fmla="*/ 126 w 255"/>
                      <a:gd name="T11" fmla="*/ 38 h 275"/>
                      <a:gd name="T12" fmla="*/ 105 w 255"/>
                      <a:gd name="T13" fmla="*/ 53 h 275"/>
                      <a:gd name="T14" fmla="*/ 86 w 255"/>
                      <a:gd name="T15" fmla="*/ 70 h 275"/>
                      <a:gd name="T16" fmla="*/ 68 w 255"/>
                      <a:gd name="T17" fmla="*/ 87 h 275"/>
                      <a:gd name="T18" fmla="*/ 52 w 255"/>
                      <a:gd name="T19" fmla="*/ 107 h 275"/>
                      <a:gd name="T20" fmla="*/ 38 w 255"/>
                      <a:gd name="T21" fmla="*/ 128 h 275"/>
                      <a:gd name="T22" fmla="*/ 26 w 255"/>
                      <a:gd name="T23" fmla="*/ 150 h 275"/>
                      <a:gd name="T24" fmla="*/ 16 w 255"/>
                      <a:gd name="T25" fmla="*/ 174 h 275"/>
                      <a:gd name="T26" fmla="*/ 9 w 255"/>
                      <a:gd name="T27" fmla="*/ 198 h 275"/>
                      <a:gd name="T28" fmla="*/ 3 w 255"/>
                      <a:gd name="T29" fmla="*/ 223 h 275"/>
                      <a:gd name="T30" fmla="*/ 1 w 255"/>
                      <a:gd name="T31" fmla="*/ 249 h 275"/>
                      <a:gd name="T32" fmla="*/ 1 w 255"/>
                      <a:gd name="T33" fmla="*/ 275 h 275"/>
                      <a:gd name="T34" fmla="*/ 32 w 255"/>
                      <a:gd name="T35" fmla="*/ 262 h 275"/>
                      <a:gd name="T36" fmla="*/ 33 w 255"/>
                      <a:gd name="T37" fmla="*/ 240 h 275"/>
                      <a:gd name="T38" fmla="*/ 37 w 255"/>
                      <a:gd name="T39" fmla="*/ 217 h 275"/>
                      <a:gd name="T40" fmla="*/ 42 w 255"/>
                      <a:gd name="T41" fmla="*/ 195 h 275"/>
                      <a:gd name="T42" fmla="*/ 50 w 255"/>
                      <a:gd name="T43" fmla="*/ 174 h 275"/>
                      <a:gd name="T44" fmla="*/ 59 w 255"/>
                      <a:gd name="T45" fmla="*/ 154 h 275"/>
                      <a:gd name="T46" fmla="*/ 70 w 255"/>
                      <a:gd name="T47" fmla="*/ 135 h 275"/>
                      <a:gd name="T48" fmla="*/ 84 w 255"/>
                      <a:gd name="T49" fmla="*/ 116 h 275"/>
                      <a:gd name="T50" fmla="*/ 99 w 255"/>
                      <a:gd name="T51" fmla="*/ 100 h 275"/>
                      <a:gd name="T52" fmla="*/ 115 w 255"/>
                      <a:gd name="T53" fmla="*/ 85 h 275"/>
                      <a:gd name="T54" fmla="*/ 134 w 255"/>
                      <a:gd name="T55" fmla="*/ 72 h 275"/>
                      <a:gd name="T56" fmla="*/ 153 w 255"/>
                      <a:gd name="T57" fmla="*/ 59 h 275"/>
                      <a:gd name="T58" fmla="*/ 173 w 255"/>
                      <a:gd name="T59" fmla="*/ 49 h 275"/>
                      <a:gd name="T60" fmla="*/ 195 w 255"/>
                      <a:gd name="T61" fmla="*/ 41 h 275"/>
                      <a:gd name="T62" fmla="*/ 218 w 255"/>
                      <a:gd name="T63" fmla="*/ 36 h 275"/>
                      <a:gd name="T64" fmla="*/ 243 w 255"/>
                      <a:gd name="T65" fmla="*/ 32 h 275"/>
                      <a:gd name="T66" fmla="*/ 255 w 255"/>
                      <a:gd name="T67" fmla="*/ 31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5"/>
                      <a:gd name="T103" fmla="*/ 0 h 275"/>
                      <a:gd name="T104" fmla="*/ 255 w 255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5" h="275">
                        <a:moveTo>
                          <a:pt x="253" y="0"/>
                        </a:moveTo>
                        <a:lnTo>
                          <a:pt x="253" y="0"/>
                        </a:lnTo>
                        <a:lnTo>
                          <a:pt x="240" y="1"/>
                        </a:lnTo>
                        <a:lnTo>
                          <a:pt x="225" y="2"/>
                        </a:lnTo>
                        <a:lnTo>
                          <a:pt x="212" y="5"/>
                        </a:lnTo>
                        <a:lnTo>
                          <a:pt x="199" y="8"/>
                        </a:lnTo>
                        <a:lnTo>
                          <a:pt x="186" y="11"/>
                        </a:lnTo>
                        <a:lnTo>
                          <a:pt x="173" y="16"/>
                        </a:lnTo>
                        <a:lnTo>
                          <a:pt x="161" y="21"/>
                        </a:lnTo>
                        <a:lnTo>
                          <a:pt x="149" y="26"/>
                        </a:lnTo>
                        <a:lnTo>
                          <a:pt x="138" y="32"/>
                        </a:lnTo>
                        <a:lnTo>
                          <a:pt x="126" y="38"/>
                        </a:lnTo>
                        <a:lnTo>
                          <a:pt x="116" y="45"/>
                        </a:lnTo>
                        <a:lnTo>
                          <a:pt x="105" y="53"/>
                        </a:lnTo>
                        <a:lnTo>
                          <a:pt x="96" y="60"/>
                        </a:lnTo>
                        <a:lnTo>
                          <a:pt x="86" y="70"/>
                        </a:lnTo>
                        <a:lnTo>
                          <a:pt x="76" y="78"/>
                        </a:lnTo>
                        <a:lnTo>
                          <a:pt x="68" y="87"/>
                        </a:lnTo>
                        <a:lnTo>
                          <a:pt x="60" y="97"/>
                        </a:lnTo>
                        <a:lnTo>
                          <a:pt x="52" y="107"/>
                        </a:lnTo>
                        <a:lnTo>
                          <a:pt x="45" y="117"/>
                        </a:lnTo>
                        <a:lnTo>
                          <a:pt x="38" y="128"/>
                        </a:lnTo>
                        <a:lnTo>
                          <a:pt x="32" y="139"/>
                        </a:lnTo>
                        <a:lnTo>
                          <a:pt x="26" y="150"/>
                        </a:lnTo>
                        <a:lnTo>
                          <a:pt x="21" y="162"/>
                        </a:lnTo>
                        <a:lnTo>
                          <a:pt x="16" y="174"/>
                        </a:lnTo>
                        <a:lnTo>
                          <a:pt x="12" y="186"/>
                        </a:lnTo>
                        <a:lnTo>
                          <a:pt x="9" y="198"/>
                        </a:lnTo>
                        <a:lnTo>
                          <a:pt x="6" y="211"/>
                        </a:lnTo>
                        <a:lnTo>
                          <a:pt x="3" y="223"/>
                        </a:lnTo>
                        <a:lnTo>
                          <a:pt x="2" y="237"/>
                        </a:lnTo>
                        <a:lnTo>
                          <a:pt x="1" y="249"/>
                        </a:lnTo>
                        <a:lnTo>
                          <a:pt x="0" y="262"/>
                        </a:lnTo>
                        <a:lnTo>
                          <a:pt x="1" y="275"/>
                        </a:lnTo>
                        <a:lnTo>
                          <a:pt x="32" y="274"/>
                        </a:lnTo>
                        <a:lnTo>
                          <a:pt x="32" y="262"/>
                        </a:lnTo>
                        <a:lnTo>
                          <a:pt x="32" y="251"/>
                        </a:lnTo>
                        <a:lnTo>
                          <a:pt x="33" y="240"/>
                        </a:lnTo>
                        <a:lnTo>
                          <a:pt x="35" y="229"/>
                        </a:lnTo>
                        <a:lnTo>
                          <a:pt x="37" y="217"/>
                        </a:lnTo>
                        <a:lnTo>
                          <a:pt x="39" y="206"/>
                        </a:lnTo>
                        <a:lnTo>
                          <a:pt x="42" y="195"/>
                        </a:lnTo>
                        <a:lnTo>
                          <a:pt x="46" y="185"/>
                        </a:lnTo>
                        <a:lnTo>
                          <a:pt x="50" y="174"/>
                        </a:lnTo>
                        <a:lnTo>
                          <a:pt x="54" y="163"/>
                        </a:lnTo>
                        <a:lnTo>
                          <a:pt x="59" y="154"/>
                        </a:lnTo>
                        <a:lnTo>
                          <a:pt x="65" y="144"/>
                        </a:lnTo>
                        <a:lnTo>
                          <a:pt x="70" y="135"/>
                        </a:lnTo>
                        <a:lnTo>
                          <a:pt x="77" y="126"/>
                        </a:lnTo>
                        <a:lnTo>
                          <a:pt x="84" y="116"/>
                        </a:lnTo>
                        <a:lnTo>
                          <a:pt x="92" y="108"/>
                        </a:lnTo>
                        <a:lnTo>
                          <a:pt x="99" y="100"/>
                        </a:lnTo>
                        <a:lnTo>
                          <a:pt x="107" y="92"/>
                        </a:lnTo>
                        <a:lnTo>
                          <a:pt x="115" y="85"/>
                        </a:lnTo>
                        <a:lnTo>
                          <a:pt x="124" y="78"/>
                        </a:lnTo>
                        <a:lnTo>
                          <a:pt x="134" y="72"/>
                        </a:lnTo>
                        <a:lnTo>
                          <a:pt x="143" y="65"/>
                        </a:lnTo>
                        <a:lnTo>
                          <a:pt x="153" y="59"/>
                        </a:lnTo>
                        <a:lnTo>
                          <a:pt x="163" y="54"/>
                        </a:lnTo>
                        <a:lnTo>
                          <a:pt x="173" y="49"/>
                        </a:lnTo>
                        <a:lnTo>
                          <a:pt x="185" y="45"/>
                        </a:lnTo>
                        <a:lnTo>
                          <a:pt x="195" y="41"/>
                        </a:lnTo>
                        <a:lnTo>
                          <a:pt x="207" y="38"/>
                        </a:lnTo>
                        <a:lnTo>
                          <a:pt x="218" y="36"/>
                        </a:lnTo>
                        <a:lnTo>
                          <a:pt x="231" y="34"/>
                        </a:lnTo>
                        <a:lnTo>
                          <a:pt x="243" y="32"/>
                        </a:lnTo>
                        <a:lnTo>
                          <a:pt x="255" y="31"/>
                        </a:lnTo>
                        <a:lnTo>
                          <a:pt x="2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23" name="Freeform 95"/>
                  <p:cNvSpPr>
                    <a:spLocks/>
                  </p:cNvSpPr>
                  <p:nvPr/>
                </p:nvSpPr>
                <p:spPr bwMode="auto">
                  <a:xfrm flipH="1">
                    <a:off x="2424" y="3269"/>
                    <a:ext cx="10" cy="10"/>
                  </a:xfrm>
                  <a:custGeom>
                    <a:avLst/>
                    <a:gdLst>
                      <a:gd name="T0" fmla="*/ 1 w 255"/>
                      <a:gd name="T1" fmla="*/ 275 h 275"/>
                      <a:gd name="T2" fmla="*/ 29 w 255"/>
                      <a:gd name="T3" fmla="*/ 272 h 275"/>
                      <a:gd name="T4" fmla="*/ 56 w 255"/>
                      <a:gd name="T5" fmla="*/ 267 h 275"/>
                      <a:gd name="T6" fmla="*/ 81 w 255"/>
                      <a:gd name="T7" fmla="*/ 260 h 275"/>
                      <a:gd name="T8" fmla="*/ 106 w 255"/>
                      <a:gd name="T9" fmla="*/ 249 h 275"/>
                      <a:gd name="T10" fmla="*/ 128 w 255"/>
                      <a:gd name="T11" fmla="*/ 236 h 275"/>
                      <a:gd name="T12" fmla="*/ 149 w 255"/>
                      <a:gd name="T13" fmla="*/ 222 h 275"/>
                      <a:gd name="T14" fmla="*/ 169 w 255"/>
                      <a:gd name="T15" fmla="*/ 206 h 275"/>
                      <a:gd name="T16" fmla="*/ 187 w 255"/>
                      <a:gd name="T17" fmla="*/ 188 h 275"/>
                      <a:gd name="T18" fmla="*/ 202 w 255"/>
                      <a:gd name="T19" fmla="*/ 168 h 275"/>
                      <a:gd name="T20" fmla="*/ 217 w 255"/>
                      <a:gd name="T21" fmla="*/ 147 h 275"/>
                      <a:gd name="T22" fmla="*/ 229 w 255"/>
                      <a:gd name="T23" fmla="*/ 124 h 275"/>
                      <a:gd name="T24" fmla="*/ 238 w 255"/>
                      <a:gd name="T25" fmla="*/ 101 h 275"/>
                      <a:gd name="T26" fmla="*/ 246 w 255"/>
                      <a:gd name="T27" fmla="*/ 76 h 275"/>
                      <a:gd name="T28" fmla="*/ 251 w 255"/>
                      <a:gd name="T29" fmla="*/ 52 h 275"/>
                      <a:gd name="T30" fmla="*/ 255 w 255"/>
                      <a:gd name="T31" fmla="*/ 26 h 275"/>
                      <a:gd name="T32" fmla="*/ 255 w 255"/>
                      <a:gd name="T33" fmla="*/ 0 h 275"/>
                      <a:gd name="T34" fmla="*/ 223 w 255"/>
                      <a:gd name="T35" fmla="*/ 12 h 275"/>
                      <a:gd name="T36" fmla="*/ 222 w 255"/>
                      <a:gd name="T37" fmla="*/ 36 h 275"/>
                      <a:gd name="T38" fmla="*/ 219 w 255"/>
                      <a:gd name="T39" fmla="*/ 58 h 275"/>
                      <a:gd name="T40" fmla="*/ 213 w 255"/>
                      <a:gd name="T41" fmla="*/ 81 h 275"/>
                      <a:gd name="T42" fmla="*/ 206 w 255"/>
                      <a:gd name="T43" fmla="*/ 101 h 275"/>
                      <a:gd name="T44" fmla="*/ 195 w 255"/>
                      <a:gd name="T45" fmla="*/ 121 h 275"/>
                      <a:gd name="T46" fmla="*/ 184 w 255"/>
                      <a:gd name="T47" fmla="*/ 141 h 275"/>
                      <a:gd name="T48" fmla="*/ 171 w 255"/>
                      <a:gd name="T49" fmla="*/ 159 h 275"/>
                      <a:gd name="T50" fmla="*/ 156 w 255"/>
                      <a:gd name="T51" fmla="*/ 175 h 275"/>
                      <a:gd name="T52" fmla="*/ 139 w 255"/>
                      <a:gd name="T53" fmla="*/ 191 h 275"/>
                      <a:gd name="T54" fmla="*/ 122 w 255"/>
                      <a:gd name="T55" fmla="*/ 204 h 275"/>
                      <a:gd name="T56" fmla="*/ 102 w 255"/>
                      <a:gd name="T57" fmla="*/ 216 h 275"/>
                      <a:gd name="T58" fmla="*/ 81 w 255"/>
                      <a:gd name="T59" fmla="*/ 226 h 275"/>
                      <a:gd name="T60" fmla="*/ 60 w 255"/>
                      <a:gd name="T61" fmla="*/ 233 h 275"/>
                      <a:gd name="T62" fmla="*/ 37 w 255"/>
                      <a:gd name="T63" fmla="*/ 240 h 275"/>
                      <a:gd name="T64" fmla="*/ 13 w 255"/>
                      <a:gd name="T65" fmla="*/ 244 h 275"/>
                      <a:gd name="T66" fmla="*/ 0 w 255"/>
                      <a:gd name="T67" fmla="*/ 244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5"/>
                      <a:gd name="T103" fmla="*/ 0 h 275"/>
                      <a:gd name="T104" fmla="*/ 255 w 255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5" h="275">
                        <a:moveTo>
                          <a:pt x="1" y="275"/>
                        </a:moveTo>
                        <a:lnTo>
                          <a:pt x="1" y="275"/>
                        </a:lnTo>
                        <a:lnTo>
                          <a:pt x="16" y="274"/>
                        </a:lnTo>
                        <a:lnTo>
                          <a:pt x="29" y="272"/>
                        </a:lnTo>
                        <a:lnTo>
                          <a:pt x="42" y="270"/>
                        </a:lnTo>
                        <a:lnTo>
                          <a:pt x="56" y="267"/>
                        </a:lnTo>
                        <a:lnTo>
                          <a:pt x="69" y="264"/>
                        </a:lnTo>
                        <a:lnTo>
                          <a:pt x="81" y="260"/>
                        </a:lnTo>
                        <a:lnTo>
                          <a:pt x="93" y="255"/>
                        </a:lnTo>
                        <a:lnTo>
                          <a:pt x="106" y="249"/>
                        </a:lnTo>
                        <a:lnTo>
                          <a:pt x="117" y="244"/>
                        </a:lnTo>
                        <a:lnTo>
                          <a:pt x="128" y="236"/>
                        </a:lnTo>
                        <a:lnTo>
                          <a:pt x="139" y="229"/>
                        </a:lnTo>
                        <a:lnTo>
                          <a:pt x="149" y="222"/>
                        </a:lnTo>
                        <a:lnTo>
                          <a:pt x="160" y="214"/>
                        </a:lnTo>
                        <a:lnTo>
                          <a:pt x="169" y="206"/>
                        </a:lnTo>
                        <a:lnTo>
                          <a:pt x="178" y="197"/>
                        </a:lnTo>
                        <a:lnTo>
                          <a:pt x="187" y="188"/>
                        </a:lnTo>
                        <a:lnTo>
                          <a:pt x="195" y="178"/>
                        </a:lnTo>
                        <a:lnTo>
                          <a:pt x="202" y="168"/>
                        </a:lnTo>
                        <a:lnTo>
                          <a:pt x="210" y="158"/>
                        </a:lnTo>
                        <a:lnTo>
                          <a:pt x="217" y="147"/>
                        </a:lnTo>
                        <a:lnTo>
                          <a:pt x="223" y="137"/>
                        </a:lnTo>
                        <a:lnTo>
                          <a:pt x="229" y="124"/>
                        </a:lnTo>
                        <a:lnTo>
                          <a:pt x="234" y="113"/>
                        </a:lnTo>
                        <a:lnTo>
                          <a:pt x="238" y="101"/>
                        </a:lnTo>
                        <a:lnTo>
                          <a:pt x="242" y="90"/>
                        </a:lnTo>
                        <a:lnTo>
                          <a:pt x="246" y="76"/>
                        </a:lnTo>
                        <a:lnTo>
                          <a:pt x="249" y="64"/>
                        </a:lnTo>
                        <a:lnTo>
                          <a:pt x="251" y="52"/>
                        </a:lnTo>
                        <a:lnTo>
                          <a:pt x="254" y="39"/>
                        </a:lnTo>
                        <a:lnTo>
                          <a:pt x="255" y="26"/>
                        </a:lnTo>
                        <a:lnTo>
                          <a:pt x="255" y="13"/>
                        </a:lnTo>
                        <a:lnTo>
                          <a:pt x="255" y="0"/>
                        </a:lnTo>
                        <a:lnTo>
                          <a:pt x="223" y="1"/>
                        </a:lnTo>
                        <a:lnTo>
                          <a:pt x="223" y="12"/>
                        </a:lnTo>
                        <a:lnTo>
                          <a:pt x="223" y="24"/>
                        </a:lnTo>
                        <a:lnTo>
                          <a:pt x="222" y="36"/>
                        </a:lnTo>
                        <a:lnTo>
                          <a:pt x="221" y="47"/>
                        </a:lnTo>
                        <a:lnTo>
                          <a:pt x="219" y="58"/>
                        </a:lnTo>
                        <a:lnTo>
                          <a:pt x="216" y="69"/>
                        </a:lnTo>
                        <a:lnTo>
                          <a:pt x="213" y="81"/>
                        </a:lnTo>
                        <a:lnTo>
                          <a:pt x="210" y="91"/>
                        </a:lnTo>
                        <a:lnTo>
                          <a:pt x="206" y="101"/>
                        </a:lnTo>
                        <a:lnTo>
                          <a:pt x="200" y="111"/>
                        </a:lnTo>
                        <a:lnTo>
                          <a:pt x="195" y="121"/>
                        </a:lnTo>
                        <a:lnTo>
                          <a:pt x="190" y="131"/>
                        </a:lnTo>
                        <a:lnTo>
                          <a:pt x="184" y="141"/>
                        </a:lnTo>
                        <a:lnTo>
                          <a:pt x="178" y="150"/>
                        </a:lnTo>
                        <a:lnTo>
                          <a:pt x="171" y="159"/>
                        </a:lnTo>
                        <a:lnTo>
                          <a:pt x="164" y="167"/>
                        </a:lnTo>
                        <a:lnTo>
                          <a:pt x="156" y="175"/>
                        </a:lnTo>
                        <a:lnTo>
                          <a:pt x="147" y="183"/>
                        </a:lnTo>
                        <a:lnTo>
                          <a:pt x="139" y="191"/>
                        </a:lnTo>
                        <a:lnTo>
                          <a:pt x="131" y="198"/>
                        </a:lnTo>
                        <a:lnTo>
                          <a:pt x="122" y="204"/>
                        </a:lnTo>
                        <a:lnTo>
                          <a:pt x="112" y="210"/>
                        </a:lnTo>
                        <a:lnTo>
                          <a:pt x="102" y="216"/>
                        </a:lnTo>
                        <a:lnTo>
                          <a:pt x="92" y="221"/>
                        </a:lnTo>
                        <a:lnTo>
                          <a:pt x="81" y="226"/>
                        </a:lnTo>
                        <a:lnTo>
                          <a:pt x="71" y="230"/>
                        </a:lnTo>
                        <a:lnTo>
                          <a:pt x="60" y="233"/>
                        </a:lnTo>
                        <a:lnTo>
                          <a:pt x="48" y="236"/>
                        </a:lnTo>
                        <a:lnTo>
                          <a:pt x="37" y="240"/>
                        </a:lnTo>
                        <a:lnTo>
                          <a:pt x="25" y="242"/>
                        </a:lnTo>
                        <a:lnTo>
                          <a:pt x="13" y="244"/>
                        </a:lnTo>
                        <a:lnTo>
                          <a:pt x="0" y="244"/>
                        </a:lnTo>
                        <a:lnTo>
                          <a:pt x="1" y="2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24" name="Freeform 96"/>
                  <p:cNvSpPr>
                    <a:spLocks/>
                  </p:cNvSpPr>
                  <p:nvPr/>
                </p:nvSpPr>
                <p:spPr bwMode="auto">
                  <a:xfrm flipH="1">
                    <a:off x="2436" y="3269"/>
                    <a:ext cx="11" cy="10"/>
                  </a:xfrm>
                  <a:custGeom>
                    <a:avLst/>
                    <a:gdLst>
                      <a:gd name="T0" fmla="*/ 0 w 275"/>
                      <a:gd name="T1" fmla="*/ 1 h 254"/>
                      <a:gd name="T2" fmla="*/ 2 w 275"/>
                      <a:gd name="T3" fmla="*/ 28 h 254"/>
                      <a:gd name="T4" fmla="*/ 7 w 275"/>
                      <a:gd name="T5" fmla="*/ 53 h 254"/>
                      <a:gd name="T6" fmla="*/ 14 w 275"/>
                      <a:gd name="T7" fmla="*/ 78 h 254"/>
                      <a:gd name="T8" fmla="*/ 24 w 275"/>
                      <a:gd name="T9" fmla="*/ 101 h 254"/>
                      <a:gd name="T10" fmla="*/ 36 w 275"/>
                      <a:gd name="T11" fmla="*/ 124 h 254"/>
                      <a:gd name="T12" fmla="*/ 50 w 275"/>
                      <a:gd name="T13" fmla="*/ 145 h 254"/>
                      <a:gd name="T14" fmla="*/ 65 w 275"/>
                      <a:gd name="T15" fmla="*/ 166 h 254"/>
                      <a:gd name="T16" fmla="*/ 84 w 275"/>
                      <a:gd name="T17" fmla="*/ 183 h 254"/>
                      <a:gd name="T18" fmla="*/ 103 w 275"/>
                      <a:gd name="T19" fmla="*/ 200 h 254"/>
                      <a:gd name="T20" fmla="*/ 123 w 275"/>
                      <a:gd name="T21" fmla="*/ 214 h 254"/>
                      <a:gd name="T22" fmla="*/ 146 w 275"/>
                      <a:gd name="T23" fmla="*/ 227 h 254"/>
                      <a:gd name="T24" fmla="*/ 169 w 275"/>
                      <a:gd name="T25" fmla="*/ 237 h 254"/>
                      <a:gd name="T26" fmla="*/ 195 w 275"/>
                      <a:gd name="T27" fmla="*/ 245 h 254"/>
                      <a:gd name="T28" fmla="*/ 220 w 275"/>
                      <a:gd name="T29" fmla="*/ 251 h 254"/>
                      <a:gd name="T30" fmla="*/ 248 w 275"/>
                      <a:gd name="T31" fmla="*/ 254 h 254"/>
                      <a:gd name="T32" fmla="*/ 275 w 275"/>
                      <a:gd name="T33" fmla="*/ 254 h 254"/>
                      <a:gd name="T34" fmla="*/ 261 w 275"/>
                      <a:gd name="T35" fmla="*/ 224 h 254"/>
                      <a:gd name="T36" fmla="*/ 238 w 275"/>
                      <a:gd name="T37" fmla="*/ 222 h 254"/>
                      <a:gd name="T38" fmla="*/ 214 w 275"/>
                      <a:gd name="T39" fmla="*/ 218 h 254"/>
                      <a:gd name="T40" fmla="*/ 192 w 275"/>
                      <a:gd name="T41" fmla="*/ 212 h 254"/>
                      <a:gd name="T42" fmla="*/ 170 w 275"/>
                      <a:gd name="T43" fmla="*/ 204 h 254"/>
                      <a:gd name="T44" fmla="*/ 150 w 275"/>
                      <a:gd name="T45" fmla="*/ 194 h 254"/>
                      <a:gd name="T46" fmla="*/ 131 w 275"/>
                      <a:gd name="T47" fmla="*/ 182 h 254"/>
                      <a:gd name="T48" fmla="*/ 113 w 275"/>
                      <a:gd name="T49" fmla="*/ 169 h 254"/>
                      <a:gd name="T50" fmla="*/ 97 w 275"/>
                      <a:gd name="T51" fmla="*/ 152 h 254"/>
                      <a:gd name="T52" fmla="*/ 82 w 275"/>
                      <a:gd name="T53" fmla="*/ 136 h 254"/>
                      <a:gd name="T54" fmla="*/ 68 w 275"/>
                      <a:gd name="T55" fmla="*/ 118 h 254"/>
                      <a:gd name="T56" fmla="*/ 57 w 275"/>
                      <a:gd name="T57" fmla="*/ 98 h 254"/>
                      <a:gd name="T58" fmla="*/ 48 w 275"/>
                      <a:gd name="T59" fmla="*/ 78 h 254"/>
                      <a:gd name="T60" fmla="*/ 41 w 275"/>
                      <a:gd name="T61" fmla="*/ 56 h 254"/>
                      <a:gd name="T62" fmla="*/ 35 w 275"/>
                      <a:gd name="T63" fmla="*/ 35 h 254"/>
                      <a:gd name="T64" fmla="*/ 32 w 275"/>
                      <a:gd name="T65" fmla="*/ 12 h 254"/>
                      <a:gd name="T66" fmla="*/ 31 w 275"/>
                      <a:gd name="T67" fmla="*/ 0 h 2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4"/>
                      <a:gd name="T104" fmla="*/ 275 w 275"/>
                      <a:gd name="T105" fmla="*/ 254 h 2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5"/>
                        </a:lnTo>
                        <a:lnTo>
                          <a:pt x="2" y="28"/>
                        </a:lnTo>
                        <a:lnTo>
                          <a:pt x="4" y="40"/>
                        </a:lnTo>
                        <a:lnTo>
                          <a:pt x="7" y="53"/>
                        </a:lnTo>
                        <a:lnTo>
                          <a:pt x="10" y="66"/>
                        </a:lnTo>
                        <a:lnTo>
                          <a:pt x="14" y="78"/>
                        </a:lnTo>
                        <a:lnTo>
                          <a:pt x="19" y="90"/>
                        </a:lnTo>
                        <a:lnTo>
                          <a:pt x="24" y="101"/>
                        </a:lnTo>
                        <a:lnTo>
                          <a:pt x="30" y="114"/>
                        </a:lnTo>
                        <a:lnTo>
                          <a:pt x="36" y="124"/>
                        </a:lnTo>
                        <a:lnTo>
                          <a:pt x="43" y="135"/>
                        </a:lnTo>
                        <a:lnTo>
                          <a:pt x="50" y="145"/>
                        </a:lnTo>
                        <a:lnTo>
                          <a:pt x="57" y="155"/>
                        </a:lnTo>
                        <a:lnTo>
                          <a:pt x="65" y="166"/>
                        </a:lnTo>
                        <a:lnTo>
                          <a:pt x="74" y="175"/>
                        </a:lnTo>
                        <a:lnTo>
                          <a:pt x="84" y="183"/>
                        </a:lnTo>
                        <a:lnTo>
                          <a:pt x="93" y="192"/>
                        </a:lnTo>
                        <a:lnTo>
                          <a:pt x="103" y="200"/>
                        </a:lnTo>
                        <a:lnTo>
                          <a:pt x="113" y="207"/>
                        </a:lnTo>
                        <a:lnTo>
                          <a:pt x="123" y="214"/>
                        </a:lnTo>
                        <a:lnTo>
                          <a:pt x="135" y="221"/>
                        </a:lnTo>
                        <a:lnTo>
                          <a:pt x="146" y="227"/>
                        </a:lnTo>
                        <a:lnTo>
                          <a:pt x="157" y="233"/>
                        </a:lnTo>
                        <a:lnTo>
                          <a:pt x="169" y="237"/>
                        </a:lnTo>
                        <a:lnTo>
                          <a:pt x="182" y="242"/>
                        </a:lnTo>
                        <a:lnTo>
                          <a:pt x="195" y="245"/>
                        </a:lnTo>
                        <a:lnTo>
                          <a:pt x="207" y="248"/>
                        </a:lnTo>
                        <a:lnTo>
                          <a:pt x="220" y="251"/>
                        </a:lnTo>
                        <a:lnTo>
                          <a:pt x="234" y="253"/>
                        </a:lnTo>
                        <a:lnTo>
                          <a:pt x="248" y="254"/>
                        </a:lnTo>
                        <a:lnTo>
                          <a:pt x="261" y="254"/>
                        </a:lnTo>
                        <a:lnTo>
                          <a:pt x="275" y="254"/>
                        </a:lnTo>
                        <a:lnTo>
                          <a:pt x="274" y="223"/>
                        </a:lnTo>
                        <a:lnTo>
                          <a:pt x="261" y="224"/>
                        </a:lnTo>
                        <a:lnTo>
                          <a:pt x="249" y="223"/>
                        </a:lnTo>
                        <a:lnTo>
                          <a:pt x="238" y="222"/>
                        </a:lnTo>
                        <a:lnTo>
                          <a:pt x="225" y="221"/>
                        </a:lnTo>
                        <a:lnTo>
                          <a:pt x="214" y="218"/>
                        </a:lnTo>
                        <a:lnTo>
                          <a:pt x="203" y="215"/>
                        </a:lnTo>
                        <a:lnTo>
                          <a:pt x="192" y="212"/>
                        </a:lnTo>
                        <a:lnTo>
                          <a:pt x="181" y="208"/>
                        </a:lnTo>
                        <a:lnTo>
                          <a:pt x="170" y="204"/>
                        </a:lnTo>
                        <a:lnTo>
                          <a:pt x="160" y="199"/>
                        </a:lnTo>
                        <a:lnTo>
                          <a:pt x="150" y="194"/>
                        </a:lnTo>
                        <a:lnTo>
                          <a:pt x="140" y="188"/>
                        </a:lnTo>
                        <a:lnTo>
                          <a:pt x="131" y="182"/>
                        </a:lnTo>
                        <a:lnTo>
                          <a:pt x="121" y="175"/>
                        </a:lnTo>
                        <a:lnTo>
                          <a:pt x="113" y="169"/>
                        </a:lnTo>
                        <a:lnTo>
                          <a:pt x="105" y="160"/>
                        </a:lnTo>
                        <a:lnTo>
                          <a:pt x="97" y="152"/>
                        </a:lnTo>
                        <a:lnTo>
                          <a:pt x="89" y="144"/>
                        </a:lnTo>
                        <a:lnTo>
                          <a:pt x="82" y="136"/>
                        </a:lnTo>
                        <a:lnTo>
                          <a:pt x="75" y="127"/>
                        </a:lnTo>
                        <a:lnTo>
                          <a:pt x="68" y="118"/>
                        </a:lnTo>
                        <a:lnTo>
                          <a:pt x="63" y="108"/>
                        </a:lnTo>
                        <a:lnTo>
                          <a:pt x="57" y="98"/>
                        </a:lnTo>
                        <a:lnTo>
                          <a:pt x="52" y="88"/>
                        </a:lnTo>
                        <a:lnTo>
                          <a:pt x="48" y="78"/>
                        </a:lnTo>
                        <a:lnTo>
                          <a:pt x="44" y="68"/>
                        </a:lnTo>
                        <a:lnTo>
                          <a:pt x="41" y="56"/>
                        </a:lnTo>
                        <a:lnTo>
                          <a:pt x="38" y="46"/>
                        </a:lnTo>
                        <a:lnTo>
                          <a:pt x="35" y="35"/>
                        </a:lnTo>
                        <a:lnTo>
                          <a:pt x="33" y="24"/>
                        </a:lnTo>
                        <a:lnTo>
                          <a:pt x="32" y="12"/>
                        </a:lnTo>
                        <a:lnTo>
                          <a:pt x="3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525" name="Freeform 97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409" y="3243"/>
                    <a:ext cx="45" cy="46"/>
                  </a:xfrm>
                  <a:custGeom>
                    <a:avLst/>
                    <a:gdLst>
                      <a:gd name="T0" fmla="*/ 749 w 1310"/>
                      <a:gd name="T1" fmla="*/ 8 h 1328"/>
                      <a:gd name="T2" fmla="*/ 844 w 1310"/>
                      <a:gd name="T3" fmla="*/ 29 h 1328"/>
                      <a:gd name="T4" fmla="*/ 933 w 1310"/>
                      <a:gd name="T5" fmla="*/ 64 h 1328"/>
                      <a:gd name="T6" fmla="*/ 1015 w 1310"/>
                      <a:gd name="T7" fmla="*/ 111 h 1328"/>
                      <a:gd name="T8" fmla="*/ 1090 w 1310"/>
                      <a:gd name="T9" fmla="*/ 169 h 1328"/>
                      <a:gd name="T10" fmla="*/ 1156 w 1310"/>
                      <a:gd name="T11" fmla="*/ 238 h 1328"/>
                      <a:gd name="T12" fmla="*/ 1211 w 1310"/>
                      <a:gd name="T13" fmla="*/ 315 h 1328"/>
                      <a:gd name="T14" fmla="*/ 1256 w 1310"/>
                      <a:gd name="T15" fmla="*/ 401 h 1328"/>
                      <a:gd name="T16" fmla="*/ 1288 w 1310"/>
                      <a:gd name="T17" fmla="*/ 493 h 1328"/>
                      <a:gd name="T18" fmla="*/ 1306 w 1310"/>
                      <a:gd name="T19" fmla="*/ 591 h 1328"/>
                      <a:gd name="T20" fmla="*/ 1310 w 1310"/>
                      <a:gd name="T21" fmla="*/ 694 h 1328"/>
                      <a:gd name="T22" fmla="*/ 1298 w 1310"/>
                      <a:gd name="T23" fmla="*/ 794 h 1328"/>
                      <a:gd name="T24" fmla="*/ 1270 w 1310"/>
                      <a:gd name="T25" fmla="*/ 891 h 1328"/>
                      <a:gd name="T26" fmla="*/ 1231 w 1310"/>
                      <a:gd name="T27" fmla="*/ 980 h 1328"/>
                      <a:gd name="T28" fmla="*/ 1179 w 1310"/>
                      <a:gd name="T29" fmla="*/ 1061 h 1328"/>
                      <a:gd name="T30" fmla="*/ 1116 w 1310"/>
                      <a:gd name="T31" fmla="*/ 1134 h 1328"/>
                      <a:gd name="T32" fmla="*/ 1045 w 1310"/>
                      <a:gd name="T33" fmla="*/ 1196 h 1328"/>
                      <a:gd name="T34" fmla="*/ 965 w 1310"/>
                      <a:gd name="T35" fmla="*/ 1248 h 1328"/>
                      <a:gd name="T36" fmla="*/ 878 w 1310"/>
                      <a:gd name="T37" fmla="*/ 1288 h 1328"/>
                      <a:gd name="T38" fmla="*/ 788 w 1310"/>
                      <a:gd name="T39" fmla="*/ 1314 h 1328"/>
                      <a:gd name="T40" fmla="*/ 692 w 1310"/>
                      <a:gd name="T41" fmla="*/ 1327 h 1328"/>
                      <a:gd name="T42" fmla="*/ 593 w 1310"/>
                      <a:gd name="T43" fmla="*/ 1326 h 1328"/>
                      <a:gd name="T44" fmla="*/ 495 w 1310"/>
                      <a:gd name="T45" fmla="*/ 1309 h 1328"/>
                      <a:gd name="T46" fmla="*/ 403 w 1310"/>
                      <a:gd name="T47" fmla="*/ 1279 h 1328"/>
                      <a:gd name="T48" fmla="*/ 317 w 1310"/>
                      <a:gd name="T49" fmla="*/ 1236 h 1328"/>
                      <a:gd name="T50" fmla="*/ 240 w 1310"/>
                      <a:gd name="T51" fmla="*/ 1181 h 1328"/>
                      <a:gd name="T52" fmla="*/ 171 w 1310"/>
                      <a:gd name="T53" fmla="*/ 1115 h 1328"/>
                      <a:gd name="T54" fmla="*/ 113 w 1310"/>
                      <a:gd name="T55" fmla="*/ 1041 h 1328"/>
                      <a:gd name="T56" fmla="*/ 65 w 1310"/>
                      <a:gd name="T57" fmla="*/ 957 h 1328"/>
                      <a:gd name="T58" fmla="*/ 29 w 1310"/>
                      <a:gd name="T59" fmla="*/ 868 h 1328"/>
                      <a:gd name="T60" fmla="*/ 8 w 1310"/>
                      <a:gd name="T61" fmla="*/ 772 h 1328"/>
                      <a:gd name="T62" fmla="*/ 0 w 1310"/>
                      <a:gd name="T63" fmla="*/ 671 h 1328"/>
                      <a:gd name="T64" fmla="*/ 7 w 1310"/>
                      <a:gd name="T65" fmla="*/ 567 h 1328"/>
                      <a:gd name="T66" fmla="*/ 28 w 1310"/>
                      <a:gd name="T67" fmla="*/ 469 h 1328"/>
                      <a:gd name="T68" fmla="*/ 63 w 1310"/>
                      <a:gd name="T69" fmla="*/ 379 h 1328"/>
                      <a:gd name="T70" fmla="*/ 110 w 1310"/>
                      <a:gd name="T71" fmla="*/ 294 h 1328"/>
                      <a:gd name="T72" fmla="*/ 168 w 1310"/>
                      <a:gd name="T73" fmla="*/ 219 h 1328"/>
                      <a:gd name="T74" fmla="*/ 237 w 1310"/>
                      <a:gd name="T75" fmla="*/ 152 h 1328"/>
                      <a:gd name="T76" fmla="*/ 313 w 1310"/>
                      <a:gd name="T77" fmla="*/ 97 h 1328"/>
                      <a:gd name="T78" fmla="*/ 398 w 1310"/>
                      <a:gd name="T79" fmla="*/ 53 h 1328"/>
                      <a:gd name="T80" fmla="*/ 488 w 1310"/>
                      <a:gd name="T81" fmla="*/ 22 h 1328"/>
                      <a:gd name="T82" fmla="*/ 584 w 1310"/>
                      <a:gd name="T83" fmla="*/ 5 h 1328"/>
                      <a:gd name="T84" fmla="*/ 684 w 1310"/>
                      <a:gd name="T85" fmla="*/ 0 h 132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310"/>
                      <a:gd name="T130" fmla="*/ 0 h 1328"/>
                      <a:gd name="T131" fmla="*/ 1310 w 1310"/>
                      <a:gd name="T132" fmla="*/ 1328 h 132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310" h="1328">
                        <a:moveTo>
                          <a:pt x="684" y="0"/>
                        </a:moveTo>
                        <a:lnTo>
                          <a:pt x="717" y="4"/>
                        </a:lnTo>
                        <a:lnTo>
                          <a:pt x="749" y="8"/>
                        </a:lnTo>
                        <a:lnTo>
                          <a:pt x="781" y="13"/>
                        </a:lnTo>
                        <a:lnTo>
                          <a:pt x="812" y="20"/>
                        </a:lnTo>
                        <a:lnTo>
                          <a:pt x="844" y="29"/>
                        </a:lnTo>
                        <a:lnTo>
                          <a:pt x="873" y="39"/>
                        </a:lnTo>
                        <a:lnTo>
                          <a:pt x="903" y="50"/>
                        </a:lnTo>
                        <a:lnTo>
                          <a:pt x="933" y="64"/>
                        </a:lnTo>
                        <a:lnTo>
                          <a:pt x="961" y="78"/>
                        </a:lnTo>
                        <a:lnTo>
                          <a:pt x="989" y="93"/>
                        </a:lnTo>
                        <a:lnTo>
                          <a:pt x="1015" y="111"/>
                        </a:lnTo>
                        <a:lnTo>
                          <a:pt x="1041" y="129"/>
                        </a:lnTo>
                        <a:lnTo>
                          <a:pt x="1066" y="148"/>
                        </a:lnTo>
                        <a:lnTo>
                          <a:pt x="1090" y="169"/>
                        </a:lnTo>
                        <a:lnTo>
                          <a:pt x="1113" y="191"/>
                        </a:lnTo>
                        <a:lnTo>
                          <a:pt x="1135" y="213"/>
                        </a:lnTo>
                        <a:lnTo>
                          <a:pt x="1156" y="238"/>
                        </a:lnTo>
                        <a:lnTo>
                          <a:pt x="1175" y="262"/>
                        </a:lnTo>
                        <a:lnTo>
                          <a:pt x="1194" y="289"/>
                        </a:lnTo>
                        <a:lnTo>
                          <a:pt x="1211" y="315"/>
                        </a:lnTo>
                        <a:lnTo>
                          <a:pt x="1227" y="343"/>
                        </a:lnTo>
                        <a:lnTo>
                          <a:pt x="1243" y="371"/>
                        </a:lnTo>
                        <a:lnTo>
                          <a:pt x="1256" y="401"/>
                        </a:lnTo>
                        <a:lnTo>
                          <a:pt x="1268" y="431"/>
                        </a:lnTo>
                        <a:lnTo>
                          <a:pt x="1278" y="461"/>
                        </a:lnTo>
                        <a:lnTo>
                          <a:pt x="1288" y="493"/>
                        </a:lnTo>
                        <a:lnTo>
                          <a:pt x="1296" y="525"/>
                        </a:lnTo>
                        <a:lnTo>
                          <a:pt x="1302" y="558"/>
                        </a:lnTo>
                        <a:lnTo>
                          <a:pt x="1306" y="591"/>
                        </a:lnTo>
                        <a:lnTo>
                          <a:pt x="1309" y="624"/>
                        </a:lnTo>
                        <a:lnTo>
                          <a:pt x="1310" y="659"/>
                        </a:lnTo>
                        <a:lnTo>
                          <a:pt x="1310" y="694"/>
                        </a:lnTo>
                        <a:lnTo>
                          <a:pt x="1307" y="728"/>
                        </a:lnTo>
                        <a:lnTo>
                          <a:pt x="1303" y="762"/>
                        </a:lnTo>
                        <a:lnTo>
                          <a:pt x="1298" y="794"/>
                        </a:lnTo>
                        <a:lnTo>
                          <a:pt x="1290" y="828"/>
                        </a:lnTo>
                        <a:lnTo>
                          <a:pt x="1282" y="860"/>
                        </a:lnTo>
                        <a:lnTo>
                          <a:pt x="1270" y="891"/>
                        </a:lnTo>
                        <a:lnTo>
                          <a:pt x="1259" y="922"/>
                        </a:lnTo>
                        <a:lnTo>
                          <a:pt x="1246" y="951"/>
                        </a:lnTo>
                        <a:lnTo>
                          <a:pt x="1231" y="980"/>
                        </a:lnTo>
                        <a:lnTo>
                          <a:pt x="1215" y="1007"/>
                        </a:lnTo>
                        <a:lnTo>
                          <a:pt x="1198" y="1035"/>
                        </a:lnTo>
                        <a:lnTo>
                          <a:pt x="1179" y="1061"/>
                        </a:lnTo>
                        <a:lnTo>
                          <a:pt x="1159" y="1086"/>
                        </a:lnTo>
                        <a:lnTo>
                          <a:pt x="1139" y="1110"/>
                        </a:lnTo>
                        <a:lnTo>
                          <a:pt x="1116" y="1134"/>
                        </a:lnTo>
                        <a:lnTo>
                          <a:pt x="1094" y="1155"/>
                        </a:lnTo>
                        <a:lnTo>
                          <a:pt x="1069" y="1177"/>
                        </a:lnTo>
                        <a:lnTo>
                          <a:pt x="1045" y="1196"/>
                        </a:lnTo>
                        <a:lnTo>
                          <a:pt x="1019" y="1214"/>
                        </a:lnTo>
                        <a:lnTo>
                          <a:pt x="993" y="1232"/>
                        </a:lnTo>
                        <a:lnTo>
                          <a:pt x="965" y="1248"/>
                        </a:lnTo>
                        <a:lnTo>
                          <a:pt x="938" y="1262"/>
                        </a:lnTo>
                        <a:lnTo>
                          <a:pt x="908" y="1275"/>
                        </a:lnTo>
                        <a:lnTo>
                          <a:pt x="878" y="1288"/>
                        </a:lnTo>
                        <a:lnTo>
                          <a:pt x="849" y="1298"/>
                        </a:lnTo>
                        <a:lnTo>
                          <a:pt x="818" y="1307"/>
                        </a:lnTo>
                        <a:lnTo>
                          <a:pt x="788" y="1314"/>
                        </a:lnTo>
                        <a:lnTo>
                          <a:pt x="756" y="1320"/>
                        </a:lnTo>
                        <a:lnTo>
                          <a:pt x="723" y="1325"/>
                        </a:lnTo>
                        <a:lnTo>
                          <a:pt x="692" y="1327"/>
                        </a:lnTo>
                        <a:lnTo>
                          <a:pt x="659" y="1328"/>
                        </a:lnTo>
                        <a:lnTo>
                          <a:pt x="626" y="1328"/>
                        </a:lnTo>
                        <a:lnTo>
                          <a:pt x="593" y="1326"/>
                        </a:lnTo>
                        <a:lnTo>
                          <a:pt x="559" y="1322"/>
                        </a:lnTo>
                        <a:lnTo>
                          <a:pt x="526" y="1316"/>
                        </a:lnTo>
                        <a:lnTo>
                          <a:pt x="495" y="1309"/>
                        </a:lnTo>
                        <a:lnTo>
                          <a:pt x="463" y="1301"/>
                        </a:lnTo>
                        <a:lnTo>
                          <a:pt x="432" y="1291"/>
                        </a:lnTo>
                        <a:lnTo>
                          <a:pt x="403" y="1279"/>
                        </a:lnTo>
                        <a:lnTo>
                          <a:pt x="373" y="1265"/>
                        </a:lnTo>
                        <a:lnTo>
                          <a:pt x="345" y="1251"/>
                        </a:lnTo>
                        <a:lnTo>
                          <a:pt x="317" y="1236"/>
                        </a:lnTo>
                        <a:lnTo>
                          <a:pt x="291" y="1218"/>
                        </a:lnTo>
                        <a:lnTo>
                          <a:pt x="265" y="1200"/>
                        </a:lnTo>
                        <a:lnTo>
                          <a:pt x="240" y="1181"/>
                        </a:lnTo>
                        <a:lnTo>
                          <a:pt x="216" y="1160"/>
                        </a:lnTo>
                        <a:lnTo>
                          <a:pt x="194" y="1138"/>
                        </a:lnTo>
                        <a:lnTo>
                          <a:pt x="171" y="1115"/>
                        </a:lnTo>
                        <a:lnTo>
                          <a:pt x="151" y="1091"/>
                        </a:lnTo>
                        <a:lnTo>
                          <a:pt x="131" y="1067"/>
                        </a:lnTo>
                        <a:lnTo>
                          <a:pt x="113" y="1041"/>
                        </a:lnTo>
                        <a:lnTo>
                          <a:pt x="96" y="1014"/>
                        </a:lnTo>
                        <a:lnTo>
                          <a:pt x="79" y="986"/>
                        </a:lnTo>
                        <a:lnTo>
                          <a:pt x="65" y="957"/>
                        </a:lnTo>
                        <a:lnTo>
                          <a:pt x="52" y="929"/>
                        </a:lnTo>
                        <a:lnTo>
                          <a:pt x="41" y="898"/>
                        </a:lnTo>
                        <a:lnTo>
                          <a:pt x="29" y="868"/>
                        </a:lnTo>
                        <a:lnTo>
                          <a:pt x="21" y="836"/>
                        </a:lnTo>
                        <a:lnTo>
                          <a:pt x="13" y="805"/>
                        </a:lnTo>
                        <a:lnTo>
                          <a:pt x="8" y="772"/>
                        </a:lnTo>
                        <a:lnTo>
                          <a:pt x="3" y="738"/>
                        </a:lnTo>
                        <a:lnTo>
                          <a:pt x="1" y="705"/>
                        </a:lnTo>
                        <a:lnTo>
                          <a:pt x="0" y="671"/>
                        </a:lnTo>
                        <a:lnTo>
                          <a:pt x="0" y="636"/>
                        </a:lnTo>
                        <a:lnTo>
                          <a:pt x="3" y="602"/>
                        </a:lnTo>
                        <a:lnTo>
                          <a:pt x="7" y="567"/>
                        </a:lnTo>
                        <a:lnTo>
                          <a:pt x="12" y="535"/>
                        </a:lnTo>
                        <a:lnTo>
                          <a:pt x="19" y="502"/>
                        </a:lnTo>
                        <a:lnTo>
                          <a:pt x="28" y="469"/>
                        </a:lnTo>
                        <a:lnTo>
                          <a:pt x="39" y="439"/>
                        </a:lnTo>
                        <a:lnTo>
                          <a:pt x="50" y="408"/>
                        </a:lnTo>
                        <a:lnTo>
                          <a:pt x="63" y="379"/>
                        </a:lnTo>
                        <a:lnTo>
                          <a:pt x="77" y="349"/>
                        </a:lnTo>
                        <a:lnTo>
                          <a:pt x="93" y="322"/>
                        </a:lnTo>
                        <a:lnTo>
                          <a:pt x="110" y="294"/>
                        </a:lnTo>
                        <a:lnTo>
                          <a:pt x="128" y="268"/>
                        </a:lnTo>
                        <a:lnTo>
                          <a:pt x="148" y="243"/>
                        </a:lnTo>
                        <a:lnTo>
                          <a:pt x="168" y="219"/>
                        </a:lnTo>
                        <a:lnTo>
                          <a:pt x="190" y="195"/>
                        </a:lnTo>
                        <a:lnTo>
                          <a:pt x="213" y="174"/>
                        </a:lnTo>
                        <a:lnTo>
                          <a:pt x="237" y="152"/>
                        </a:lnTo>
                        <a:lnTo>
                          <a:pt x="261" y="133"/>
                        </a:lnTo>
                        <a:lnTo>
                          <a:pt x="287" y="115"/>
                        </a:lnTo>
                        <a:lnTo>
                          <a:pt x="313" y="97"/>
                        </a:lnTo>
                        <a:lnTo>
                          <a:pt x="341" y="81"/>
                        </a:lnTo>
                        <a:lnTo>
                          <a:pt x="368" y="67"/>
                        </a:lnTo>
                        <a:lnTo>
                          <a:pt x="398" y="53"/>
                        </a:lnTo>
                        <a:lnTo>
                          <a:pt x="427" y="41"/>
                        </a:lnTo>
                        <a:lnTo>
                          <a:pt x="457" y="31"/>
                        </a:lnTo>
                        <a:lnTo>
                          <a:pt x="488" y="22"/>
                        </a:lnTo>
                        <a:lnTo>
                          <a:pt x="519" y="15"/>
                        </a:lnTo>
                        <a:lnTo>
                          <a:pt x="552" y="9"/>
                        </a:lnTo>
                        <a:lnTo>
                          <a:pt x="584" y="5"/>
                        </a:lnTo>
                        <a:lnTo>
                          <a:pt x="617" y="2"/>
                        </a:lnTo>
                        <a:lnTo>
                          <a:pt x="650" y="0"/>
                        </a:lnTo>
                        <a:lnTo>
                          <a:pt x="684" y="0"/>
                        </a:lnTo>
                        <a:close/>
                      </a:path>
                    </a:pathLst>
                  </a:custGeom>
                  <a:noFill/>
                  <a:ln w="22225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" name="Group 98"/>
                <p:cNvGrpSpPr>
                  <a:grpSpLocks/>
                </p:cNvGrpSpPr>
                <p:nvPr/>
              </p:nvGrpSpPr>
              <p:grpSpPr bwMode="auto">
                <a:xfrm>
                  <a:off x="3024" y="2976"/>
                  <a:ext cx="628" cy="589"/>
                  <a:chOff x="3024" y="2976"/>
                  <a:chExt cx="628" cy="589"/>
                </a:xfrm>
              </p:grpSpPr>
              <p:sp>
                <p:nvSpPr>
                  <p:cNvPr id="60458" name="Rectangle 9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24" y="2976"/>
                    <a:ext cx="628" cy="589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59" name="Rectangle 10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24" y="2976"/>
                    <a:ext cx="628" cy="589"/>
                  </a:xfrm>
                  <a:prstGeom prst="rect">
                    <a:avLst/>
                  </a:prstGeom>
                  <a:noFill/>
                  <a:ln w="0">
                    <a:solidFill>
                      <a:srgbClr val="1F1A17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0" name="Freeform 101"/>
                  <p:cNvSpPr>
                    <a:spLocks/>
                  </p:cNvSpPr>
                  <p:nvPr/>
                </p:nvSpPr>
                <p:spPr bwMode="auto">
                  <a:xfrm flipH="1">
                    <a:off x="3079" y="3012"/>
                    <a:ext cx="518" cy="517"/>
                  </a:xfrm>
                  <a:custGeom>
                    <a:avLst/>
                    <a:gdLst>
                      <a:gd name="T0" fmla="*/ 7414 w 13455"/>
                      <a:gd name="T1" fmla="*/ 34 h 13438"/>
                      <a:gd name="T2" fmla="*/ 8406 w 13455"/>
                      <a:gd name="T3" fmla="*/ 212 h 13438"/>
                      <a:gd name="T4" fmla="*/ 9343 w 13455"/>
                      <a:gd name="T5" fmla="*/ 530 h 13438"/>
                      <a:gd name="T6" fmla="*/ 10212 w 13455"/>
                      <a:gd name="T7" fmla="*/ 975 h 13438"/>
                      <a:gd name="T8" fmla="*/ 11003 w 13455"/>
                      <a:gd name="T9" fmla="*/ 1538 h 13438"/>
                      <a:gd name="T10" fmla="*/ 11704 w 13455"/>
                      <a:gd name="T11" fmla="*/ 2205 h 13438"/>
                      <a:gd name="T12" fmla="*/ 12304 w 13455"/>
                      <a:gd name="T13" fmla="*/ 2966 h 13438"/>
                      <a:gd name="T14" fmla="*/ 12791 w 13455"/>
                      <a:gd name="T15" fmla="*/ 3810 h 13438"/>
                      <a:gd name="T16" fmla="*/ 13152 w 13455"/>
                      <a:gd name="T17" fmla="*/ 4725 h 13438"/>
                      <a:gd name="T18" fmla="*/ 13378 w 13455"/>
                      <a:gd name="T19" fmla="*/ 5698 h 13438"/>
                      <a:gd name="T20" fmla="*/ 13455 w 13455"/>
                      <a:gd name="T21" fmla="*/ 6719 h 13438"/>
                      <a:gd name="T22" fmla="*/ 13378 w 13455"/>
                      <a:gd name="T23" fmla="*/ 7740 h 13438"/>
                      <a:gd name="T24" fmla="*/ 13152 w 13455"/>
                      <a:gd name="T25" fmla="*/ 8714 h 13438"/>
                      <a:gd name="T26" fmla="*/ 12791 w 13455"/>
                      <a:gd name="T27" fmla="*/ 9628 h 13438"/>
                      <a:gd name="T28" fmla="*/ 12304 w 13455"/>
                      <a:gd name="T29" fmla="*/ 10472 h 13438"/>
                      <a:gd name="T30" fmla="*/ 11704 w 13455"/>
                      <a:gd name="T31" fmla="*/ 11233 h 13438"/>
                      <a:gd name="T32" fmla="*/ 11003 w 13455"/>
                      <a:gd name="T33" fmla="*/ 11901 h 13438"/>
                      <a:gd name="T34" fmla="*/ 10212 w 13455"/>
                      <a:gd name="T35" fmla="*/ 12463 h 13438"/>
                      <a:gd name="T36" fmla="*/ 9343 w 13455"/>
                      <a:gd name="T37" fmla="*/ 12908 h 13438"/>
                      <a:gd name="T38" fmla="*/ 8406 w 13455"/>
                      <a:gd name="T39" fmla="*/ 13226 h 13438"/>
                      <a:gd name="T40" fmla="*/ 7414 w 13455"/>
                      <a:gd name="T41" fmla="*/ 13404 h 13438"/>
                      <a:gd name="T42" fmla="*/ 6382 w 13455"/>
                      <a:gd name="T43" fmla="*/ 13429 h 13438"/>
                      <a:gd name="T44" fmla="*/ 5375 w 13455"/>
                      <a:gd name="T45" fmla="*/ 13301 h 13438"/>
                      <a:gd name="T46" fmla="*/ 4419 w 13455"/>
                      <a:gd name="T47" fmla="*/ 13030 h 13438"/>
                      <a:gd name="T48" fmla="*/ 3525 w 13455"/>
                      <a:gd name="T49" fmla="*/ 12625 h 13438"/>
                      <a:gd name="T50" fmla="*/ 2706 w 13455"/>
                      <a:gd name="T51" fmla="*/ 12100 h 13438"/>
                      <a:gd name="T52" fmla="*/ 1975 w 13455"/>
                      <a:gd name="T53" fmla="*/ 11466 h 13438"/>
                      <a:gd name="T54" fmla="*/ 1340 w 13455"/>
                      <a:gd name="T55" fmla="*/ 10735 h 13438"/>
                      <a:gd name="T56" fmla="*/ 814 w 13455"/>
                      <a:gd name="T57" fmla="*/ 9917 h 13438"/>
                      <a:gd name="T58" fmla="*/ 409 w 13455"/>
                      <a:gd name="T59" fmla="*/ 9025 h 13438"/>
                      <a:gd name="T60" fmla="*/ 137 w 13455"/>
                      <a:gd name="T61" fmla="*/ 8070 h 13438"/>
                      <a:gd name="T62" fmla="*/ 8 w 13455"/>
                      <a:gd name="T63" fmla="*/ 7064 h 13438"/>
                      <a:gd name="T64" fmla="*/ 35 w 13455"/>
                      <a:gd name="T65" fmla="*/ 6034 h 13438"/>
                      <a:gd name="T66" fmla="*/ 212 w 13455"/>
                      <a:gd name="T67" fmla="*/ 5044 h 13438"/>
                      <a:gd name="T68" fmla="*/ 530 w 13455"/>
                      <a:gd name="T69" fmla="*/ 4108 h 13438"/>
                      <a:gd name="T70" fmla="*/ 977 w 13455"/>
                      <a:gd name="T71" fmla="*/ 3240 h 13438"/>
                      <a:gd name="T72" fmla="*/ 1540 w 13455"/>
                      <a:gd name="T73" fmla="*/ 2449 h 13438"/>
                      <a:gd name="T74" fmla="*/ 2208 w 13455"/>
                      <a:gd name="T75" fmla="*/ 1749 h 13438"/>
                      <a:gd name="T76" fmla="*/ 2971 w 13455"/>
                      <a:gd name="T77" fmla="*/ 1150 h 13438"/>
                      <a:gd name="T78" fmla="*/ 3816 w 13455"/>
                      <a:gd name="T79" fmla="*/ 664 h 13438"/>
                      <a:gd name="T80" fmla="*/ 4731 w 13455"/>
                      <a:gd name="T81" fmla="*/ 302 h 13438"/>
                      <a:gd name="T82" fmla="*/ 5706 w 13455"/>
                      <a:gd name="T83" fmla="*/ 77 h 13438"/>
                      <a:gd name="T84" fmla="*/ 6728 w 13455"/>
                      <a:gd name="T85" fmla="*/ 0 h 1343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3455"/>
                      <a:gd name="T130" fmla="*/ 0 h 13438"/>
                      <a:gd name="T131" fmla="*/ 13455 w 13455"/>
                      <a:gd name="T132" fmla="*/ 13438 h 1343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3455" h="13438">
                        <a:moveTo>
                          <a:pt x="6728" y="0"/>
                        </a:moveTo>
                        <a:lnTo>
                          <a:pt x="7073" y="9"/>
                        </a:lnTo>
                        <a:lnTo>
                          <a:pt x="7414" y="34"/>
                        </a:lnTo>
                        <a:lnTo>
                          <a:pt x="7750" y="77"/>
                        </a:lnTo>
                        <a:lnTo>
                          <a:pt x="8080" y="137"/>
                        </a:lnTo>
                        <a:lnTo>
                          <a:pt x="8406" y="212"/>
                        </a:lnTo>
                        <a:lnTo>
                          <a:pt x="8724" y="302"/>
                        </a:lnTo>
                        <a:lnTo>
                          <a:pt x="9036" y="408"/>
                        </a:lnTo>
                        <a:lnTo>
                          <a:pt x="9343" y="530"/>
                        </a:lnTo>
                        <a:lnTo>
                          <a:pt x="9641" y="664"/>
                        </a:lnTo>
                        <a:lnTo>
                          <a:pt x="9930" y="813"/>
                        </a:lnTo>
                        <a:lnTo>
                          <a:pt x="10212" y="975"/>
                        </a:lnTo>
                        <a:lnTo>
                          <a:pt x="10485" y="1150"/>
                        </a:lnTo>
                        <a:lnTo>
                          <a:pt x="10749" y="1338"/>
                        </a:lnTo>
                        <a:lnTo>
                          <a:pt x="11003" y="1538"/>
                        </a:lnTo>
                        <a:lnTo>
                          <a:pt x="11247" y="1749"/>
                        </a:lnTo>
                        <a:lnTo>
                          <a:pt x="11482" y="1972"/>
                        </a:lnTo>
                        <a:lnTo>
                          <a:pt x="11704" y="2205"/>
                        </a:lnTo>
                        <a:lnTo>
                          <a:pt x="11916" y="2449"/>
                        </a:lnTo>
                        <a:lnTo>
                          <a:pt x="12116" y="2704"/>
                        </a:lnTo>
                        <a:lnTo>
                          <a:pt x="12304" y="2966"/>
                        </a:lnTo>
                        <a:lnTo>
                          <a:pt x="12480" y="3240"/>
                        </a:lnTo>
                        <a:lnTo>
                          <a:pt x="12642" y="3521"/>
                        </a:lnTo>
                        <a:lnTo>
                          <a:pt x="12791" y="3810"/>
                        </a:lnTo>
                        <a:lnTo>
                          <a:pt x="12926" y="4108"/>
                        </a:lnTo>
                        <a:lnTo>
                          <a:pt x="13046" y="4413"/>
                        </a:lnTo>
                        <a:lnTo>
                          <a:pt x="13152" y="4725"/>
                        </a:lnTo>
                        <a:lnTo>
                          <a:pt x="13243" y="5044"/>
                        </a:lnTo>
                        <a:lnTo>
                          <a:pt x="13318" y="5368"/>
                        </a:lnTo>
                        <a:lnTo>
                          <a:pt x="13378" y="5698"/>
                        </a:lnTo>
                        <a:lnTo>
                          <a:pt x="13421" y="6034"/>
                        </a:lnTo>
                        <a:lnTo>
                          <a:pt x="13447" y="6375"/>
                        </a:lnTo>
                        <a:lnTo>
                          <a:pt x="13455" y="6719"/>
                        </a:lnTo>
                        <a:lnTo>
                          <a:pt x="13447" y="7064"/>
                        </a:lnTo>
                        <a:lnTo>
                          <a:pt x="13421" y="7404"/>
                        </a:lnTo>
                        <a:lnTo>
                          <a:pt x="13378" y="7740"/>
                        </a:lnTo>
                        <a:lnTo>
                          <a:pt x="13318" y="8070"/>
                        </a:lnTo>
                        <a:lnTo>
                          <a:pt x="13243" y="8395"/>
                        </a:lnTo>
                        <a:lnTo>
                          <a:pt x="13152" y="8714"/>
                        </a:lnTo>
                        <a:lnTo>
                          <a:pt x="13046" y="9025"/>
                        </a:lnTo>
                        <a:lnTo>
                          <a:pt x="12926" y="9330"/>
                        </a:lnTo>
                        <a:lnTo>
                          <a:pt x="12791" y="9628"/>
                        </a:lnTo>
                        <a:lnTo>
                          <a:pt x="12642" y="9917"/>
                        </a:lnTo>
                        <a:lnTo>
                          <a:pt x="12480" y="10198"/>
                        </a:lnTo>
                        <a:lnTo>
                          <a:pt x="12304" y="10472"/>
                        </a:lnTo>
                        <a:lnTo>
                          <a:pt x="12116" y="10735"/>
                        </a:lnTo>
                        <a:lnTo>
                          <a:pt x="11916" y="10988"/>
                        </a:lnTo>
                        <a:lnTo>
                          <a:pt x="11704" y="11233"/>
                        </a:lnTo>
                        <a:lnTo>
                          <a:pt x="11482" y="11466"/>
                        </a:lnTo>
                        <a:lnTo>
                          <a:pt x="11247" y="11690"/>
                        </a:lnTo>
                        <a:lnTo>
                          <a:pt x="11003" y="11901"/>
                        </a:lnTo>
                        <a:lnTo>
                          <a:pt x="10749" y="12100"/>
                        </a:lnTo>
                        <a:lnTo>
                          <a:pt x="10485" y="12288"/>
                        </a:lnTo>
                        <a:lnTo>
                          <a:pt x="10212" y="12463"/>
                        </a:lnTo>
                        <a:lnTo>
                          <a:pt x="9930" y="12625"/>
                        </a:lnTo>
                        <a:lnTo>
                          <a:pt x="9641" y="12774"/>
                        </a:lnTo>
                        <a:lnTo>
                          <a:pt x="9343" y="12908"/>
                        </a:lnTo>
                        <a:lnTo>
                          <a:pt x="9036" y="13030"/>
                        </a:lnTo>
                        <a:lnTo>
                          <a:pt x="8724" y="13136"/>
                        </a:lnTo>
                        <a:lnTo>
                          <a:pt x="8406" y="13226"/>
                        </a:lnTo>
                        <a:lnTo>
                          <a:pt x="8080" y="13301"/>
                        </a:lnTo>
                        <a:lnTo>
                          <a:pt x="7750" y="13361"/>
                        </a:lnTo>
                        <a:lnTo>
                          <a:pt x="7414" y="13404"/>
                        </a:lnTo>
                        <a:lnTo>
                          <a:pt x="7073" y="13429"/>
                        </a:lnTo>
                        <a:lnTo>
                          <a:pt x="6728" y="13438"/>
                        </a:lnTo>
                        <a:lnTo>
                          <a:pt x="6382" y="13429"/>
                        </a:lnTo>
                        <a:lnTo>
                          <a:pt x="6041" y="13404"/>
                        </a:lnTo>
                        <a:lnTo>
                          <a:pt x="5706" y="13361"/>
                        </a:lnTo>
                        <a:lnTo>
                          <a:pt x="5375" y="13301"/>
                        </a:lnTo>
                        <a:lnTo>
                          <a:pt x="5049" y="13226"/>
                        </a:lnTo>
                        <a:lnTo>
                          <a:pt x="4731" y="13136"/>
                        </a:lnTo>
                        <a:lnTo>
                          <a:pt x="4419" y="13030"/>
                        </a:lnTo>
                        <a:lnTo>
                          <a:pt x="4114" y="12908"/>
                        </a:lnTo>
                        <a:lnTo>
                          <a:pt x="3816" y="12774"/>
                        </a:lnTo>
                        <a:lnTo>
                          <a:pt x="3525" y="12625"/>
                        </a:lnTo>
                        <a:lnTo>
                          <a:pt x="3243" y="12463"/>
                        </a:lnTo>
                        <a:lnTo>
                          <a:pt x="2971" y="12288"/>
                        </a:lnTo>
                        <a:lnTo>
                          <a:pt x="2706" y="12100"/>
                        </a:lnTo>
                        <a:lnTo>
                          <a:pt x="2452" y="11901"/>
                        </a:lnTo>
                        <a:lnTo>
                          <a:pt x="2208" y="11690"/>
                        </a:lnTo>
                        <a:lnTo>
                          <a:pt x="1975" y="11466"/>
                        </a:lnTo>
                        <a:lnTo>
                          <a:pt x="1751" y="11233"/>
                        </a:lnTo>
                        <a:lnTo>
                          <a:pt x="1540" y="10988"/>
                        </a:lnTo>
                        <a:lnTo>
                          <a:pt x="1340" y="10735"/>
                        </a:lnTo>
                        <a:lnTo>
                          <a:pt x="1151" y="10472"/>
                        </a:lnTo>
                        <a:lnTo>
                          <a:pt x="977" y="10198"/>
                        </a:lnTo>
                        <a:lnTo>
                          <a:pt x="814" y="9917"/>
                        </a:lnTo>
                        <a:lnTo>
                          <a:pt x="665" y="9628"/>
                        </a:lnTo>
                        <a:lnTo>
                          <a:pt x="530" y="9330"/>
                        </a:lnTo>
                        <a:lnTo>
                          <a:pt x="409" y="9025"/>
                        </a:lnTo>
                        <a:lnTo>
                          <a:pt x="303" y="8714"/>
                        </a:lnTo>
                        <a:lnTo>
                          <a:pt x="212" y="8395"/>
                        </a:lnTo>
                        <a:lnTo>
                          <a:pt x="137" y="8070"/>
                        </a:lnTo>
                        <a:lnTo>
                          <a:pt x="77" y="7740"/>
                        </a:lnTo>
                        <a:lnTo>
                          <a:pt x="35" y="7404"/>
                        </a:lnTo>
                        <a:lnTo>
                          <a:pt x="8" y="7064"/>
                        </a:lnTo>
                        <a:lnTo>
                          <a:pt x="0" y="6719"/>
                        </a:lnTo>
                        <a:lnTo>
                          <a:pt x="8" y="6375"/>
                        </a:lnTo>
                        <a:lnTo>
                          <a:pt x="35" y="6034"/>
                        </a:lnTo>
                        <a:lnTo>
                          <a:pt x="77" y="5698"/>
                        </a:lnTo>
                        <a:lnTo>
                          <a:pt x="137" y="5368"/>
                        </a:lnTo>
                        <a:lnTo>
                          <a:pt x="212" y="5044"/>
                        </a:lnTo>
                        <a:lnTo>
                          <a:pt x="303" y="4725"/>
                        </a:lnTo>
                        <a:lnTo>
                          <a:pt x="409" y="4413"/>
                        </a:lnTo>
                        <a:lnTo>
                          <a:pt x="530" y="4108"/>
                        </a:lnTo>
                        <a:lnTo>
                          <a:pt x="665" y="3810"/>
                        </a:lnTo>
                        <a:lnTo>
                          <a:pt x="814" y="3521"/>
                        </a:lnTo>
                        <a:lnTo>
                          <a:pt x="977" y="3240"/>
                        </a:lnTo>
                        <a:lnTo>
                          <a:pt x="1151" y="2966"/>
                        </a:lnTo>
                        <a:lnTo>
                          <a:pt x="1340" y="2704"/>
                        </a:lnTo>
                        <a:lnTo>
                          <a:pt x="1540" y="2449"/>
                        </a:lnTo>
                        <a:lnTo>
                          <a:pt x="1751" y="2205"/>
                        </a:lnTo>
                        <a:lnTo>
                          <a:pt x="1975" y="1972"/>
                        </a:lnTo>
                        <a:lnTo>
                          <a:pt x="2208" y="1749"/>
                        </a:lnTo>
                        <a:lnTo>
                          <a:pt x="2452" y="1538"/>
                        </a:lnTo>
                        <a:lnTo>
                          <a:pt x="2706" y="1338"/>
                        </a:lnTo>
                        <a:lnTo>
                          <a:pt x="2971" y="1150"/>
                        </a:lnTo>
                        <a:lnTo>
                          <a:pt x="3243" y="975"/>
                        </a:lnTo>
                        <a:lnTo>
                          <a:pt x="3525" y="813"/>
                        </a:lnTo>
                        <a:lnTo>
                          <a:pt x="3816" y="664"/>
                        </a:lnTo>
                        <a:lnTo>
                          <a:pt x="4114" y="530"/>
                        </a:lnTo>
                        <a:lnTo>
                          <a:pt x="4419" y="408"/>
                        </a:lnTo>
                        <a:lnTo>
                          <a:pt x="4731" y="302"/>
                        </a:lnTo>
                        <a:lnTo>
                          <a:pt x="5049" y="212"/>
                        </a:lnTo>
                        <a:lnTo>
                          <a:pt x="5375" y="137"/>
                        </a:lnTo>
                        <a:lnTo>
                          <a:pt x="5706" y="77"/>
                        </a:lnTo>
                        <a:lnTo>
                          <a:pt x="6041" y="34"/>
                        </a:lnTo>
                        <a:lnTo>
                          <a:pt x="6382" y="9"/>
                        </a:lnTo>
                        <a:lnTo>
                          <a:pt x="67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1" name="Rectangle 10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34" y="3015"/>
                    <a:ext cx="8" cy="58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2" name="Freeform 103"/>
                  <p:cNvSpPr>
                    <a:spLocks/>
                  </p:cNvSpPr>
                  <p:nvPr/>
                </p:nvSpPr>
                <p:spPr bwMode="auto">
                  <a:xfrm flipH="1">
                    <a:off x="3277" y="3056"/>
                    <a:ext cx="14" cy="24"/>
                  </a:xfrm>
                  <a:custGeom>
                    <a:avLst/>
                    <a:gdLst>
                      <a:gd name="T0" fmla="*/ 156 w 362"/>
                      <a:gd name="T1" fmla="*/ 0 h 632"/>
                      <a:gd name="T2" fmla="*/ 362 w 362"/>
                      <a:gd name="T3" fmla="*/ 55 h 632"/>
                      <a:gd name="T4" fmla="*/ 208 w 362"/>
                      <a:gd name="T5" fmla="*/ 632 h 632"/>
                      <a:gd name="T6" fmla="*/ 0 w 362"/>
                      <a:gd name="T7" fmla="*/ 576 h 632"/>
                      <a:gd name="T8" fmla="*/ 156 w 362"/>
                      <a:gd name="T9" fmla="*/ 0 h 6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632"/>
                      <a:gd name="T17" fmla="*/ 362 w 362"/>
                      <a:gd name="T18" fmla="*/ 632 h 6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632">
                        <a:moveTo>
                          <a:pt x="156" y="0"/>
                        </a:moveTo>
                        <a:lnTo>
                          <a:pt x="362" y="55"/>
                        </a:lnTo>
                        <a:lnTo>
                          <a:pt x="208" y="632"/>
                        </a:lnTo>
                        <a:lnTo>
                          <a:pt x="0" y="576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3" name="Freeform 104"/>
                  <p:cNvSpPr>
                    <a:spLocks/>
                  </p:cNvSpPr>
                  <p:nvPr/>
                </p:nvSpPr>
                <p:spPr bwMode="auto">
                  <a:xfrm flipH="1">
                    <a:off x="3385" y="3056"/>
                    <a:ext cx="14" cy="25"/>
                  </a:xfrm>
                  <a:custGeom>
                    <a:avLst/>
                    <a:gdLst>
                      <a:gd name="T0" fmla="*/ 0 w 360"/>
                      <a:gd name="T1" fmla="*/ 55 h 631"/>
                      <a:gd name="T2" fmla="*/ 206 w 360"/>
                      <a:gd name="T3" fmla="*/ 0 h 631"/>
                      <a:gd name="T4" fmla="*/ 360 w 360"/>
                      <a:gd name="T5" fmla="*/ 576 h 631"/>
                      <a:gd name="T6" fmla="*/ 154 w 360"/>
                      <a:gd name="T7" fmla="*/ 631 h 631"/>
                      <a:gd name="T8" fmla="*/ 0 w 360"/>
                      <a:gd name="T9" fmla="*/ 55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0"/>
                      <a:gd name="T16" fmla="*/ 0 h 631"/>
                      <a:gd name="T17" fmla="*/ 360 w 360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0" h="631">
                        <a:moveTo>
                          <a:pt x="0" y="55"/>
                        </a:moveTo>
                        <a:lnTo>
                          <a:pt x="206" y="0"/>
                        </a:lnTo>
                        <a:lnTo>
                          <a:pt x="360" y="576"/>
                        </a:lnTo>
                        <a:lnTo>
                          <a:pt x="154" y="631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4" name="Freeform 105"/>
                  <p:cNvSpPr>
                    <a:spLocks/>
                  </p:cNvSpPr>
                  <p:nvPr/>
                </p:nvSpPr>
                <p:spPr bwMode="auto">
                  <a:xfrm flipH="1">
                    <a:off x="3315" y="3050"/>
                    <a:ext cx="10" cy="24"/>
                  </a:xfrm>
                  <a:custGeom>
                    <a:avLst/>
                    <a:gdLst>
                      <a:gd name="T0" fmla="*/ 52 w 265"/>
                      <a:gd name="T1" fmla="*/ 0 h 614"/>
                      <a:gd name="T2" fmla="*/ 265 w 265"/>
                      <a:gd name="T3" fmla="*/ 19 h 614"/>
                      <a:gd name="T4" fmla="*/ 213 w 265"/>
                      <a:gd name="T5" fmla="*/ 614 h 614"/>
                      <a:gd name="T6" fmla="*/ 0 w 265"/>
                      <a:gd name="T7" fmla="*/ 594 h 614"/>
                      <a:gd name="T8" fmla="*/ 52 w 265"/>
                      <a:gd name="T9" fmla="*/ 0 h 6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4"/>
                      <a:gd name="T17" fmla="*/ 265 w 265"/>
                      <a:gd name="T18" fmla="*/ 614 h 6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4">
                        <a:moveTo>
                          <a:pt x="52" y="0"/>
                        </a:moveTo>
                        <a:lnTo>
                          <a:pt x="265" y="19"/>
                        </a:lnTo>
                        <a:lnTo>
                          <a:pt x="213" y="614"/>
                        </a:lnTo>
                        <a:lnTo>
                          <a:pt x="0" y="594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5" name="Freeform 106"/>
                  <p:cNvSpPr>
                    <a:spLocks/>
                  </p:cNvSpPr>
                  <p:nvPr/>
                </p:nvSpPr>
                <p:spPr bwMode="auto">
                  <a:xfrm flipH="1">
                    <a:off x="3351" y="3050"/>
                    <a:ext cx="10" cy="24"/>
                  </a:xfrm>
                  <a:custGeom>
                    <a:avLst/>
                    <a:gdLst>
                      <a:gd name="T0" fmla="*/ 0 w 265"/>
                      <a:gd name="T1" fmla="*/ 19 h 613"/>
                      <a:gd name="T2" fmla="*/ 213 w 265"/>
                      <a:gd name="T3" fmla="*/ 0 h 613"/>
                      <a:gd name="T4" fmla="*/ 265 w 265"/>
                      <a:gd name="T5" fmla="*/ 594 h 613"/>
                      <a:gd name="T6" fmla="*/ 52 w 265"/>
                      <a:gd name="T7" fmla="*/ 613 h 613"/>
                      <a:gd name="T8" fmla="*/ 0 w 265"/>
                      <a:gd name="T9" fmla="*/ 19 h 6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3"/>
                      <a:gd name="T17" fmla="*/ 265 w 265"/>
                      <a:gd name="T18" fmla="*/ 613 h 6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3">
                        <a:moveTo>
                          <a:pt x="0" y="19"/>
                        </a:moveTo>
                        <a:lnTo>
                          <a:pt x="213" y="0"/>
                        </a:lnTo>
                        <a:lnTo>
                          <a:pt x="265" y="594"/>
                        </a:lnTo>
                        <a:lnTo>
                          <a:pt x="52" y="61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6" name="Freeform 107"/>
                  <p:cNvSpPr>
                    <a:spLocks/>
                  </p:cNvSpPr>
                  <p:nvPr/>
                </p:nvSpPr>
                <p:spPr bwMode="auto">
                  <a:xfrm flipH="1">
                    <a:off x="3292" y="3029"/>
                    <a:ext cx="16" cy="47"/>
                  </a:xfrm>
                  <a:custGeom>
                    <a:avLst/>
                    <a:gdLst>
                      <a:gd name="T0" fmla="*/ 208 w 418"/>
                      <a:gd name="T1" fmla="*/ 0 h 1213"/>
                      <a:gd name="T2" fmla="*/ 418 w 418"/>
                      <a:gd name="T3" fmla="*/ 38 h 1213"/>
                      <a:gd name="T4" fmla="*/ 210 w 418"/>
                      <a:gd name="T5" fmla="*/ 1213 h 1213"/>
                      <a:gd name="T6" fmla="*/ 0 w 418"/>
                      <a:gd name="T7" fmla="*/ 1176 h 1213"/>
                      <a:gd name="T8" fmla="*/ 208 w 418"/>
                      <a:gd name="T9" fmla="*/ 0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3"/>
                      <a:gd name="T17" fmla="*/ 418 w 418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3">
                        <a:moveTo>
                          <a:pt x="208" y="0"/>
                        </a:moveTo>
                        <a:lnTo>
                          <a:pt x="418" y="38"/>
                        </a:lnTo>
                        <a:lnTo>
                          <a:pt x="210" y="1213"/>
                        </a:lnTo>
                        <a:lnTo>
                          <a:pt x="0" y="1176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7" name="Freeform 108"/>
                  <p:cNvSpPr>
                    <a:spLocks/>
                  </p:cNvSpPr>
                  <p:nvPr/>
                </p:nvSpPr>
                <p:spPr bwMode="auto">
                  <a:xfrm flipH="1">
                    <a:off x="3368" y="3030"/>
                    <a:ext cx="16" cy="46"/>
                  </a:xfrm>
                  <a:custGeom>
                    <a:avLst/>
                    <a:gdLst>
                      <a:gd name="T0" fmla="*/ 0 w 418"/>
                      <a:gd name="T1" fmla="*/ 37 h 1212"/>
                      <a:gd name="T2" fmla="*/ 210 w 418"/>
                      <a:gd name="T3" fmla="*/ 0 h 1212"/>
                      <a:gd name="T4" fmla="*/ 418 w 418"/>
                      <a:gd name="T5" fmla="*/ 1175 h 1212"/>
                      <a:gd name="T6" fmla="*/ 208 w 418"/>
                      <a:gd name="T7" fmla="*/ 1212 h 1212"/>
                      <a:gd name="T8" fmla="*/ 0 w 418"/>
                      <a:gd name="T9" fmla="*/ 37 h 1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2"/>
                      <a:gd name="T17" fmla="*/ 418 w 418"/>
                      <a:gd name="T18" fmla="*/ 1212 h 1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2">
                        <a:moveTo>
                          <a:pt x="0" y="37"/>
                        </a:moveTo>
                        <a:lnTo>
                          <a:pt x="210" y="0"/>
                        </a:lnTo>
                        <a:lnTo>
                          <a:pt x="418" y="1175"/>
                        </a:lnTo>
                        <a:lnTo>
                          <a:pt x="208" y="1212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8" name="Rectangle 10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34" y="3468"/>
                    <a:ext cx="8" cy="57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69" name="Freeform 110"/>
                  <p:cNvSpPr>
                    <a:spLocks/>
                  </p:cNvSpPr>
                  <p:nvPr/>
                </p:nvSpPr>
                <p:spPr bwMode="auto">
                  <a:xfrm flipH="1">
                    <a:off x="3385" y="3460"/>
                    <a:ext cx="14" cy="25"/>
                  </a:xfrm>
                  <a:custGeom>
                    <a:avLst/>
                    <a:gdLst>
                      <a:gd name="T0" fmla="*/ 155 w 361"/>
                      <a:gd name="T1" fmla="*/ 0 h 631"/>
                      <a:gd name="T2" fmla="*/ 361 w 361"/>
                      <a:gd name="T3" fmla="*/ 55 h 631"/>
                      <a:gd name="T4" fmla="*/ 207 w 361"/>
                      <a:gd name="T5" fmla="*/ 631 h 631"/>
                      <a:gd name="T6" fmla="*/ 0 w 361"/>
                      <a:gd name="T7" fmla="*/ 576 h 631"/>
                      <a:gd name="T8" fmla="*/ 155 w 361"/>
                      <a:gd name="T9" fmla="*/ 0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1"/>
                      <a:gd name="T16" fmla="*/ 0 h 631"/>
                      <a:gd name="T17" fmla="*/ 361 w 361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1" h="631">
                        <a:moveTo>
                          <a:pt x="155" y="0"/>
                        </a:moveTo>
                        <a:lnTo>
                          <a:pt x="361" y="55"/>
                        </a:lnTo>
                        <a:lnTo>
                          <a:pt x="207" y="631"/>
                        </a:lnTo>
                        <a:lnTo>
                          <a:pt x="0" y="576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0" name="Freeform 111"/>
                  <p:cNvSpPr>
                    <a:spLocks/>
                  </p:cNvSpPr>
                  <p:nvPr/>
                </p:nvSpPr>
                <p:spPr bwMode="auto">
                  <a:xfrm flipH="1">
                    <a:off x="3277" y="3460"/>
                    <a:ext cx="14" cy="25"/>
                  </a:xfrm>
                  <a:custGeom>
                    <a:avLst/>
                    <a:gdLst>
                      <a:gd name="T0" fmla="*/ 0 w 362"/>
                      <a:gd name="T1" fmla="*/ 55 h 631"/>
                      <a:gd name="T2" fmla="*/ 207 w 362"/>
                      <a:gd name="T3" fmla="*/ 0 h 631"/>
                      <a:gd name="T4" fmla="*/ 362 w 362"/>
                      <a:gd name="T5" fmla="*/ 576 h 631"/>
                      <a:gd name="T6" fmla="*/ 156 w 362"/>
                      <a:gd name="T7" fmla="*/ 631 h 631"/>
                      <a:gd name="T8" fmla="*/ 0 w 362"/>
                      <a:gd name="T9" fmla="*/ 55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631"/>
                      <a:gd name="T17" fmla="*/ 362 w 362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631">
                        <a:moveTo>
                          <a:pt x="0" y="55"/>
                        </a:moveTo>
                        <a:lnTo>
                          <a:pt x="207" y="0"/>
                        </a:lnTo>
                        <a:lnTo>
                          <a:pt x="362" y="576"/>
                        </a:lnTo>
                        <a:lnTo>
                          <a:pt x="156" y="631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1" name="Freeform 112"/>
                  <p:cNvSpPr>
                    <a:spLocks/>
                  </p:cNvSpPr>
                  <p:nvPr/>
                </p:nvSpPr>
                <p:spPr bwMode="auto">
                  <a:xfrm flipH="1">
                    <a:off x="3351" y="3467"/>
                    <a:ext cx="10" cy="23"/>
                  </a:xfrm>
                  <a:custGeom>
                    <a:avLst/>
                    <a:gdLst>
                      <a:gd name="T0" fmla="*/ 52 w 265"/>
                      <a:gd name="T1" fmla="*/ 0 h 613"/>
                      <a:gd name="T2" fmla="*/ 265 w 265"/>
                      <a:gd name="T3" fmla="*/ 18 h 613"/>
                      <a:gd name="T4" fmla="*/ 213 w 265"/>
                      <a:gd name="T5" fmla="*/ 613 h 613"/>
                      <a:gd name="T6" fmla="*/ 0 w 265"/>
                      <a:gd name="T7" fmla="*/ 595 h 613"/>
                      <a:gd name="T8" fmla="*/ 52 w 265"/>
                      <a:gd name="T9" fmla="*/ 0 h 6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3"/>
                      <a:gd name="T17" fmla="*/ 265 w 265"/>
                      <a:gd name="T18" fmla="*/ 613 h 6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3">
                        <a:moveTo>
                          <a:pt x="52" y="0"/>
                        </a:moveTo>
                        <a:lnTo>
                          <a:pt x="265" y="18"/>
                        </a:lnTo>
                        <a:lnTo>
                          <a:pt x="213" y="613"/>
                        </a:lnTo>
                        <a:lnTo>
                          <a:pt x="0" y="595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2" name="Freeform 113"/>
                  <p:cNvSpPr>
                    <a:spLocks/>
                  </p:cNvSpPr>
                  <p:nvPr/>
                </p:nvSpPr>
                <p:spPr bwMode="auto">
                  <a:xfrm flipH="1">
                    <a:off x="3315" y="3467"/>
                    <a:ext cx="10" cy="23"/>
                  </a:xfrm>
                  <a:custGeom>
                    <a:avLst/>
                    <a:gdLst>
                      <a:gd name="T0" fmla="*/ 0 w 264"/>
                      <a:gd name="T1" fmla="*/ 18 h 612"/>
                      <a:gd name="T2" fmla="*/ 212 w 264"/>
                      <a:gd name="T3" fmla="*/ 0 h 612"/>
                      <a:gd name="T4" fmla="*/ 264 w 264"/>
                      <a:gd name="T5" fmla="*/ 594 h 612"/>
                      <a:gd name="T6" fmla="*/ 52 w 264"/>
                      <a:gd name="T7" fmla="*/ 612 h 612"/>
                      <a:gd name="T8" fmla="*/ 0 w 264"/>
                      <a:gd name="T9" fmla="*/ 18 h 6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4"/>
                      <a:gd name="T16" fmla="*/ 0 h 612"/>
                      <a:gd name="T17" fmla="*/ 264 w 264"/>
                      <a:gd name="T18" fmla="*/ 612 h 6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4" h="612">
                        <a:moveTo>
                          <a:pt x="0" y="18"/>
                        </a:moveTo>
                        <a:lnTo>
                          <a:pt x="212" y="0"/>
                        </a:lnTo>
                        <a:lnTo>
                          <a:pt x="264" y="594"/>
                        </a:lnTo>
                        <a:lnTo>
                          <a:pt x="52" y="612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3" name="Freeform 114"/>
                  <p:cNvSpPr>
                    <a:spLocks/>
                  </p:cNvSpPr>
                  <p:nvPr/>
                </p:nvSpPr>
                <p:spPr bwMode="auto">
                  <a:xfrm flipH="1">
                    <a:off x="3368" y="3464"/>
                    <a:ext cx="16" cy="47"/>
                  </a:xfrm>
                  <a:custGeom>
                    <a:avLst/>
                    <a:gdLst>
                      <a:gd name="T0" fmla="*/ 208 w 418"/>
                      <a:gd name="T1" fmla="*/ 0 h 1213"/>
                      <a:gd name="T2" fmla="*/ 418 w 418"/>
                      <a:gd name="T3" fmla="*/ 37 h 1213"/>
                      <a:gd name="T4" fmla="*/ 211 w 418"/>
                      <a:gd name="T5" fmla="*/ 1213 h 1213"/>
                      <a:gd name="T6" fmla="*/ 0 w 418"/>
                      <a:gd name="T7" fmla="*/ 1175 h 1213"/>
                      <a:gd name="T8" fmla="*/ 208 w 418"/>
                      <a:gd name="T9" fmla="*/ 0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3"/>
                      <a:gd name="T17" fmla="*/ 418 w 418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3">
                        <a:moveTo>
                          <a:pt x="208" y="0"/>
                        </a:moveTo>
                        <a:lnTo>
                          <a:pt x="418" y="37"/>
                        </a:lnTo>
                        <a:lnTo>
                          <a:pt x="211" y="1213"/>
                        </a:lnTo>
                        <a:lnTo>
                          <a:pt x="0" y="1175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4" name="Freeform 115"/>
                  <p:cNvSpPr>
                    <a:spLocks/>
                  </p:cNvSpPr>
                  <p:nvPr/>
                </p:nvSpPr>
                <p:spPr bwMode="auto">
                  <a:xfrm flipH="1">
                    <a:off x="3292" y="3465"/>
                    <a:ext cx="16" cy="46"/>
                  </a:xfrm>
                  <a:custGeom>
                    <a:avLst/>
                    <a:gdLst>
                      <a:gd name="T0" fmla="*/ 0 w 417"/>
                      <a:gd name="T1" fmla="*/ 38 h 1213"/>
                      <a:gd name="T2" fmla="*/ 210 w 417"/>
                      <a:gd name="T3" fmla="*/ 0 h 1213"/>
                      <a:gd name="T4" fmla="*/ 417 w 417"/>
                      <a:gd name="T5" fmla="*/ 1175 h 1213"/>
                      <a:gd name="T6" fmla="*/ 207 w 417"/>
                      <a:gd name="T7" fmla="*/ 1213 h 1213"/>
                      <a:gd name="T8" fmla="*/ 0 w 417"/>
                      <a:gd name="T9" fmla="*/ 38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7"/>
                      <a:gd name="T16" fmla="*/ 0 h 1213"/>
                      <a:gd name="T17" fmla="*/ 417 w 417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7" h="1213">
                        <a:moveTo>
                          <a:pt x="0" y="38"/>
                        </a:moveTo>
                        <a:lnTo>
                          <a:pt x="210" y="0"/>
                        </a:lnTo>
                        <a:lnTo>
                          <a:pt x="417" y="1175"/>
                        </a:lnTo>
                        <a:lnTo>
                          <a:pt x="207" y="1213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5" name="Freeform 116"/>
                  <p:cNvSpPr>
                    <a:spLocks/>
                  </p:cNvSpPr>
                  <p:nvPr/>
                </p:nvSpPr>
                <p:spPr bwMode="auto">
                  <a:xfrm flipH="1">
                    <a:off x="3341" y="3289"/>
                    <a:ext cx="9" cy="172"/>
                  </a:xfrm>
                  <a:custGeom>
                    <a:avLst/>
                    <a:gdLst>
                      <a:gd name="T0" fmla="*/ 208 w 226"/>
                      <a:gd name="T1" fmla="*/ 4463 h 4463"/>
                      <a:gd name="T2" fmla="*/ 189 w 226"/>
                      <a:gd name="T3" fmla="*/ 4449 h 4463"/>
                      <a:gd name="T4" fmla="*/ 0 w 226"/>
                      <a:gd name="T5" fmla="*/ 1 h 4463"/>
                      <a:gd name="T6" fmla="*/ 38 w 226"/>
                      <a:gd name="T7" fmla="*/ 0 h 4463"/>
                      <a:gd name="T8" fmla="*/ 226 w 226"/>
                      <a:gd name="T9" fmla="*/ 4448 h 4463"/>
                      <a:gd name="T10" fmla="*/ 208 w 226"/>
                      <a:gd name="T11" fmla="*/ 4433 h 4463"/>
                      <a:gd name="T12" fmla="*/ 208 w 226"/>
                      <a:gd name="T13" fmla="*/ 4463 h 4463"/>
                      <a:gd name="T14" fmla="*/ 190 w 226"/>
                      <a:gd name="T15" fmla="*/ 4463 h 4463"/>
                      <a:gd name="T16" fmla="*/ 189 w 226"/>
                      <a:gd name="T17" fmla="*/ 4449 h 4463"/>
                      <a:gd name="T18" fmla="*/ 208 w 226"/>
                      <a:gd name="T19" fmla="*/ 4463 h 446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6"/>
                      <a:gd name="T31" fmla="*/ 0 h 4463"/>
                      <a:gd name="T32" fmla="*/ 226 w 226"/>
                      <a:gd name="T33" fmla="*/ 4463 h 446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6" h="4463">
                        <a:moveTo>
                          <a:pt x="208" y="4463"/>
                        </a:moveTo>
                        <a:lnTo>
                          <a:pt x="189" y="4449"/>
                        </a:lnTo>
                        <a:lnTo>
                          <a:pt x="0" y="1"/>
                        </a:lnTo>
                        <a:lnTo>
                          <a:pt x="38" y="0"/>
                        </a:lnTo>
                        <a:lnTo>
                          <a:pt x="226" y="4448"/>
                        </a:lnTo>
                        <a:lnTo>
                          <a:pt x="208" y="4433"/>
                        </a:lnTo>
                        <a:lnTo>
                          <a:pt x="208" y="4463"/>
                        </a:lnTo>
                        <a:lnTo>
                          <a:pt x="190" y="4463"/>
                        </a:lnTo>
                        <a:lnTo>
                          <a:pt x="189" y="4449"/>
                        </a:lnTo>
                        <a:lnTo>
                          <a:pt x="208" y="4463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6" name="Freeform 117"/>
                  <p:cNvSpPr>
                    <a:spLocks/>
                  </p:cNvSpPr>
                  <p:nvPr/>
                </p:nvSpPr>
                <p:spPr bwMode="auto">
                  <a:xfrm flipH="1">
                    <a:off x="3333" y="3460"/>
                    <a:ext cx="9" cy="1"/>
                  </a:xfrm>
                  <a:custGeom>
                    <a:avLst/>
                    <a:gdLst>
                      <a:gd name="T0" fmla="*/ 216 w 216"/>
                      <a:gd name="T1" fmla="*/ 16 h 30"/>
                      <a:gd name="T2" fmla="*/ 197 w 216"/>
                      <a:gd name="T3" fmla="*/ 30 h 30"/>
                      <a:gd name="T4" fmla="*/ 0 w 216"/>
                      <a:gd name="T5" fmla="*/ 30 h 30"/>
                      <a:gd name="T6" fmla="*/ 0 w 216"/>
                      <a:gd name="T7" fmla="*/ 0 h 30"/>
                      <a:gd name="T8" fmla="*/ 197 w 216"/>
                      <a:gd name="T9" fmla="*/ 0 h 30"/>
                      <a:gd name="T10" fmla="*/ 179 w 216"/>
                      <a:gd name="T11" fmla="*/ 15 h 30"/>
                      <a:gd name="T12" fmla="*/ 216 w 216"/>
                      <a:gd name="T13" fmla="*/ 16 h 30"/>
                      <a:gd name="T14" fmla="*/ 215 w 216"/>
                      <a:gd name="T15" fmla="*/ 30 h 30"/>
                      <a:gd name="T16" fmla="*/ 197 w 216"/>
                      <a:gd name="T17" fmla="*/ 30 h 30"/>
                      <a:gd name="T18" fmla="*/ 216 w 216"/>
                      <a:gd name="T19" fmla="*/ 16 h 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6"/>
                      <a:gd name="T31" fmla="*/ 0 h 30"/>
                      <a:gd name="T32" fmla="*/ 216 w 216"/>
                      <a:gd name="T33" fmla="*/ 30 h 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" h="30">
                        <a:moveTo>
                          <a:pt x="216" y="16"/>
                        </a:moveTo>
                        <a:lnTo>
                          <a:pt x="197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179" y="15"/>
                        </a:lnTo>
                        <a:lnTo>
                          <a:pt x="216" y="16"/>
                        </a:lnTo>
                        <a:lnTo>
                          <a:pt x="215" y="30"/>
                        </a:lnTo>
                        <a:lnTo>
                          <a:pt x="197" y="30"/>
                        </a:lnTo>
                        <a:lnTo>
                          <a:pt x="216" y="1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7" name="Freeform 118"/>
                  <p:cNvSpPr>
                    <a:spLocks/>
                  </p:cNvSpPr>
                  <p:nvPr/>
                </p:nvSpPr>
                <p:spPr bwMode="auto">
                  <a:xfrm flipH="1">
                    <a:off x="3326" y="3289"/>
                    <a:ext cx="9" cy="171"/>
                  </a:xfrm>
                  <a:custGeom>
                    <a:avLst/>
                    <a:gdLst>
                      <a:gd name="T0" fmla="*/ 215 w 234"/>
                      <a:gd name="T1" fmla="*/ 0 h 4463"/>
                      <a:gd name="T2" fmla="*/ 234 w 234"/>
                      <a:gd name="T3" fmla="*/ 15 h 4463"/>
                      <a:gd name="T4" fmla="*/ 37 w 234"/>
                      <a:gd name="T5" fmla="*/ 4463 h 4463"/>
                      <a:gd name="T6" fmla="*/ 0 w 234"/>
                      <a:gd name="T7" fmla="*/ 4462 h 4463"/>
                      <a:gd name="T8" fmla="*/ 197 w 234"/>
                      <a:gd name="T9" fmla="*/ 14 h 4463"/>
                      <a:gd name="T10" fmla="*/ 215 w 234"/>
                      <a:gd name="T11" fmla="*/ 29 h 4463"/>
                      <a:gd name="T12" fmla="*/ 215 w 234"/>
                      <a:gd name="T13" fmla="*/ 0 h 4463"/>
                      <a:gd name="T14" fmla="*/ 234 w 234"/>
                      <a:gd name="T15" fmla="*/ 0 h 4463"/>
                      <a:gd name="T16" fmla="*/ 234 w 234"/>
                      <a:gd name="T17" fmla="*/ 15 h 4463"/>
                      <a:gd name="T18" fmla="*/ 215 w 234"/>
                      <a:gd name="T19" fmla="*/ 0 h 446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4"/>
                      <a:gd name="T31" fmla="*/ 0 h 4463"/>
                      <a:gd name="T32" fmla="*/ 234 w 234"/>
                      <a:gd name="T33" fmla="*/ 4463 h 446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4" h="4463">
                        <a:moveTo>
                          <a:pt x="215" y="0"/>
                        </a:moveTo>
                        <a:lnTo>
                          <a:pt x="234" y="15"/>
                        </a:lnTo>
                        <a:lnTo>
                          <a:pt x="37" y="4463"/>
                        </a:lnTo>
                        <a:lnTo>
                          <a:pt x="0" y="4462"/>
                        </a:lnTo>
                        <a:lnTo>
                          <a:pt x="197" y="14"/>
                        </a:lnTo>
                        <a:lnTo>
                          <a:pt x="215" y="29"/>
                        </a:lnTo>
                        <a:lnTo>
                          <a:pt x="215" y="0"/>
                        </a:lnTo>
                        <a:lnTo>
                          <a:pt x="234" y="0"/>
                        </a:lnTo>
                        <a:lnTo>
                          <a:pt x="234" y="15"/>
                        </a:lnTo>
                        <a:lnTo>
                          <a:pt x="21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8" name="Freeform 119"/>
                  <p:cNvSpPr>
                    <a:spLocks/>
                  </p:cNvSpPr>
                  <p:nvPr/>
                </p:nvSpPr>
                <p:spPr bwMode="auto">
                  <a:xfrm flipH="1">
                    <a:off x="3327" y="3289"/>
                    <a:ext cx="23" cy="1"/>
                  </a:xfrm>
                  <a:custGeom>
                    <a:avLst/>
                    <a:gdLst>
                      <a:gd name="T0" fmla="*/ 1 w 603"/>
                      <a:gd name="T1" fmla="*/ 15 h 29"/>
                      <a:gd name="T2" fmla="*/ 19 w 603"/>
                      <a:gd name="T3" fmla="*/ 0 h 29"/>
                      <a:gd name="T4" fmla="*/ 603 w 603"/>
                      <a:gd name="T5" fmla="*/ 0 h 29"/>
                      <a:gd name="T6" fmla="*/ 603 w 603"/>
                      <a:gd name="T7" fmla="*/ 29 h 29"/>
                      <a:gd name="T8" fmla="*/ 19 w 603"/>
                      <a:gd name="T9" fmla="*/ 29 h 29"/>
                      <a:gd name="T10" fmla="*/ 39 w 603"/>
                      <a:gd name="T11" fmla="*/ 14 h 29"/>
                      <a:gd name="T12" fmla="*/ 1 w 603"/>
                      <a:gd name="T13" fmla="*/ 15 h 29"/>
                      <a:gd name="T14" fmla="*/ 0 w 603"/>
                      <a:gd name="T15" fmla="*/ 0 h 29"/>
                      <a:gd name="T16" fmla="*/ 19 w 603"/>
                      <a:gd name="T17" fmla="*/ 0 h 29"/>
                      <a:gd name="T18" fmla="*/ 1 w 603"/>
                      <a:gd name="T19" fmla="*/ 15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3"/>
                      <a:gd name="T31" fmla="*/ 0 h 29"/>
                      <a:gd name="T32" fmla="*/ 603 w 603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3" h="29">
                        <a:moveTo>
                          <a:pt x="1" y="15"/>
                        </a:moveTo>
                        <a:lnTo>
                          <a:pt x="19" y="0"/>
                        </a:lnTo>
                        <a:lnTo>
                          <a:pt x="603" y="0"/>
                        </a:lnTo>
                        <a:lnTo>
                          <a:pt x="603" y="29"/>
                        </a:lnTo>
                        <a:lnTo>
                          <a:pt x="19" y="29"/>
                        </a:lnTo>
                        <a:lnTo>
                          <a:pt x="39" y="14"/>
                        </a:lnTo>
                        <a:lnTo>
                          <a:pt x="1" y="15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" y="1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79" name="Freeform 120"/>
                  <p:cNvSpPr>
                    <a:spLocks/>
                  </p:cNvSpPr>
                  <p:nvPr/>
                </p:nvSpPr>
                <p:spPr bwMode="auto">
                  <a:xfrm flipH="1">
                    <a:off x="3327" y="3289"/>
                    <a:ext cx="22" cy="171"/>
                  </a:xfrm>
                  <a:custGeom>
                    <a:avLst/>
                    <a:gdLst>
                      <a:gd name="T0" fmla="*/ 0 w 584"/>
                      <a:gd name="T1" fmla="*/ 0 h 4449"/>
                      <a:gd name="T2" fmla="*/ 190 w 584"/>
                      <a:gd name="T3" fmla="*/ 4449 h 4449"/>
                      <a:gd name="T4" fmla="*/ 387 w 584"/>
                      <a:gd name="T5" fmla="*/ 4449 h 4449"/>
                      <a:gd name="T6" fmla="*/ 584 w 584"/>
                      <a:gd name="T7" fmla="*/ 0 h 4449"/>
                      <a:gd name="T8" fmla="*/ 0 w 584"/>
                      <a:gd name="T9" fmla="*/ 0 h 44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4"/>
                      <a:gd name="T16" fmla="*/ 0 h 4449"/>
                      <a:gd name="T17" fmla="*/ 584 w 584"/>
                      <a:gd name="T18" fmla="*/ 4449 h 44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4" h="4449">
                        <a:moveTo>
                          <a:pt x="0" y="0"/>
                        </a:moveTo>
                        <a:lnTo>
                          <a:pt x="190" y="4449"/>
                        </a:lnTo>
                        <a:lnTo>
                          <a:pt x="387" y="4449"/>
                        </a:lnTo>
                        <a:lnTo>
                          <a:pt x="58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3175" cmpd="sng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0" name="Freeform 121"/>
                  <p:cNvSpPr>
                    <a:spLocks/>
                  </p:cNvSpPr>
                  <p:nvPr/>
                </p:nvSpPr>
                <p:spPr bwMode="auto">
                  <a:xfrm flipH="1">
                    <a:off x="3341" y="3078"/>
                    <a:ext cx="9" cy="169"/>
                  </a:xfrm>
                  <a:custGeom>
                    <a:avLst/>
                    <a:gdLst>
                      <a:gd name="T0" fmla="*/ 209 w 227"/>
                      <a:gd name="T1" fmla="*/ 0 h 4382"/>
                      <a:gd name="T2" fmla="*/ 190 w 227"/>
                      <a:gd name="T3" fmla="*/ 14 h 4382"/>
                      <a:gd name="T4" fmla="*/ 0 w 227"/>
                      <a:gd name="T5" fmla="*/ 4381 h 4382"/>
                      <a:gd name="T6" fmla="*/ 38 w 227"/>
                      <a:gd name="T7" fmla="*/ 4382 h 4382"/>
                      <a:gd name="T8" fmla="*/ 227 w 227"/>
                      <a:gd name="T9" fmla="*/ 15 h 4382"/>
                      <a:gd name="T10" fmla="*/ 209 w 227"/>
                      <a:gd name="T11" fmla="*/ 29 h 4382"/>
                      <a:gd name="T12" fmla="*/ 209 w 227"/>
                      <a:gd name="T13" fmla="*/ 0 h 4382"/>
                      <a:gd name="T14" fmla="*/ 191 w 227"/>
                      <a:gd name="T15" fmla="*/ 0 h 4382"/>
                      <a:gd name="T16" fmla="*/ 190 w 227"/>
                      <a:gd name="T17" fmla="*/ 14 h 4382"/>
                      <a:gd name="T18" fmla="*/ 209 w 227"/>
                      <a:gd name="T19" fmla="*/ 0 h 438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7"/>
                      <a:gd name="T31" fmla="*/ 0 h 4382"/>
                      <a:gd name="T32" fmla="*/ 227 w 227"/>
                      <a:gd name="T33" fmla="*/ 4382 h 438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7" h="4382">
                        <a:moveTo>
                          <a:pt x="209" y="0"/>
                        </a:moveTo>
                        <a:lnTo>
                          <a:pt x="190" y="14"/>
                        </a:lnTo>
                        <a:lnTo>
                          <a:pt x="0" y="4381"/>
                        </a:lnTo>
                        <a:lnTo>
                          <a:pt x="38" y="4382"/>
                        </a:lnTo>
                        <a:lnTo>
                          <a:pt x="227" y="15"/>
                        </a:lnTo>
                        <a:lnTo>
                          <a:pt x="209" y="29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0" y="14"/>
                        </a:ln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1" name="Freeform 122"/>
                  <p:cNvSpPr>
                    <a:spLocks/>
                  </p:cNvSpPr>
                  <p:nvPr/>
                </p:nvSpPr>
                <p:spPr bwMode="auto">
                  <a:xfrm flipH="1">
                    <a:off x="3333" y="3078"/>
                    <a:ext cx="9" cy="1"/>
                  </a:xfrm>
                  <a:custGeom>
                    <a:avLst/>
                    <a:gdLst>
                      <a:gd name="T0" fmla="*/ 215 w 215"/>
                      <a:gd name="T1" fmla="*/ 14 h 29"/>
                      <a:gd name="T2" fmla="*/ 197 w 215"/>
                      <a:gd name="T3" fmla="*/ 0 h 29"/>
                      <a:gd name="T4" fmla="*/ 0 w 215"/>
                      <a:gd name="T5" fmla="*/ 0 h 29"/>
                      <a:gd name="T6" fmla="*/ 0 w 215"/>
                      <a:gd name="T7" fmla="*/ 29 h 29"/>
                      <a:gd name="T8" fmla="*/ 197 w 215"/>
                      <a:gd name="T9" fmla="*/ 29 h 29"/>
                      <a:gd name="T10" fmla="*/ 178 w 215"/>
                      <a:gd name="T11" fmla="*/ 15 h 29"/>
                      <a:gd name="T12" fmla="*/ 215 w 215"/>
                      <a:gd name="T13" fmla="*/ 14 h 29"/>
                      <a:gd name="T14" fmla="*/ 215 w 215"/>
                      <a:gd name="T15" fmla="*/ 0 h 29"/>
                      <a:gd name="T16" fmla="*/ 197 w 215"/>
                      <a:gd name="T17" fmla="*/ 0 h 29"/>
                      <a:gd name="T18" fmla="*/ 215 w 215"/>
                      <a:gd name="T19" fmla="*/ 14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5"/>
                      <a:gd name="T31" fmla="*/ 0 h 29"/>
                      <a:gd name="T32" fmla="*/ 215 w 215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5" h="29">
                        <a:moveTo>
                          <a:pt x="215" y="14"/>
                        </a:moveTo>
                        <a:lnTo>
                          <a:pt x="197" y="0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97" y="29"/>
                        </a:lnTo>
                        <a:lnTo>
                          <a:pt x="178" y="15"/>
                        </a:lnTo>
                        <a:lnTo>
                          <a:pt x="215" y="14"/>
                        </a:lnTo>
                        <a:lnTo>
                          <a:pt x="215" y="0"/>
                        </a:lnTo>
                        <a:lnTo>
                          <a:pt x="197" y="0"/>
                        </a:lnTo>
                        <a:lnTo>
                          <a:pt x="215" y="1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2" name="Freeform 123"/>
                  <p:cNvSpPr>
                    <a:spLocks/>
                  </p:cNvSpPr>
                  <p:nvPr/>
                </p:nvSpPr>
                <p:spPr bwMode="auto">
                  <a:xfrm flipH="1">
                    <a:off x="3326" y="3079"/>
                    <a:ext cx="9" cy="168"/>
                  </a:xfrm>
                  <a:custGeom>
                    <a:avLst/>
                    <a:gdLst>
                      <a:gd name="T0" fmla="*/ 216 w 235"/>
                      <a:gd name="T1" fmla="*/ 4383 h 4383"/>
                      <a:gd name="T2" fmla="*/ 235 w 235"/>
                      <a:gd name="T3" fmla="*/ 4367 h 4383"/>
                      <a:gd name="T4" fmla="*/ 37 w 235"/>
                      <a:gd name="T5" fmla="*/ 0 h 4383"/>
                      <a:gd name="T6" fmla="*/ 0 w 235"/>
                      <a:gd name="T7" fmla="*/ 1 h 4383"/>
                      <a:gd name="T8" fmla="*/ 198 w 235"/>
                      <a:gd name="T9" fmla="*/ 4368 h 4383"/>
                      <a:gd name="T10" fmla="*/ 216 w 235"/>
                      <a:gd name="T11" fmla="*/ 4353 h 4383"/>
                      <a:gd name="T12" fmla="*/ 216 w 235"/>
                      <a:gd name="T13" fmla="*/ 4383 h 4383"/>
                      <a:gd name="T14" fmla="*/ 235 w 235"/>
                      <a:gd name="T15" fmla="*/ 4383 h 4383"/>
                      <a:gd name="T16" fmla="*/ 235 w 235"/>
                      <a:gd name="T17" fmla="*/ 4367 h 4383"/>
                      <a:gd name="T18" fmla="*/ 216 w 235"/>
                      <a:gd name="T19" fmla="*/ 4383 h 438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5"/>
                      <a:gd name="T31" fmla="*/ 0 h 4383"/>
                      <a:gd name="T32" fmla="*/ 235 w 235"/>
                      <a:gd name="T33" fmla="*/ 4383 h 438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5" h="4383">
                        <a:moveTo>
                          <a:pt x="216" y="4383"/>
                        </a:moveTo>
                        <a:lnTo>
                          <a:pt x="235" y="4367"/>
                        </a:lnTo>
                        <a:lnTo>
                          <a:pt x="37" y="0"/>
                        </a:lnTo>
                        <a:lnTo>
                          <a:pt x="0" y="1"/>
                        </a:lnTo>
                        <a:lnTo>
                          <a:pt x="198" y="4368"/>
                        </a:lnTo>
                        <a:lnTo>
                          <a:pt x="216" y="4353"/>
                        </a:lnTo>
                        <a:lnTo>
                          <a:pt x="216" y="4383"/>
                        </a:lnTo>
                        <a:lnTo>
                          <a:pt x="235" y="4383"/>
                        </a:lnTo>
                        <a:lnTo>
                          <a:pt x="235" y="4367"/>
                        </a:lnTo>
                        <a:lnTo>
                          <a:pt x="216" y="4383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3" name="Freeform 124"/>
                  <p:cNvSpPr>
                    <a:spLocks/>
                  </p:cNvSpPr>
                  <p:nvPr/>
                </p:nvSpPr>
                <p:spPr bwMode="auto">
                  <a:xfrm flipH="1">
                    <a:off x="3327" y="3246"/>
                    <a:ext cx="23" cy="1"/>
                  </a:xfrm>
                  <a:custGeom>
                    <a:avLst/>
                    <a:gdLst>
                      <a:gd name="T0" fmla="*/ 0 w 603"/>
                      <a:gd name="T1" fmla="*/ 14 h 30"/>
                      <a:gd name="T2" fmla="*/ 19 w 603"/>
                      <a:gd name="T3" fmla="*/ 30 h 30"/>
                      <a:gd name="T4" fmla="*/ 603 w 603"/>
                      <a:gd name="T5" fmla="*/ 30 h 30"/>
                      <a:gd name="T6" fmla="*/ 603 w 603"/>
                      <a:gd name="T7" fmla="*/ 0 h 30"/>
                      <a:gd name="T8" fmla="*/ 19 w 603"/>
                      <a:gd name="T9" fmla="*/ 0 h 30"/>
                      <a:gd name="T10" fmla="*/ 38 w 603"/>
                      <a:gd name="T11" fmla="*/ 15 h 30"/>
                      <a:gd name="T12" fmla="*/ 0 w 603"/>
                      <a:gd name="T13" fmla="*/ 14 h 30"/>
                      <a:gd name="T14" fmla="*/ 0 w 603"/>
                      <a:gd name="T15" fmla="*/ 30 h 30"/>
                      <a:gd name="T16" fmla="*/ 19 w 603"/>
                      <a:gd name="T17" fmla="*/ 30 h 30"/>
                      <a:gd name="T18" fmla="*/ 0 w 603"/>
                      <a:gd name="T19" fmla="*/ 14 h 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3"/>
                      <a:gd name="T31" fmla="*/ 0 h 30"/>
                      <a:gd name="T32" fmla="*/ 603 w 603"/>
                      <a:gd name="T33" fmla="*/ 30 h 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3" h="30">
                        <a:moveTo>
                          <a:pt x="0" y="14"/>
                        </a:moveTo>
                        <a:lnTo>
                          <a:pt x="19" y="30"/>
                        </a:lnTo>
                        <a:lnTo>
                          <a:pt x="603" y="30"/>
                        </a:lnTo>
                        <a:lnTo>
                          <a:pt x="603" y="0"/>
                        </a:lnTo>
                        <a:lnTo>
                          <a:pt x="19" y="0"/>
                        </a:lnTo>
                        <a:lnTo>
                          <a:pt x="38" y="15"/>
                        </a:lnTo>
                        <a:lnTo>
                          <a:pt x="0" y="14"/>
                        </a:lnTo>
                        <a:lnTo>
                          <a:pt x="0" y="30"/>
                        </a:lnTo>
                        <a:lnTo>
                          <a:pt x="19" y="3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4" name="Freeform 125"/>
                  <p:cNvSpPr>
                    <a:spLocks/>
                  </p:cNvSpPr>
                  <p:nvPr/>
                </p:nvSpPr>
                <p:spPr bwMode="auto">
                  <a:xfrm flipH="1">
                    <a:off x="3327" y="3079"/>
                    <a:ext cx="22" cy="168"/>
                  </a:xfrm>
                  <a:custGeom>
                    <a:avLst/>
                    <a:gdLst>
                      <a:gd name="T0" fmla="*/ 0 w 584"/>
                      <a:gd name="T1" fmla="*/ 4366 h 4366"/>
                      <a:gd name="T2" fmla="*/ 190 w 584"/>
                      <a:gd name="T3" fmla="*/ 0 h 4366"/>
                      <a:gd name="T4" fmla="*/ 387 w 584"/>
                      <a:gd name="T5" fmla="*/ 0 h 4366"/>
                      <a:gd name="T6" fmla="*/ 584 w 584"/>
                      <a:gd name="T7" fmla="*/ 4366 h 4366"/>
                      <a:gd name="T8" fmla="*/ 0 w 584"/>
                      <a:gd name="T9" fmla="*/ 4366 h 43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4"/>
                      <a:gd name="T16" fmla="*/ 0 h 4366"/>
                      <a:gd name="T17" fmla="*/ 584 w 584"/>
                      <a:gd name="T18" fmla="*/ 4366 h 43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4" h="4366">
                        <a:moveTo>
                          <a:pt x="0" y="4366"/>
                        </a:moveTo>
                        <a:lnTo>
                          <a:pt x="190" y="0"/>
                        </a:lnTo>
                        <a:lnTo>
                          <a:pt x="387" y="0"/>
                        </a:lnTo>
                        <a:lnTo>
                          <a:pt x="584" y="4366"/>
                        </a:lnTo>
                        <a:lnTo>
                          <a:pt x="0" y="436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3175" cmpd="sng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5" name="Freeform 126"/>
                  <p:cNvSpPr>
                    <a:spLocks/>
                  </p:cNvSpPr>
                  <p:nvPr/>
                </p:nvSpPr>
                <p:spPr bwMode="auto">
                  <a:xfrm flipH="1">
                    <a:off x="3328" y="3258"/>
                    <a:ext cx="19" cy="20"/>
                  </a:xfrm>
                  <a:custGeom>
                    <a:avLst/>
                    <a:gdLst>
                      <a:gd name="T0" fmla="*/ 285 w 498"/>
                      <a:gd name="T1" fmla="*/ 2 h 497"/>
                      <a:gd name="T2" fmla="*/ 321 w 498"/>
                      <a:gd name="T3" fmla="*/ 10 h 497"/>
                      <a:gd name="T4" fmla="*/ 354 w 498"/>
                      <a:gd name="T5" fmla="*/ 24 h 497"/>
                      <a:gd name="T6" fmla="*/ 386 w 498"/>
                      <a:gd name="T7" fmla="*/ 41 h 497"/>
                      <a:gd name="T8" fmla="*/ 414 w 498"/>
                      <a:gd name="T9" fmla="*/ 62 h 497"/>
                      <a:gd name="T10" fmla="*/ 439 w 498"/>
                      <a:gd name="T11" fmla="*/ 88 h 497"/>
                      <a:gd name="T12" fmla="*/ 460 w 498"/>
                      <a:gd name="T13" fmla="*/ 116 h 497"/>
                      <a:gd name="T14" fmla="*/ 478 w 498"/>
                      <a:gd name="T15" fmla="*/ 149 h 497"/>
                      <a:gd name="T16" fmla="*/ 490 w 498"/>
                      <a:gd name="T17" fmla="*/ 184 h 497"/>
                      <a:gd name="T18" fmla="*/ 496 w 498"/>
                      <a:gd name="T19" fmla="*/ 220 h 497"/>
                      <a:gd name="T20" fmla="*/ 498 w 498"/>
                      <a:gd name="T21" fmla="*/ 259 h 497"/>
                      <a:gd name="T22" fmla="*/ 493 w 498"/>
                      <a:gd name="T23" fmla="*/ 299 h 497"/>
                      <a:gd name="T24" fmla="*/ 483 w 498"/>
                      <a:gd name="T25" fmla="*/ 334 h 497"/>
                      <a:gd name="T26" fmla="*/ 467 w 498"/>
                      <a:gd name="T27" fmla="*/ 368 h 497"/>
                      <a:gd name="T28" fmla="*/ 448 w 498"/>
                      <a:gd name="T29" fmla="*/ 399 h 497"/>
                      <a:gd name="T30" fmla="*/ 425 w 498"/>
                      <a:gd name="T31" fmla="*/ 425 h 497"/>
                      <a:gd name="T32" fmla="*/ 397 w 498"/>
                      <a:gd name="T33" fmla="*/ 449 h 497"/>
                      <a:gd name="T34" fmla="*/ 366 w 498"/>
                      <a:gd name="T35" fmla="*/ 468 h 497"/>
                      <a:gd name="T36" fmla="*/ 334 w 498"/>
                      <a:gd name="T37" fmla="*/ 482 h 497"/>
                      <a:gd name="T38" fmla="*/ 299 w 498"/>
                      <a:gd name="T39" fmla="*/ 492 h 497"/>
                      <a:gd name="T40" fmla="*/ 263 w 498"/>
                      <a:gd name="T41" fmla="*/ 496 h 497"/>
                      <a:gd name="T42" fmla="*/ 226 w 498"/>
                      <a:gd name="T43" fmla="*/ 496 h 497"/>
                      <a:gd name="T44" fmla="*/ 189 w 498"/>
                      <a:gd name="T45" fmla="*/ 490 h 497"/>
                      <a:gd name="T46" fmla="*/ 155 w 498"/>
                      <a:gd name="T47" fmla="*/ 479 h 497"/>
                      <a:gd name="T48" fmla="*/ 123 w 498"/>
                      <a:gd name="T49" fmla="*/ 463 h 497"/>
                      <a:gd name="T50" fmla="*/ 93 w 498"/>
                      <a:gd name="T51" fmla="*/ 442 h 497"/>
                      <a:gd name="T52" fmla="*/ 66 w 498"/>
                      <a:gd name="T53" fmla="*/ 418 h 497"/>
                      <a:gd name="T54" fmla="*/ 44 w 498"/>
                      <a:gd name="T55" fmla="*/ 390 h 497"/>
                      <a:gd name="T56" fmla="*/ 26 w 498"/>
                      <a:gd name="T57" fmla="*/ 360 h 497"/>
                      <a:gd name="T58" fmla="*/ 12 w 498"/>
                      <a:gd name="T59" fmla="*/ 325 h 497"/>
                      <a:gd name="T60" fmla="*/ 3 w 498"/>
                      <a:gd name="T61" fmla="*/ 290 h 497"/>
                      <a:gd name="T62" fmla="*/ 0 w 498"/>
                      <a:gd name="T63" fmla="*/ 251 h 497"/>
                      <a:gd name="T64" fmla="*/ 3 w 498"/>
                      <a:gd name="T65" fmla="*/ 212 h 497"/>
                      <a:gd name="T66" fmla="*/ 11 w 498"/>
                      <a:gd name="T67" fmla="*/ 174 h 497"/>
                      <a:gd name="T68" fmla="*/ 25 w 498"/>
                      <a:gd name="T69" fmla="*/ 140 h 497"/>
                      <a:gd name="T70" fmla="*/ 43 w 498"/>
                      <a:gd name="T71" fmla="*/ 108 h 497"/>
                      <a:gd name="T72" fmla="*/ 65 w 498"/>
                      <a:gd name="T73" fmla="*/ 81 h 497"/>
                      <a:gd name="T74" fmla="*/ 92 w 498"/>
                      <a:gd name="T75" fmla="*/ 56 h 497"/>
                      <a:gd name="T76" fmla="*/ 120 w 498"/>
                      <a:gd name="T77" fmla="*/ 36 h 497"/>
                      <a:gd name="T78" fmla="*/ 153 w 498"/>
                      <a:gd name="T79" fmla="*/ 19 h 497"/>
                      <a:gd name="T80" fmla="*/ 187 w 498"/>
                      <a:gd name="T81" fmla="*/ 7 h 497"/>
                      <a:gd name="T82" fmla="*/ 223 w 498"/>
                      <a:gd name="T83" fmla="*/ 1 h 497"/>
                      <a:gd name="T84" fmla="*/ 260 w 498"/>
                      <a:gd name="T85" fmla="*/ 0 h 49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98"/>
                      <a:gd name="T130" fmla="*/ 0 h 497"/>
                      <a:gd name="T131" fmla="*/ 498 w 498"/>
                      <a:gd name="T132" fmla="*/ 497 h 49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98" h="497">
                        <a:moveTo>
                          <a:pt x="260" y="0"/>
                        </a:moveTo>
                        <a:lnTo>
                          <a:pt x="273" y="1"/>
                        </a:lnTo>
                        <a:lnTo>
                          <a:pt x="285" y="2"/>
                        </a:lnTo>
                        <a:lnTo>
                          <a:pt x="297" y="4"/>
                        </a:lnTo>
                        <a:lnTo>
                          <a:pt x="308" y="7"/>
                        </a:lnTo>
                        <a:lnTo>
                          <a:pt x="321" y="10"/>
                        </a:lnTo>
                        <a:lnTo>
                          <a:pt x="332" y="14"/>
                        </a:lnTo>
                        <a:lnTo>
                          <a:pt x="343" y="18"/>
                        </a:lnTo>
                        <a:lnTo>
                          <a:pt x="354" y="24"/>
                        </a:lnTo>
                        <a:lnTo>
                          <a:pt x="364" y="29"/>
                        </a:lnTo>
                        <a:lnTo>
                          <a:pt x="376" y="35"/>
                        </a:lnTo>
                        <a:lnTo>
                          <a:pt x="386" y="41"/>
                        </a:lnTo>
                        <a:lnTo>
                          <a:pt x="395" y="47"/>
                        </a:lnTo>
                        <a:lnTo>
                          <a:pt x="405" y="54"/>
                        </a:lnTo>
                        <a:lnTo>
                          <a:pt x="414" y="62"/>
                        </a:lnTo>
                        <a:lnTo>
                          <a:pt x="423" y="70"/>
                        </a:lnTo>
                        <a:lnTo>
                          <a:pt x="431" y="79"/>
                        </a:lnTo>
                        <a:lnTo>
                          <a:pt x="439" y="88"/>
                        </a:lnTo>
                        <a:lnTo>
                          <a:pt x="447" y="97"/>
                        </a:lnTo>
                        <a:lnTo>
                          <a:pt x="453" y="106"/>
                        </a:lnTo>
                        <a:lnTo>
                          <a:pt x="460" y="116"/>
                        </a:lnTo>
                        <a:lnTo>
                          <a:pt x="466" y="126"/>
                        </a:lnTo>
                        <a:lnTo>
                          <a:pt x="473" y="138"/>
                        </a:lnTo>
                        <a:lnTo>
                          <a:pt x="478" y="149"/>
                        </a:lnTo>
                        <a:lnTo>
                          <a:pt x="482" y="160"/>
                        </a:lnTo>
                        <a:lnTo>
                          <a:pt x="486" y="171"/>
                        </a:lnTo>
                        <a:lnTo>
                          <a:pt x="490" y="184"/>
                        </a:lnTo>
                        <a:lnTo>
                          <a:pt x="492" y="196"/>
                        </a:lnTo>
                        <a:lnTo>
                          <a:pt x="495" y="208"/>
                        </a:lnTo>
                        <a:lnTo>
                          <a:pt x="496" y="220"/>
                        </a:lnTo>
                        <a:lnTo>
                          <a:pt x="497" y="234"/>
                        </a:lnTo>
                        <a:lnTo>
                          <a:pt x="498" y="246"/>
                        </a:lnTo>
                        <a:lnTo>
                          <a:pt x="498" y="259"/>
                        </a:lnTo>
                        <a:lnTo>
                          <a:pt x="497" y="272"/>
                        </a:lnTo>
                        <a:lnTo>
                          <a:pt x="495" y="285"/>
                        </a:lnTo>
                        <a:lnTo>
                          <a:pt x="493" y="299"/>
                        </a:lnTo>
                        <a:lnTo>
                          <a:pt x="490" y="311"/>
                        </a:lnTo>
                        <a:lnTo>
                          <a:pt x="487" y="323"/>
                        </a:lnTo>
                        <a:lnTo>
                          <a:pt x="483" y="334"/>
                        </a:lnTo>
                        <a:lnTo>
                          <a:pt x="479" y="346"/>
                        </a:lnTo>
                        <a:lnTo>
                          <a:pt x="474" y="357"/>
                        </a:lnTo>
                        <a:lnTo>
                          <a:pt x="467" y="368"/>
                        </a:lnTo>
                        <a:lnTo>
                          <a:pt x="461" y="378"/>
                        </a:lnTo>
                        <a:lnTo>
                          <a:pt x="455" y="388"/>
                        </a:lnTo>
                        <a:lnTo>
                          <a:pt x="448" y="399"/>
                        </a:lnTo>
                        <a:lnTo>
                          <a:pt x="441" y="408"/>
                        </a:lnTo>
                        <a:lnTo>
                          <a:pt x="433" y="417"/>
                        </a:lnTo>
                        <a:lnTo>
                          <a:pt x="425" y="425"/>
                        </a:lnTo>
                        <a:lnTo>
                          <a:pt x="415" y="433"/>
                        </a:lnTo>
                        <a:lnTo>
                          <a:pt x="406" y="441"/>
                        </a:lnTo>
                        <a:lnTo>
                          <a:pt x="397" y="449"/>
                        </a:lnTo>
                        <a:lnTo>
                          <a:pt x="387" y="456"/>
                        </a:lnTo>
                        <a:lnTo>
                          <a:pt x="378" y="462"/>
                        </a:lnTo>
                        <a:lnTo>
                          <a:pt x="366" y="468"/>
                        </a:lnTo>
                        <a:lnTo>
                          <a:pt x="356" y="473"/>
                        </a:lnTo>
                        <a:lnTo>
                          <a:pt x="345" y="478"/>
                        </a:lnTo>
                        <a:lnTo>
                          <a:pt x="334" y="482"/>
                        </a:lnTo>
                        <a:lnTo>
                          <a:pt x="323" y="486"/>
                        </a:lnTo>
                        <a:lnTo>
                          <a:pt x="311" y="489"/>
                        </a:lnTo>
                        <a:lnTo>
                          <a:pt x="299" y="492"/>
                        </a:lnTo>
                        <a:lnTo>
                          <a:pt x="287" y="494"/>
                        </a:lnTo>
                        <a:lnTo>
                          <a:pt x="276" y="495"/>
                        </a:lnTo>
                        <a:lnTo>
                          <a:pt x="263" y="496"/>
                        </a:lnTo>
                        <a:lnTo>
                          <a:pt x="250" y="497"/>
                        </a:lnTo>
                        <a:lnTo>
                          <a:pt x="238" y="497"/>
                        </a:lnTo>
                        <a:lnTo>
                          <a:pt x="226" y="496"/>
                        </a:lnTo>
                        <a:lnTo>
                          <a:pt x="213" y="494"/>
                        </a:lnTo>
                        <a:lnTo>
                          <a:pt x="201" y="492"/>
                        </a:lnTo>
                        <a:lnTo>
                          <a:pt x="189" y="490"/>
                        </a:lnTo>
                        <a:lnTo>
                          <a:pt x="178" y="487"/>
                        </a:lnTo>
                        <a:lnTo>
                          <a:pt x="166" y="483"/>
                        </a:lnTo>
                        <a:lnTo>
                          <a:pt x="155" y="479"/>
                        </a:lnTo>
                        <a:lnTo>
                          <a:pt x="144" y="474"/>
                        </a:lnTo>
                        <a:lnTo>
                          <a:pt x="133" y="469"/>
                        </a:lnTo>
                        <a:lnTo>
                          <a:pt x="123" y="463"/>
                        </a:lnTo>
                        <a:lnTo>
                          <a:pt x="112" y="457"/>
                        </a:lnTo>
                        <a:lnTo>
                          <a:pt x="103" y="450"/>
                        </a:lnTo>
                        <a:lnTo>
                          <a:pt x="93" y="442"/>
                        </a:lnTo>
                        <a:lnTo>
                          <a:pt x="84" y="435"/>
                        </a:lnTo>
                        <a:lnTo>
                          <a:pt x="76" y="427"/>
                        </a:lnTo>
                        <a:lnTo>
                          <a:pt x="66" y="418"/>
                        </a:lnTo>
                        <a:lnTo>
                          <a:pt x="59" y="410"/>
                        </a:lnTo>
                        <a:lnTo>
                          <a:pt x="51" y="401"/>
                        </a:lnTo>
                        <a:lnTo>
                          <a:pt x="44" y="390"/>
                        </a:lnTo>
                        <a:lnTo>
                          <a:pt x="38" y="380"/>
                        </a:lnTo>
                        <a:lnTo>
                          <a:pt x="32" y="370"/>
                        </a:lnTo>
                        <a:lnTo>
                          <a:pt x="26" y="360"/>
                        </a:lnTo>
                        <a:lnTo>
                          <a:pt x="20" y="349"/>
                        </a:lnTo>
                        <a:lnTo>
                          <a:pt x="16" y="337"/>
                        </a:lnTo>
                        <a:lnTo>
                          <a:pt x="12" y="325"/>
                        </a:lnTo>
                        <a:lnTo>
                          <a:pt x="8" y="314"/>
                        </a:lnTo>
                        <a:lnTo>
                          <a:pt x="5" y="302"/>
                        </a:lnTo>
                        <a:lnTo>
                          <a:pt x="3" y="290"/>
                        </a:lnTo>
                        <a:lnTo>
                          <a:pt x="1" y="276"/>
                        </a:lnTo>
                        <a:lnTo>
                          <a:pt x="0" y="264"/>
                        </a:lnTo>
                        <a:lnTo>
                          <a:pt x="0" y="251"/>
                        </a:lnTo>
                        <a:lnTo>
                          <a:pt x="0" y="238"/>
                        </a:lnTo>
                        <a:lnTo>
                          <a:pt x="1" y="224"/>
                        </a:lnTo>
                        <a:lnTo>
                          <a:pt x="3" y="212"/>
                        </a:lnTo>
                        <a:lnTo>
                          <a:pt x="5" y="199"/>
                        </a:lnTo>
                        <a:lnTo>
                          <a:pt x="7" y="187"/>
                        </a:lnTo>
                        <a:lnTo>
                          <a:pt x="11" y="174"/>
                        </a:lnTo>
                        <a:lnTo>
                          <a:pt x="15" y="162"/>
                        </a:lnTo>
                        <a:lnTo>
                          <a:pt x="19" y="151"/>
                        </a:lnTo>
                        <a:lnTo>
                          <a:pt x="25" y="140"/>
                        </a:lnTo>
                        <a:lnTo>
                          <a:pt x="31" y="130"/>
                        </a:lnTo>
                        <a:lnTo>
                          <a:pt x="37" y="118"/>
                        </a:lnTo>
                        <a:lnTo>
                          <a:pt x="43" y="108"/>
                        </a:lnTo>
                        <a:lnTo>
                          <a:pt x="50" y="99"/>
                        </a:lnTo>
                        <a:lnTo>
                          <a:pt x="57" y="89"/>
                        </a:lnTo>
                        <a:lnTo>
                          <a:pt x="65" y="81"/>
                        </a:lnTo>
                        <a:lnTo>
                          <a:pt x="74" y="71"/>
                        </a:lnTo>
                        <a:lnTo>
                          <a:pt x="83" y="63"/>
                        </a:lnTo>
                        <a:lnTo>
                          <a:pt x="92" y="56"/>
                        </a:lnTo>
                        <a:lnTo>
                          <a:pt x="101" y="48"/>
                        </a:lnTo>
                        <a:lnTo>
                          <a:pt x="110" y="42"/>
                        </a:lnTo>
                        <a:lnTo>
                          <a:pt x="120" y="36"/>
                        </a:lnTo>
                        <a:lnTo>
                          <a:pt x="131" y="30"/>
                        </a:lnTo>
                        <a:lnTo>
                          <a:pt x="142" y="25"/>
                        </a:lnTo>
                        <a:lnTo>
                          <a:pt x="153" y="19"/>
                        </a:lnTo>
                        <a:lnTo>
                          <a:pt x="164" y="14"/>
                        </a:lnTo>
                        <a:lnTo>
                          <a:pt x="176" y="11"/>
                        </a:lnTo>
                        <a:lnTo>
                          <a:pt x="187" y="7"/>
                        </a:lnTo>
                        <a:lnTo>
                          <a:pt x="199" y="5"/>
                        </a:lnTo>
                        <a:lnTo>
                          <a:pt x="210" y="3"/>
                        </a:lnTo>
                        <a:lnTo>
                          <a:pt x="223" y="1"/>
                        </a:lnTo>
                        <a:lnTo>
                          <a:pt x="235" y="0"/>
                        </a:lnTo>
                        <a:lnTo>
                          <a:pt x="247" y="0"/>
                        </a:lnTo>
                        <a:lnTo>
                          <a:pt x="26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6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3328" y="3258"/>
                    <a:ext cx="9" cy="10"/>
                  </a:xfrm>
                  <a:custGeom>
                    <a:avLst/>
                    <a:gdLst>
                      <a:gd name="T0" fmla="*/ 254 w 254"/>
                      <a:gd name="T1" fmla="*/ 275 h 275"/>
                      <a:gd name="T2" fmla="*/ 254 w 254"/>
                      <a:gd name="T3" fmla="*/ 247 h 275"/>
                      <a:gd name="T4" fmla="*/ 251 w 254"/>
                      <a:gd name="T5" fmla="*/ 220 h 275"/>
                      <a:gd name="T6" fmla="*/ 245 w 254"/>
                      <a:gd name="T7" fmla="*/ 194 h 275"/>
                      <a:gd name="T8" fmla="*/ 237 w 254"/>
                      <a:gd name="T9" fmla="*/ 169 h 275"/>
                      <a:gd name="T10" fmla="*/ 227 w 254"/>
                      <a:gd name="T11" fmla="*/ 146 h 275"/>
                      <a:gd name="T12" fmla="*/ 215 w 254"/>
                      <a:gd name="T13" fmla="*/ 123 h 275"/>
                      <a:gd name="T14" fmla="*/ 200 w 254"/>
                      <a:gd name="T15" fmla="*/ 103 h 275"/>
                      <a:gd name="T16" fmla="*/ 184 w 254"/>
                      <a:gd name="T17" fmla="*/ 83 h 275"/>
                      <a:gd name="T18" fmla="*/ 166 w 254"/>
                      <a:gd name="T19" fmla="*/ 65 h 275"/>
                      <a:gd name="T20" fmla="*/ 145 w 254"/>
                      <a:gd name="T21" fmla="*/ 50 h 275"/>
                      <a:gd name="T22" fmla="*/ 124 w 254"/>
                      <a:gd name="T23" fmla="*/ 35 h 275"/>
                      <a:gd name="T24" fmla="*/ 101 w 254"/>
                      <a:gd name="T25" fmla="*/ 24 h 275"/>
                      <a:gd name="T26" fmla="*/ 78 w 254"/>
                      <a:gd name="T27" fmla="*/ 14 h 275"/>
                      <a:gd name="T28" fmla="*/ 53 w 254"/>
                      <a:gd name="T29" fmla="*/ 7 h 275"/>
                      <a:gd name="T30" fmla="*/ 28 w 254"/>
                      <a:gd name="T31" fmla="*/ 2 h 275"/>
                      <a:gd name="T32" fmla="*/ 1 w 254"/>
                      <a:gd name="T33" fmla="*/ 0 h 275"/>
                      <a:gd name="T34" fmla="*/ 12 w 254"/>
                      <a:gd name="T35" fmla="*/ 31 h 275"/>
                      <a:gd name="T36" fmla="*/ 35 w 254"/>
                      <a:gd name="T37" fmla="*/ 34 h 275"/>
                      <a:gd name="T38" fmla="*/ 56 w 254"/>
                      <a:gd name="T39" fmla="*/ 41 h 275"/>
                      <a:gd name="T40" fmla="*/ 78 w 254"/>
                      <a:gd name="T41" fmla="*/ 48 h 275"/>
                      <a:gd name="T42" fmla="*/ 98 w 254"/>
                      <a:gd name="T43" fmla="*/ 57 h 275"/>
                      <a:gd name="T44" fmla="*/ 118 w 254"/>
                      <a:gd name="T45" fmla="*/ 69 h 275"/>
                      <a:gd name="T46" fmla="*/ 136 w 254"/>
                      <a:gd name="T47" fmla="*/ 81 h 275"/>
                      <a:gd name="T48" fmla="*/ 153 w 254"/>
                      <a:gd name="T49" fmla="*/ 97 h 275"/>
                      <a:gd name="T50" fmla="*/ 169 w 254"/>
                      <a:gd name="T51" fmla="*/ 113 h 275"/>
                      <a:gd name="T52" fmla="*/ 182 w 254"/>
                      <a:gd name="T53" fmla="*/ 130 h 275"/>
                      <a:gd name="T54" fmla="*/ 194 w 254"/>
                      <a:gd name="T55" fmla="*/ 150 h 275"/>
                      <a:gd name="T56" fmla="*/ 204 w 254"/>
                      <a:gd name="T57" fmla="*/ 170 h 275"/>
                      <a:gd name="T58" fmla="*/ 213 w 254"/>
                      <a:gd name="T59" fmla="*/ 191 h 275"/>
                      <a:gd name="T60" fmla="*/ 218 w 254"/>
                      <a:gd name="T61" fmla="*/ 214 h 275"/>
                      <a:gd name="T62" fmla="*/ 222 w 254"/>
                      <a:gd name="T63" fmla="*/ 237 h 275"/>
                      <a:gd name="T64" fmla="*/ 224 w 254"/>
                      <a:gd name="T65" fmla="*/ 262 h 275"/>
                      <a:gd name="T66" fmla="*/ 223 w 254"/>
                      <a:gd name="T67" fmla="*/ 274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4"/>
                      <a:gd name="T103" fmla="*/ 0 h 275"/>
                      <a:gd name="T104" fmla="*/ 254 w 254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4" h="275">
                        <a:moveTo>
                          <a:pt x="254" y="275"/>
                        </a:moveTo>
                        <a:lnTo>
                          <a:pt x="254" y="275"/>
                        </a:lnTo>
                        <a:lnTo>
                          <a:pt x="254" y="261"/>
                        </a:lnTo>
                        <a:lnTo>
                          <a:pt x="254" y="247"/>
                        </a:lnTo>
                        <a:lnTo>
                          <a:pt x="253" y="233"/>
                        </a:lnTo>
                        <a:lnTo>
                          <a:pt x="251" y="220"/>
                        </a:lnTo>
                        <a:lnTo>
                          <a:pt x="248" y="207"/>
                        </a:lnTo>
                        <a:lnTo>
                          <a:pt x="245" y="194"/>
                        </a:lnTo>
                        <a:lnTo>
                          <a:pt x="242" y="181"/>
                        </a:lnTo>
                        <a:lnTo>
                          <a:pt x="237" y="169"/>
                        </a:lnTo>
                        <a:lnTo>
                          <a:pt x="233" y="158"/>
                        </a:lnTo>
                        <a:lnTo>
                          <a:pt x="227" y="146"/>
                        </a:lnTo>
                        <a:lnTo>
                          <a:pt x="221" y="134"/>
                        </a:lnTo>
                        <a:lnTo>
                          <a:pt x="215" y="123"/>
                        </a:lnTo>
                        <a:lnTo>
                          <a:pt x="207" y="113"/>
                        </a:lnTo>
                        <a:lnTo>
                          <a:pt x="200" y="103"/>
                        </a:lnTo>
                        <a:lnTo>
                          <a:pt x="192" y="93"/>
                        </a:lnTo>
                        <a:lnTo>
                          <a:pt x="184" y="83"/>
                        </a:lnTo>
                        <a:lnTo>
                          <a:pt x="175" y="74"/>
                        </a:lnTo>
                        <a:lnTo>
                          <a:pt x="166" y="65"/>
                        </a:lnTo>
                        <a:lnTo>
                          <a:pt x="155" y="57"/>
                        </a:lnTo>
                        <a:lnTo>
                          <a:pt x="145" y="50"/>
                        </a:lnTo>
                        <a:lnTo>
                          <a:pt x="135" y="43"/>
                        </a:lnTo>
                        <a:lnTo>
                          <a:pt x="124" y="35"/>
                        </a:lnTo>
                        <a:lnTo>
                          <a:pt x="114" y="29"/>
                        </a:lnTo>
                        <a:lnTo>
                          <a:pt x="101" y="24"/>
                        </a:lnTo>
                        <a:lnTo>
                          <a:pt x="90" y="19"/>
                        </a:lnTo>
                        <a:lnTo>
                          <a:pt x="78" y="14"/>
                        </a:lnTo>
                        <a:lnTo>
                          <a:pt x="66" y="10"/>
                        </a:lnTo>
                        <a:lnTo>
                          <a:pt x="53" y="7"/>
                        </a:lnTo>
                        <a:lnTo>
                          <a:pt x="40" y="4"/>
                        </a:lnTo>
                        <a:lnTo>
                          <a:pt x="28" y="2"/>
                        </a:lnTo>
                        <a:lnTo>
                          <a:pt x="15" y="1"/>
                        </a:lnTo>
                        <a:lnTo>
                          <a:pt x="1" y="0"/>
                        </a:lnTo>
                        <a:lnTo>
                          <a:pt x="0" y="30"/>
                        </a:lnTo>
                        <a:lnTo>
                          <a:pt x="12" y="31"/>
                        </a:lnTo>
                        <a:lnTo>
                          <a:pt x="24" y="32"/>
                        </a:lnTo>
                        <a:lnTo>
                          <a:pt x="35" y="34"/>
                        </a:lnTo>
                        <a:lnTo>
                          <a:pt x="46" y="38"/>
                        </a:lnTo>
                        <a:lnTo>
                          <a:pt x="56" y="41"/>
                        </a:lnTo>
                        <a:lnTo>
                          <a:pt x="68" y="44"/>
                        </a:lnTo>
                        <a:lnTo>
                          <a:pt x="78" y="48"/>
                        </a:lnTo>
                        <a:lnTo>
                          <a:pt x="88" y="53"/>
                        </a:lnTo>
                        <a:lnTo>
                          <a:pt x="98" y="57"/>
                        </a:lnTo>
                        <a:lnTo>
                          <a:pt x="108" y="63"/>
                        </a:lnTo>
                        <a:lnTo>
                          <a:pt x="118" y="69"/>
                        </a:lnTo>
                        <a:lnTo>
                          <a:pt x="127" y="75"/>
                        </a:lnTo>
                        <a:lnTo>
                          <a:pt x="136" y="81"/>
                        </a:lnTo>
                        <a:lnTo>
                          <a:pt x="144" y="88"/>
                        </a:lnTo>
                        <a:lnTo>
                          <a:pt x="153" y="97"/>
                        </a:lnTo>
                        <a:lnTo>
                          <a:pt x="161" y="105"/>
                        </a:lnTo>
                        <a:lnTo>
                          <a:pt x="169" y="113"/>
                        </a:lnTo>
                        <a:lnTo>
                          <a:pt x="175" y="121"/>
                        </a:lnTo>
                        <a:lnTo>
                          <a:pt x="182" y="130"/>
                        </a:lnTo>
                        <a:lnTo>
                          <a:pt x="188" y="139"/>
                        </a:lnTo>
                        <a:lnTo>
                          <a:pt x="194" y="150"/>
                        </a:lnTo>
                        <a:lnTo>
                          <a:pt x="199" y="160"/>
                        </a:lnTo>
                        <a:lnTo>
                          <a:pt x="204" y="170"/>
                        </a:lnTo>
                        <a:lnTo>
                          <a:pt x="208" y="180"/>
                        </a:lnTo>
                        <a:lnTo>
                          <a:pt x="213" y="191"/>
                        </a:lnTo>
                        <a:lnTo>
                          <a:pt x="216" y="203"/>
                        </a:lnTo>
                        <a:lnTo>
                          <a:pt x="218" y="214"/>
                        </a:lnTo>
                        <a:lnTo>
                          <a:pt x="221" y="225"/>
                        </a:lnTo>
                        <a:lnTo>
                          <a:pt x="222" y="237"/>
                        </a:lnTo>
                        <a:lnTo>
                          <a:pt x="223" y="250"/>
                        </a:lnTo>
                        <a:lnTo>
                          <a:pt x="224" y="262"/>
                        </a:lnTo>
                        <a:lnTo>
                          <a:pt x="223" y="274"/>
                        </a:lnTo>
                        <a:lnTo>
                          <a:pt x="254" y="2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7" name="Freeform 128"/>
                  <p:cNvSpPr>
                    <a:spLocks/>
                  </p:cNvSpPr>
                  <p:nvPr/>
                </p:nvSpPr>
                <p:spPr bwMode="auto">
                  <a:xfrm flipH="1">
                    <a:off x="3328" y="3268"/>
                    <a:ext cx="10" cy="10"/>
                  </a:xfrm>
                  <a:custGeom>
                    <a:avLst/>
                    <a:gdLst>
                      <a:gd name="T0" fmla="*/ 0 w 275"/>
                      <a:gd name="T1" fmla="*/ 254 h 254"/>
                      <a:gd name="T2" fmla="*/ 25 w 275"/>
                      <a:gd name="T3" fmla="*/ 254 h 254"/>
                      <a:gd name="T4" fmla="*/ 52 w 275"/>
                      <a:gd name="T5" fmla="*/ 251 h 254"/>
                      <a:gd name="T6" fmla="*/ 76 w 275"/>
                      <a:gd name="T7" fmla="*/ 246 h 254"/>
                      <a:gd name="T8" fmla="*/ 101 w 275"/>
                      <a:gd name="T9" fmla="*/ 238 h 254"/>
                      <a:gd name="T10" fmla="*/ 124 w 275"/>
                      <a:gd name="T11" fmla="*/ 228 h 254"/>
                      <a:gd name="T12" fmla="*/ 147 w 275"/>
                      <a:gd name="T13" fmla="*/ 216 h 254"/>
                      <a:gd name="T14" fmla="*/ 168 w 275"/>
                      <a:gd name="T15" fmla="*/ 202 h 254"/>
                      <a:gd name="T16" fmla="*/ 188 w 275"/>
                      <a:gd name="T17" fmla="*/ 186 h 254"/>
                      <a:gd name="T18" fmla="*/ 206 w 275"/>
                      <a:gd name="T19" fmla="*/ 168 h 254"/>
                      <a:gd name="T20" fmla="*/ 222 w 275"/>
                      <a:gd name="T21" fmla="*/ 149 h 254"/>
                      <a:gd name="T22" fmla="*/ 237 w 275"/>
                      <a:gd name="T23" fmla="*/ 127 h 254"/>
                      <a:gd name="T24" fmla="*/ 250 w 275"/>
                      <a:gd name="T25" fmla="*/ 105 h 254"/>
                      <a:gd name="T26" fmla="*/ 260 w 275"/>
                      <a:gd name="T27" fmla="*/ 80 h 254"/>
                      <a:gd name="T28" fmla="*/ 267 w 275"/>
                      <a:gd name="T29" fmla="*/ 55 h 254"/>
                      <a:gd name="T30" fmla="*/ 272 w 275"/>
                      <a:gd name="T31" fmla="*/ 29 h 254"/>
                      <a:gd name="T32" fmla="*/ 275 w 275"/>
                      <a:gd name="T33" fmla="*/ 1 h 254"/>
                      <a:gd name="T34" fmla="*/ 244 w 275"/>
                      <a:gd name="T35" fmla="*/ 12 h 254"/>
                      <a:gd name="T36" fmla="*/ 240 w 275"/>
                      <a:gd name="T37" fmla="*/ 37 h 254"/>
                      <a:gd name="T38" fmla="*/ 234 w 275"/>
                      <a:gd name="T39" fmla="*/ 59 h 254"/>
                      <a:gd name="T40" fmla="*/ 226 w 275"/>
                      <a:gd name="T41" fmla="*/ 82 h 254"/>
                      <a:gd name="T42" fmla="*/ 216 w 275"/>
                      <a:gd name="T43" fmla="*/ 102 h 254"/>
                      <a:gd name="T44" fmla="*/ 204 w 275"/>
                      <a:gd name="T45" fmla="*/ 121 h 254"/>
                      <a:gd name="T46" fmla="*/ 191 w 275"/>
                      <a:gd name="T47" fmla="*/ 139 h 254"/>
                      <a:gd name="T48" fmla="*/ 175 w 275"/>
                      <a:gd name="T49" fmla="*/ 155 h 254"/>
                      <a:gd name="T50" fmla="*/ 159 w 275"/>
                      <a:gd name="T51" fmla="*/ 170 h 254"/>
                      <a:gd name="T52" fmla="*/ 141 w 275"/>
                      <a:gd name="T53" fmla="*/ 183 h 254"/>
                      <a:gd name="T54" fmla="*/ 121 w 275"/>
                      <a:gd name="T55" fmla="*/ 195 h 254"/>
                      <a:gd name="T56" fmla="*/ 101 w 275"/>
                      <a:gd name="T57" fmla="*/ 205 h 254"/>
                      <a:gd name="T58" fmla="*/ 80 w 275"/>
                      <a:gd name="T59" fmla="*/ 212 h 254"/>
                      <a:gd name="T60" fmla="*/ 58 w 275"/>
                      <a:gd name="T61" fmla="*/ 218 h 254"/>
                      <a:gd name="T62" fmla="*/ 36 w 275"/>
                      <a:gd name="T63" fmla="*/ 221 h 254"/>
                      <a:gd name="T64" fmla="*/ 12 w 275"/>
                      <a:gd name="T65" fmla="*/ 222 h 254"/>
                      <a:gd name="T66" fmla="*/ 1 w 275"/>
                      <a:gd name="T67" fmla="*/ 222 h 2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4"/>
                      <a:gd name="T104" fmla="*/ 275 w 275"/>
                      <a:gd name="T105" fmla="*/ 254 h 2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4">
                        <a:moveTo>
                          <a:pt x="0" y="254"/>
                        </a:moveTo>
                        <a:lnTo>
                          <a:pt x="0" y="254"/>
                        </a:lnTo>
                        <a:lnTo>
                          <a:pt x="13" y="254"/>
                        </a:lnTo>
                        <a:lnTo>
                          <a:pt x="25" y="254"/>
                        </a:lnTo>
                        <a:lnTo>
                          <a:pt x="39" y="253"/>
                        </a:lnTo>
                        <a:lnTo>
                          <a:pt x="52" y="251"/>
                        </a:lnTo>
                        <a:lnTo>
                          <a:pt x="64" y="249"/>
                        </a:lnTo>
                        <a:lnTo>
                          <a:pt x="76" y="246"/>
                        </a:lnTo>
                        <a:lnTo>
                          <a:pt x="90" y="243"/>
                        </a:lnTo>
                        <a:lnTo>
                          <a:pt x="101" y="238"/>
                        </a:lnTo>
                        <a:lnTo>
                          <a:pt x="113" y="233"/>
                        </a:lnTo>
                        <a:lnTo>
                          <a:pt x="124" y="228"/>
                        </a:lnTo>
                        <a:lnTo>
                          <a:pt x="137" y="222"/>
                        </a:lnTo>
                        <a:lnTo>
                          <a:pt x="147" y="216"/>
                        </a:lnTo>
                        <a:lnTo>
                          <a:pt x="158" y="210"/>
                        </a:lnTo>
                        <a:lnTo>
                          <a:pt x="168" y="202"/>
                        </a:lnTo>
                        <a:lnTo>
                          <a:pt x="178" y="195"/>
                        </a:lnTo>
                        <a:lnTo>
                          <a:pt x="188" y="186"/>
                        </a:lnTo>
                        <a:lnTo>
                          <a:pt x="197" y="177"/>
                        </a:lnTo>
                        <a:lnTo>
                          <a:pt x="206" y="168"/>
                        </a:lnTo>
                        <a:lnTo>
                          <a:pt x="214" y="159"/>
                        </a:lnTo>
                        <a:lnTo>
                          <a:pt x="222" y="149"/>
                        </a:lnTo>
                        <a:lnTo>
                          <a:pt x="229" y="139"/>
                        </a:lnTo>
                        <a:lnTo>
                          <a:pt x="237" y="127"/>
                        </a:lnTo>
                        <a:lnTo>
                          <a:pt x="244" y="116"/>
                        </a:lnTo>
                        <a:lnTo>
                          <a:pt x="250" y="105"/>
                        </a:lnTo>
                        <a:lnTo>
                          <a:pt x="255" y="93"/>
                        </a:lnTo>
                        <a:lnTo>
                          <a:pt x="260" y="80"/>
                        </a:lnTo>
                        <a:lnTo>
                          <a:pt x="264" y="68"/>
                        </a:lnTo>
                        <a:lnTo>
                          <a:pt x="267" y="55"/>
                        </a:lnTo>
                        <a:lnTo>
                          <a:pt x="270" y="42"/>
                        </a:lnTo>
                        <a:lnTo>
                          <a:pt x="272" y="29"/>
                        </a:lnTo>
                        <a:lnTo>
                          <a:pt x="274" y="15"/>
                        </a:lnTo>
                        <a:lnTo>
                          <a:pt x="275" y="1"/>
                        </a:lnTo>
                        <a:lnTo>
                          <a:pt x="244" y="0"/>
                        </a:lnTo>
                        <a:lnTo>
                          <a:pt x="244" y="12"/>
                        </a:lnTo>
                        <a:lnTo>
                          <a:pt x="242" y="24"/>
                        </a:lnTo>
                        <a:lnTo>
                          <a:pt x="240" y="37"/>
                        </a:lnTo>
                        <a:lnTo>
                          <a:pt x="237" y="48"/>
                        </a:lnTo>
                        <a:lnTo>
                          <a:pt x="234" y="59"/>
                        </a:lnTo>
                        <a:lnTo>
                          <a:pt x="230" y="70"/>
                        </a:lnTo>
                        <a:lnTo>
                          <a:pt x="226" y="82"/>
                        </a:lnTo>
                        <a:lnTo>
                          <a:pt x="221" y="92"/>
                        </a:lnTo>
                        <a:lnTo>
                          <a:pt x="216" y="102"/>
                        </a:lnTo>
                        <a:lnTo>
                          <a:pt x="210" y="111"/>
                        </a:lnTo>
                        <a:lnTo>
                          <a:pt x="204" y="121"/>
                        </a:lnTo>
                        <a:lnTo>
                          <a:pt x="198" y="130"/>
                        </a:lnTo>
                        <a:lnTo>
                          <a:pt x="191" y="139"/>
                        </a:lnTo>
                        <a:lnTo>
                          <a:pt x="184" y="148"/>
                        </a:lnTo>
                        <a:lnTo>
                          <a:pt x="175" y="155"/>
                        </a:lnTo>
                        <a:lnTo>
                          <a:pt x="167" y="163"/>
                        </a:lnTo>
                        <a:lnTo>
                          <a:pt x="159" y="170"/>
                        </a:lnTo>
                        <a:lnTo>
                          <a:pt x="150" y="177"/>
                        </a:lnTo>
                        <a:lnTo>
                          <a:pt x="141" y="183"/>
                        </a:lnTo>
                        <a:lnTo>
                          <a:pt x="132" y="190"/>
                        </a:lnTo>
                        <a:lnTo>
                          <a:pt x="121" y="195"/>
                        </a:lnTo>
                        <a:lnTo>
                          <a:pt x="111" y="200"/>
                        </a:lnTo>
                        <a:lnTo>
                          <a:pt x="101" y="205"/>
                        </a:lnTo>
                        <a:lnTo>
                          <a:pt x="91" y="209"/>
                        </a:lnTo>
                        <a:lnTo>
                          <a:pt x="80" y="212"/>
                        </a:lnTo>
                        <a:lnTo>
                          <a:pt x="69" y="215"/>
                        </a:lnTo>
                        <a:lnTo>
                          <a:pt x="58" y="218"/>
                        </a:lnTo>
                        <a:lnTo>
                          <a:pt x="47" y="220"/>
                        </a:lnTo>
                        <a:lnTo>
                          <a:pt x="36" y="221"/>
                        </a:lnTo>
                        <a:lnTo>
                          <a:pt x="24" y="222"/>
                        </a:lnTo>
                        <a:lnTo>
                          <a:pt x="12" y="222"/>
                        </a:lnTo>
                        <a:lnTo>
                          <a:pt x="1" y="222"/>
                        </a:lnTo>
                        <a:lnTo>
                          <a:pt x="0" y="2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8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3338" y="3268"/>
                    <a:ext cx="10" cy="10"/>
                  </a:xfrm>
                  <a:custGeom>
                    <a:avLst/>
                    <a:gdLst>
                      <a:gd name="T0" fmla="*/ 0 w 254"/>
                      <a:gd name="T1" fmla="*/ 0 h 276"/>
                      <a:gd name="T2" fmla="*/ 0 w 254"/>
                      <a:gd name="T3" fmla="*/ 28 h 276"/>
                      <a:gd name="T4" fmla="*/ 3 w 254"/>
                      <a:gd name="T5" fmla="*/ 55 h 276"/>
                      <a:gd name="T6" fmla="*/ 8 w 254"/>
                      <a:gd name="T7" fmla="*/ 81 h 276"/>
                      <a:gd name="T8" fmla="*/ 16 w 254"/>
                      <a:gd name="T9" fmla="*/ 106 h 276"/>
                      <a:gd name="T10" fmla="*/ 26 w 254"/>
                      <a:gd name="T11" fmla="*/ 130 h 276"/>
                      <a:gd name="T12" fmla="*/ 40 w 254"/>
                      <a:gd name="T13" fmla="*/ 152 h 276"/>
                      <a:gd name="T14" fmla="*/ 54 w 254"/>
                      <a:gd name="T15" fmla="*/ 173 h 276"/>
                      <a:gd name="T16" fmla="*/ 70 w 254"/>
                      <a:gd name="T17" fmla="*/ 192 h 276"/>
                      <a:gd name="T18" fmla="*/ 89 w 254"/>
                      <a:gd name="T19" fmla="*/ 210 h 276"/>
                      <a:gd name="T20" fmla="*/ 109 w 254"/>
                      <a:gd name="T21" fmla="*/ 226 h 276"/>
                      <a:gd name="T22" fmla="*/ 129 w 254"/>
                      <a:gd name="T23" fmla="*/ 239 h 276"/>
                      <a:gd name="T24" fmla="*/ 152 w 254"/>
                      <a:gd name="T25" fmla="*/ 251 h 276"/>
                      <a:gd name="T26" fmla="*/ 176 w 254"/>
                      <a:gd name="T27" fmla="*/ 260 h 276"/>
                      <a:gd name="T28" fmla="*/ 201 w 254"/>
                      <a:gd name="T29" fmla="*/ 269 h 276"/>
                      <a:gd name="T30" fmla="*/ 226 w 254"/>
                      <a:gd name="T31" fmla="*/ 273 h 276"/>
                      <a:gd name="T32" fmla="*/ 253 w 254"/>
                      <a:gd name="T33" fmla="*/ 276 h 276"/>
                      <a:gd name="T34" fmla="*/ 242 w 254"/>
                      <a:gd name="T35" fmla="*/ 243 h 276"/>
                      <a:gd name="T36" fmla="*/ 219 w 254"/>
                      <a:gd name="T37" fmla="*/ 240 h 276"/>
                      <a:gd name="T38" fmla="*/ 197 w 254"/>
                      <a:gd name="T39" fmla="*/ 235 h 276"/>
                      <a:gd name="T40" fmla="*/ 175 w 254"/>
                      <a:gd name="T41" fmla="*/ 227 h 276"/>
                      <a:gd name="T42" fmla="*/ 155 w 254"/>
                      <a:gd name="T43" fmla="*/ 218 h 276"/>
                      <a:gd name="T44" fmla="*/ 137 w 254"/>
                      <a:gd name="T45" fmla="*/ 206 h 276"/>
                      <a:gd name="T46" fmla="*/ 118 w 254"/>
                      <a:gd name="T47" fmla="*/ 193 h 276"/>
                      <a:gd name="T48" fmla="*/ 101 w 254"/>
                      <a:gd name="T49" fmla="*/ 179 h 276"/>
                      <a:gd name="T50" fmla="*/ 85 w 254"/>
                      <a:gd name="T51" fmla="*/ 163 h 276"/>
                      <a:gd name="T52" fmla="*/ 72 w 254"/>
                      <a:gd name="T53" fmla="*/ 144 h 276"/>
                      <a:gd name="T54" fmla="*/ 60 w 254"/>
                      <a:gd name="T55" fmla="*/ 126 h 276"/>
                      <a:gd name="T56" fmla="*/ 50 w 254"/>
                      <a:gd name="T57" fmla="*/ 106 h 276"/>
                      <a:gd name="T58" fmla="*/ 42 w 254"/>
                      <a:gd name="T59" fmla="*/ 84 h 276"/>
                      <a:gd name="T60" fmla="*/ 35 w 254"/>
                      <a:gd name="T61" fmla="*/ 62 h 276"/>
                      <a:gd name="T62" fmla="*/ 32 w 254"/>
                      <a:gd name="T63" fmla="*/ 38 h 276"/>
                      <a:gd name="T64" fmla="*/ 30 w 254"/>
                      <a:gd name="T65" fmla="*/ 14 h 276"/>
                      <a:gd name="T66" fmla="*/ 31 w 254"/>
                      <a:gd name="T67" fmla="*/ 2 h 27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4"/>
                      <a:gd name="T103" fmla="*/ 0 h 276"/>
                      <a:gd name="T104" fmla="*/ 254 w 254"/>
                      <a:gd name="T105" fmla="*/ 276 h 27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4" h="27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0" y="28"/>
                        </a:lnTo>
                        <a:lnTo>
                          <a:pt x="1" y="41"/>
                        </a:lnTo>
                        <a:lnTo>
                          <a:pt x="3" y="55"/>
                        </a:lnTo>
                        <a:lnTo>
                          <a:pt x="5" y="68"/>
                        </a:lnTo>
                        <a:lnTo>
                          <a:pt x="8" y="81"/>
                        </a:lnTo>
                        <a:lnTo>
                          <a:pt x="12" y="93"/>
                        </a:lnTo>
                        <a:lnTo>
                          <a:pt x="16" y="106"/>
                        </a:lnTo>
                        <a:lnTo>
                          <a:pt x="21" y="118"/>
                        </a:lnTo>
                        <a:lnTo>
                          <a:pt x="26" y="130"/>
                        </a:lnTo>
                        <a:lnTo>
                          <a:pt x="32" y="141"/>
                        </a:lnTo>
                        <a:lnTo>
                          <a:pt x="40" y="152"/>
                        </a:lnTo>
                        <a:lnTo>
                          <a:pt x="47" y="163"/>
                        </a:lnTo>
                        <a:lnTo>
                          <a:pt x="54" y="173"/>
                        </a:lnTo>
                        <a:lnTo>
                          <a:pt x="62" y="183"/>
                        </a:lnTo>
                        <a:lnTo>
                          <a:pt x="70" y="192"/>
                        </a:lnTo>
                        <a:lnTo>
                          <a:pt x="79" y="201"/>
                        </a:lnTo>
                        <a:lnTo>
                          <a:pt x="89" y="210"/>
                        </a:lnTo>
                        <a:lnTo>
                          <a:pt x="99" y="218"/>
                        </a:lnTo>
                        <a:lnTo>
                          <a:pt x="109" y="226"/>
                        </a:lnTo>
                        <a:lnTo>
                          <a:pt x="119" y="233"/>
                        </a:lnTo>
                        <a:lnTo>
                          <a:pt x="129" y="239"/>
                        </a:lnTo>
                        <a:lnTo>
                          <a:pt x="141" y="245"/>
                        </a:lnTo>
                        <a:lnTo>
                          <a:pt x="152" y="251"/>
                        </a:lnTo>
                        <a:lnTo>
                          <a:pt x="164" y="256"/>
                        </a:lnTo>
                        <a:lnTo>
                          <a:pt x="176" y="260"/>
                        </a:lnTo>
                        <a:lnTo>
                          <a:pt x="189" y="265"/>
                        </a:lnTo>
                        <a:lnTo>
                          <a:pt x="201" y="269"/>
                        </a:lnTo>
                        <a:lnTo>
                          <a:pt x="213" y="271"/>
                        </a:lnTo>
                        <a:lnTo>
                          <a:pt x="226" y="273"/>
                        </a:lnTo>
                        <a:lnTo>
                          <a:pt x="240" y="275"/>
                        </a:lnTo>
                        <a:lnTo>
                          <a:pt x="253" y="276"/>
                        </a:lnTo>
                        <a:lnTo>
                          <a:pt x="254" y="244"/>
                        </a:lnTo>
                        <a:lnTo>
                          <a:pt x="242" y="243"/>
                        </a:lnTo>
                        <a:lnTo>
                          <a:pt x="230" y="242"/>
                        </a:lnTo>
                        <a:lnTo>
                          <a:pt x="219" y="240"/>
                        </a:lnTo>
                        <a:lnTo>
                          <a:pt x="208" y="238"/>
                        </a:lnTo>
                        <a:lnTo>
                          <a:pt x="197" y="235"/>
                        </a:lnTo>
                        <a:lnTo>
                          <a:pt x="187" y="231"/>
                        </a:lnTo>
                        <a:lnTo>
                          <a:pt x="175" y="227"/>
                        </a:lnTo>
                        <a:lnTo>
                          <a:pt x="165" y="223"/>
                        </a:lnTo>
                        <a:lnTo>
                          <a:pt x="155" y="218"/>
                        </a:lnTo>
                        <a:lnTo>
                          <a:pt x="146" y="213"/>
                        </a:lnTo>
                        <a:lnTo>
                          <a:pt x="137" y="206"/>
                        </a:lnTo>
                        <a:lnTo>
                          <a:pt x="127" y="200"/>
                        </a:lnTo>
                        <a:lnTo>
                          <a:pt x="118" y="193"/>
                        </a:lnTo>
                        <a:lnTo>
                          <a:pt x="109" y="186"/>
                        </a:lnTo>
                        <a:lnTo>
                          <a:pt x="101" y="179"/>
                        </a:lnTo>
                        <a:lnTo>
                          <a:pt x="94" y="171"/>
                        </a:lnTo>
                        <a:lnTo>
                          <a:pt x="85" y="163"/>
                        </a:lnTo>
                        <a:lnTo>
                          <a:pt x="78" y="153"/>
                        </a:lnTo>
                        <a:lnTo>
                          <a:pt x="72" y="144"/>
                        </a:lnTo>
                        <a:lnTo>
                          <a:pt x="66" y="135"/>
                        </a:lnTo>
                        <a:lnTo>
                          <a:pt x="60" y="126"/>
                        </a:lnTo>
                        <a:lnTo>
                          <a:pt x="55" y="116"/>
                        </a:lnTo>
                        <a:lnTo>
                          <a:pt x="50" y="106"/>
                        </a:lnTo>
                        <a:lnTo>
                          <a:pt x="46" y="94"/>
                        </a:lnTo>
                        <a:lnTo>
                          <a:pt x="42" y="84"/>
                        </a:lnTo>
                        <a:lnTo>
                          <a:pt x="39" y="73"/>
                        </a:lnTo>
                        <a:lnTo>
                          <a:pt x="35" y="62"/>
                        </a:lnTo>
                        <a:lnTo>
                          <a:pt x="33" y="50"/>
                        </a:lnTo>
                        <a:lnTo>
                          <a:pt x="32" y="38"/>
                        </a:lnTo>
                        <a:lnTo>
                          <a:pt x="31" y="26"/>
                        </a:lnTo>
                        <a:lnTo>
                          <a:pt x="30" y="14"/>
                        </a:lnTo>
                        <a:lnTo>
                          <a:pt x="3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89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3337" y="3258"/>
                    <a:ext cx="11" cy="10"/>
                  </a:xfrm>
                  <a:custGeom>
                    <a:avLst/>
                    <a:gdLst>
                      <a:gd name="T0" fmla="*/ 275 w 275"/>
                      <a:gd name="T1" fmla="*/ 1 h 255"/>
                      <a:gd name="T2" fmla="*/ 249 w 275"/>
                      <a:gd name="T3" fmla="*/ 1 h 255"/>
                      <a:gd name="T4" fmla="*/ 223 w 275"/>
                      <a:gd name="T5" fmla="*/ 4 h 255"/>
                      <a:gd name="T6" fmla="*/ 198 w 275"/>
                      <a:gd name="T7" fmla="*/ 9 h 255"/>
                      <a:gd name="T8" fmla="*/ 173 w 275"/>
                      <a:gd name="T9" fmla="*/ 16 h 255"/>
                      <a:gd name="T10" fmla="*/ 150 w 275"/>
                      <a:gd name="T11" fmla="*/ 26 h 255"/>
                      <a:gd name="T12" fmla="*/ 127 w 275"/>
                      <a:gd name="T13" fmla="*/ 38 h 255"/>
                      <a:gd name="T14" fmla="*/ 107 w 275"/>
                      <a:gd name="T15" fmla="*/ 52 h 255"/>
                      <a:gd name="T16" fmla="*/ 87 w 275"/>
                      <a:gd name="T17" fmla="*/ 68 h 255"/>
                      <a:gd name="T18" fmla="*/ 69 w 275"/>
                      <a:gd name="T19" fmla="*/ 85 h 255"/>
                      <a:gd name="T20" fmla="*/ 53 w 275"/>
                      <a:gd name="T21" fmla="*/ 105 h 255"/>
                      <a:gd name="T22" fmla="*/ 38 w 275"/>
                      <a:gd name="T23" fmla="*/ 126 h 255"/>
                      <a:gd name="T24" fmla="*/ 25 w 275"/>
                      <a:gd name="T25" fmla="*/ 150 h 255"/>
                      <a:gd name="T26" fmla="*/ 15 w 275"/>
                      <a:gd name="T27" fmla="*/ 173 h 255"/>
                      <a:gd name="T28" fmla="*/ 8 w 275"/>
                      <a:gd name="T29" fmla="*/ 199 h 255"/>
                      <a:gd name="T30" fmla="*/ 2 w 275"/>
                      <a:gd name="T31" fmla="*/ 225 h 255"/>
                      <a:gd name="T32" fmla="*/ 0 w 275"/>
                      <a:gd name="T33" fmla="*/ 253 h 255"/>
                      <a:gd name="T34" fmla="*/ 31 w 275"/>
                      <a:gd name="T35" fmla="*/ 242 h 255"/>
                      <a:gd name="T36" fmla="*/ 35 w 275"/>
                      <a:gd name="T37" fmla="*/ 218 h 255"/>
                      <a:gd name="T38" fmla="*/ 41 w 275"/>
                      <a:gd name="T39" fmla="*/ 195 h 255"/>
                      <a:gd name="T40" fmla="*/ 49 w 275"/>
                      <a:gd name="T41" fmla="*/ 173 h 255"/>
                      <a:gd name="T42" fmla="*/ 59 w 275"/>
                      <a:gd name="T43" fmla="*/ 153 h 255"/>
                      <a:gd name="T44" fmla="*/ 71 w 275"/>
                      <a:gd name="T45" fmla="*/ 133 h 255"/>
                      <a:gd name="T46" fmla="*/ 84 w 275"/>
                      <a:gd name="T47" fmla="*/ 115 h 255"/>
                      <a:gd name="T48" fmla="*/ 100 w 275"/>
                      <a:gd name="T49" fmla="*/ 99 h 255"/>
                      <a:gd name="T50" fmla="*/ 116 w 275"/>
                      <a:gd name="T51" fmla="*/ 84 h 255"/>
                      <a:gd name="T52" fmla="*/ 134 w 275"/>
                      <a:gd name="T53" fmla="*/ 71 h 255"/>
                      <a:gd name="T54" fmla="*/ 154 w 275"/>
                      <a:gd name="T55" fmla="*/ 59 h 255"/>
                      <a:gd name="T56" fmla="*/ 173 w 275"/>
                      <a:gd name="T57" fmla="*/ 50 h 255"/>
                      <a:gd name="T58" fmla="*/ 195 w 275"/>
                      <a:gd name="T59" fmla="*/ 42 h 255"/>
                      <a:gd name="T60" fmla="*/ 217 w 275"/>
                      <a:gd name="T61" fmla="*/ 36 h 255"/>
                      <a:gd name="T62" fmla="*/ 240 w 275"/>
                      <a:gd name="T63" fmla="*/ 32 h 255"/>
                      <a:gd name="T64" fmla="*/ 262 w 275"/>
                      <a:gd name="T65" fmla="*/ 31 h 255"/>
                      <a:gd name="T66" fmla="*/ 274 w 275"/>
                      <a:gd name="T67" fmla="*/ 31 h 25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5"/>
                      <a:gd name="T104" fmla="*/ 275 w 275"/>
                      <a:gd name="T105" fmla="*/ 255 h 25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5">
                        <a:moveTo>
                          <a:pt x="275" y="1"/>
                        </a:moveTo>
                        <a:lnTo>
                          <a:pt x="275" y="1"/>
                        </a:lnTo>
                        <a:lnTo>
                          <a:pt x="262" y="0"/>
                        </a:lnTo>
                        <a:lnTo>
                          <a:pt x="249" y="1"/>
                        </a:lnTo>
                        <a:lnTo>
                          <a:pt x="237" y="2"/>
                        </a:lnTo>
                        <a:lnTo>
                          <a:pt x="223" y="4"/>
                        </a:lnTo>
                        <a:lnTo>
                          <a:pt x="211" y="6"/>
                        </a:lnTo>
                        <a:lnTo>
                          <a:pt x="198" y="9"/>
                        </a:lnTo>
                        <a:lnTo>
                          <a:pt x="186" y="12"/>
                        </a:lnTo>
                        <a:lnTo>
                          <a:pt x="173" y="16"/>
                        </a:lnTo>
                        <a:lnTo>
                          <a:pt x="162" y="21"/>
                        </a:lnTo>
                        <a:lnTo>
                          <a:pt x="150" y="26"/>
                        </a:lnTo>
                        <a:lnTo>
                          <a:pt x="139" y="31"/>
                        </a:lnTo>
                        <a:lnTo>
                          <a:pt x="127" y="38"/>
                        </a:lnTo>
                        <a:lnTo>
                          <a:pt x="117" y="45"/>
                        </a:lnTo>
                        <a:lnTo>
                          <a:pt x="107" y="52"/>
                        </a:lnTo>
                        <a:lnTo>
                          <a:pt x="97" y="60"/>
                        </a:lnTo>
                        <a:lnTo>
                          <a:pt x="87" y="68"/>
                        </a:lnTo>
                        <a:lnTo>
                          <a:pt x="77" y="76"/>
                        </a:lnTo>
                        <a:lnTo>
                          <a:pt x="69" y="85"/>
                        </a:lnTo>
                        <a:lnTo>
                          <a:pt x="60" y="96"/>
                        </a:lnTo>
                        <a:lnTo>
                          <a:pt x="53" y="105"/>
                        </a:lnTo>
                        <a:lnTo>
                          <a:pt x="45" y="116"/>
                        </a:lnTo>
                        <a:lnTo>
                          <a:pt x="38" y="126"/>
                        </a:lnTo>
                        <a:lnTo>
                          <a:pt x="31" y="137"/>
                        </a:lnTo>
                        <a:lnTo>
                          <a:pt x="25" y="150"/>
                        </a:lnTo>
                        <a:lnTo>
                          <a:pt x="20" y="161"/>
                        </a:lnTo>
                        <a:lnTo>
                          <a:pt x="15" y="173"/>
                        </a:lnTo>
                        <a:lnTo>
                          <a:pt x="11" y="186"/>
                        </a:lnTo>
                        <a:lnTo>
                          <a:pt x="8" y="199"/>
                        </a:lnTo>
                        <a:lnTo>
                          <a:pt x="5" y="212"/>
                        </a:lnTo>
                        <a:lnTo>
                          <a:pt x="2" y="225"/>
                        </a:lnTo>
                        <a:lnTo>
                          <a:pt x="1" y="239"/>
                        </a:lnTo>
                        <a:lnTo>
                          <a:pt x="0" y="253"/>
                        </a:lnTo>
                        <a:lnTo>
                          <a:pt x="31" y="255"/>
                        </a:lnTo>
                        <a:lnTo>
                          <a:pt x="31" y="242"/>
                        </a:lnTo>
                        <a:lnTo>
                          <a:pt x="33" y="230"/>
                        </a:lnTo>
                        <a:lnTo>
                          <a:pt x="35" y="218"/>
                        </a:lnTo>
                        <a:lnTo>
                          <a:pt x="38" y="207"/>
                        </a:lnTo>
                        <a:lnTo>
                          <a:pt x="41" y="195"/>
                        </a:lnTo>
                        <a:lnTo>
                          <a:pt x="45" y="184"/>
                        </a:lnTo>
                        <a:lnTo>
                          <a:pt x="49" y="173"/>
                        </a:lnTo>
                        <a:lnTo>
                          <a:pt x="54" y="163"/>
                        </a:lnTo>
                        <a:lnTo>
                          <a:pt x="59" y="153"/>
                        </a:lnTo>
                        <a:lnTo>
                          <a:pt x="65" y="142"/>
                        </a:lnTo>
                        <a:lnTo>
                          <a:pt x="71" y="133"/>
                        </a:lnTo>
                        <a:lnTo>
                          <a:pt x="77" y="124"/>
                        </a:lnTo>
                        <a:lnTo>
                          <a:pt x="84" y="115"/>
                        </a:lnTo>
                        <a:lnTo>
                          <a:pt x="92" y="107"/>
                        </a:lnTo>
                        <a:lnTo>
                          <a:pt x="100" y="99"/>
                        </a:lnTo>
                        <a:lnTo>
                          <a:pt x="108" y="92"/>
                        </a:lnTo>
                        <a:lnTo>
                          <a:pt x="116" y="84"/>
                        </a:lnTo>
                        <a:lnTo>
                          <a:pt x="125" y="77"/>
                        </a:lnTo>
                        <a:lnTo>
                          <a:pt x="134" y="71"/>
                        </a:lnTo>
                        <a:lnTo>
                          <a:pt x="144" y="65"/>
                        </a:lnTo>
                        <a:lnTo>
                          <a:pt x="154" y="59"/>
                        </a:lnTo>
                        <a:lnTo>
                          <a:pt x="163" y="54"/>
                        </a:lnTo>
                        <a:lnTo>
                          <a:pt x="173" y="50"/>
                        </a:lnTo>
                        <a:lnTo>
                          <a:pt x="184" y="46"/>
                        </a:lnTo>
                        <a:lnTo>
                          <a:pt x="195" y="42"/>
                        </a:lnTo>
                        <a:lnTo>
                          <a:pt x="206" y="39"/>
                        </a:lnTo>
                        <a:lnTo>
                          <a:pt x="217" y="36"/>
                        </a:lnTo>
                        <a:lnTo>
                          <a:pt x="228" y="34"/>
                        </a:lnTo>
                        <a:lnTo>
                          <a:pt x="240" y="32"/>
                        </a:lnTo>
                        <a:lnTo>
                          <a:pt x="251" y="31"/>
                        </a:lnTo>
                        <a:lnTo>
                          <a:pt x="262" y="31"/>
                        </a:lnTo>
                        <a:lnTo>
                          <a:pt x="274" y="31"/>
                        </a:lnTo>
                        <a:lnTo>
                          <a:pt x="27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90" name="Freeform 131"/>
                  <p:cNvSpPr>
                    <a:spLocks/>
                  </p:cNvSpPr>
                  <p:nvPr/>
                </p:nvSpPr>
                <p:spPr bwMode="auto">
                  <a:xfrm flipH="1">
                    <a:off x="3340" y="3259"/>
                    <a:ext cx="10" cy="10"/>
                  </a:xfrm>
                  <a:custGeom>
                    <a:avLst/>
                    <a:gdLst>
                      <a:gd name="T0" fmla="*/ 253 w 255"/>
                      <a:gd name="T1" fmla="*/ 0 h 275"/>
                      <a:gd name="T2" fmla="*/ 225 w 255"/>
                      <a:gd name="T3" fmla="*/ 2 h 275"/>
                      <a:gd name="T4" fmla="*/ 199 w 255"/>
                      <a:gd name="T5" fmla="*/ 8 h 275"/>
                      <a:gd name="T6" fmla="*/ 173 w 255"/>
                      <a:gd name="T7" fmla="*/ 16 h 275"/>
                      <a:gd name="T8" fmla="*/ 149 w 255"/>
                      <a:gd name="T9" fmla="*/ 26 h 275"/>
                      <a:gd name="T10" fmla="*/ 126 w 255"/>
                      <a:gd name="T11" fmla="*/ 38 h 275"/>
                      <a:gd name="T12" fmla="*/ 105 w 255"/>
                      <a:gd name="T13" fmla="*/ 53 h 275"/>
                      <a:gd name="T14" fmla="*/ 86 w 255"/>
                      <a:gd name="T15" fmla="*/ 70 h 275"/>
                      <a:gd name="T16" fmla="*/ 68 w 255"/>
                      <a:gd name="T17" fmla="*/ 87 h 275"/>
                      <a:gd name="T18" fmla="*/ 52 w 255"/>
                      <a:gd name="T19" fmla="*/ 107 h 275"/>
                      <a:gd name="T20" fmla="*/ 38 w 255"/>
                      <a:gd name="T21" fmla="*/ 128 h 275"/>
                      <a:gd name="T22" fmla="*/ 26 w 255"/>
                      <a:gd name="T23" fmla="*/ 150 h 275"/>
                      <a:gd name="T24" fmla="*/ 16 w 255"/>
                      <a:gd name="T25" fmla="*/ 174 h 275"/>
                      <a:gd name="T26" fmla="*/ 9 w 255"/>
                      <a:gd name="T27" fmla="*/ 198 h 275"/>
                      <a:gd name="T28" fmla="*/ 3 w 255"/>
                      <a:gd name="T29" fmla="*/ 223 h 275"/>
                      <a:gd name="T30" fmla="*/ 1 w 255"/>
                      <a:gd name="T31" fmla="*/ 249 h 275"/>
                      <a:gd name="T32" fmla="*/ 1 w 255"/>
                      <a:gd name="T33" fmla="*/ 275 h 275"/>
                      <a:gd name="T34" fmla="*/ 32 w 255"/>
                      <a:gd name="T35" fmla="*/ 262 h 275"/>
                      <a:gd name="T36" fmla="*/ 33 w 255"/>
                      <a:gd name="T37" fmla="*/ 240 h 275"/>
                      <a:gd name="T38" fmla="*/ 37 w 255"/>
                      <a:gd name="T39" fmla="*/ 217 h 275"/>
                      <a:gd name="T40" fmla="*/ 42 w 255"/>
                      <a:gd name="T41" fmla="*/ 195 h 275"/>
                      <a:gd name="T42" fmla="*/ 50 w 255"/>
                      <a:gd name="T43" fmla="*/ 174 h 275"/>
                      <a:gd name="T44" fmla="*/ 59 w 255"/>
                      <a:gd name="T45" fmla="*/ 154 h 275"/>
                      <a:gd name="T46" fmla="*/ 70 w 255"/>
                      <a:gd name="T47" fmla="*/ 135 h 275"/>
                      <a:gd name="T48" fmla="*/ 84 w 255"/>
                      <a:gd name="T49" fmla="*/ 116 h 275"/>
                      <a:gd name="T50" fmla="*/ 99 w 255"/>
                      <a:gd name="T51" fmla="*/ 100 h 275"/>
                      <a:gd name="T52" fmla="*/ 115 w 255"/>
                      <a:gd name="T53" fmla="*/ 85 h 275"/>
                      <a:gd name="T54" fmla="*/ 134 w 255"/>
                      <a:gd name="T55" fmla="*/ 72 h 275"/>
                      <a:gd name="T56" fmla="*/ 153 w 255"/>
                      <a:gd name="T57" fmla="*/ 59 h 275"/>
                      <a:gd name="T58" fmla="*/ 173 w 255"/>
                      <a:gd name="T59" fmla="*/ 49 h 275"/>
                      <a:gd name="T60" fmla="*/ 195 w 255"/>
                      <a:gd name="T61" fmla="*/ 41 h 275"/>
                      <a:gd name="T62" fmla="*/ 218 w 255"/>
                      <a:gd name="T63" fmla="*/ 36 h 275"/>
                      <a:gd name="T64" fmla="*/ 243 w 255"/>
                      <a:gd name="T65" fmla="*/ 32 h 275"/>
                      <a:gd name="T66" fmla="*/ 255 w 255"/>
                      <a:gd name="T67" fmla="*/ 31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5"/>
                      <a:gd name="T103" fmla="*/ 0 h 275"/>
                      <a:gd name="T104" fmla="*/ 255 w 255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5" h="275">
                        <a:moveTo>
                          <a:pt x="253" y="0"/>
                        </a:moveTo>
                        <a:lnTo>
                          <a:pt x="253" y="0"/>
                        </a:lnTo>
                        <a:lnTo>
                          <a:pt x="240" y="1"/>
                        </a:lnTo>
                        <a:lnTo>
                          <a:pt x="225" y="2"/>
                        </a:lnTo>
                        <a:lnTo>
                          <a:pt x="212" y="5"/>
                        </a:lnTo>
                        <a:lnTo>
                          <a:pt x="199" y="8"/>
                        </a:lnTo>
                        <a:lnTo>
                          <a:pt x="186" y="11"/>
                        </a:lnTo>
                        <a:lnTo>
                          <a:pt x="173" y="16"/>
                        </a:lnTo>
                        <a:lnTo>
                          <a:pt x="161" y="21"/>
                        </a:lnTo>
                        <a:lnTo>
                          <a:pt x="149" y="26"/>
                        </a:lnTo>
                        <a:lnTo>
                          <a:pt x="138" y="32"/>
                        </a:lnTo>
                        <a:lnTo>
                          <a:pt x="126" y="38"/>
                        </a:lnTo>
                        <a:lnTo>
                          <a:pt x="116" y="45"/>
                        </a:lnTo>
                        <a:lnTo>
                          <a:pt x="105" y="53"/>
                        </a:lnTo>
                        <a:lnTo>
                          <a:pt x="96" y="60"/>
                        </a:lnTo>
                        <a:lnTo>
                          <a:pt x="86" y="70"/>
                        </a:lnTo>
                        <a:lnTo>
                          <a:pt x="76" y="78"/>
                        </a:lnTo>
                        <a:lnTo>
                          <a:pt x="68" y="87"/>
                        </a:lnTo>
                        <a:lnTo>
                          <a:pt x="60" y="97"/>
                        </a:lnTo>
                        <a:lnTo>
                          <a:pt x="52" y="107"/>
                        </a:lnTo>
                        <a:lnTo>
                          <a:pt x="45" y="117"/>
                        </a:lnTo>
                        <a:lnTo>
                          <a:pt x="38" y="128"/>
                        </a:lnTo>
                        <a:lnTo>
                          <a:pt x="32" y="139"/>
                        </a:lnTo>
                        <a:lnTo>
                          <a:pt x="26" y="150"/>
                        </a:lnTo>
                        <a:lnTo>
                          <a:pt x="21" y="162"/>
                        </a:lnTo>
                        <a:lnTo>
                          <a:pt x="16" y="174"/>
                        </a:lnTo>
                        <a:lnTo>
                          <a:pt x="12" y="186"/>
                        </a:lnTo>
                        <a:lnTo>
                          <a:pt x="9" y="198"/>
                        </a:lnTo>
                        <a:lnTo>
                          <a:pt x="6" y="211"/>
                        </a:lnTo>
                        <a:lnTo>
                          <a:pt x="3" y="223"/>
                        </a:lnTo>
                        <a:lnTo>
                          <a:pt x="2" y="237"/>
                        </a:lnTo>
                        <a:lnTo>
                          <a:pt x="1" y="249"/>
                        </a:lnTo>
                        <a:lnTo>
                          <a:pt x="0" y="262"/>
                        </a:lnTo>
                        <a:lnTo>
                          <a:pt x="1" y="275"/>
                        </a:lnTo>
                        <a:lnTo>
                          <a:pt x="32" y="274"/>
                        </a:lnTo>
                        <a:lnTo>
                          <a:pt x="32" y="262"/>
                        </a:lnTo>
                        <a:lnTo>
                          <a:pt x="32" y="251"/>
                        </a:lnTo>
                        <a:lnTo>
                          <a:pt x="33" y="240"/>
                        </a:lnTo>
                        <a:lnTo>
                          <a:pt x="35" y="229"/>
                        </a:lnTo>
                        <a:lnTo>
                          <a:pt x="37" y="217"/>
                        </a:lnTo>
                        <a:lnTo>
                          <a:pt x="39" y="206"/>
                        </a:lnTo>
                        <a:lnTo>
                          <a:pt x="42" y="195"/>
                        </a:lnTo>
                        <a:lnTo>
                          <a:pt x="46" y="185"/>
                        </a:lnTo>
                        <a:lnTo>
                          <a:pt x="50" y="174"/>
                        </a:lnTo>
                        <a:lnTo>
                          <a:pt x="54" y="163"/>
                        </a:lnTo>
                        <a:lnTo>
                          <a:pt x="59" y="154"/>
                        </a:lnTo>
                        <a:lnTo>
                          <a:pt x="65" y="144"/>
                        </a:lnTo>
                        <a:lnTo>
                          <a:pt x="70" y="135"/>
                        </a:lnTo>
                        <a:lnTo>
                          <a:pt x="77" y="126"/>
                        </a:lnTo>
                        <a:lnTo>
                          <a:pt x="84" y="116"/>
                        </a:lnTo>
                        <a:lnTo>
                          <a:pt x="92" y="108"/>
                        </a:lnTo>
                        <a:lnTo>
                          <a:pt x="99" y="100"/>
                        </a:lnTo>
                        <a:lnTo>
                          <a:pt x="107" y="92"/>
                        </a:lnTo>
                        <a:lnTo>
                          <a:pt x="115" y="85"/>
                        </a:lnTo>
                        <a:lnTo>
                          <a:pt x="124" y="78"/>
                        </a:lnTo>
                        <a:lnTo>
                          <a:pt x="134" y="72"/>
                        </a:lnTo>
                        <a:lnTo>
                          <a:pt x="143" y="65"/>
                        </a:lnTo>
                        <a:lnTo>
                          <a:pt x="153" y="59"/>
                        </a:lnTo>
                        <a:lnTo>
                          <a:pt x="163" y="54"/>
                        </a:lnTo>
                        <a:lnTo>
                          <a:pt x="173" y="49"/>
                        </a:lnTo>
                        <a:lnTo>
                          <a:pt x="185" y="45"/>
                        </a:lnTo>
                        <a:lnTo>
                          <a:pt x="195" y="41"/>
                        </a:lnTo>
                        <a:lnTo>
                          <a:pt x="207" y="38"/>
                        </a:lnTo>
                        <a:lnTo>
                          <a:pt x="218" y="36"/>
                        </a:lnTo>
                        <a:lnTo>
                          <a:pt x="231" y="34"/>
                        </a:lnTo>
                        <a:lnTo>
                          <a:pt x="243" y="32"/>
                        </a:lnTo>
                        <a:lnTo>
                          <a:pt x="255" y="31"/>
                        </a:lnTo>
                        <a:lnTo>
                          <a:pt x="2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91" name="Freeform 132"/>
                  <p:cNvSpPr>
                    <a:spLocks/>
                  </p:cNvSpPr>
                  <p:nvPr/>
                </p:nvSpPr>
                <p:spPr bwMode="auto">
                  <a:xfrm flipH="1">
                    <a:off x="3327" y="3269"/>
                    <a:ext cx="10" cy="10"/>
                  </a:xfrm>
                  <a:custGeom>
                    <a:avLst/>
                    <a:gdLst>
                      <a:gd name="T0" fmla="*/ 1 w 255"/>
                      <a:gd name="T1" fmla="*/ 275 h 275"/>
                      <a:gd name="T2" fmla="*/ 29 w 255"/>
                      <a:gd name="T3" fmla="*/ 272 h 275"/>
                      <a:gd name="T4" fmla="*/ 56 w 255"/>
                      <a:gd name="T5" fmla="*/ 267 h 275"/>
                      <a:gd name="T6" fmla="*/ 81 w 255"/>
                      <a:gd name="T7" fmla="*/ 260 h 275"/>
                      <a:gd name="T8" fmla="*/ 106 w 255"/>
                      <a:gd name="T9" fmla="*/ 249 h 275"/>
                      <a:gd name="T10" fmla="*/ 128 w 255"/>
                      <a:gd name="T11" fmla="*/ 236 h 275"/>
                      <a:gd name="T12" fmla="*/ 149 w 255"/>
                      <a:gd name="T13" fmla="*/ 222 h 275"/>
                      <a:gd name="T14" fmla="*/ 169 w 255"/>
                      <a:gd name="T15" fmla="*/ 206 h 275"/>
                      <a:gd name="T16" fmla="*/ 187 w 255"/>
                      <a:gd name="T17" fmla="*/ 188 h 275"/>
                      <a:gd name="T18" fmla="*/ 202 w 255"/>
                      <a:gd name="T19" fmla="*/ 168 h 275"/>
                      <a:gd name="T20" fmla="*/ 217 w 255"/>
                      <a:gd name="T21" fmla="*/ 147 h 275"/>
                      <a:gd name="T22" fmla="*/ 229 w 255"/>
                      <a:gd name="T23" fmla="*/ 124 h 275"/>
                      <a:gd name="T24" fmla="*/ 238 w 255"/>
                      <a:gd name="T25" fmla="*/ 101 h 275"/>
                      <a:gd name="T26" fmla="*/ 246 w 255"/>
                      <a:gd name="T27" fmla="*/ 76 h 275"/>
                      <a:gd name="T28" fmla="*/ 251 w 255"/>
                      <a:gd name="T29" fmla="*/ 52 h 275"/>
                      <a:gd name="T30" fmla="*/ 255 w 255"/>
                      <a:gd name="T31" fmla="*/ 26 h 275"/>
                      <a:gd name="T32" fmla="*/ 255 w 255"/>
                      <a:gd name="T33" fmla="*/ 0 h 275"/>
                      <a:gd name="T34" fmla="*/ 223 w 255"/>
                      <a:gd name="T35" fmla="*/ 12 h 275"/>
                      <a:gd name="T36" fmla="*/ 222 w 255"/>
                      <a:gd name="T37" fmla="*/ 36 h 275"/>
                      <a:gd name="T38" fmla="*/ 219 w 255"/>
                      <a:gd name="T39" fmla="*/ 58 h 275"/>
                      <a:gd name="T40" fmla="*/ 213 w 255"/>
                      <a:gd name="T41" fmla="*/ 81 h 275"/>
                      <a:gd name="T42" fmla="*/ 206 w 255"/>
                      <a:gd name="T43" fmla="*/ 101 h 275"/>
                      <a:gd name="T44" fmla="*/ 195 w 255"/>
                      <a:gd name="T45" fmla="*/ 121 h 275"/>
                      <a:gd name="T46" fmla="*/ 184 w 255"/>
                      <a:gd name="T47" fmla="*/ 141 h 275"/>
                      <a:gd name="T48" fmla="*/ 171 w 255"/>
                      <a:gd name="T49" fmla="*/ 159 h 275"/>
                      <a:gd name="T50" fmla="*/ 156 w 255"/>
                      <a:gd name="T51" fmla="*/ 175 h 275"/>
                      <a:gd name="T52" fmla="*/ 139 w 255"/>
                      <a:gd name="T53" fmla="*/ 191 h 275"/>
                      <a:gd name="T54" fmla="*/ 122 w 255"/>
                      <a:gd name="T55" fmla="*/ 204 h 275"/>
                      <a:gd name="T56" fmla="*/ 102 w 255"/>
                      <a:gd name="T57" fmla="*/ 216 h 275"/>
                      <a:gd name="T58" fmla="*/ 81 w 255"/>
                      <a:gd name="T59" fmla="*/ 226 h 275"/>
                      <a:gd name="T60" fmla="*/ 60 w 255"/>
                      <a:gd name="T61" fmla="*/ 233 h 275"/>
                      <a:gd name="T62" fmla="*/ 37 w 255"/>
                      <a:gd name="T63" fmla="*/ 240 h 275"/>
                      <a:gd name="T64" fmla="*/ 13 w 255"/>
                      <a:gd name="T65" fmla="*/ 244 h 275"/>
                      <a:gd name="T66" fmla="*/ 0 w 255"/>
                      <a:gd name="T67" fmla="*/ 244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5"/>
                      <a:gd name="T103" fmla="*/ 0 h 275"/>
                      <a:gd name="T104" fmla="*/ 255 w 255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5" h="275">
                        <a:moveTo>
                          <a:pt x="1" y="275"/>
                        </a:moveTo>
                        <a:lnTo>
                          <a:pt x="1" y="275"/>
                        </a:lnTo>
                        <a:lnTo>
                          <a:pt x="16" y="274"/>
                        </a:lnTo>
                        <a:lnTo>
                          <a:pt x="29" y="272"/>
                        </a:lnTo>
                        <a:lnTo>
                          <a:pt x="42" y="270"/>
                        </a:lnTo>
                        <a:lnTo>
                          <a:pt x="56" y="267"/>
                        </a:lnTo>
                        <a:lnTo>
                          <a:pt x="69" y="264"/>
                        </a:lnTo>
                        <a:lnTo>
                          <a:pt x="81" y="260"/>
                        </a:lnTo>
                        <a:lnTo>
                          <a:pt x="93" y="255"/>
                        </a:lnTo>
                        <a:lnTo>
                          <a:pt x="106" y="249"/>
                        </a:lnTo>
                        <a:lnTo>
                          <a:pt x="117" y="244"/>
                        </a:lnTo>
                        <a:lnTo>
                          <a:pt x="128" y="236"/>
                        </a:lnTo>
                        <a:lnTo>
                          <a:pt x="139" y="229"/>
                        </a:lnTo>
                        <a:lnTo>
                          <a:pt x="149" y="222"/>
                        </a:lnTo>
                        <a:lnTo>
                          <a:pt x="160" y="214"/>
                        </a:lnTo>
                        <a:lnTo>
                          <a:pt x="169" y="206"/>
                        </a:lnTo>
                        <a:lnTo>
                          <a:pt x="178" y="197"/>
                        </a:lnTo>
                        <a:lnTo>
                          <a:pt x="187" y="188"/>
                        </a:lnTo>
                        <a:lnTo>
                          <a:pt x="195" y="178"/>
                        </a:lnTo>
                        <a:lnTo>
                          <a:pt x="202" y="168"/>
                        </a:lnTo>
                        <a:lnTo>
                          <a:pt x="210" y="158"/>
                        </a:lnTo>
                        <a:lnTo>
                          <a:pt x="217" y="147"/>
                        </a:lnTo>
                        <a:lnTo>
                          <a:pt x="223" y="137"/>
                        </a:lnTo>
                        <a:lnTo>
                          <a:pt x="229" y="124"/>
                        </a:lnTo>
                        <a:lnTo>
                          <a:pt x="234" y="113"/>
                        </a:lnTo>
                        <a:lnTo>
                          <a:pt x="238" y="101"/>
                        </a:lnTo>
                        <a:lnTo>
                          <a:pt x="242" y="90"/>
                        </a:lnTo>
                        <a:lnTo>
                          <a:pt x="246" y="76"/>
                        </a:lnTo>
                        <a:lnTo>
                          <a:pt x="249" y="64"/>
                        </a:lnTo>
                        <a:lnTo>
                          <a:pt x="251" y="52"/>
                        </a:lnTo>
                        <a:lnTo>
                          <a:pt x="254" y="39"/>
                        </a:lnTo>
                        <a:lnTo>
                          <a:pt x="255" y="26"/>
                        </a:lnTo>
                        <a:lnTo>
                          <a:pt x="255" y="13"/>
                        </a:lnTo>
                        <a:lnTo>
                          <a:pt x="255" y="0"/>
                        </a:lnTo>
                        <a:lnTo>
                          <a:pt x="223" y="1"/>
                        </a:lnTo>
                        <a:lnTo>
                          <a:pt x="223" y="12"/>
                        </a:lnTo>
                        <a:lnTo>
                          <a:pt x="223" y="24"/>
                        </a:lnTo>
                        <a:lnTo>
                          <a:pt x="222" y="36"/>
                        </a:lnTo>
                        <a:lnTo>
                          <a:pt x="221" y="47"/>
                        </a:lnTo>
                        <a:lnTo>
                          <a:pt x="219" y="58"/>
                        </a:lnTo>
                        <a:lnTo>
                          <a:pt x="216" y="69"/>
                        </a:lnTo>
                        <a:lnTo>
                          <a:pt x="213" y="81"/>
                        </a:lnTo>
                        <a:lnTo>
                          <a:pt x="210" y="91"/>
                        </a:lnTo>
                        <a:lnTo>
                          <a:pt x="206" y="101"/>
                        </a:lnTo>
                        <a:lnTo>
                          <a:pt x="200" y="111"/>
                        </a:lnTo>
                        <a:lnTo>
                          <a:pt x="195" y="121"/>
                        </a:lnTo>
                        <a:lnTo>
                          <a:pt x="190" y="131"/>
                        </a:lnTo>
                        <a:lnTo>
                          <a:pt x="184" y="141"/>
                        </a:lnTo>
                        <a:lnTo>
                          <a:pt x="178" y="150"/>
                        </a:lnTo>
                        <a:lnTo>
                          <a:pt x="171" y="159"/>
                        </a:lnTo>
                        <a:lnTo>
                          <a:pt x="164" y="167"/>
                        </a:lnTo>
                        <a:lnTo>
                          <a:pt x="156" y="175"/>
                        </a:lnTo>
                        <a:lnTo>
                          <a:pt x="147" y="183"/>
                        </a:lnTo>
                        <a:lnTo>
                          <a:pt x="139" y="191"/>
                        </a:lnTo>
                        <a:lnTo>
                          <a:pt x="131" y="198"/>
                        </a:lnTo>
                        <a:lnTo>
                          <a:pt x="122" y="204"/>
                        </a:lnTo>
                        <a:lnTo>
                          <a:pt x="112" y="210"/>
                        </a:lnTo>
                        <a:lnTo>
                          <a:pt x="102" y="216"/>
                        </a:lnTo>
                        <a:lnTo>
                          <a:pt x="92" y="221"/>
                        </a:lnTo>
                        <a:lnTo>
                          <a:pt x="81" y="226"/>
                        </a:lnTo>
                        <a:lnTo>
                          <a:pt x="71" y="230"/>
                        </a:lnTo>
                        <a:lnTo>
                          <a:pt x="60" y="233"/>
                        </a:lnTo>
                        <a:lnTo>
                          <a:pt x="48" y="236"/>
                        </a:lnTo>
                        <a:lnTo>
                          <a:pt x="37" y="240"/>
                        </a:lnTo>
                        <a:lnTo>
                          <a:pt x="25" y="242"/>
                        </a:lnTo>
                        <a:lnTo>
                          <a:pt x="13" y="244"/>
                        </a:lnTo>
                        <a:lnTo>
                          <a:pt x="0" y="244"/>
                        </a:lnTo>
                        <a:lnTo>
                          <a:pt x="1" y="2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92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3339" y="3269"/>
                    <a:ext cx="11" cy="10"/>
                  </a:xfrm>
                  <a:custGeom>
                    <a:avLst/>
                    <a:gdLst>
                      <a:gd name="T0" fmla="*/ 0 w 275"/>
                      <a:gd name="T1" fmla="*/ 1 h 254"/>
                      <a:gd name="T2" fmla="*/ 2 w 275"/>
                      <a:gd name="T3" fmla="*/ 28 h 254"/>
                      <a:gd name="T4" fmla="*/ 7 w 275"/>
                      <a:gd name="T5" fmla="*/ 53 h 254"/>
                      <a:gd name="T6" fmla="*/ 14 w 275"/>
                      <a:gd name="T7" fmla="*/ 78 h 254"/>
                      <a:gd name="T8" fmla="*/ 24 w 275"/>
                      <a:gd name="T9" fmla="*/ 101 h 254"/>
                      <a:gd name="T10" fmla="*/ 36 w 275"/>
                      <a:gd name="T11" fmla="*/ 124 h 254"/>
                      <a:gd name="T12" fmla="*/ 50 w 275"/>
                      <a:gd name="T13" fmla="*/ 145 h 254"/>
                      <a:gd name="T14" fmla="*/ 65 w 275"/>
                      <a:gd name="T15" fmla="*/ 166 h 254"/>
                      <a:gd name="T16" fmla="*/ 84 w 275"/>
                      <a:gd name="T17" fmla="*/ 183 h 254"/>
                      <a:gd name="T18" fmla="*/ 103 w 275"/>
                      <a:gd name="T19" fmla="*/ 200 h 254"/>
                      <a:gd name="T20" fmla="*/ 123 w 275"/>
                      <a:gd name="T21" fmla="*/ 214 h 254"/>
                      <a:gd name="T22" fmla="*/ 146 w 275"/>
                      <a:gd name="T23" fmla="*/ 227 h 254"/>
                      <a:gd name="T24" fmla="*/ 169 w 275"/>
                      <a:gd name="T25" fmla="*/ 237 h 254"/>
                      <a:gd name="T26" fmla="*/ 195 w 275"/>
                      <a:gd name="T27" fmla="*/ 245 h 254"/>
                      <a:gd name="T28" fmla="*/ 220 w 275"/>
                      <a:gd name="T29" fmla="*/ 251 h 254"/>
                      <a:gd name="T30" fmla="*/ 248 w 275"/>
                      <a:gd name="T31" fmla="*/ 254 h 254"/>
                      <a:gd name="T32" fmla="*/ 275 w 275"/>
                      <a:gd name="T33" fmla="*/ 254 h 254"/>
                      <a:gd name="T34" fmla="*/ 261 w 275"/>
                      <a:gd name="T35" fmla="*/ 224 h 254"/>
                      <a:gd name="T36" fmla="*/ 238 w 275"/>
                      <a:gd name="T37" fmla="*/ 222 h 254"/>
                      <a:gd name="T38" fmla="*/ 214 w 275"/>
                      <a:gd name="T39" fmla="*/ 218 h 254"/>
                      <a:gd name="T40" fmla="*/ 192 w 275"/>
                      <a:gd name="T41" fmla="*/ 212 h 254"/>
                      <a:gd name="T42" fmla="*/ 170 w 275"/>
                      <a:gd name="T43" fmla="*/ 204 h 254"/>
                      <a:gd name="T44" fmla="*/ 150 w 275"/>
                      <a:gd name="T45" fmla="*/ 194 h 254"/>
                      <a:gd name="T46" fmla="*/ 131 w 275"/>
                      <a:gd name="T47" fmla="*/ 182 h 254"/>
                      <a:gd name="T48" fmla="*/ 113 w 275"/>
                      <a:gd name="T49" fmla="*/ 169 h 254"/>
                      <a:gd name="T50" fmla="*/ 97 w 275"/>
                      <a:gd name="T51" fmla="*/ 152 h 254"/>
                      <a:gd name="T52" fmla="*/ 82 w 275"/>
                      <a:gd name="T53" fmla="*/ 136 h 254"/>
                      <a:gd name="T54" fmla="*/ 68 w 275"/>
                      <a:gd name="T55" fmla="*/ 118 h 254"/>
                      <a:gd name="T56" fmla="*/ 57 w 275"/>
                      <a:gd name="T57" fmla="*/ 98 h 254"/>
                      <a:gd name="T58" fmla="*/ 48 w 275"/>
                      <a:gd name="T59" fmla="*/ 78 h 254"/>
                      <a:gd name="T60" fmla="*/ 41 w 275"/>
                      <a:gd name="T61" fmla="*/ 56 h 254"/>
                      <a:gd name="T62" fmla="*/ 35 w 275"/>
                      <a:gd name="T63" fmla="*/ 35 h 254"/>
                      <a:gd name="T64" fmla="*/ 32 w 275"/>
                      <a:gd name="T65" fmla="*/ 12 h 254"/>
                      <a:gd name="T66" fmla="*/ 31 w 275"/>
                      <a:gd name="T67" fmla="*/ 0 h 2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4"/>
                      <a:gd name="T104" fmla="*/ 275 w 275"/>
                      <a:gd name="T105" fmla="*/ 254 h 2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5"/>
                        </a:lnTo>
                        <a:lnTo>
                          <a:pt x="2" y="28"/>
                        </a:lnTo>
                        <a:lnTo>
                          <a:pt x="4" y="40"/>
                        </a:lnTo>
                        <a:lnTo>
                          <a:pt x="7" y="53"/>
                        </a:lnTo>
                        <a:lnTo>
                          <a:pt x="10" y="66"/>
                        </a:lnTo>
                        <a:lnTo>
                          <a:pt x="14" y="78"/>
                        </a:lnTo>
                        <a:lnTo>
                          <a:pt x="19" y="90"/>
                        </a:lnTo>
                        <a:lnTo>
                          <a:pt x="24" y="101"/>
                        </a:lnTo>
                        <a:lnTo>
                          <a:pt x="30" y="114"/>
                        </a:lnTo>
                        <a:lnTo>
                          <a:pt x="36" y="124"/>
                        </a:lnTo>
                        <a:lnTo>
                          <a:pt x="43" y="135"/>
                        </a:lnTo>
                        <a:lnTo>
                          <a:pt x="50" y="145"/>
                        </a:lnTo>
                        <a:lnTo>
                          <a:pt x="57" y="155"/>
                        </a:lnTo>
                        <a:lnTo>
                          <a:pt x="65" y="166"/>
                        </a:lnTo>
                        <a:lnTo>
                          <a:pt x="74" y="175"/>
                        </a:lnTo>
                        <a:lnTo>
                          <a:pt x="84" y="183"/>
                        </a:lnTo>
                        <a:lnTo>
                          <a:pt x="93" y="192"/>
                        </a:lnTo>
                        <a:lnTo>
                          <a:pt x="103" y="200"/>
                        </a:lnTo>
                        <a:lnTo>
                          <a:pt x="113" y="207"/>
                        </a:lnTo>
                        <a:lnTo>
                          <a:pt x="123" y="214"/>
                        </a:lnTo>
                        <a:lnTo>
                          <a:pt x="135" y="221"/>
                        </a:lnTo>
                        <a:lnTo>
                          <a:pt x="146" y="227"/>
                        </a:lnTo>
                        <a:lnTo>
                          <a:pt x="157" y="233"/>
                        </a:lnTo>
                        <a:lnTo>
                          <a:pt x="169" y="237"/>
                        </a:lnTo>
                        <a:lnTo>
                          <a:pt x="182" y="242"/>
                        </a:lnTo>
                        <a:lnTo>
                          <a:pt x="195" y="245"/>
                        </a:lnTo>
                        <a:lnTo>
                          <a:pt x="207" y="248"/>
                        </a:lnTo>
                        <a:lnTo>
                          <a:pt x="220" y="251"/>
                        </a:lnTo>
                        <a:lnTo>
                          <a:pt x="234" y="253"/>
                        </a:lnTo>
                        <a:lnTo>
                          <a:pt x="248" y="254"/>
                        </a:lnTo>
                        <a:lnTo>
                          <a:pt x="261" y="254"/>
                        </a:lnTo>
                        <a:lnTo>
                          <a:pt x="275" y="254"/>
                        </a:lnTo>
                        <a:lnTo>
                          <a:pt x="274" y="223"/>
                        </a:lnTo>
                        <a:lnTo>
                          <a:pt x="261" y="224"/>
                        </a:lnTo>
                        <a:lnTo>
                          <a:pt x="249" y="223"/>
                        </a:lnTo>
                        <a:lnTo>
                          <a:pt x="238" y="222"/>
                        </a:lnTo>
                        <a:lnTo>
                          <a:pt x="225" y="221"/>
                        </a:lnTo>
                        <a:lnTo>
                          <a:pt x="214" y="218"/>
                        </a:lnTo>
                        <a:lnTo>
                          <a:pt x="203" y="215"/>
                        </a:lnTo>
                        <a:lnTo>
                          <a:pt x="192" y="212"/>
                        </a:lnTo>
                        <a:lnTo>
                          <a:pt x="181" y="208"/>
                        </a:lnTo>
                        <a:lnTo>
                          <a:pt x="170" y="204"/>
                        </a:lnTo>
                        <a:lnTo>
                          <a:pt x="160" y="199"/>
                        </a:lnTo>
                        <a:lnTo>
                          <a:pt x="150" y="194"/>
                        </a:lnTo>
                        <a:lnTo>
                          <a:pt x="140" y="188"/>
                        </a:lnTo>
                        <a:lnTo>
                          <a:pt x="131" y="182"/>
                        </a:lnTo>
                        <a:lnTo>
                          <a:pt x="121" y="175"/>
                        </a:lnTo>
                        <a:lnTo>
                          <a:pt x="113" y="169"/>
                        </a:lnTo>
                        <a:lnTo>
                          <a:pt x="105" y="160"/>
                        </a:lnTo>
                        <a:lnTo>
                          <a:pt x="97" y="152"/>
                        </a:lnTo>
                        <a:lnTo>
                          <a:pt x="89" y="144"/>
                        </a:lnTo>
                        <a:lnTo>
                          <a:pt x="82" y="136"/>
                        </a:lnTo>
                        <a:lnTo>
                          <a:pt x="75" y="127"/>
                        </a:lnTo>
                        <a:lnTo>
                          <a:pt x="68" y="118"/>
                        </a:lnTo>
                        <a:lnTo>
                          <a:pt x="63" y="108"/>
                        </a:lnTo>
                        <a:lnTo>
                          <a:pt x="57" y="98"/>
                        </a:lnTo>
                        <a:lnTo>
                          <a:pt x="52" y="88"/>
                        </a:lnTo>
                        <a:lnTo>
                          <a:pt x="48" y="78"/>
                        </a:lnTo>
                        <a:lnTo>
                          <a:pt x="44" y="68"/>
                        </a:lnTo>
                        <a:lnTo>
                          <a:pt x="41" y="56"/>
                        </a:lnTo>
                        <a:lnTo>
                          <a:pt x="38" y="46"/>
                        </a:lnTo>
                        <a:lnTo>
                          <a:pt x="35" y="35"/>
                        </a:lnTo>
                        <a:lnTo>
                          <a:pt x="33" y="24"/>
                        </a:lnTo>
                        <a:lnTo>
                          <a:pt x="32" y="12"/>
                        </a:lnTo>
                        <a:lnTo>
                          <a:pt x="3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493" name="Freeform 134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312" y="3243"/>
                    <a:ext cx="45" cy="46"/>
                  </a:xfrm>
                  <a:custGeom>
                    <a:avLst/>
                    <a:gdLst>
                      <a:gd name="T0" fmla="*/ 749 w 1310"/>
                      <a:gd name="T1" fmla="*/ 8 h 1328"/>
                      <a:gd name="T2" fmla="*/ 844 w 1310"/>
                      <a:gd name="T3" fmla="*/ 29 h 1328"/>
                      <a:gd name="T4" fmla="*/ 933 w 1310"/>
                      <a:gd name="T5" fmla="*/ 64 h 1328"/>
                      <a:gd name="T6" fmla="*/ 1015 w 1310"/>
                      <a:gd name="T7" fmla="*/ 111 h 1328"/>
                      <a:gd name="T8" fmla="*/ 1090 w 1310"/>
                      <a:gd name="T9" fmla="*/ 169 h 1328"/>
                      <a:gd name="T10" fmla="*/ 1156 w 1310"/>
                      <a:gd name="T11" fmla="*/ 238 h 1328"/>
                      <a:gd name="T12" fmla="*/ 1211 w 1310"/>
                      <a:gd name="T13" fmla="*/ 315 h 1328"/>
                      <a:gd name="T14" fmla="*/ 1256 w 1310"/>
                      <a:gd name="T15" fmla="*/ 401 h 1328"/>
                      <a:gd name="T16" fmla="*/ 1288 w 1310"/>
                      <a:gd name="T17" fmla="*/ 493 h 1328"/>
                      <a:gd name="T18" fmla="*/ 1306 w 1310"/>
                      <a:gd name="T19" fmla="*/ 591 h 1328"/>
                      <a:gd name="T20" fmla="*/ 1310 w 1310"/>
                      <a:gd name="T21" fmla="*/ 694 h 1328"/>
                      <a:gd name="T22" fmla="*/ 1298 w 1310"/>
                      <a:gd name="T23" fmla="*/ 794 h 1328"/>
                      <a:gd name="T24" fmla="*/ 1270 w 1310"/>
                      <a:gd name="T25" fmla="*/ 891 h 1328"/>
                      <a:gd name="T26" fmla="*/ 1231 w 1310"/>
                      <a:gd name="T27" fmla="*/ 980 h 1328"/>
                      <a:gd name="T28" fmla="*/ 1179 w 1310"/>
                      <a:gd name="T29" fmla="*/ 1061 h 1328"/>
                      <a:gd name="T30" fmla="*/ 1116 w 1310"/>
                      <a:gd name="T31" fmla="*/ 1134 h 1328"/>
                      <a:gd name="T32" fmla="*/ 1045 w 1310"/>
                      <a:gd name="T33" fmla="*/ 1196 h 1328"/>
                      <a:gd name="T34" fmla="*/ 965 w 1310"/>
                      <a:gd name="T35" fmla="*/ 1248 h 1328"/>
                      <a:gd name="T36" fmla="*/ 878 w 1310"/>
                      <a:gd name="T37" fmla="*/ 1288 h 1328"/>
                      <a:gd name="T38" fmla="*/ 788 w 1310"/>
                      <a:gd name="T39" fmla="*/ 1314 h 1328"/>
                      <a:gd name="T40" fmla="*/ 692 w 1310"/>
                      <a:gd name="T41" fmla="*/ 1327 h 1328"/>
                      <a:gd name="T42" fmla="*/ 593 w 1310"/>
                      <a:gd name="T43" fmla="*/ 1326 h 1328"/>
                      <a:gd name="T44" fmla="*/ 495 w 1310"/>
                      <a:gd name="T45" fmla="*/ 1309 h 1328"/>
                      <a:gd name="T46" fmla="*/ 403 w 1310"/>
                      <a:gd name="T47" fmla="*/ 1279 h 1328"/>
                      <a:gd name="T48" fmla="*/ 317 w 1310"/>
                      <a:gd name="T49" fmla="*/ 1236 h 1328"/>
                      <a:gd name="T50" fmla="*/ 240 w 1310"/>
                      <a:gd name="T51" fmla="*/ 1181 h 1328"/>
                      <a:gd name="T52" fmla="*/ 171 w 1310"/>
                      <a:gd name="T53" fmla="*/ 1115 h 1328"/>
                      <a:gd name="T54" fmla="*/ 113 w 1310"/>
                      <a:gd name="T55" fmla="*/ 1041 h 1328"/>
                      <a:gd name="T56" fmla="*/ 65 w 1310"/>
                      <a:gd name="T57" fmla="*/ 957 h 1328"/>
                      <a:gd name="T58" fmla="*/ 29 w 1310"/>
                      <a:gd name="T59" fmla="*/ 868 h 1328"/>
                      <a:gd name="T60" fmla="*/ 8 w 1310"/>
                      <a:gd name="T61" fmla="*/ 772 h 1328"/>
                      <a:gd name="T62" fmla="*/ 0 w 1310"/>
                      <a:gd name="T63" fmla="*/ 671 h 1328"/>
                      <a:gd name="T64" fmla="*/ 7 w 1310"/>
                      <a:gd name="T65" fmla="*/ 567 h 1328"/>
                      <a:gd name="T66" fmla="*/ 28 w 1310"/>
                      <a:gd name="T67" fmla="*/ 469 h 1328"/>
                      <a:gd name="T68" fmla="*/ 63 w 1310"/>
                      <a:gd name="T69" fmla="*/ 379 h 1328"/>
                      <a:gd name="T70" fmla="*/ 110 w 1310"/>
                      <a:gd name="T71" fmla="*/ 294 h 1328"/>
                      <a:gd name="T72" fmla="*/ 168 w 1310"/>
                      <a:gd name="T73" fmla="*/ 219 h 1328"/>
                      <a:gd name="T74" fmla="*/ 237 w 1310"/>
                      <a:gd name="T75" fmla="*/ 152 h 1328"/>
                      <a:gd name="T76" fmla="*/ 313 w 1310"/>
                      <a:gd name="T77" fmla="*/ 97 h 1328"/>
                      <a:gd name="T78" fmla="*/ 398 w 1310"/>
                      <a:gd name="T79" fmla="*/ 53 h 1328"/>
                      <a:gd name="T80" fmla="*/ 488 w 1310"/>
                      <a:gd name="T81" fmla="*/ 22 h 1328"/>
                      <a:gd name="T82" fmla="*/ 584 w 1310"/>
                      <a:gd name="T83" fmla="*/ 5 h 1328"/>
                      <a:gd name="T84" fmla="*/ 684 w 1310"/>
                      <a:gd name="T85" fmla="*/ 0 h 132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310"/>
                      <a:gd name="T130" fmla="*/ 0 h 1328"/>
                      <a:gd name="T131" fmla="*/ 1310 w 1310"/>
                      <a:gd name="T132" fmla="*/ 1328 h 132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310" h="1328">
                        <a:moveTo>
                          <a:pt x="684" y="0"/>
                        </a:moveTo>
                        <a:lnTo>
                          <a:pt x="717" y="4"/>
                        </a:lnTo>
                        <a:lnTo>
                          <a:pt x="749" y="8"/>
                        </a:lnTo>
                        <a:lnTo>
                          <a:pt x="781" y="13"/>
                        </a:lnTo>
                        <a:lnTo>
                          <a:pt x="812" y="20"/>
                        </a:lnTo>
                        <a:lnTo>
                          <a:pt x="844" y="29"/>
                        </a:lnTo>
                        <a:lnTo>
                          <a:pt x="873" y="39"/>
                        </a:lnTo>
                        <a:lnTo>
                          <a:pt x="903" y="50"/>
                        </a:lnTo>
                        <a:lnTo>
                          <a:pt x="933" y="64"/>
                        </a:lnTo>
                        <a:lnTo>
                          <a:pt x="961" y="78"/>
                        </a:lnTo>
                        <a:lnTo>
                          <a:pt x="989" y="93"/>
                        </a:lnTo>
                        <a:lnTo>
                          <a:pt x="1015" y="111"/>
                        </a:lnTo>
                        <a:lnTo>
                          <a:pt x="1041" y="129"/>
                        </a:lnTo>
                        <a:lnTo>
                          <a:pt x="1066" y="148"/>
                        </a:lnTo>
                        <a:lnTo>
                          <a:pt x="1090" y="169"/>
                        </a:lnTo>
                        <a:lnTo>
                          <a:pt x="1113" y="191"/>
                        </a:lnTo>
                        <a:lnTo>
                          <a:pt x="1135" y="213"/>
                        </a:lnTo>
                        <a:lnTo>
                          <a:pt x="1156" y="238"/>
                        </a:lnTo>
                        <a:lnTo>
                          <a:pt x="1175" y="262"/>
                        </a:lnTo>
                        <a:lnTo>
                          <a:pt x="1194" y="289"/>
                        </a:lnTo>
                        <a:lnTo>
                          <a:pt x="1211" y="315"/>
                        </a:lnTo>
                        <a:lnTo>
                          <a:pt x="1227" y="343"/>
                        </a:lnTo>
                        <a:lnTo>
                          <a:pt x="1243" y="371"/>
                        </a:lnTo>
                        <a:lnTo>
                          <a:pt x="1256" y="401"/>
                        </a:lnTo>
                        <a:lnTo>
                          <a:pt x="1268" y="431"/>
                        </a:lnTo>
                        <a:lnTo>
                          <a:pt x="1278" y="461"/>
                        </a:lnTo>
                        <a:lnTo>
                          <a:pt x="1288" y="493"/>
                        </a:lnTo>
                        <a:lnTo>
                          <a:pt x="1296" y="525"/>
                        </a:lnTo>
                        <a:lnTo>
                          <a:pt x="1302" y="558"/>
                        </a:lnTo>
                        <a:lnTo>
                          <a:pt x="1306" y="591"/>
                        </a:lnTo>
                        <a:lnTo>
                          <a:pt x="1309" y="624"/>
                        </a:lnTo>
                        <a:lnTo>
                          <a:pt x="1310" y="659"/>
                        </a:lnTo>
                        <a:lnTo>
                          <a:pt x="1310" y="694"/>
                        </a:lnTo>
                        <a:lnTo>
                          <a:pt x="1307" y="728"/>
                        </a:lnTo>
                        <a:lnTo>
                          <a:pt x="1303" y="762"/>
                        </a:lnTo>
                        <a:lnTo>
                          <a:pt x="1298" y="794"/>
                        </a:lnTo>
                        <a:lnTo>
                          <a:pt x="1290" y="828"/>
                        </a:lnTo>
                        <a:lnTo>
                          <a:pt x="1282" y="860"/>
                        </a:lnTo>
                        <a:lnTo>
                          <a:pt x="1270" y="891"/>
                        </a:lnTo>
                        <a:lnTo>
                          <a:pt x="1259" y="922"/>
                        </a:lnTo>
                        <a:lnTo>
                          <a:pt x="1246" y="951"/>
                        </a:lnTo>
                        <a:lnTo>
                          <a:pt x="1231" y="980"/>
                        </a:lnTo>
                        <a:lnTo>
                          <a:pt x="1215" y="1007"/>
                        </a:lnTo>
                        <a:lnTo>
                          <a:pt x="1198" y="1035"/>
                        </a:lnTo>
                        <a:lnTo>
                          <a:pt x="1179" y="1061"/>
                        </a:lnTo>
                        <a:lnTo>
                          <a:pt x="1159" y="1086"/>
                        </a:lnTo>
                        <a:lnTo>
                          <a:pt x="1139" y="1110"/>
                        </a:lnTo>
                        <a:lnTo>
                          <a:pt x="1116" y="1134"/>
                        </a:lnTo>
                        <a:lnTo>
                          <a:pt x="1094" y="1155"/>
                        </a:lnTo>
                        <a:lnTo>
                          <a:pt x="1069" y="1177"/>
                        </a:lnTo>
                        <a:lnTo>
                          <a:pt x="1045" y="1196"/>
                        </a:lnTo>
                        <a:lnTo>
                          <a:pt x="1019" y="1214"/>
                        </a:lnTo>
                        <a:lnTo>
                          <a:pt x="993" y="1232"/>
                        </a:lnTo>
                        <a:lnTo>
                          <a:pt x="965" y="1248"/>
                        </a:lnTo>
                        <a:lnTo>
                          <a:pt x="938" y="1262"/>
                        </a:lnTo>
                        <a:lnTo>
                          <a:pt x="908" y="1275"/>
                        </a:lnTo>
                        <a:lnTo>
                          <a:pt x="878" y="1288"/>
                        </a:lnTo>
                        <a:lnTo>
                          <a:pt x="849" y="1298"/>
                        </a:lnTo>
                        <a:lnTo>
                          <a:pt x="818" y="1307"/>
                        </a:lnTo>
                        <a:lnTo>
                          <a:pt x="788" y="1314"/>
                        </a:lnTo>
                        <a:lnTo>
                          <a:pt x="756" y="1320"/>
                        </a:lnTo>
                        <a:lnTo>
                          <a:pt x="723" y="1325"/>
                        </a:lnTo>
                        <a:lnTo>
                          <a:pt x="692" y="1327"/>
                        </a:lnTo>
                        <a:lnTo>
                          <a:pt x="659" y="1328"/>
                        </a:lnTo>
                        <a:lnTo>
                          <a:pt x="626" y="1328"/>
                        </a:lnTo>
                        <a:lnTo>
                          <a:pt x="593" y="1326"/>
                        </a:lnTo>
                        <a:lnTo>
                          <a:pt x="559" y="1322"/>
                        </a:lnTo>
                        <a:lnTo>
                          <a:pt x="526" y="1316"/>
                        </a:lnTo>
                        <a:lnTo>
                          <a:pt x="495" y="1309"/>
                        </a:lnTo>
                        <a:lnTo>
                          <a:pt x="463" y="1301"/>
                        </a:lnTo>
                        <a:lnTo>
                          <a:pt x="432" y="1291"/>
                        </a:lnTo>
                        <a:lnTo>
                          <a:pt x="403" y="1279"/>
                        </a:lnTo>
                        <a:lnTo>
                          <a:pt x="373" y="1265"/>
                        </a:lnTo>
                        <a:lnTo>
                          <a:pt x="345" y="1251"/>
                        </a:lnTo>
                        <a:lnTo>
                          <a:pt x="317" y="1236"/>
                        </a:lnTo>
                        <a:lnTo>
                          <a:pt x="291" y="1218"/>
                        </a:lnTo>
                        <a:lnTo>
                          <a:pt x="265" y="1200"/>
                        </a:lnTo>
                        <a:lnTo>
                          <a:pt x="240" y="1181"/>
                        </a:lnTo>
                        <a:lnTo>
                          <a:pt x="216" y="1160"/>
                        </a:lnTo>
                        <a:lnTo>
                          <a:pt x="194" y="1138"/>
                        </a:lnTo>
                        <a:lnTo>
                          <a:pt x="171" y="1115"/>
                        </a:lnTo>
                        <a:lnTo>
                          <a:pt x="151" y="1091"/>
                        </a:lnTo>
                        <a:lnTo>
                          <a:pt x="131" y="1067"/>
                        </a:lnTo>
                        <a:lnTo>
                          <a:pt x="113" y="1041"/>
                        </a:lnTo>
                        <a:lnTo>
                          <a:pt x="96" y="1014"/>
                        </a:lnTo>
                        <a:lnTo>
                          <a:pt x="79" y="986"/>
                        </a:lnTo>
                        <a:lnTo>
                          <a:pt x="65" y="957"/>
                        </a:lnTo>
                        <a:lnTo>
                          <a:pt x="52" y="929"/>
                        </a:lnTo>
                        <a:lnTo>
                          <a:pt x="41" y="898"/>
                        </a:lnTo>
                        <a:lnTo>
                          <a:pt x="29" y="868"/>
                        </a:lnTo>
                        <a:lnTo>
                          <a:pt x="21" y="836"/>
                        </a:lnTo>
                        <a:lnTo>
                          <a:pt x="13" y="805"/>
                        </a:lnTo>
                        <a:lnTo>
                          <a:pt x="8" y="772"/>
                        </a:lnTo>
                        <a:lnTo>
                          <a:pt x="3" y="738"/>
                        </a:lnTo>
                        <a:lnTo>
                          <a:pt x="1" y="705"/>
                        </a:lnTo>
                        <a:lnTo>
                          <a:pt x="0" y="671"/>
                        </a:lnTo>
                        <a:lnTo>
                          <a:pt x="0" y="636"/>
                        </a:lnTo>
                        <a:lnTo>
                          <a:pt x="3" y="602"/>
                        </a:lnTo>
                        <a:lnTo>
                          <a:pt x="7" y="567"/>
                        </a:lnTo>
                        <a:lnTo>
                          <a:pt x="12" y="535"/>
                        </a:lnTo>
                        <a:lnTo>
                          <a:pt x="19" y="502"/>
                        </a:lnTo>
                        <a:lnTo>
                          <a:pt x="28" y="469"/>
                        </a:lnTo>
                        <a:lnTo>
                          <a:pt x="39" y="439"/>
                        </a:lnTo>
                        <a:lnTo>
                          <a:pt x="50" y="408"/>
                        </a:lnTo>
                        <a:lnTo>
                          <a:pt x="63" y="379"/>
                        </a:lnTo>
                        <a:lnTo>
                          <a:pt x="77" y="349"/>
                        </a:lnTo>
                        <a:lnTo>
                          <a:pt x="93" y="322"/>
                        </a:lnTo>
                        <a:lnTo>
                          <a:pt x="110" y="294"/>
                        </a:lnTo>
                        <a:lnTo>
                          <a:pt x="128" y="268"/>
                        </a:lnTo>
                        <a:lnTo>
                          <a:pt x="148" y="243"/>
                        </a:lnTo>
                        <a:lnTo>
                          <a:pt x="168" y="219"/>
                        </a:lnTo>
                        <a:lnTo>
                          <a:pt x="190" y="195"/>
                        </a:lnTo>
                        <a:lnTo>
                          <a:pt x="213" y="174"/>
                        </a:lnTo>
                        <a:lnTo>
                          <a:pt x="237" y="152"/>
                        </a:lnTo>
                        <a:lnTo>
                          <a:pt x="261" y="133"/>
                        </a:lnTo>
                        <a:lnTo>
                          <a:pt x="287" y="115"/>
                        </a:lnTo>
                        <a:lnTo>
                          <a:pt x="313" y="97"/>
                        </a:lnTo>
                        <a:lnTo>
                          <a:pt x="341" y="81"/>
                        </a:lnTo>
                        <a:lnTo>
                          <a:pt x="368" y="67"/>
                        </a:lnTo>
                        <a:lnTo>
                          <a:pt x="398" y="53"/>
                        </a:lnTo>
                        <a:lnTo>
                          <a:pt x="427" y="41"/>
                        </a:lnTo>
                        <a:lnTo>
                          <a:pt x="457" y="31"/>
                        </a:lnTo>
                        <a:lnTo>
                          <a:pt x="488" y="22"/>
                        </a:lnTo>
                        <a:lnTo>
                          <a:pt x="519" y="15"/>
                        </a:lnTo>
                        <a:lnTo>
                          <a:pt x="552" y="9"/>
                        </a:lnTo>
                        <a:lnTo>
                          <a:pt x="584" y="5"/>
                        </a:lnTo>
                        <a:lnTo>
                          <a:pt x="617" y="2"/>
                        </a:lnTo>
                        <a:lnTo>
                          <a:pt x="650" y="0"/>
                        </a:lnTo>
                        <a:lnTo>
                          <a:pt x="684" y="0"/>
                        </a:lnTo>
                        <a:close/>
                      </a:path>
                    </a:pathLst>
                  </a:custGeom>
                  <a:noFill/>
                  <a:ln w="22225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0449" name="Text Box 135"/>
                <p:cNvSpPr txBox="1">
                  <a:spLocks noChangeArrowheads="1"/>
                </p:cNvSpPr>
                <p:nvPr/>
              </p:nvSpPr>
              <p:spPr bwMode="auto">
                <a:xfrm flipH="1">
                  <a:off x="3239" y="2203"/>
                  <a:ext cx="210" cy="1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/>
                    <a:t>5,5</a:t>
                  </a:r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136"/>
                <p:cNvGrpSpPr>
                  <a:grpSpLocks/>
                </p:cNvGrpSpPr>
                <p:nvPr/>
              </p:nvGrpSpPr>
              <p:grpSpPr bwMode="auto">
                <a:xfrm>
                  <a:off x="3190" y="2560"/>
                  <a:ext cx="302" cy="301"/>
                  <a:chOff x="3190" y="2560"/>
                  <a:chExt cx="302" cy="301"/>
                </a:xfrm>
              </p:grpSpPr>
              <p:grpSp>
                <p:nvGrpSpPr>
                  <p:cNvPr id="23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3333" y="2560"/>
                    <a:ext cx="16" cy="301"/>
                    <a:chOff x="3333" y="2560"/>
                    <a:chExt cx="16" cy="301"/>
                  </a:xfrm>
                </p:grpSpPr>
                <p:sp>
                  <p:nvSpPr>
                    <p:cNvPr id="60456" name="Rectangle 13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334" y="2725"/>
                      <a:ext cx="15" cy="136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solidFill>
                        <a:srgbClr val="5F5F5F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457" name="Rectangle 139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333" y="2560"/>
                      <a:ext cx="15" cy="136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solidFill>
                        <a:srgbClr val="5F5F5F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3190" y="2702"/>
                    <a:ext cx="302" cy="19"/>
                    <a:chOff x="3190" y="2702"/>
                    <a:chExt cx="302" cy="19"/>
                  </a:xfrm>
                </p:grpSpPr>
                <p:sp>
                  <p:nvSpPr>
                    <p:cNvPr id="60454" name="Rectangle 141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3249" y="2643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455" name="Rectangle 142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3415" y="2644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0451" name="Text Box 143"/>
                <p:cNvSpPr txBox="1">
                  <a:spLocks noChangeArrowheads="1"/>
                </p:cNvSpPr>
                <p:nvPr/>
              </p:nvSpPr>
              <p:spPr bwMode="auto">
                <a:xfrm flipH="1">
                  <a:off x="2941" y="3653"/>
                  <a:ext cx="816" cy="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de-DE"/>
                    <a:t>Stereopsis nach hinten verzögert</a:t>
                  </a:r>
                  <a:endParaRPr lang="de-DE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60444" name="Text Box 144"/>
              <p:cNvSpPr txBox="1">
                <a:spLocks noChangeArrowheads="1"/>
              </p:cNvSpPr>
              <p:nvPr/>
            </p:nvSpPr>
            <p:spPr bwMode="auto">
              <a:xfrm>
                <a:off x="3993" y="1801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endParaRPr lang="de-DE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25" name="Group 145"/>
          <p:cNvGrpSpPr>
            <a:grpSpLocks/>
          </p:cNvGrpSpPr>
          <p:nvPr/>
        </p:nvGrpSpPr>
        <p:grpSpPr bwMode="auto">
          <a:xfrm flipH="1">
            <a:off x="6292850" y="5867400"/>
            <a:ext cx="247650" cy="792163"/>
            <a:chOff x="1684" y="3696"/>
            <a:chExt cx="156" cy="499"/>
          </a:xfrm>
        </p:grpSpPr>
        <p:grpSp>
          <p:nvGrpSpPr>
            <p:cNvPr id="26" name="Group 146"/>
            <p:cNvGrpSpPr>
              <a:grpSpLocks/>
            </p:cNvGrpSpPr>
            <p:nvPr/>
          </p:nvGrpSpPr>
          <p:grpSpPr bwMode="auto">
            <a:xfrm>
              <a:off x="1788" y="3840"/>
              <a:ext cx="0" cy="210"/>
              <a:chOff x="1606" y="3840"/>
              <a:chExt cx="0" cy="210"/>
            </a:xfrm>
          </p:grpSpPr>
          <p:sp>
            <p:nvSpPr>
              <p:cNvPr id="60437" name="Line 1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606" y="3840"/>
                <a:ext cx="0" cy="10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8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1606" y="3944"/>
                <a:ext cx="0" cy="10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0422" name="AutoShape 149"/>
            <p:cNvSpPr>
              <a:spLocks noChangeAspect="1" noChangeArrowheads="1"/>
            </p:cNvSpPr>
            <p:nvPr/>
          </p:nvSpPr>
          <p:spPr bwMode="auto">
            <a:xfrm flipH="1" flipV="1">
              <a:off x="1690" y="3696"/>
              <a:ext cx="150" cy="12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23" name="Oval 150"/>
            <p:cNvSpPr>
              <a:spLocks noChangeArrowheads="1"/>
            </p:cNvSpPr>
            <p:nvPr/>
          </p:nvSpPr>
          <p:spPr bwMode="auto">
            <a:xfrm flipH="1">
              <a:off x="1690" y="3898"/>
              <a:ext cx="91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24" name="Line 151"/>
            <p:cNvSpPr>
              <a:spLocks noChangeAspect="1" noChangeShapeType="1"/>
            </p:cNvSpPr>
            <p:nvPr/>
          </p:nvSpPr>
          <p:spPr bwMode="auto">
            <a:xfrm flipH="1" flipV="1">
              <a:off x="1744" y="3840"/>
              <a:ext cx="0" cy="1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25" name="Line 152"/>
            <p:cNvSpPr>
              <a:spLocks noChangeAspect="1" noChangeShapeType="1"/>
            </p:cNvSpPr>
            <p:nvPr/>
          </p:nvSpPr>
          <p:spPr bwMode="auto">
            <a:xfrm flipH="1" flipV="1">
              <a:off x="1765" y="3841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26" name="Line 153"/>
            <p:cNvSpPr>
              <a:spLocks noChangeAspect="1" noChangeShapeType="1"/>
            </p:cNvSpPr>
            <p:nvPr/>
          </p:nvSpPr>
          <p:spPr bwMode="auto">
            <a:xfrm flipH="1" flipV="1">
              <a:off x="1706" y="3841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154"/>
            <p:cNvGrpSpPr>
              <a:grpSpLocks/>
            </p:cNvGrpSpPr>
            <p:nvPr/>
          </p:nvGrpSpPr>
          <p:grpSpPr bwMode="auto">
            <a:xfrm>
              <a:off x="1684" y="3840"/>
              <a:ext cx="0" cy="210"/>
              <a:chOff x="1684" y="3840"/>
              <a:chExt cx="0" cy="210"/>
            </a:xfrm>
          </p:grpSpPr>
          <p:sp>
            <p:nvSpPr>
              <p:cNvPr id="60435" name="Line 1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684" y="3840"/>
                <a:ext cx="0" cy="10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6" name="Line 156"/>
              <p:cNvSpPr>
                <a:spLocks noChangeAspect="1" noChangeShapeType="1"/>
              </p:cNvSpPr>
              <p:nvPr/>
            </p:nvSpPr>
            <p:spPr bwMode="auto">
              <a:xfrm flipH="1">
                <a:off x="1684" y="3944"/>
                <a:ext cx="0" cy="10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0428" name="Line 157"/>
            <p:cNvSpPr>
              <a:spLocks noChangeAspect="1" noChangeShapeType="1"/>
            </p:cNvSpPr>
            <p:nvPr/>
          </p:nvSpPr>
          <p:spPr bwMode="auto">
            <a:xfrm flipH="1">
              <a:off x="1744" y="3944"/>
              <a:ext cx="0" cy="10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158"/>
            <p:cNvGrpSpPr>
              <a:grpSpLocks/>
            </p:cNvGrpSpPr>
            <p:nvPr/>
          </p:nvGrpSpPr>
          <p:grpSpPr bwMode="auto">
            <a:xfrm>
              <a:off x="1729" y="3840"/>
              <a:ext cx="0" cy="210"/>
              <a:chOff x="1727" y="3840"/>
              <a:chExt cx="0" cy="210"/>
            </a:xfrm>
          </p:grpSpPr>
          <p:sp>
            <p:nvSpPr>
              <p:cNvPr id="60433" name="Line 1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27" y="3840"/>
                <a:ext cx="0" cy="10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34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1727" y="3944"/>
                <a:ext cx="0" cy="10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0430" name="Line 161"/>
            <p:cNvSpPr>
              <a:spLocks noChangeAspect="1" noChangeShapeType="1"/>
            </p:cNvSpPr>
            <p:nvPr/>
          </p:nvSpPr>
          <p:spPr bwMode="auto">
            <a:xfrm flipH="1">
              <a:off x="1765" y="4011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31" name="Line 162"/>
            <p:cNvSpPr>
              <a:spLocks noChangeAspect="1" noChangeShapeType="1"/>
            </p:cNvSpPr>
            <p:nvPr/>
          </p:nvSpPr>
          <p:spPr bwMode="auto">
            <a:xfrm flipH="1">
              <a:off x="1706" y="4011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32" name="AutoShape 163"/>
            <p:cNvSpPr>
              <a:spLocks noChangeAspect="1" noChangeArrowheads="1"/>
            </p:cNvSpPr>
            <p:nvPr/>
          </p:nvSpPr>
          <p:spPr bwMode="auto">
            <a:xfrm flipH="1">
              <a:off x="1690" y="4067"/>
              <a:ext cx="150" cy="12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mtClean="0"/>
              <a:t>Beispiel: Eso-WF 8 cm/m mit FD II/3</a:t>
            </a:r>
            <a:br>
              <a:rPr lang="de-DE" sz="2000" smtClean="0"/>
            </a:br>
            <a:r>
              <a:rPr lang="de-DE" smtClean="0"/>
              <a:t>Ergebnis am Valenztest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69200" y="5867400"/>
            <a:ext cx="238125" cy="792163"/>
            <a:chOff x="4768" y="3696"/>
            <a:chExt cx="150" cy="499"/>
          </a:xfrm>
        </p:grpSpPr>
        <p:sp>
          <p:nvSpPr>
            <p:cNvPr id="61646" name="Line 4"/>
            <p:cNvSpPr>
              <a:spLocks noChangeAspect="1" noChangeShapeType="1"/>
            </p:cNvSpPr>
            <p:nvPr/>
          </p:nvSpPr>
          <p:spPr bwMode="auto">
            <a:xfrm flipV="1">
              <a:off x="4794" y="3840"/>
              <a:ext cx="0" cy="1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47" name="Line 5"/>
            <p:cNvSpPr>
              <a:spLocks noChangeAspect="1" noChangeShapeType="1"/>
            </p:cNvSpPr>
            <p:nvPr/>
          </p:nvSpPr>
          <p:spPr bwMode="auto">
            <a:xfrm>
              <a:off x="4794" y="3944"/>
              <a:ext cx="0" cy="10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48" name="AutoShape 6"/>
            <p:cNvSpPr>
              <a:spLocks noChangeAspect="1" noChangeArrowheads="1"/>
            </p:cNvSpPr>
            <p:nvPr/>
          </p:nvSpPr>
          <p:spPr bwMode="auto">
            <a:xfrm>
              <a:off x="4815" y="4147"/>
              <a:ext cx="56" cy="4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49" name="AutoShape 7"/>
            <p:cNvSpPr>
              <a:spLocks noChangeAspect="1" noChangeArrowheads="1"/>
            </p:cNvSpPr>
            <p:nvPr/>
          </p:nvSpPr>
          <p:spPr bwMode="auto">
            <a:xfrm flipV="1">
              <a:off x="4768" y="3696"/>
              <a:ext cx="150" cy="12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0" name="AutoShape 8"/>
            <p:cNvSpPr>
              <a:spLocks noChangeAspect="1" noChangeArrowheads="1"/>
            </p:cNvSpPr>
            <p:nvPr/>
          </p:nvSpPr>
          <p:spPr bwMode="auto">
            <a:xfrm>
              <a:off x="4768" y="4067"/>
              <a:ext cx="150" cy="12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1" name="Oval 9"/>
            <p:cNvSpPr>
              <a:spLocks noChangeAspect="1" noChangeArrowheads="1"/>
            </p:cNvSpPr>
            <p:nvPr/>
          </p:nvSpPr>
          <p:spPr bwMode="auto">
            <a:xfrm>
              <a:off x="4796" y="3898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2" name="Line 10"/>
            <p:cNvSpPr>
              <a:spLocks noChangeAspect="1" noChangeShapeType="1"/>
            </p:cNvSpPr>
            <p:nvPr/>
          </p:nvSpPr>
          <p:spPr bwMode="auto">
            <a:xfrm flipV="1">
              <a:off x="4892" y="3840"/>
              <a:ext cx="0" cy="1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3" name="Line 11"/>
            <p:cNvSpPr>
              <a:spLocks noChangeAspect="1" noChangeShapeType="1"/>
            </p:cNvSpPr>
            <p:nvPr/>
          </p:nvSpPr>
          <p:spPr bwMode="auto">
            <a:xfrm flipV="1">
              <a:off x="4834" y="3840"/>
              <a:ext cx="0" cy="1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4" name="Line 12"/>
            <p:cNvSpPr>
              <a:spLocks noChangeAspect="1" noChangeShapeType="1"/>
            </p:cNvSpPr>
            <p:nvPr/>
          </p:nvSpPr>
          <p:spPr bwMode="auto">
            <a:xfrm flipV="1">
              <a:off x="4853" y="3840"/>
              <a:ext cx="0" cy="1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5" name="Line 13"/>
            <p:cNvSpPr>
              <a:spLocks noChangeAspect="1" noChangeShapeType="1"/>
            </p:cNvSpPr>
            <p:nvPr/>
          </p:nvSpPr>
          <p:spPr bwMode="auto">
            <a:xfrm flipV="1">
              <a:off x="4815" y="3841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6" name="Line 14"/>
            <p:cNvSpPr>
              <a:spLocks noChangeAspect="1" noChangeShapeType="1"/>
            </p:cNvSpPr>
            <p:nvPr/>
          </p:nvSpPr>
          <p:spPr bwMode="auto">
            <a:xfrm flipV="1">
              <a:off x="4872" y="3841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7" name="Line 15"/>
            <p:cNvSpPr>
              <a:spLocks noChangeAspect="1" noChangeShapeType="1"/>
            </p:cNvSpPr>
            <p:nvPr/>
          </p:nvSpPr>
          <p:spPr bwMode="auto">
            <a:xfrm>
              <a:off x="4892" y="3944"/>
              <a:ext cx="0" cy="10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8" name="Line 16"/>
            <p:cNvSpPr>
              <a:spLocks noChangeAspect="1" noChangeShapeType="1"/>
            </p:cNvSpPr>
            <p:nvPr/>
          </p:nvSpPr>
          <p:spPr bwMode="auto">
            <a:xfrm>
              <a:off x="4834" y="3944"/>
              <a:ext cx="0" cy="10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59" name="Line 17"/>
            <p:cNvSpPr>
              <a:spLocks noChangeAspect="1" noChangeShapeType="1"/>
            </p:cNvSpPr>
            <p:nvPr/>
          </p:nvSpPr>
          <p:spPr bwMode="auto">
            <a:xfrm>
              <a:off x="4853" y="3944"/>
              <a:ext cx="0" cy="10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60" name="Line 18"/>
            <p:cNvSpPr>
              <a:spLocks noChangeAspect="1" noChangeShapeType="1"/>
            </p:cNvSpPr>
            <p:nvPr/>
          </p:nvSpPr>
          <p:spPr bwMode="auto">
            <a:xfrm>
              <a:off x="4815" y="4011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661" name="Line 19"/>
            <p:cNvSpPr>
              <a:spLocks noChangeAspect="1" noChangeShapeType="1"/>
            </p:cNvSpPr>
            <p:nvPr/>
          </p:nvSpPr>
          <p:spPr bwMode="auto">
            <a:xfrm>
              <a:off x="4872" y="4011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95275" y="1601788"/>
            <a:ext cx="8486775" cy="5057775"/>
            <a:chOff x="186" y="1009"/>
            <a:chExt cx="5346" cy="3186"/>
          </a:xfrm>
        </p:grpSpPr>
        <p:sp>
          <p:nvSpPr>
            <p:cNvPr id="61486" name="Text Box 21"/>
            <p:cNvSpPr txBox="1">
              <a:spLocks noChangeArrowheads="1"/>
            </p:cNvSpPr>
            <p:nvPr/>
          </p:nvSpPr>
          <p:spPr bwMode="auto">
            <a:xfrm flipH="1">
              <a:off x="3923" y="2203"/>
              <a:ext cx="282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6,75</a:t>
              </a:r>
            </a:p>
          </p:txBody>
        </p:sp>
        <p:sp>
          <p:nvSpPr>
            <p:cNvPr id="61487" name="Text Box 22"/>
            <p:cNvSpPr txBox="1">
              <a:spLocks noChangeArrowheads="1"/>
            </p:cNvSpPr>
            <p:nvPr/>
          </p:nvSpPr>
          <p:spPr bwMode="auto">
            <a:xfrm flipH="1">
              <a:off x="3738" y="3132"/>
              <a:ext cx="69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/>
                <a:t>Stereopsis</a:t>
              </a:r>
              <a:br>
                <a:rPr lang="de-DE"/>
              </a:br>
              <a:r>
                <a:rPr lang="de-DE"/>
                <a:t>unverzögert</a:t>
              </a: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186" y="1009"/>
              <a:ext cx="5346" cy="3106"/>
              <a:chOff x="186" y="1009"/>
              <a:chExt cx="5346" cy="3106"/>
            </a:xfrm>
          </p:grpSpPr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186" y="1009"/>
                <a:ext cx="5346" cy="3106"/>
                <a:chOff x="186" y="1009"/>
                <a:chExt cx="5346" cy="3106"/>
              </a:xfrm>
            </p:grpSpPr>
            <p:grpSp>
              <p:nvGrpSpPr>
                <p:cNvPr id="6" name="Group 25"/>
                <p:cNvGrpSpPr>
                  <a:grpSpLocks/>
                </p:cNvGrpSpPr>
                <p:nvPr/>
              </p:nvGrpSpPr>
              <p:grpSpPr bwMode="auto">
                <a:xfrm>
                  <a:off x="186" y="1009"/>
                  <a:ext cx="5346" cy="1861"/>
                  <a:chOff x="186" y="1009"/>
                  <a:chExt cx="5346" cy="1861"/>
                </a:xfrm>
              </p:grpSpPr>
              <p:grpSp>
                <p:nvGrpSpPr>
                  <p:cNvPr id="7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292" y="2568"/>
                    <a:ext cx="302" cy="302"/>
                    <a:chOff x="2292" y="2568"/>
                    <a:chExt cx="302" cy="302"/>
                  </a:xfrm>
                </p:grpSpPr>
                <p:grpSp>
                  <p:nvGrpSpPr>
                    <p:cNvPr id="8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5" y="2568"/>
                      <a:ext cx="16" cy="302"/>
                      <a:chOff x="2435" y="2568"/>
                      <a:chExt cx="16" cy="302"/>
                    </a:xfrm>
                  </p:grpSpPr>
                  <p:sp>
                    <p:nvSpPr>
                      <p:cNvPr id="61644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436" y="2734"/>
                        <a:ext cx="15" cy="136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645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435" y="2568"/>
                        <a:ext cx="15" cy="136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2" y="2710"/>
                      <a:ext cx="302" cy="19"/>
                      <a:chOff x="2292" y="2710"/>
                      <a:chExt cx="302" cy="19"/>
                    </a:xfrm>
                  </p:grpSpPr>
                  <p:sp>
                    <p:nvSpPr>
                      <p:cNvPr id="61642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 flipH="1">
                        <a:off x="2351" y="2651"/>
                        <a:ext cx="18" cy="1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1643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 flipH="1">
                        <a:off x="2517" y="2652"/>
                        <a:ext cx="18" cy="1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86" y="1009"/>
                    <a:ext cx="5346" cy="1859"/>
                    <a:chOff x="186" y="1009"/>
                    <a:chExt cx="5346" cy="1859"/>
                  </a:xfrm>
                </p:grpSpPr>
                <p:grpSp>
                  <p:nvGrpSpPr>
                    <p:cNvPr id="11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6" y="1009"/>
                      <a:ext cx="5346" cy="1846"/>
                      <a:chOff x="186" y="1009"/>
                      <a:chExt cx="5346" cy="1846"/>
                    </a:xfrm>
                  </p:grpSpPr>
                  <p:grpSp>
                    <p:nvGrpSpPr>
                      <p:cNvPr id="12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6" y="1009"/>
                        <a:ext cx="5346" cy="1557"/>
                        <a:chOff x="186" y="1009"/>
                        <a:chExt cx="5346" cy="1557"/>
                      </a:xfrm>
                    </p:grpSpPr>
                    <p:grpSp>
                      <p:nvGrpSpPr>
                        <p:cNvPr id="13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6" y="1009"/>
                          <a:ext cx="5346" cy="1557"/>
                          <a:chOff x="186" y="1009"/>
                          <a:chExt cx="5346" cy="1557"/>
                        </a:xfrm>
                      </p:grpSpPr>
                      <p:sp>
                        <p:nvSpPr>
                          <p:cNvPr id="61606" name="AutoShape 3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1642" y="1270"/>
                            <a:ext cx="474" cy="162"/>
                          </a:xfrm>
                          <a:prstGeom prst="callout1">
                            <a:avLst>
                              <a:gd name="adj1" fmla="val 50616"/>
                              <a:gd name="adj2" fmla="val 110125"/>
                              <a:gd name="adj3" fmla="val 369755"/>
                              <a:gd name="adj4" fmla="val 168986"/>
                            </a:avLst>
                          </a:prstGeom>
                          <a:noFill/>
                          <a:ln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chemeClr val="bg2"/>
                                </a:solidFill>
                              </a:rPr>
                              <a:t>FD II/</a:t>
                            </a:r>
                            <a:r>
                              <a:rPr lang="de-DE">
                                <a:solidFill>
                                  <a:srgbClr val="FF0000"/>
                                </a:solidFill>
                              </a:rPr>
                              <a:t>1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1607" name="Text Box 3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76" y="1804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 sz="1500">
                                <a:solidFill>
                                  <a:srgbClr val="FF0000"/>
                                </a:solidFill>
                                <a:sym typeface="Webdings" pitchFamily="18" charset="2"/>
                              </a:rPr>
                              <a:t>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4" name="Group 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6" y="1183"/>
                            <a:ext cx="1446" cy="1190"/>
                            <a:chOff x="186" y="1183"/>
                            <a:chExt cx="1446" cy="1190"/>
                          </a:xfrm>
                        </p:grpSpPr>
                        <p:sp>
                          <p:nvSpPr>
                            <p:cNvPr id="61637" name="Text Box 4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1" y="1183"/>
                              <a:ext cx="1248" cy="29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>
                              <a:spAutoFit/>
                            </a:bodyPr>
                            <a:lstStyle/>
                            <a:p>
                              <a:pPr>
                                <a:lnSpc>
                                  <a:spcPct val="95000"/>
                                </a:lnSpc>
                                <a:tabLst>
                                  <a:tab pos="381000" algn="l"/>
                                </a:tabLst>
                              </a:pPr>
                              <a:r>
                                <a:rPr lang="de-DE">
                                  <a:sym typeface="Webdings" pitchFamily="18" charset="2"/>
                                </a:rPr>
                                <a:t>Korrespondenz-  </a:t>
                              </a:r>
                              <a:r>
                                <a:rPr lang="de-DE" sz="1500">
                                  <a:solidFill>
                                    <a:srgbClr val="FF0000"/>
                                  </a:solidFill>
                                  <a:sym typeface="Webdings" pitchFamily="18" charset="2"/>
                                </a:rPr>
                                <a:t></a:t>
                              </a:r>
                              <a:r>
                                <a:rPr lang="de-DE" sz="1500">
                                  <a:sym typeface="Webdings" pitchFamily="18" charset="2"/>
                                </a:rPr>
                                <a:t>	</a:t>
                              </a:r>
                              <a:r>
                                <a:rPr lang="de-DE">
                                  <a:sym typeface="Webdings" pitchFamily="18" charset="2"/>
                                </a:rPr>
                                <a:t/>
                              </a:r>
                              <a:br>
                                <a:rPr lang="de-DE">
                                  <a:sym typeface="Webdings" pitchFamily="18" charset="2"/>
                                </a:rPr>
                              </a:br>
                              <a:r>
                                <a:rPr lang="de-DE">
                                  <a:sym typeface="Webdings" pitchFamily="18" charset="2"/>
                                </a:rPr>
                                <a:t>zentrum</a:t>
                              </a:r>
                            </a:p>
                          </p:txBody>
                        </p:sp>
                        <p:sp>
                          <p:nvSpPr>
                            <p:cNvPr id="61638" name="Text Box 4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192" y="2065"/>
                              <a:ext cx="1056" cy="30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>
                              <a:spAutoFit/>
                            </a:bodyPr>
                            <a:lstStyle/>
                            <a:p>
                              <a:r>
                                <a:rPr lang="de-DE"/>
                                <a:t>Meßprisma</a:t>
                              </a:r>
                              <a:br>
                                <a:rPr lang="de-DE"/>
                              </a:br>
                              <a:r>
                                <a:rPr lang="de-DE"/>
                                <a:t>Basis außen</a:t>
                              </a:r>
                            </a:p>
                          </p:txBody>
                        </p:sp>
                        <p:sp>
                          <p:nvSpPr>
                            <p:cNvPr id="61639" name="Text Box 4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186" y="1706"/>
                              <a:ext cx="1446" cy="30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tabLst>
                                  <a:tab pos="381000" algn="l"/>
                                </a:tabLst>
                              </a:pPr>
                              <a:r>
                                <a:rPr lang="de-DE">
                                  <a:sym typeface="Webdings" pitchFamily="18" charset="2"/>
                                </a:rPr>
                                <a:t>Bildlage mit</a:t>
                              </a:r>
                              <a:br>
                                <a:rPr lang="de-DE">
                                  <a:sym typeface="Webdings" pitchFamily="18" charset="2"/>
                                </a:rPr>
                              </a:br>
                              <a:r>
                                <a:rPr lang="de-DE">
                                  <a:sym typeface="Webdings" pitchFamily="18" charset="2"/>
                                </a:rPr>
                                <a:t>Meßprisma</a:t>
                              </a:r>
                              <a:endParaRPr lang="de-DE" sz="1400">
                                <a:sym typeface="Webdings" pitchFamily="18" charset="2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1609" name="AutoShape 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2771" y="1270"/>
                            <a:ext cx="960" cy="162"/>
                          </a:xfrm>
                          <a:prstGeom prst="callout1">
                            <a:avLst>
                              <a:gd name="adj1" fmla="val 50616"/>
                              <a:gd name="adj2" fmla="val -5000"/>
                              <a:gd name="adj3" fmla="val 369134"/>
                              <a:gd name="adj4" fmla="val -34167"/>
                            </a:avLst>
                          </a:prstGeom>
                          <a:noFill/>
                          <a:ln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chemeClr val="bg2"/>
                                </a:solidFill>
                              </a:rPr>
                              <a:t>FD II/</a:t>
                            </a:r>
                            <a:r>
                              <a:rPr lang="de-DE">
                                <a:solidFill>
                                  <a:srgbClr val="FF0000"/>
                                </a:solidFill>
                              </a:rPr>
                              <a:t>3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1610" name="Text Box 4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4302" y="1802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 sz="1500">
                                <a:solidFill>
                                  <a:srgbClr val="969696"/>
                                </a:solidFill>
                                <a:sym typeface="Webdings" pitchFamily="18" charset="2"/>
                              </a:rPr>
                              <a:t>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1611" name="Oval 4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flipH="1">
                            <a:off x="4660" y="1698"/>
                            <a:ext cx="374" cy="374"/>
                          </a:xfrm>
                          <a:prstGeom prst="ellipse">
                            <a:avLst/>
                          </a:prstGeom>
                          <a:solidFill>
                            <a:srgbClr val="F66C6C"/>
                          </a:solidFill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1612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flipH="1">
                            <a:off x="4775" y="1776"/>
                            <a:ext cx="163" cy="19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de-DE" sz="2000">
                                <a:solidFill>
                                  <a:srgbClr val="FF0000"/>
                                </a:solidFill>
                                <a:latin typeface="Times New Roman" pitchFamily="18" charset="0"/>
                                <a:sym typeface="Webdings" pitchFamily="18" charset="2"/>
                              </a:rPr>
                              <a:t></a:t>
                            </a:r>
                            <a:endParaRPr lang="de-DE" sz="2400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61613" name="Line 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439" y="1884"/>
                            <a:ext cx="4093" cy="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1614" name="Lin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54" y="1206"/>
                            <a:ext cx="0" cy="1360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1615" name="Line 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4853" y="2120"/>
                            <a:ext cx="0" cy="68"/>
                          </a:xfrm>
                          <a:prstGeom prst="line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1616" name="Oval 5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flipH="1">
                            <a:off x="4166" y="1206"/>
                            <a:ext cx="1360" cy="1360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1617" name="Text Box 5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6" y="1804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 sz="1500">
                                <a:solidFill>
                                  <a:srgbClr val="FF0000"/>
                                </a:solidFill>
                                <a:sym typeface="Webdings" pitchFamily="18" charset="2"/>
                              </a:rPr>
                              <a:t>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1618" name="AutoShape 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2057" y="1270"/>
                            <a:ext cx="960" cy="162"/>
                          </a:xfrm>
                          <a:prstGeom prst="callout1">
                            <a:avLst>
                              <a:gd name="adj1" fmla="val 50616"/>
                              <a:gd name="adj2" fmla="val -5000"/>
                              <a:gd name="adj3" fmla="val 369134"/>
                              <a:gd name="adj4" fmla="val -34167"/>
                            </a:avLst>
                          </a:prstGeom>
                          <a:noFill/>
                          <a:ln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chemeClr val="bg2"/>
                                </a:solidFill>
                              </a:rPr>
                              <a:t>FD II/</a:t>
                            </a:r>
                            <a:r>
                              <a:rPr lang="de-DE">
                                <a:solidFill>
                                  <a:srgbClr val="FF0000"/>
                                </a:solidFill>
                              </a:rPr>
                              <a:t>2</a:t>
                            </a:r>
                            <a:endParaRPr lang="de-DE">
                              <a:solidFill>
                                <a:schemeClr val="bg2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5" name="Group 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98" y="2123"/>
                            <a:ext cx="3222" cy="231"/>
                            <a:chOff x="1698" y="2123"/>
                            <a:chExt cx="3222" cy="231"/>
                          </a:xfrm>
                        </p:grpSpPr>
                        <p:sp>
                          <p:nvSpPr>
                            <p:cNvPr id="61627" name="Text Box 5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2370" y="2200"/>
                              <a:ext cx="144" cy="15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/>
                                <a:t>4</a:t>
                              </a:r>
                            </a:p>
                          </p:txBody>
                        </p:sp>
                        <p:sp>
                          <p:nvSpPr>
                            <p:cNvPr id="61628" name="Text Box 5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3570" y="2200"/>
                              <a:ext cx="144" cy="15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/>
                                <a:t>6</a:t>
                              </a:r>
                            </a:p>
                          </p:txBody>
                        </p:sp>
                        <p:sp>
                          <p:nvSpPr>
                            <p:cNvPr id="61629" name="Text Box 5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4776" y="2200"/>
                              <a:ext cx="144" cy="154"/>
                            </a:xfrm>
                            <a:prstGeom prst="rect">
                              <a:avLst/>
                            </a:prstGeom>
                            <a:solidFill>
                              <a:srgbClr val="FF0000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>
                                  <a:solidFill>
                                    <a:schemeClr val="bg1"/>
                                  </a:solidFill>
                                </a:rPr>
                                <a:t>8</a:t>
                              </a:r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6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42" y="2123"/>
                              <a:ext cx="3111" cy="68"/>
                              <a:chOff x="1742" y="2123"/>
                              <a:chExt cx="3111" cy="68"/>
                            </a:xfrm>
                          </p:grpSpPr>
                          <p:sp>
                            <p:nvSpPr>
                              <p:cNvPr id="61632" name="Lin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3648" y="2123"/>
                                <a:ext cx="0" cy="68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61633" name="Lin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448" y="2123"/>
                                <a:ext cx="0" cy="68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61634" name="Lin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304" y="2155"/>
                                <a:ext cx="2544" cy="0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61635" name="Lin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742" y="2155"/>
                                <a:ext cx="544" cy="0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prstDash val="sysDot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61636" name="Line 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853" y="2123"/>
                                <a:ext cx="0" cy="68"/>
                              </a:xfrm>
                              <a:prstGeom prst="line">
                                <a:avLst/>
                              </a:prstGeom>
                              <a:noFill/>
                              <a:ln w="1587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61631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1698" y="2197"/>
                              <a:ext cx="432" cy="15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/>
                                <a:t>cm/m</a:t>
                              </a:r>
                            </a:p>
                          </p:txBody>
                        </p:sp>
                      </p:grpSp>
                      <p:grpSp>
                        <p:nvGrpSpPr>
                          <p:cNvPr id="17" name="Group 6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68" y="2122"/>
                            <a:ext cx="360" cy="232"/>
                            <a:chOff x="1368" y="2122"/>
                            <a:chExt cx="360" cy="232"/>
                          </a:xfrm>
                        </p:grpSpPr>
                        <p:sp>
                          <p:nvSpPr>
                            <p:cNvPr id="61624" name="Line 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440" y="2155"/>
                              <a:ext cx="288" cy="0"/>
                            </a:xfrm>
                            <a:prstGeom prst="line">
                              <a:avLst/>
                            </a:prstGeom>
                            <a:noFill/>
                            <a:ln w="158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61625" name="Text Box 6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flipH="1">
                              <a:off x="1368" y="2200"/>
                              <a:ext cx="144" cy="15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0" tIns="0" rIns="0" bIns="0" anchor="ctr" anchorCtr="1"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de-DE"/>
                                <a:t>0</a:t>
                              </a:r>
                            </a:p>
                          </p:txBody>
                        </p:sp>
                        <p:sp>
                          <p:nvSpPr>
                            <p:cNvPr id="61626" name="Line 6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440" y="2122"/>
                              <a:ext cx="0" cy="68"/>
                            </a:xfrm>
                            <a:prstGeom prst="line">
                              <a:avLst/>
                            </a:prstGeom>
                            <a:noFill/>
                            <a:ln w="158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61621" name="AutoShape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3001" y="1009"/>
                            <a:ext cx="1383" cy="162"/>
                          </a:xfrm>
                          <a:prstGeom prst="callout1">
                            <a:avLst>
                              <a:gd name="adj1" fmla="val 50616"/>
                              <a:gd name="adj2" fmla="val -3472"/>
                              <a:gd name="adj3" fmla="val 537653"/>
                              <a:gd name="adj4" fmla="val -34491"/>
                            </a:avLst>
                          </a:prstGeom>
                          <a:noFill/>
                          <a:ln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chemeClr val="bg2"/>
                                </a:solidFill>
                              </a:rPr>
                              <a:t>Ursprüngliches Zentrum</a:t>
                            </a:r>
                          </a:p>
                        </p:txBody>
                      </p:sp>
                      <p:sp>
                        <p:nvSpPr>
                          <p:cNvPr id="61622" name="AutoShape 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6" y="1573"/>
                            <a:ext cx="282" cy="162"/>
                          </a:xfrm>
                          <a:prstGeom prst="callout1">
                            <a:avLst>
                              <a:gd name="adj1" fmla="val 50616"/>
                              <a:gd name="adj2" fmla="val -17023"/>
                              <a:gd name="adj3" fmla="val 189505"/>
                              <a:gd name="adj4" fmla="val -59222"/>
                            </a:avLst>
                          </a:prstGeom>
                          <a:noFill/>
                          <a:ln w="12700">
                            <a:solidFill>
                              <a:srgbClr val="808080"/>
                            </a:solidFill>
                            <a:miter lim="800000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lIns="0" tIns="0" rIns="0" bIns="0">
                            <a:spAutoFit/>
                          </a:bodyPr>
                          <a:lstStyle/>
                          <a:p>
                            <a:pPr algn="r"/>
                            <a:r>
                              <a:rPr lang="de-DE">
                                <a:solidFill>
                                  <a:srgbClr val="808080"/>
                                </a:solidFill>
                              </a:rPr>
                              <a:t>FD I</a:t>
                            </a:r>
                          </a:p>
                        </p:txBody>
                      </p:sp>
                      <p:sp>
                        <p:nvSpPr>
                          <p:cNvPr id="61623" name="Text Box 7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44" y="1804"/>
                            <a:ext cx="144" cy="1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0" tIns="0" rIns="0" bIns="0" anchor="ctr" anchorCtr="1">
                            <a:spAutoFit/>
                          </a:bodyPr>
                          <a:lstStyle/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de-DE" sz="1500">
                                <a:solidFill>
                                  <a:srgbClr val="808080"/>
                                </a:solidFill>
                                <a:sym typeface="Webdings" pitchFamily="18" charset="2"/>
                              </a:rPr>
                              <a:t></a:t>
                            </a:r>
                            <a:endParaRPr lang="de-DE">
                              <a:solidFill>
                                <a:srgbClr val="80808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61605" name="Text Box 7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" y="1500"/>
                          <a:ext cx="1248" cy="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  <a:tabLst>
                              <a:tab pos="381000" algn="l"/>
                            </a:tabLst>
                          </a:pPr>
                          <a:r>
                            <a:rPr lang="de-DE">
                              <a:solidFill>
                                <a:schemeClr val="bg2"/>
                              </a:solidFill>
                              <a:sym typeface="Webdings" pitchFamily="18" charset="2"/>
                            </a:rPr>
                            <a:t>Fusionszentrum  </a:t>
                          </a:r>
                          <a:r>
                            <a:rPr lang="de-DE" sz="1500">
                              <a:solidFill>
                                <a:schemeClr val="bg2"/>
                              </a:solidFill>
                              <a:sym typeface="Webdings" pitchFamily="18" charset="2"/>
                            </a:rPr>
                            <a:t></a:t>
                          </a:r>
                        </a:p>
                      </p:txBody>
                    </p:sp>
                  </p:grpSp>
                  <p:sp>
                    <p:nvSpPr>
                      <p:cNvPr id="61603" name="Text Box 7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9" y="2563"/>
                        <a:ext cx="924" cy="2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>
                          <a:lnSpc>
                            <a:spcPct val="95000"/>
                          </a:lnSpc>
                          <a:tabLst>
                            <a:tab pos="381000" algn="l"/>
                          </a:tabLst>
                        </a:pPr>
                        <a:r>
                          <a:rPr lang="de-DE">
                            <a:sym typeface="Webdings" pitchFamily="18" charset="2"/>
                          </a:rPr>
                          <a:t>Binokulare  Wahrnehmung</a:t>
                        </a:r>
                      </a:p>
                    </p:txBody>
                  </p:sp>
                </p:grpSp>
                <p:grpSp>
                  <p:nvGrpSpPr>
                    <p:cNvPr id="18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2" y="2566"/>
                      <a:ext cx="302" cy="302"/>
                      <a:chOff x="1282" y="2566"/>
                      <a:chExt cx="302" cy="302"/>
                    </a:xfrm>
                  </p:grpSpPr>
                  <p:grpSp>
                    <p:nvGrpSpPr>
                      <p:cNvPr id="19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52" y="2566"/>
                        <a:ext cx="16" cy="302"/>
                        <a:chOff x="1552" y="2566"/>
                        <a:chExt cx="16" cy="302"/>
                      </a:xfrm>
                    </p:grpSpPr>
                    <p:sp>
                      <p:nvSpPr>
                        <p:cNvPr id="61600" name="Rectangle 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53" y="2732"/>
                          <a:ext cx="15" cy="136"/>
                        </a:xfrm>
                        <a:prstGeom prst="rect">
                          <a:avLst/>
                        </a:prstGeom>
                        <a:solidFill>
                          <a:srgbClr val="969696"/>
                        </a:solidFill>
                        <a:ln w="9525">
                          <a:solidFill>
                            <a:srgbClr val="969696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1601" name="Rectangle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552" y="2566"/>
                          <a:ext cx="15" cy="136"/>
                        </a:xfrm>
                        <a:prstGeom prst="rect">
                          <a:avLst/>
                        </a:prstGeom>
                        <a:solidFill>
                          <a:srgbClr val="969696"/>
                        </a:solidFill>
                        <a:ln w="9525">
                          <a:solidFill>
                            <a:srgbClr val="969696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20" name="Group 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82" y="2707"/>
                        <a:ext cx="302" cy="19"/>
                        <a:chOff x="1282" y="2707"/>
                        <a:chExt cx="302" cy="19"/>
                      </a:xfrm>
                    </p:grpSpPr>
                    <p:sp>
                      <p:nvSpPr>
                        <p:cNvPr id="61598" name="Rectangle 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 flipH="1">
                          <a:off x="1341" y="2649"/>
                          <a:ext cx="18" cy="13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61599" name="Rectangle 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 flipH="1">
                          <a:off x="1507" y="2648"/>
                          <a:ext cx="18" cy="13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  <p:sp>
              <p:nvSpPr>
                <p:cNvPr id="61512" name="AutoShape 80"/>
                <p:cNvSpPr>
                  <a:spLocks noChangeArrowheads="1"/>
                </p:cNvSpPr>
                <p:nvPr/>
              </p:nvSpPr>
              <p:spPr bwMode="auto">
                <a:xfrm>
                  <a:off x="900" y="1728"/>
                  <a:ext cx="264" cy="252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1" name="Group 81"/>
                <p:cNvGrpSpPr>
                  <a:grpSpLocks/>
                </p:cNvGrpSpPr>
                <p:nvPr/>
              </p:nvGrpSpPr>
              <p:grpSpPr bwMode="auto">
                <a:xfrm>
                  <a:off x="2121" y="2976"/>
                  <a:ext cx="628" cy="589"/>
                  <a:chOff x="2121" y="2976"/>
                  <a:chExt cx="628" cy="589"/>
                </a:xfrm>
              </p:grpSpPr>
              <p:sp>
                <p:nvSpPr>
                  <p:cNvPr id="61560" name="Rectangle 8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121" y="2976"/>
                    <a:ext cx="628" cy="589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61" name="Rectangle 8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121" y="2976"/>
                    <a:ext cx="628" cy="589"/>
                  </a:xfrm>
                  <a:prstGeom prst="rect">
                    <a:avLst/>
                  </a:prstGeom>
                  <a:noFill/>
                  <a:ln w="0">
                    <a:solidFill>
                      <a:srgbClr val="1F1A17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62" name="Freeform 84"/>
                  <p:cNvSpPr>
                    <a:spLocks/>
                  </p:cNvSpPr>
                  <p:nvPr/>
                </p:nvSpPr>
                <p:spPr bwMode="auto">
                  <a:xfrm flipH="1">
                    <a:off x="2176" y="3012"/>
                    <a:ext cx="518" cy="517"/>
                  </a:xfrm>
                  <a:custGeom>
                    <a:avLst/>
                    <a:gdLst>
                      <a:gd name="T0" fmla="*/ 7414 w 13455"/>
                      <a:gd name="T1" fmla="*/ 34 h 13438"/>
                      <a:gd name="T2" fmla="*/ 8406 w 13455"/>
                      <a:gd name="T3" fmla="*/ 212 h 13438"/>
                      <a:gd name="T4" fmla="*/ 9343 w 13455"/>
                      <a:gd name="T5" fmla="*/ 530 h 13438"/>
                      <a:gd name="T6" fmla="*/ 10212 w 13455"/>
                      <a:gd name="T7" fmla="*/ 975 h 13438"/>
                      <a:gd name="T8" fmla="*/ 11003 w 13455"/>
                      <a:gd name="T9" fmla="*/ 1538 h 13438"/>
                      <a:gd name="T10" fmla="*/ 11704 w 13455"/>
                      <a:gd name="T11" fmla="*/ 2205 h 13438"/>
                      <a:gd name="T12" fmla="*/ 12304 w 13455"/>
                      <a:gd name="T13" fmla="*/ 2966 h 13438"/>
                      <a:gd name="T14" fmla="*/ 12791 w 13455"/>
                      <a:gd name="T15" fmla="*/ 3810 h 13438"/>
                      <a:gd name="T16" fmla="*/ 13152 w 13455"/>
                      <a:gd name="T17" fmla="*/ 4725 h 13438"/>
                      <a:gd name="T18" fmla="*/ 13378 w 13455"/>
                      <a:gd name="T19" fmla="*/ 5698 h 13438"/>
                      <a:gd name="T20" fmla="*/ 13455 w 13455"/>
                      <a:gd name="T21" fmla="*/ 6719 h 13438"/>
                      <a:gd name="T22" fmla="*/ 13378 w 13455"/>
                      <a:gd name="T23" fmla="*/ 7740 h 13438"/>
                      <a:gd name="T24" fmla="*/ 13152 w 13455"/>
                      <a:gd name="T25" fmla="*/ 8714 h 13438"/>
                      <a:gd name="T26" fmla="*/ 12791 w 13455"/>
                      <a:gd name="T27" fmla="*/ 9628 h 13438"/>
                      <a:gd name="T28" fmla="*/ 12304 w 13455"/>
                      <a:gd name="T29" fmla="*/ 10472 h 13438"/>
                      <a:gd name="T30" fmla="*/ 11704 w 13455"/>
                      <a:gd name="T31" fmla="*/ 11233 h 13438"/>
                      <a:gd name="T32" fmla="*/ 11003 w 13455"/>
                      <a:gd name="T33" fmla="*/ 11901 h 13438"/>
                      <a:gd name="T34" fmla="*/ 10212 w 13455"/>
                      <a:gd name="T35" fmla="*/ 12463 h 13438"/>
                      <a:gd name="T36" fmla="*/ 9343 w 13455"/>
                      <a:gd name="T37" fmla="*/ 12908 h 13438"/>
                      <a:gd name="T38" fmla="*/ 8406 w 13455"/>
                      <a:gd name="T39" fmla="*/ 13226 h 13438"/>
                      <a:gd name="T40" fmla="*/ 7414 w 13455"/>
                      <a:gd name="T41" fmla="*/ 13404 h 13438"/>
                      <a:gd name="T42" fmla="*/ 6382 w 13455"/>
                      <a:gd name="T43" fmla="*/ 13429 h 13438"/>
                      <a:gd name="T44" fmla="*/ 5375 w 13455"/>
                      <a:gd name="T45" fmla="*/ 13301 h 13438"/>
                      <a:gd name="T46" fmla="*/ 4419 w 13455"/>
                      <a:gd name="T47" fmla="*/ 13030 h 13438"/>
                      <a:gd name="T48" fmla="*/ 3525 w 13455"/>
                      <a:gd name="T49" fmla="*/ 12625 h 13438"/>
                      <a:gd name="T50" fmla="*/ 2706 w 13455"/>
                      <a:gd name="T51" fmla="*/ 12100 h 13438"/>
                      <a:gd name="T52" fmla="*/ 1975 w 13455"/>
                      <a:gd name="T53" fmla="*/ 11466 h 13438"/>
                      <a:gd name="T54" fmla="*/ 1340 w 13455"/>
                      <a:gd name="T55" fmla="*/ 10735 h 13438"/>
                      <a:gd name="T56" fmla="*/ 814 w 13455"/>
                      <a:gd name="T57" fmla="*/ 9917 h 13438"/>
                      <a:gd name="T58" fmla="*/ 409 w 13455"/>
                      <a:gd name="T59" fmla="*/ 9025 h 13438"/>
                      <a:gd name="T60" fmla="*/ 137 w 13455"/>
                      <a:gd name="T61" fmla="*/ 8070 h 13438"/>
                      <a:gd name="T62" fmla="*/ 8 w 13455"/>
                      <a:gd name="T63" fmla="*/ 7064 h 13438"/>
                      <a:gd name="T64" fmla="*/ 35 w 13455"/>
                      <a:gd name="T65" fmla="*/ 6034 h 13438"/>
                      <a:gd name="T66" fmla="*/ 212 w 13455"/>
                      <a:gd name="T67" fmla="*/ 5044 h 13438"/>
                      <a:gd name="T68" fmla="*/ 530 w 13455"/>
                      <a:gd name="T69" fmla="*/ 4108 h 13438"/>
                      <a:gd name="T70" fmla="*/ 977 w 13455"/>
                      <a:gd name="T71" fmla="*/ 3240 h 13438"/>
                      <a:gd name="T72" fmla="*/ 1540 w 13455"/>
                      <a:gd name="T73" fmla="*/ 2449 h 13438"/>
                      <a:gd name="T74" fmla="*/ 2208 w 13455"/>
                      <a:gd name="T75" fmla="*/ 1749 h 13438"/>
                      <a:gd name="T76" fmla="*/ 2971 w 13455"/>
                      <a:gd name="T77" fmla="*/ 1150 h 13438"/>
                      <a:gd name="T78" fmla="*/ 3816 w 13455"/>
                      <a:gd name="T79" fmla="*/ 664 h 13438"/>
                      <a:gd name="T80" fmla="*/ 4731 w 13455"/>
                      <a:gd name="T81" fmla="*/ 302 h 13438"/>
                      <a:gd name="T82" fmla="*/ 5706 w 13455"/>
                      <a:gd name="T83" fmla="*/ 77 h 13438"/>
                      <a:gd name="T84" fmla="*/ 6728 w 13455"/>
                      <a:gd name="T85" fmla="*/ 0 h 1343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3455"/>
                      <a:gd name="T130" fmla="*/ 0 h 13438"/>
                      <a:gd name="T131" fmla="*/ 13455 w 13455"/>
                      <a:gd name="T132" fmla="*/ 13438 h 1343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3455" h="13438">
                        <a:moveTo>
                          <a:pt x="6728" y="0"/>
                        </a:moveTo>
                        <a:lnTo>
                          <a:pt x="7073" y="9"/>
                        </a:lnTo>
                        <a:lnTo>
                          <a:pt x="7414" y="34"/>
                        </a:lnTo>
                        <a:lnTo>
                          <a:pt x="7750" y="77"/>
                        </a:lnTo>
                        <a:lnTo>
                          <a:pt x="8080" y="137"/>
                        </a:lnTo>
                        <a:lnTo>
                          <a:pt x="8406" y="212"/>
                        </a:lnTo>
                        <a:lnTo>
                          <a:pt x="8724" y="302"/>
                        </a:lnTo>
                        <a:lnTo>
                          <a:pt x="9036" y="408"/>
                        </a:lnTo>
                        <a:lnTo>
                          <a:pt x="9343" y="530"/>
                        </a:lnTo>
                        <a:lnTo>
                          <a:pt x="9641" y="664"/>
                        </a:lnTo>
                        <a:lnTo>
                          <a:pt x="9930" y="813"/>
                        </a:lnTo>
                        <a:lnTo>
                          <a:pt x="10212" y="975"/>
                        </a:lnTo>
                        <a:lnTo>
                          <a:pt x="10485" y="1150"/>
                        </a:lnTo>
                        <a:lnTo>
                          <a:pt x="10749" y="1338"/>
                        </a:lnTo>
                        <a:lnTo>
                          <a:pt x="11003" y="1538"/>
                        </a:lnTo>
                        <a:lnTo>
                          <a:pt x="11247" y="1749"/>
                        </a:lnTo>
                        <a:lnTo>
                          <a:pt x="11482" y="1972"/>
                        </a:lnTo>
                        <a:lnTo>
                          <a:pt x="11704" y="2205"/>
                        </a:lnTo>
                        <a:lnTo>
                          <a:pt x="11916" y="2449"/>
                        </a:lnTo>
                        <a:lnTo>
                          <a:pt x="12116" y="2704"/>
                        </a:lnTo>
                        <a:lnTo>
                          <a:pt x="12304" y="2966"/>
                        </a:lnTo>
                        <a:lnTo>
                          <a:pt x="12480" y="3240"/>
                        </a:lnTo>
                        <a:lnTo>
                          <a:pt x="12642" y="3521"/>
                        </a:lnTo>
                        <a:lnTo>
                          <a:pt x="12791" y="3810"/>
                        </a:lnTo>
                        <a:lnTo>
                          <a:pt x="12926" y="4108"/>
                        </a:lnTo>
                        <a:lnTo>
                          <a:pt x="13046" y="4413"/>
                        </a:lnTo>
                        <a:lnTo>
                          <a:pt x="13152" y="4725"/>
                        </a:lnTo>
                        <a:lnTo>
                          <a:pt x="13243" y="5044"/>
                        </a:lnTo>
                        <a:lnTo>
                          <a:pt x="13318" y="5368"/>
                        </a:lnTo>
                        <a:lnTo>
                          <a:pt x="13378" y="5698"/>
                        </a:lnTo>
                        <a:lnTo>
                          <a:pt x="13421" y="6034"/>
                        </a:lnTo>
                        <a:lnTo>
                          <a:pt x="13447" y="6375"/>
                        </a:lnTo>
                        <a:lnTo>
                          <a:pt x="13455" y="6719"/>
                        </a:lnTo>
                        <a:lnTo>
                          <a:pt x="13447" y="7064"/>
                        </a:lnTo>
                        <a:lnTo>
                          <a:pt x="13421" y="7404"/>
                        </a:lnTo>
                        <a:lnTo>
                          <a:pt x="13378" y="7740"/>
                        </a:lnTo>
                        <a:lnTo>
                          <a:pt x="13318" y="8070"/>
                        </a:lnTo>
                        <a:lnTo>
                          <a:pt x="13243" y="8395"/>
                        </a:lnTo>
                        <a:lnTo>
                          <a:pt x="13152" y="8714"/>
                        </a:lnTo>
                        <a:lnTo>
                          <a:pt x="13046" y="9025"/>
                        </a:lnTo>
                        <a:lnTo>
                          <a:pt x="12926" y="9330"/>
                        </a:lnTo>
                        <a:lnTo>
                          <a:pt x="12791" y="9628"/>
                        </a:lnTo>
                        <a:lnTo>
                          <a:pt x="12642" y="9917"/>
                        </a:lnTo>
                        <a:lnTo>
                          <a:pt x="12480" y="10198"/>
                        </a:lnTo>
                        <a:lnTo>
                          <a:pt x="12304" y="10472"/>
                        </a:lnTo>
                        <a:lnTo>
                          <a:pt x="12116" y="10735"/>
                        </a:lnTo>
                        <a:lnTo>
                          <a:pt x="11916" y="10988"/>
                        </a:lnTo>
                        <a:lnTo>
                          <a:pt x="11704" y="11233"/>
                        </a:lnTo>
                        <a:lnTo>
                          <a:pt x="11482" y="11466"/>
                        </a:lnTo>
                        <a:lnTo>
                          <a:pt x="11247" y="11690"/>
                        </a:lnTo>
                        <a:lnTo>
                          <a:pt x="11003" y="11901"/>
                        </a:lnTo>
                        <a:lnTo>
                          <a:pt x="10749" y="12100"/>
                        </a:lnTo>
                        <a:lnTo>
                          <a:pt x="10485" y="12288"/>
                        </a:lnTo>
                        <a:lnTo>
                          <a:pt x="10212" y="12463"/>
                        </a:lnTo>
                        <a:lnTo>
                          <a:pt x="9930" y="12625"/>
                        </a:lnTo>
                        <a:lnTo>
                          <a:pt x="9641" y="12774"/>
                        </a:lnTo>
                        <a:lnTo>
                          <a:pt x="9343" y="12908"/>
                        </a:lnTo>
                        <a:lnTo>
                          <a:pt x="9036" y="13030"/>
                        </a:lnTo>
                        <a:lnTo>
                          <a:pt x="8724" y="13136"/>
                        </a:lnTo>
                        <a:lnTo>
                          <a:pt x="8406" y="13226"/>
                        </a:lnTo>
                        <a:lnTo>
                          <a:pt x="8080" y="13301"/>
                        </a:lnTo>
                        <a:lnTo>
                          <a:pt x="7750" y="13361"/>
                        </a:lnTo>
                        <a:lnTo>
                          <a:pt x="7414" y="13404"/>
                        </a:lnTo>
                        <a:lnTo>
                          <a:pt x="7073" y="13429"/>
                        </a:lnTo>
                        <a:lnTo>
                          <a:pt x="6728" y="13438"/>
                        </a:lnTo>
                        <a:lnTo>
                          <a:pt x="6382" y="13429"/>
                        </a:lnTo>
                        <a:lnTo>
                          <a:pt x="6041" y="13404"/>
                        </a:lnTo>
                        <a:lnTo>
                          <a:pt x="5706" y="13361"/>
                        </a:lnTo>
                        <a:lnTo>
                          <a:pt x="5375" y="13301"/>
                        </a:lnTo>
                        <a:lnTo>
                          <a:pt x="5049" y="13226"/>
                        </a:lnTo>
                        <a:lnTo>
                          <a:pt x="4731" y="13136"/>
                        </a:lnTo>
                        <a:lnTo>
                          <a:pt x="4419" y="13030"/>
                        </a:lnTo>
                        <a:lnTo>
                          <a:pt x="4114" y="12908"/>
                        </a:lnTo>
                        <a:lnTo>
                          <a:pt x="3816" y="12774"/>
                        </a:lnTo>
                        <a:lnTo>
                          <a:pt x="3525" y="12625"/>
                        </a:lnTo>
                        <a:lnTo>
                          <a:pt x="3243" y="12463"/>
                        </a:lnTo>
                        <a:lnTo>
                          <a:pt x="2971" y="12288"/>
                        </a:lnTo>
                        <a:lnTo>
                          <a:pt x="2706" y="12100"/>
                        </a:lnTo>
                        <a:lnTo>
                          <a:pt x="2452" y="11901"/>
                        </a:lnTo>
                        <a:lnTo>
                          <a:pt x="2208" y="11690"/>
                        </a:lnTo>
                        <a:lnTo>
                          <a:pt x="1975" y="11466"/>
                        </a:lnTo>
                        <a:lnTo>
                          <a:pt x="1751" y="11233"/>
                        </a:lnTo>
                        <a:lnTo>
                          <a:pt x="1540" y="10988"/>
                        </a:lnTo>
                        <a:lnTo>
                          <a:pt x="1340" y="10735"/>
                        </a:lnTo>
                        <a:lnTo>
                          <a:pt x="1151" y="10472"/>
                        </a:lnTo>
                        <a:lnTo>
                          <a:pt x="977" y="10198"/>
                        </a:lnTo>
                        <a:lnTo>
                          <a:pt x="814" y="9917"/>
                        </a:lnTo>
                        <a:lnTo>
                          <a:pt x="665" y="9628"/>
                        </a:lnTo>
                        <a:lnTo>
                          <a:pt x="530" y="9330"/>
                        </a:lnTo>
                        <a:lnTo>
                          <a:pt x="409" y="9025"/>
                        </a:lnTo>
                        <a:lnTo>
                          <a:pt x="303" y="8714"/>
                        </a:lnTo>
                        <a:lnTo>
                          <a:pt x="212" y="8395"/>
                        </a:lnTo>
                        <a:lnTo>
                          <a:pt x="137" y="8070"/>
                        </a:lnTo>
                        <a:lnTo>
                          <a:pt x="77" y="7740"/>
                        </a:lnTo>
                        <a:lnTo>
                          <a:pt x="35" y="7404"/>
                        </a:lnTo>
                        <a:lnTo>
                          <a:pt x="8" y="7064"/>
                        </a:lnTo>
                        <a:lnTo>
                          <a:pt x="0" y="6719"/>
                        </a:lnTo>
                        <a:lnTo>
                          <a:pt x="8" y="6375"/>
                        </a:lnTo>
                        <a:lnTo>
                          <a:pt x="35" y="6034"/>
                        </a:lnTo>
                        <a:lnTo>
                          <a:pt x="77" y="5698"/>
                        </a:lnTo>
                        <a:lnTo>
                          <a:pt x="137" y="5368"/>
                        </a:lnTo>
                        <a:lnTo>
                          <a:pt x="212" y="5044"/>
                        </a:lnTo>
                        <a:lnTo>
                          <a:pt x="303" y="4725"/>
                        </a:lnTo>
                        <a:lnTo>
                          <a:pt x="409" y="4413"/>
                        </a:lnTo>
                        <a:lnTo>
                          <a:pt x="530" y="4108"/>
                        </a:lnTo>
                        <a:lnTo>
                          <a:pt x="665" y="3810"/>
                        </a:lnTo>
                        <a:lnTo>
                          <a:pt x="814" y="3521"/>
                        </a:lnTo>
                        <a:lnTo>
                          <a:pt x="977" y="3240"/>
                        </a:lnTo>
                        <a:lnTo>
                          <a:pt x="1151" y="2966"/>
                        </a:lnTo>
                        <a:lnTo>
                          <a:pt x="1340" y="2704"/>
                        </a:lnTo>
                        <a:lnTo>
                          <a:pt x="1540" y="2449"/>
                        </a:lnTo>
                        <a:lnTo>
                          <a:pt x="1751" y="2205"/>
                        </a:lnTo>
                        <a:lnTo>
                          <a:pt x="1975" y="1972"/>
                        </a:lnTo>
                        <a:lnTo>
                          <a:pt x="2208" y="1749"/>
                        </a:lnTo>
                        <a:lnTo>
                          <a:pt x="2452" y="1538"/>
                        </a:lnTo>
                        <a:lnTo>
                          <a:pt x="2706" y="1338"/>
                        </a:lnTo>
                        <a:lnTo>
                          <a:pt x="2971" y="1150"/>
                        </a:lnTo>
                        <a:lnTo>
                          <a:pt x="3243" y="975"/>
                        </a:lnTo>
                        <a:lnTo>
                          <a:pt x="3525" y="813"/>
                        </a:lnTo>
                        <a:lnTo>
                          <a:pt x="3816" y="664"/>
                        </a:lnTo>
                        <a:lnTo>
                          <a:pt x="4114" y="530"/>
                        </a:lnTo>
                        <a:lnTo>
                          <a:pt x="4419" y="408"/>
                        </a:lnTo>
                        <a:lnTo>
                          <a:pt x="4731" y="302"/>
                        </a:lnTo>
                        <a:lnTo>
                          <a:pt x="5049" y="212"/>
                        </a:lnTo>
                        <a:lnTo>
                          <a:pt x="5375" y="137"/>
                        </a:lnTo>
                        <a:lnTo>
                          <a:pt x="5706" y="77"/>
                        </a:lnTo>
                        <a:lnTo>
                          <a:pt x="6041" y="34"/>
                        </a:lnTo>
                        <a:lnTo>
                          <a:pt x="6382" y="9"/>
                        </a:lnTo>
                        <a:lnTo>
                          <a:pt x="67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63" name="Rectangle 8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1" y="3015"/>
                    <a:ext cx="8" cy="58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64" name="Freeform 86"/>
                  <p:cNvSpPr>
                    <a:spLocks/>
                  </p:cNvSpPr>
                  <p:nvPr/>
                </p:nvSpPr>
                <p:spPr bwMode="auto">
                  <a:xfrm flipH="1">
                    <a:off x="2374" y="3056"/>
                    <a:ext cx="14" cy="24"/>
                  </a:xfrm>
                  <a:custGeom>
                    <a:avLst/>
                    <a:gdLst>
                      <a:gd name="T0" fmla="*/ 156 w 362"/>
                      <a:gd name="T1" fmla="*/ 0 h 632"/>
                      <a:gd name="T2" fmla="*/ 362 w 362"/>
                      <a:gd name="T3" fmla="*/ 55 h 632"/>
                      <a:gd name="T4" fmla="*/ 208 w 362"/>
                      <a:gd name="T5" fmla="*/ 632 h 632"/>
                      <a:gd name="T6" fmla="*/ 0 w 362"/>
                      <a:gd name="T7" fmla="*/ 576 h 632"/>
                      <a:gd name="T8" fmla="*/ 156 w 362"/>
                      <a:gd name="T9" fmla="*/ 0 h 6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632"/>
                      <a:gd name="T17" fmla="*/ 362 w 362"/>
                      <a:gd name="T18" fmla="*/ 632 h 6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632">
                        <a:moveTo>
                          <a:pt x="156" y="0"/>
                        </a:moveTo>
                        <a:lnTo>
                          <a:pt x="362" y="55"/>
                        </a:lnTo>
                        <a:lnTo>
                          <a:pt x="208" y="632"/>
                        </a:lnTo>
                        <a:lnTo>
                          <a:pt x="0" y="576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65" name="Freeform 87"/>
                  <p:cNvSpPr>
                    <a:spLocks/>
                  </p:cNvSpPr>
                  <p:nvPr/>
                </p:nvSpPr>
                <p:spPr bwMode="auto">
                  <a:xfrm flipH="1">
                    <a:off x="2482" y="3056"/>
                    <a:ext cx="14" cy="25"/>
                  </a:xfrm>
                  <a:custGeom>
                    <a:avLst/>
                    <a:gdLst>
                      <a:gd name="T0" fmla="*/ 0 w 360"/>
                      <a:gd name="T1" fmla="*/ 55 h 631"/>
                      <a:gd name="T2" fmla="*/ 206 w 360"/>
                      <a:gd name="T3" fmla="*/ 0 h 631"/>
                      <a:gd name="T4" fmla="*/ 360 w 360"/>
                      <a:gd name="T5" fmla="*/ 576 h 631"/>
                      <a:gd name="T6" fmla="*/ 154 w 360"/>
                      <a:gd name="T7" fmla="*/ 631 h 631"/>
                      <a:gd name="T8" fmla="*/ 0 w 360"/>
                      <a:gd name="T9" fmla="*/ 55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0"/>
                      <a:gd name="T16" fmla="*/ 0 h 631"/>
                      <a:gd name="T17" fmla="*/ 360 w 360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0" h="631">
                        <a:moveTo>
                          <a:pt x="0" y="55"/>
                        </a:moveTo>
                        <a:lnTo>
                          <a:pt x="206" y="0"/>
                        </a:lnTo>
                        <a:lnTo>
                          <a:pt x="360" y="576"/>
                        </a:lnTo>
                        <a:lnTo>
                          <a:pt x="154" y="631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66" name="Freeform 88"/>
                  <p:cNvSpPr>
                    <a:spLocks/>
                  </p:cNvSpPr>
                  <p:nvPr/>
                </p:nvSpPr>
                <p:spPr bwMode="auto">
                  <a:xfrm flipH="1">
                    <a:off x="2412" y="3050"/>
                    <a:ext cx="10" cy="24"/>
                  </a:xfrm>
                  <a:custGeom>
                    <a:avLst/>
                    <a:gdLst>
                      <a:gd name="T0" fmla="*/ 52 w 265"/>
                      <a:gd name="T1" fmla="*/ 0 h 614"/>
                      <a:gd name="T2" fmla="*/ 265 w 265"/>
                      <a:gd name="T3" fmla="*/ 19 h 614"/>
                      <a:gd name="T4" fmla="*/ 213 w 265"/>
                      <a:gd name="T5" fmla="*/ 614 h 614"/>
                      <a:gd name="T6" fmla="*/ 0 w 265"/>
                      <a:gd name="T7" fmla="*/ 594 h 614"/>
                      <a:gd name="T8" fmla="*/ 52 w 265"/>
                      <a:gd name="T9" fmla="*/ 0 h 6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4"/>
                      <a:gd name="T17" fmla="*/ 265 w 265"/>
                      <a:gd name="T18" fmla="*/ 614 h 6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4">
                        <a:moveTo>
                          <a:pt x="52" y="0"/>
                        </a:moveTo>
                        <a:lnTo>
                          <a:pt x="265" y="19"/>
                        </a:lnTo>
                        <a:lnTo>
                          <a:pt x="213" y="614"/>
                        </a:lnTo>
                        <a:lnTo>
                          <a:pt x="0" y="594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67" name="Freeform 89"/>
                  <p:cNvSpPr>
                    <a:spLocks/>
                  </p:cNvSpPr>
                  <p:nvPr/>
                </p:nvSpPr>
                <p:spPr bwMode="auto">
                  <a:xfrm flipH="1">
                    <a:off x="2448" y="3050"/>
                    <a:ext cx="10" cy="24"/>
                  </a:xfrm>
                  <a:custGeom>
                    <a:avLst/>
                    <a:gdLst>
                      <a:gd name="T0" fmla="*/ 0 w 265"/>
                      <a:gd name="T1" fmla="*/ 19 h 613"/>
                      <a:gd name="T2" fmla="*/ 213 w 265"/>
                      <a:gd name="T3" fmla="*/ 0 h 613"/>
                      <a:gd name="T4" fmla="*/ 265 w 265"/>
                      <a:gd name="T5" fmla="*/ 594 h 613"/>
                      <a:gd name="T6" fmla="*/ 52 w 265"/>
                      <a:gd name="T7" fmla="*/ 613 h 613"/>
                      <a:gd name="T8" fmla="*/ 0 w 265"/>
                      <a:gd name="T9" fmla="*/ 19 h 6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3"/>
                      <a:gd name="T17" fmla="*/ 265 w 265"/>
                      <a:gd name="T18" fmla="*/ 613 h 6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3">
                        <a:moveTo>
                          <a:pt x="0" y="19"/>
                        </a:moveTo>
                        <a:lnTo>
                          <a:pt x="213" y="0"/>
                        </a:lnTo>
                        <a:lnTo>
                          <a:pt x="265" y="594"/>
                        </a:lnTo>
                        <a:lnTo>
                          <a:pt x="52" y="61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68" name="Freeform 90"/>
                  <p:cNvSpPr>
                    <a:spLocks/>
                  </p:cNvSpPr>
                  <p:nvPr/>
                </p:nvSpPr>
                <p:spPr bwMode="auto">
                  <a:xfrm flipH="1">
                    <a:off x="2389" y="3029"/>
                    <a:ext cx="16" cy="47"/>
                  </a:xfrm>
                  <a:custGeom>
                    <a:avLst/>
                    <a:gdLst>
                      <a:gd name="T0" fmla="*/ 208 w 418"/>
                      <a:gd name="T1" fmla="*/ 0 h 1213"/>
                      <a:gd name="T2" fmla="*/ 418 w 418"/>
                      <a:gd name="T3" fmla="*/ 38 h 1213"/>
                      <a:gd name="T4" fmla="*/ 210 w 418"/>
                      <a:gd name="T5" fmla="*/ 1213 h 1213"/>
                      <a:gd name="T6" fmla="*/ 0 w 418"/>
                      <a:gd name="T7" fmla="*/ 1176 h 1213"/>
                      <a:gd name="T8" fmla="*/ 208 w 418"/>
                      <a:gd name="T9" fmla="*/ 0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3"/>
                      <a:gd name="T17" fmla="*/ 418 w 418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3">
                        <a:moveTo>
                          <a:pt x="208" y="0"/>
                        </a:moveTo>
                        <a:lnTo>
                          <a:pt x="418" y="38"/>
                        </a:lnTo>
                        <a:lnTo>
                          <a:pt x="210" y="1213"/>
                        </a:lnTo>
                        <a:lnTo>
                          <a:pt x="0" y="1176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69" name="Freeform 91"/>
                  <p:cNvSpPr>
                    <a:spLocks/>
                  </p:cNvSpPr>
                  <p:nvPr/>
                </p:nvSpPr>
                <p:spPr bwMode="auto">
                  <a:xfrm flipH="1">
                    <a:off x="2465" y="3030"/>
                    <a:ext cx="16" cy="46"/>
                  </a:xfrm>
                  <a:custGeom>
                    <a:avLst/>
                    <a:gdLst>
                      <a:gd name="T0" fmla="*/ 0 w 418"/>
                      <a:gd name="T1" fmla="*/ 37 h 1212"/>
                      <a:gd name="T2" fmla="*/ 210 w 418"/>
                      <a:gd name="T3" fmla="*/ 0 h 1212"/>
                      <a:gd name="T4" fmla="*/ 418 w 418"/>
                      <a:gd name="T5" fmla="*/ 1175 h 1212"/>
                      <a:gd name="T6" fmla="*/ 208 w 418"/>
                      <a:gd name="T7" fmla="*/ 1212 h 1212"/>
                      <a:gd name="T8" fmla="*/ 0 w 418"/>
                      <a:gd name="T9" fmla="*/ 37 h 1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2"/>
                      <a:gd name="T17" fmla="*/ 418 w 418"/>
                      <a:gd name="T18" fmla="*/ 1212 h 1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2">
                        <a:moveTo>
                          <a:pt x="0" y="37"/>
                        </a:moveTo>
                        <a:lnTo>
                          <a:pt x="210" y="0"/>
                        </a:lnTo>
                        <a:lnTo>
                          <a:pt x="418" y="1175"/>
                        </a:lnTo>
                        <a:lnTo>
                          <a:pt x="208" y="1212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0" name="Rectangle 9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31" y="3468"/>
                    <a:ext cx="8" cy="57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1" name="Freeform 93"/>
                  <p:cNvSpPr>
                    <a:spLocks/>
                  </p:cNvSpPr>
                  <p:nvPr/>
                </p:nvSpPr>
                <p:spPr bwMode="auto">
                  <a:xfrm flipH="1">
                    <a:off x="2482" y="3460"/>
                    <a:ext cx="14" cy="25"/>
                  </a:xfrm>
                  <a:custGeom>
                    <a:avLst/>
                    <a:gdLst>
                      <a:gd name="T0" fmla="*/ 155 w 361"/>
                      <a:gd name="T1" fmla="*/ 0 h 631"/>
                      <a:gd name="T2" fmla="*/ 361 w 361"/>
                      <a:gd name="T3" fmla="*/ 55 h 631"/>
                      <a:gd name="T4" fmla="*/ 207 w 361"/>
                      <a:gd name="T5" fmla="*/ 631 h 631"/>
                      <a:gd name="T6" fmla="*/ 0 w 361"/>
                      <a:gd name="T7" fmla="*/ 576 h 631"/>
                      <a:gd name="T8" fmla="*/ 155 w 361"/>
                      <a:gd name="T9" fmla="*/ 0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1"/>
                      <a:gd name="T16" fmla="*/ 0 h 631"/>
                      <a:gd name="T17" fmla="*/ 361 w 361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1" h="631">
                        <a:moveTo>
                          <a:pt x="155" y="0"/>
                        </a:moveTo>
                        <a:lnTo>
                          <a:pt x="361" y="55"/>
                        </a:lnTo>
                        <a:lnTo>
                          <a:pt x="207" y="631"/>
                        </a:lnTo>
                        <a:lnTo>
                          <a:pt x="0" y="576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2" name="Freeform 94"/>
                  <p:cNvSpPr>
                    <a:spLocks/>
                  </p:cNvSpPr>
                  <p:nvPr/>
                </p:nvSpPr>
                <p:spPr bwMode="auto">
                  <a:xfrm flipH="1">
                    <a:off x="2374" y="3460"/>
                    <a:ext cx="14" cy="25"/>
                  </a:xfrm>
                  <a:custGeom>
                    <a:avLst/>
                    <a:gdLst>
                      <a:gd name="T0" fmla="*/ 0 w 362"/>
                      <a:gd name="T1" fmla="*/ 55 h 631"/>
                      <a:gd name="T2" fmla="*/ 207 w 362"/>
                      <a:gd name="T3" fmla="*/ 0 h 631"/>
                      <a:gd name="T4" fmla="*/ 362 w 362"/>
                      <a:gd name="T5" fmla="*/ 576 h 631"/>
                      <a:gd name="T6" fmla="*/ 156 w 362"/>
                      <a:gd name="T7" fmla="*/ 631 h 631"/>
                      <a:gd name="T8" fmla="*/ 0 w 362"/>
                      <a:gd name="T9" fmla="*/ 55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631"/>
                      <a:gd name="T17" fmla="*/ 362 w 362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631">
                        <a:moveTo>
                          <a:pt x="0" y="55"/>
                        </a:moveTo>
                        <a:lnTo>
                          <a:pt x="207" y="0"/>
                        </a:lnTo>
                        <a:lnTo>
                          <a:pt x="362" y="576"/>
                        </a:lnTo>
                        <a:lnTo>
                          <a:pt x="156" y="631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3" name="Freeform 95"/>
                  <p:cNvSpPr>
                    <a:spLocks/>
                  </p:cNvSpPr>
                  <p:nvPr/>
                </p:nvSpPr>
                <p:spPr bwMode="auto">
                  <a:xfrm flipH="1">
                    <a:off x="2448" y="3467"/>
                    <a:ext cx="10" cy="23"/>
                  </a:xfrm>
                  <a:custGeom>
                    <a:avLst/>
                    <a:gdLst>
                      <a:gd name="T0" fmla="*/ 52 w 265"/>
                      <a:gd name="T1" fmla="*/ 0 h 613"/>
                      <a:gd name="T2" fmla="*/ 265 w 265"/>
                      <a:gd name="T3" fmla="*/ 18 h 613"/>
                      <a:gd name="T4" fmla="*/ 213 w 265"/>
                      <a:gd name="T5" fmla="*/ 613 h 613"/>
                      <a:gd name="T6" fmla="*/ 0 w 265"/>
                      <a:gd name="T7" fmla="*/ 595 h 613"/>
                      <a:gd name="T8" fmla="*/ 52 w 265"/>
                      <a:gd name="T9" fmla="*/ 0 h 6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3"/>
                      <a:gd name="T17" fmla="*/ 265 w 265"/>
                      <a:gd name="T18" fmla="*/ 613 h 6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3">
                        <a:moveTo>
                          <a:pt x="52" y="0"/>
                        </a:moveTo>
                        <a:lnTo>
                          <a:pt x="265" y="18"/>
                        </a:lnTo>
                        <a:lnTo>
                          <a:pt x="213" y="613"/>
                        </a:lnTo>
                        <a:lnTo>
                          <a:pt x="0" y="595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4" name="Freeform 96"/>
                  <p:cNvSpPr>
                    <a:spLocks/>
                  </p:cNvSpPr>
                  <p:nvPr/>
                </p:nvSpPr>
                <p:spPr bwMode="auto">
                  <a:xfrm flipH="1">
                    <a:off x="2412" y="3467"/>
                    <a:ext cx="10" cy="23"/>
                  </a:xfrm>
                  <a:custGeom>
                    <a:avLst/>
                    <a:gdLst>
                      <a:gd name="T0" fmla="*/ 0 w 264"/>
                      <a:gd name="T1" fmla="*/ 18 h 612"/>
                      <a:gd name="T2" fmla="*/ 212 w 264"/>
                      <a:gd name="T3" fmla="*/ 0 h 612"/>
                      <a:gd name="T4" fmla="*/ 264 w 264"/>
                      <a:gd name="T5" fmla="*/ 594 h 612"/>
                      <a:gd name="T6" fmla="*/ 52 w 264"/>
                      <a:gd name="T7" fmla="*/ 612 h 612"/>
                      <a:gd name="T8" fmla="*/ 0 w 264"/>
                      <a:gd name="T9" fmla="*/ 18 h 6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4"/>
                      <a:gd name="T16" fmla="*/ 0 h 612"/>
                      <a:gd name="T17" fmla="*/ 264 w 264"/>
                      <a:gd name="T18" fmla="*/ 612 h 6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4" h="612">
                        <a:moveTo>
                          <a:pt x="0" y="18"/>
                        </a:moveTo>
                        <a:lnTo>
                          <a:pt x="212" y="0"/>
                        </a:lnTo>
                        <a:lnTo>
                          <a:pt x="264" y="594"/>
                        </a:lnTo>
                        <a:lnTo>
                          <a:pt x="52" y="612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5" name="Freeform 97"/>
                  <p:cNvSpPr>
                    <a:spLocks/>
                  </p:cNvSpPr>
                  <p:nvPr/>
                </p:nvSpPr>
                <p:spPr bwMode="auto">
                  <a:xfrm flipH="1">
                    <a:off x="2465" y="3464"/>
                    <a:ext cx="16" cy="47"/>
                  </a:xfrm>
                  <a:custGeom>
                    <a:avLst/>
                    <a:gdLst>
                      <a:gd name="T0" fmla="*/ 208 w 418"/>
                      <a:gd name="T1" fmla="*/ 0 h 1213"/>
                      <a:gd name="T2" fmla="*/ 418 w 418"/>
                      <a:gd name="T3" fmla="*/ 37 h 1213"/>
                      <a:gd name="T4" fmla="*/ 211 w 418"/>
                      <a:gd name="T5" fmla="*/ 1213 h 1213"/>
                      <a:gd name="T6" fmla="*/ 0 w 418"/>
                      <a:gd name="T7" fmla="*/ 1175 h 1213"/>
                      <a:gd name="T8" fmla="*/ 208 w 418"/>
                      <a:gd name="T9" fmla="*/ 0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3"/>
                      <a:gd name="T17" fmla="*/ 418 w 418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3">
                        <a:moveTo>
                          <a:pt x="208" y="0"/>
                        </a:moveTo>
                        <a:lnTo>
                          <a:pt x="418" y="37"/>
                        </a:lnTo>
                        <a:lnTo>
                          <a:pt x="211" y="1213"/>
                        </a:lnTo>
                        <a:lnTo>
                          <a:pt x="0" y="1175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6" name="Freeform 98"/>
                  <p:cNvSpPr>
                    <a:spLocks/>
                  </p:cNvSpPr>
                  <p:nvPr/>
                </p:nvSpPr>
                <p:spPr bwMode="auto">
                  <a:xfrm flipH="1">
                    <a:off x="2389" y="3465"/>
                    <a:ext cx="16" cy="46"/>
                  </a:xfrm>
                  <a:custGeom>
                    <a:avLst/>
                    <a:gdLst>
                      <a:gd name="T0" fmla="*/ 0 w 417"/>
                      <a:gd name="T1" fmla="*/ 38 h 1213"/>
                      <a:gd name="T2" fmla="*/ 210 w 417"/>
                      <a:gd name="T3" fmla="*/ 0 h 1213"/>
                      <a:gd name="T4" fmla="*/ 417 w 417"/>
                      <a:gd name="T5" fmla="*/ 1175 h 1213"/>
                      <a:gd name="T6" fmla="*/ 207 w 417"/>
                      <a:gd name="T7" fmla="*/ 1213 h 1213"/>
                      <a:gd name="T8" fmla="*/ 0 w 417"/>
                      <a:gd name="T9" fmla="*/ 38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7"/>
                      <a:gd name="T16" fmla="*/ 0 h 1213"/>
                      <a:gd name="T17" fmla="*/ 417 w 417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7" h="1213">
                        <a:moveTo>
                          <a:pt x="0" y="38"/>
                        </a:moveTo>
                        <a:lnTo>
                          <a:pt x="210" y="0"/>
                        </a:lnTo>
                        <a:lnTo>
                          <a:pt x="417" y="1175"/>
                        </a:lnTo>
                        <a:lnTo>
                          <a:pt x="207" y="1213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7" name="Freeform 99"/>
                  <p:cNvSpPr>
                    <a:spLocks/>
                  </p:cNvSpPr>
                  <p:nvPr/>
                </p:nvSpPr>
                <p:spPr bwMode="auto">
                  <a:xfrm flipH="1">
                    <a:off x="2430" y="3460"/>
                    <a:ext cx="9" cy="1"/>
                  </a:xfrm>
                  <a:custGeom>
                    <a:avLst/>
                    <a:gdLst>
                      <a:gd name="T0" fmla="*/ 216 w 216"/>
                      <a:gd name="T1" fmla="*/ 16 h 30"/>
                      <a:gd name="T2" fmla="*/ 197 w 216"/>
                      <a:gd name="T3" fmla="*/ 30 h 30"/>
                      <a:gd name="T4" fmla="*/ 0 w 216"/>
                      <a:gd name="T5" fmla="*/ 30 h 30"/>
                      <a:gd name="T6" fmla="*/ 0 w 216"/>
                      <a:gd name="T7" fmla="*/ 0 h 30"/>
                      <a:gd name="T8" fmla="*/ 197 w 216"/>
                      <a:gd name="T9" fmla="*/ 0 h 30"/>
                      <a:gd name="T10" fmla="*/ 179 w 216"/>
                      <a:gd name="T11" fmla="*/ 15 h 30"/>
                      <a:gd name="T12" fmla="*/ 216 w 216"/>
                      <a:gd name="T13" fmla="*/ 16 h 30"/>
                      <a:gd name="T14" fmla="*/ 215 w 216"/>
                      <a:gd name="T15" fmla="*/ 30 h 30"/>
                      <a:gd name="T16" fmla="*/ 197 w 216"/>
                      <a:gd name="T17" fmla="*/ 30 h 30"/>
                      <a:gd name="T18" fmla="*/ 216 w 216"/>
                      <a:gd name="T19" fmla="*/ 16 h 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6"/>
                      <a:gd name="T31" fmla="*/ 0 h 30"/>
                      <a:gd name="T32" fmla="*/ 216 w 216"/>
                      <a:gd name="T33" fmla="*/ 30 h 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" h="30">
                        <a:moveTo>
                          <a:pt x="216" y="16"/>
                        </a:moveTo>
                        <a:lnTo>
                          <a:pt x="197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179" y="15"/>
                        </a:lnTo>
                        <a:lnTo>
                          <a:pt x="216" y="16"/>
                        </a:lnTo>
                        <a:lnTo>
                          <a:pt x="215" y="30"/>
                        </a:lnTo>
                        <a:lnTo>
                          <a:pt x="197" y="30"/>
                        </a:lnTo>
                        <a:lnTo>
                          <a:pt x="216" y="1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8" name="Freeform 100"/>
                  <p:cNvSpPr>
                    <a:spLocks/>
                  </p:cNvSpPr>
                  <p:nvPr/>
                </p:nvSpPr>
                <p:spPr bwMode="auto">
                  <a:xfrm flipH="1">
                    <a:off x="2424" y="3289"/>
                    <a:ext cx="23" cy="1"/>
                  </a:xfrm>
                  <a:custGeom>
                    <a:avLst/>
                    <a:gdLst>
                      <a:gd name="T0" fmla="*/ 1 w 603"/>
                      <a:gd name="T1" fmla="*/ 15 h 29"/>
                      <a:gd name="T2" fmla="*/ 19 w 603"/>
                      <a:gd name="T3" fmla="*/ 0 h 29"/>
                      <a:gd name="T4" fmla="*/ 603 w 603"/>
                      <a:gd name="T5" fmla="*/ 0 h 29"/>
                      <a:gd name="T6" fmla="*/ 603 w 603"/>
                      <a:gd name="T7" fmla="*/ 29 h 29"/>
                      <a:gd name="T8" fmla="*/ 19 w 603"/>
                      <a:gd name="T9" fmla="*/ 29 h 29"/>
                      <a:gd name="T10" fmla="*/ 39 w 603"/>
                      <a:gd name="T11" fmla="*/ 14 h 29"/>
                      <a:gd name="T12" fmla="*/ 1 w 603"/>
                      <a:gd name="T13" fmla="*/ 15 h 29"/>
                      <a:gd name="T14" fmla="*/ 0 w 603"/>
                      <a:gd name="T15" fmla="*/ 0 h 29"/>
                      <a:gd name="T16" fmla="*/ 19 w 603"/>
                      <a:gd name="T17" fmla="*/ 0 h 29"/>
                      <a:gd name="T18" fmla="*/ 1 w 603"/>
                      <a:gd name="T19" fmla="*/ 15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3"/>
                      <a:gd name="T31" fmla="*/ 0 h 29"/>
                      <a:gd name="T32" fmla="*/ 603 w 603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3" h="29">
                        <a:moveTo>
                          <a:pt x="1" y="15"/>
                        </a:moveTo>
                        <a:lnTo>
                          <a:pt x="19" y="0"/>
                        </a:lnTo>
                        <a:lnTo>
                          <a:pt x="603" y="0"/>
                        </a:lnTo>
                        <a:lnTo>
                          <a:pt x="603" y="29"/>
                        </a:lnTo>
                        <a:lnTo>
                          <a:pt x="19" y="29"/>
                        </a:lnTo>
                        <a:lnTo>
                          <a:pt x="39" y="14"/>
                        </a:lnTo>
                        <a:lnTo>
                          <a:pt x="1" y="15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" y="1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79" name="Freeform 101"/>
                  <p:cNvSpPr>
                    <a:spLocks/>
                  </p:cNvSpPr>
                  <p:nvPr/>
                </p:nvSpPr>
                <p:spPr bwMode="auto">
                  <a:xfrm flipH="1">
                    <a:off x="2447" y="3289"/>
                    <a:ext cx="22" cy="171"/>
                  </a:xfrm>
                  <a:custGeom>
                    <a:avLst/>
                    <a:gdLst>
                      <a:gd name="T0" fmla="*/ 0 w 584"/>
                      <a:gd name="T1" fmla="*/ 0 h 4449"/>
                      <a:gd name="T2" fmla="*/ 190 w 584"/>
                      <a:gd name="T3" fmla="*/ 4449 h 4449"/>
                      <a:gd name="T4" fmla="*/ 387 w 584"/>
                      <a:gd name="T5" fmla="*/ 4449 h 4449"/>
                      <a:gd name="T6" fmla="*/ 584 w 584"/>
                      <a:gd name="T7" fmla="*/ 0 h 4449"/>
                      <a:gd name="T8" fmla="*/ 0 w 584"/>
                      <a:gd name="T9" fmla="*/ 0 h 44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4"/>
                      <a:gd name="T16" fmla="*/ 0 h 4449"/>
                      <a:gd name="T17" fmla="*/ 584 w 584"/>
                      <a:gd name="T18" fmla="*/ 4449 h 44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4" h="4449">
                        <a:moveTo>
                          <a:pt x="0" y="0"/>
                        </a:moveTo>
                        <a:lnTo>
                          <a:pt x="190" y="4449"/>
                        </a:lnTo>
                        <a:lnTo>
                          <a:pt x="387" y="4449"/>
                        </a:lnTo>
                        <a:lnTo>
                          <a:pt x="58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3175" cmpd="sng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0" name="Freeform 102"/>
                  <p:cNvSpPr>
                    <a:spLocks/>
                  </p:cNvSpPr>
                  <p:nvPr/>
                </p:nvSpPr>
                <p:spPr bwMode="auto">
                  <a:xfrm flipH="1">
                    <a:off x="2430" y="3078"/>
                    <a:ext cx="9" cy="1"/>
                  </a:xfrm>
                  <a:custGeom>
                    <a:avLst/>
                    <a:gdLst>
                      <a:gd name="T0" fmla="*/ 215 w 215"/>
                      <a:gd name="T1" fmla="*/ 14 h 29"/>
                      <a:gd name="T2" fmla="*/ 197 w 215"/>
                      <a:gd name="T3" fmla="*/ 0 h 29"/>
                      <a:gd name="T4" fmla="*/ 0 w 215"/>
                      <a:gd name="T5" fmla="*/ 0 h 29"/>
                      <a:gd name="T6" fmla="*/ 0 w 215"/>
                      <a:gd name="T7" fmla="*/ 29 h 29"/>
                      <a:gd name="T8" fmla="*/ 197 w 215"/>
                      <a:gd name="T9" fmla="*/ 29 h 29"/>
                      <a:gd name="T10" fmla="*/ 178 w 215"/>
                      <a:gd name="T11" fmla="*/ 15 h 29"/>
                      <a:gd name="T12" fmla="*/ 215 w 215"/>
                      <a:gd name="T13" fmla="*/ 14 h 29"/>
                      <a:gd name="T14" fmla="*/ 215 w 215"/>
                      <a:gd name="T15" fmla="*/ 0 h 29"/>
                      <a:gd name="T16" fmla="*/ 197 w 215"/>
                      <a:gd name="T17" fmla="*/ 0 h 29"/>
                      <a:gd name="T18" fmla="*/ 215 w 215"/>
                      <a:gd name="T19" fmla="*/ 14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5"/>
                      <a:gd name="T31" fmla="*/ 0 h 29"/>
                      <a:gd name="T32" fmla="*/ 215 w 215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5" h="29">
                        <a:moveTo>
                          <a:pt x="215" y="14"/>
                        </a:moveTo>
                        <a:lnTo>
                          <a:pt x="197" y="0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97" y="29"/>
                        </a:lnTo>
                        <a:lnTo>
                          <a:pt x="178" y="15"/>
                        </a:lnTo>
                        <a:lnTo>
                          <a:pt x="215" y="14"/>
                        </a:lnTo>
                        <a:lnTo>
                          <a:pt x="215" y="0"/>
                        </a:lnTo>
                        <a:lnTo>
                          <a:pt x="197" y="0"/>
                        </a:lnTo>
                        <a:lnTo>
                          <a:pt x="215" y="1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1" name="Freeform 103"/>
                  <p:cNvSpPr>
                    <a:spLocks/>
                  </p:cNvSpPr>
                  <p:nvPr/>
                </p:nvSpPr>
                <p:spPr bwMode="auto">
                  <a:xfrm flipH="1">
                    <a:off x="2424" y="3246"/>
                    <a:ext cx="23" cy="1"/>
                  </a:xfrm>
                  <a:custGeom>
                    <a:avLst/>
                    <a:gdLst>
                      <a:gd name="T0" fmla="*/ 0 w 603"/>
                      <a:gd name="T1" fmla="*/ 14 h 30"/>
                      <a:gd name="T2" fmla="*/ 19 w 603"/>
                      <a:gd name="T3" fmla="*/ 30 h 30"/>
                      <a:gd name="T4" fmla="*/ 603 w 603"/>
                      <a:gd name="T5" fmla="*/ 30 h 30"/>
                      <a:gd name="T6" fmla="*/ 603 w 603"/>
                      <a:gd name="T7" fmla="*/ 0 h 30"/>
                      <a:gd name="T8" fmla="*/ 19 w 603"/>
                      <a:gd name="T9" fmla="*/ 0 h 30"/>
                      <a:gd name="T10" fmla="*/ 38 w 603"/>
                      <a:gd name="T11" fmla="*/ 15 h 30"/>
                      <a:gd name="T12" fmla="*/ 0 w 603"/>
                      <a:gd name="T13" fmla="*/ 14 h 30"/>
                      <a:gd name="T14" fmla="*/ 0 w 603"/>
                      <a:gd name="T15" fmla="*/ 30 h 30"/>
                      <a:gd name="T16" fmla="*/ 19 w 603"/>
                      <a:gd name="T17" fmla="*/ 30 h 30"/>
                      <a:gd name="T18" fmla="*/ 0 w 603"/>
                      <a:gd name="T19" fmla="*/ 14 h 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3"/>
                      <a:gd name="T31" fmla="*/ 0 h 30"/>
                      <a:gd name="T32" fmla="*/ 603 w 603"/>
                      <a:gd name="T33" fmla="*/ 30 h 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3" h="30">
                        <a:moveTo>
                          <a:pt x="0" y="14"/>
                        </a:moveTo>
                        <a:lnTo>
                          <a:pt x="19" y="30"/>
                        </a:lnTo>
                        <a:lnTo>
                          <a:pt x="603" y="30"/>
                        </a:lnTo>
                        <a:lnTo>
                          <a:pt x="603" y="0"/>
                        </a:lnTo>
                        <a:lnTo>
                          <a:pt x="19" y="0"/>
                        </a:lnTo>
                        <a:lnTo>
                          <a:pt x="38" y="15"/>
                        </a:lnTo>
                        <a:lnTo>
                          <a:pt x="0" y="14"/>
                        </a:lnTo>
                        <a:lnTo>
                          <a:pt x="0" y="30"/>
                        </a:lnTo>
                        <a:lnTo>
                          <a:pt x="19" y="3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2" name="Freeform 104"/>
                  <p:cNvSpPr>
                    <a:spLocks/>
                  </p:cNvSpPr>
                  <p:nvPr/>
                </p:nvSpPr>
                <p:spPr bwMode="auto">
                  <a:xfrm flipH="1">
                    <a:off x="2447" y="3079"/>
                    <a:ext cx="22" cy="168"/>
                  </a:xfrm>
                  <a:custGeom>
                    <a:avLst/>
                    <a:gdLst>
                      <a:gd name="T0" fmla="*/ 0 w 584"/>
                      <a:gd name="T1" fmla="*/ 4366 h 4366"/>
                      <a:gd name="T2" fmla="*/ 190 w 584"/>
                      <a:gd name="T3" fmla="*/ 0 h 4366"/>
                      <a:gd name="T4" fmla="*/ 387 w 584"/>
                      <a:gd name="T5" fmla="*/ 0 h 4366"/>
                      <a:gd name="T6" fmla="*/ 584 w 584"/>
                      <a:gd name="T7" fmla="*/ 4366 h 4366"/>
                      <a:gd name="T8" fmla="*/ 0 w 584"/>
                      <a:gd name="T9" fmla="*/ 4366 h 43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4"/>
                      <a:gd name="T16" fmla="*/ 0 h 4366"/>
                      <a:gd name="T17" fmla="*/ 584 w 584"/>
                      <a:gd name="T18" fmla="*/ 4366 h 43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4" h="4366">
                        <a:moveTo>
                          <a:pt x="0" y="4366"/>
                        </a:moveTo>
                        <a:lnTo>
                          <a:pt x="190" y="0"/>
                        </a:lnTo>
                        <a:lnTo>
                          <a:pt x="387" y="0"/>
                        </a:lnTo>
                        <a:lnTo>
                          <a:pt x="584" y="4366"/>
                        </a:lnTo>
                        <a:lnTo>
                          <a:pt x="0" y="436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3175" cmpd="sng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3" name="Freeform 105"/>
                  <p:cNvSpPr>
                    <a:spLocks/>
                  </p:cNvSpPr>
                  <p:nvPr/>
                </p:nvSpPr>
                <p:spPr bwMode="auto">
                  <a:xfrm flipH="1">
                    <a:off x="2425" y="3258"/>
                    <a:ext cx="19" cy="20"/>
                  </a:xfrm>
                  <a:custGeom>
                    <a:avLst/>
                    <a:gdLst>
                      <a:gd name="T0" fmla="*/ 285 w 498"/>
                      <a:gd name="T1" fmla="*/ 2 h 497"/>
                      <a:gd name="T2" fmla="*/ 321 w 498"/>
                      <a:gd name="T3" fmla="*/ 10 h 497"/>
                      <a:gd name="T4" fmla="*/ 354 w 498"/>
                      <a:gd name="T5" fmla="*/ 24 h 497"/>
                      <a:gd name="T6" fmla="*/ 386 w 498"/>
                      <a:gd name="T7" fmla="*/ 41 h 497"/>
                      <a:gd name="T8" fmla="*/ 414 w 498"/>
                      <a:gd name="T9" fmla="*/ 62 h 497"/>
                      <a:gd name="T10" fmla="*/ 439 w 498"/>
                      <a:gd name="T11" fmla="*/ 88 h 497"/>
                      <a:gd name="T12" fmla="*/ 460 w 498"/>
                      <a:gd name="T13" fmla="*/ 116 h 497"/>
                      <a:gd name="T14" fmla="*/ 478 w 498"/>
                      <a:gd name="T15" fmla="*/ 149 h 497"/>
                      <a:gd name="T16" fmla="*/ 490 w 498"/>
                      <a:gd name="T17" fmla="*/ 184 h 497"/>
                      <a:gd name="T18" fmla="*/ 496 w 498"/>
                      <a:gd name="T19" fmla="*/ 220 h 497"/>
                      <a:gd name="T20" fmla="*/ 498 w 498"/>
                      <a:gd name="T21" fmla="*/ 259 h 497"/>
                      <a:gd name="T22" fmla="*/ 493 w 498"/>
                      <a:gd name="T23" fmla="*/ 299 h 497"/>
                      <a:gd name="T24" fmla="*/ 483 w 498"/>
                      <a:gd name="T25" fmla="*/ 334 h 497"/>
                      <a:gd name="T26" fmla="*/ 467 w 498"/>
                      <a:gd name="T27" fmla="*/ 368 h 497"/>
                      <a:gd name="T28" fmla="*/ 448 w 498"/>
                      <a:gd name="T29" fmla="*/ 399 h 497"/>
                      <a:gd name="T30" fmla="*/ 425 w 498"/>
                      <a:gd name="T31" fmla="*/ 425 h 497"/>
                      <a:gd name="T32" fmla="*/ 397 w 498"/>
                      <a:gd name="T33" fmla="*/ 449 h 497"/>
                      <a:gd name="T34" fmla="*/ 366 w 498"/>
                      <a:gd name="T35" fmla="*/ 468 h 497"/>
                      <a:gd name="T36" fmla="*/ 334 w 498"/>
                      <a:gd name="T37" fmla="*/ 482 h 497"/>
                      <a:gd name="T38" fmla="*/ 299 w 498"/>
                      <a:gd name="T39" fmla="*/ 492 h 497"/>
                      <a:gd name="T40" fmla="*/ 263 w 498"/>
                      <a:gd name="T41" fmla="*/ 496 h 497"/>
                      <a:gd name="T42" fmla="*/ 226 w 498"/>
                      <a:gd name="T43" fmla="*/ 496 h 497"/>
                      <a:gd name="T44" fmla="*/ 189 w 498"/>
                      <a:gd name="T45" fmla="*/ 490 h 497"/>
                      <a:gd name="T46" fmla="*/ 155 w 498"/>
                      <a:gd name="T47" fmla="*/ 479 h 497"/>
                      <a:gd name="T48" fmla="*/ 123 w 498"/>
                      <a:gd name="T49" fmla="*/ 463 h 497"/>
                      <a:gd name="T50" fmla="*/ 93 w 498"/>
                      <a:gd name="T51" fmla="*/ 442 h 497"/>
                      <a:gd name="T52" fmla="*/ 66 w 498"/>
                      <a:gd name="T53" fmla="*/ 418 h 497"/>
                      <a:gd name="T54" fmla="*/ 44 w 498"/>
                      <a:gd name="T55" fmla="*/ 390 h 497"/>
                      <a:gd name="T56" fmla="*/ 26 w 498"/>
                      <a:gd name="T57" fmla="*/ 360 h 497"/>
                      <a:gd name="T58" fmla="*/ 12 w 498"/>
                      <a:gd name="T59" fmla="*/ 325 h 497"/>
                      <a:gd name="T60" fmla="*/ 3 w 498"/>
                      <a:gd name="T61" fmla="*/ 290 h 497"/>
                      <a:gd name="T62" fmla="*/ 0 w 498"/>
                      <a:gd name="T63" fmla="*/ 251 h 497"/>
                      <a:gd name="T64" fmla="*/ 3 w 498"/>
                      <a:gd name="T65" fmla="*/ 212 h 497"/>
                      <a:gd name="T66" fmla="*/ 11 w 498"/>
                      <a:gd name="T67" fmla="*/ 174 h 497"/>
                      <a:gd name="T68" fmla="*/ 25 w 498"/>
                      <a:gd name="T69" fmla="*/ 140 h 497"/>
                      <a:gd name="T70" fmla="*/ 43 w 498"/>
                      <a:gd name="T71" fmla="*/ 108 h 497"/>
                      <a:gd name="T72" fmla="*/ 65 w 498"/>
                      <a:gd name="T73" fmla="*/ 81 h 497"/>
                      <a:gd name="T74" fmla="*/ 92 w 498"/>
                      <a:gd name="T75" fmla="*/ 56 h 497"/>
                      <a:gd name="T76" fmla="*/ 120 w 498"/>
                      <a:gd name="T77" fmla="*/ 36 h 497"/>
                      <a:gd name="T78" fmla="*/ 153 w 498"/>
                      <a:gd name="T79" fmla="*/ 19 h 497"/>
                      <a:gd name="T80" fmla="*/ 187 w 498"/>
                      <a:gd name="T81" fmla="*/ 7 h 497"/>
                      <a:gd name="T82" fmla="*/ 223 w 498"/>
                      <a:gd name="T83" fmla="*/ 1 h 497"/>
                      <a:gd name="T84" fmla="*/ 260 w 498"/>
                      <a:gd name="T85" fmla="*/ 0 h 49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98"/>
                      <a:gd name="T130" fmla="*/ 0 h 497"/>
                      <a:gd name="T131" fmla="*/ 498 w 498"/>
                      <a:gd name="T132" fmla="*/ 497 h 49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98" h="497">
                        <a:moveTo>
                          <a:pt x="260" y="0"/>
                        </a:moveTo>
                        <a:lnTo>
                          <a:pt x="273" y="1"/>
                        </a:lnTo>
                        <a:lnTo>
                          <a:pt x="285" y="2"/>
                        </a:lnTo>
                        <a:lnTo>
                          <a:pt x="297" y="4"/>
                        </a:lnTo>
                        <a:lnTo>
                          <a:pt x="308" y="7"/>
                        </a:lnTo>
                        <a:lnTo>
                          <a:pt x="321" y="10"/>
                        </a:lnTo>
                        <a:lnTo>
                          <a:pt x="332" y="14"/>
                        </a:lnTo>
                        <a:lnTo>
                          <a:pt x="343" y="18"/>
                        </a:lnTo>
                        <a:lnTo>
                          <a:pt x="354" y="24"/>
                        </a:lnTo>
                        <a:lnTo>
                          <a:pt x="364" y="29"/>
                        </a:lnTo>
                        <a:lnTo>
                          <a:pt x="376" y="35"/>
                        </a:lnTo>
                        <a:lnTo>
                          <a:pt x="386" y="41"/>
                        </a:lnTo>
                        <a:lnTo>
                          <a:pt x="395" y="47"/>
                        </a:lnTo>
                        <a:lnTo>
                          <a:pt x="405" y="54"/>
                        </a:lnTo>
                        <a:lnTo>
                          <a:pt x="414" y="62"/>
                        </a:lnTo>
                        <a:lnTo>
                          <a:pt x="423" y="70"/>
                        </a:lnTo>
                        <a:lnTo>
                          <a:pt x="431" y="79"/>
                        </a:lnTo>
                        <a:lnTo>
                          <a:pt x="439" y="88"/>
                        </a:lnTo>
                        <a:lnTo>
                          <a:pt x="447" y="97"/>
                        </a:lnTo>
                        <a:lnTo>
                          <a:pt x="453" y="106"/>
                        </a:lnTo>
                        <a:lnTo>
                          <a:pt x="460" y="116"/>
                        </a:lnTo>
                        <a:lnTo>
                          <a:pt x="466" y="126"/>
                        </a:lnTo>
                        <a:lnTo>
                          <a:pt x="473" y="138"/>
                        </a:lnTo>
                        <a:lnTo>
                          <a:pt x="478" y="149"/>
                        </a:lnTo>
                        <a:lnTo>
                          <a:pt x="482" y="160"/>
                        </a:lnTo>
                        <a:lnTo>
                          <a:pt x="486" y="171"/>
                        </a:lnTo>
                        <a:lnTo>
                          <a:pt x="490" y="184"/>
                        </a:lnTo>
                        <a:lnTo>
                          <a:pt x="492" y="196"/>
                        </a:lnTo>
                        <a:lnTo>
                          <a:pt x="495" y="208"/>
                        </a:lnTo>
                        <a:lnTo>
                          <a:pt x="496" y="220"/>
                        </a:lnTo>
                        <a:lnTo>
                          <a:pt x="497" y="234"/>
                        </a:lnTo>
                        <a:lnTo>
                          <a:pt x="498" y="246"/>
                        </a:lnTo>
                        <a:lnTo>
                          <a:pt x="498" y="259"/>
                        </a:lnTo>
                        <a:lnTo>
                          <a:pt x="497" y="272"/>
                        </a:lnTo>
                        <a:lnTo>
                          <a:pt x="495" y="285"/>
                        </a:lnTo>
                        <a:lnTo>
                          <a:pt x="493" y="299"/>
                        </a:lnTo>
                        <a:lnTo>
                          <a:pt x="490" y="311"/>
                        </a:lnTo>
                        <a:lnTo>
                          <a:pt x="487" y="323"/>
                        </a:lnTo>
                        <a:lnTo>
                          <a:pt x="483" y="334"/>
                        </a:lnTo>
                        <a:lnTo>
                          <a:pt x="479" y="346"/>
                        </a:lnTo>
                        <a:lnTo>
                          <a:pt x="474" y="357"/>
                        </a:lnTo>
                        <a:lnTo>
                          <a:pt x="467" y="368"/>
                        </a:lnTo>
                        <a:lnTo>
                          <a:pt x="461" y="378"/>
                        </a:lnTo>
                        <a:lnTo>
                          <a:pt x="455" y="388"/>
                        </a:lnTo>
                        <a:lnTo>
                          <a:pt x="448" y="399"/>
                        </a:lnTo>
                        <a:lnTo>
                          <a:pt x="441" y="408"/>
                        </a:lnTo>
                        <a:lnTo>
                          <a:pt x="433" y="417"/>
                        </a:lnTo>
                        <a:lnTo>
                          <a:pt x="425" y="425"/>
                        </a:lnTo>
                        <a:lnTo>
                          <a:pt x="415" y="433"/>
                        </a:lnTo>
                        <a:lnTo>
                          <a:pt x="406" y="441"/>
                        </a:lnTo>
                        <a:lnTo>
                          <a:pt x="397" y="449"/>
                        </a:lnTo>
                        <a:lnTo>
                          <a:pt x="387" y="456"/>
                        </a:lnTo>
                        <a:lnTo>
                          <a:pt x="378" y="462"/>
                        </a:lnTo>
                        <a:lnTo>
                          <a:pt x="366" y="468"/>
                        </a:lnTo>
                        <a:lnTo>
                          <a:pt x="356" y="473"/>
                        </a:lnTo>
                        <a:lnTo>
                          <a:pt x="345" y="478"/>
                        </a:lnTo>
                        <a:lnTo>
                          <a:pt x="334" y="482"/>
                        </a:lnTo>
                        <a:lnTo>
                          <a:pt x="323" y="486"/>
                        </a:lnTo>
                        <a:lnTo>
                          <a:pt x="311" y="489"/>
                        </a:lnTo>
                        <a:lnTo>
                          <a:pt x="299" y="492"/>
                        </a:lnTo>
                        <a:lnTo>
                          <a:pt x="287" y="494"/>
                        </a:lnTo>
                        <a:lnTo>
                          <a:pt x="276" y="495"/>
                        </a:lnTo>
                        <a:lnTo>
                          <a:pt x="263" y="496"/>
                        </a:lnTo>
                        <a:lnTo>
                          <a:pt x="250" y="497"/>
                        </a:lnTo>
                        <a:lnTo>
                          <a:pt x="238" y="497"/>
                        </a:lnTo>
                        <a:lnTo>
                          <a:pt x="226" y="496"/>
                        </a:lnTo>
                        <a:lnTo>
                          <a:pt x="213" y="494"/>
                        </a:lnTo>
                        <a:lnTo>
                          <a:pt x="201" y="492"/>
                        </a:lnTo>
                        <a:lnTo>
                          <a:pt x="189" y="490"/>
                        </a:lnTo>
                        <a:lnTo>
                          <a:pt x="178" y="487"/>
                        </a:lnTo>
                        <a:lnTo>
                          <a:pt x="166" y="483"/>
                        </a:lnTo>
                        <a:lnTo>
                          <a:pt x="155" y="479"/>
                        </a:lnTo>
                        <a:lnTo>
                          <a:pt x="144" y="474"/>
                        </a:lnTo>
                        <a:lnTo>
                          <a:pt x="133" y="469"/>
                        </a:lnTo>
                        <a:lnTo>
                          <a:pt x="123" y="463"/>
                        </a:lnTo>
                        <a:lnTo>
                          <a:pt x="112" y="457"/>
                        </a:lnTo>
                        <a:lnTo>
                          <a:pt x="103" y="450"/>
                        </a:lnTo>
                        <a:lnTo>
                          <a:pt x="93" y="442"/>
                        </a:lnTo>
                        <a:lnTo>
                          <a:pt x="84" y="435"/>
                        </a:lnTo>
                        <a:lnTo>
                          <a:pt x="76" y="427"/>
                        </a:lnTo>
                        <a:lnTo>
                          <a:pt x="66" y="418"/>
                        </a:lnTo>
                        <a:lnTo>
                          <a:pt x="59" y="410"/>
                        </a:lnTo>
                        <a:lnTo>
                          <a:pt x="51" y="401"/>
                        </a:lnTo>
                        <a:lnTo>
                          <a:pt x="44" y="390"/>
                        </a:lnTo>
                        <a:lnTo>
                          <a:pt x="38" y="380"/>
                        </a:lnTo>
                        <a:lnTo>
                          <a:pt x="32" y="370"/>
                        </a:lnTo>
                        <a:lnTo>
                          <a:pt x="26" y="360"/>
                        </a:lnTo>
                        <a:lnTo>
                          <a:pt x="20" y="349"/>
                        </a:lnTo>
                        <a:lnTo>
                          <a:pt x="16" y="337"/>
                        </a:lnTo>
                        <a:lnTo>
                          <a:pt x="12" y="325"/>
                        </a:lnTo>
                        <a:lnTo>
                          <a:pt x="8" y="314"/>
                        </a:lnTo>
                        <a:lnTo>
                          <a:pt x="5" y="302"/>
                        </a:lnTo>
                        <a:lnTo>
                          <a:pt x="3" y="290"/>
                        </a:lnTo>
                        <a:lnTo>
                          <a:pt x="1" y="276"/>
                        </a:lnTo>
                        <a:lnTo>
                          <a:pt x="0" y="264"/>
                        </a:lnTo>
                        <a:lnTo>
                          <a:pt x="0" y="251"/>
                        </a:lnTo>
                        <a:lnTo>
                          <a:pt x="0" y="238"/>
                        </a:lnTo>
                        <a:lnTo>
                          <a:pt x="1" y="224"/>
                        </a:lnTo>
                        <a:lnTo>
                          <a:pt x="3" y="212"/>
                        </a:lnTo>
                        <a:lnTo>
                          <a:pt x="5" y="199"/>
                        </a:lnTo>
                        <a:lnTo>
                          <a:pt x="7" y="187"/>
                        </a:lnTo>
                        <a:lnTo>
                          <a:pt x="11" y="174"/>
                        </a:lnTo>
                        <a:lnTo>
                          <a:pt x="15" y="162"/>
                        </a:lnTo>
                        <a:lnTo>
                          <a:pt x="19" y="151"/>
                        </a:lnTo>
                        <a:lnTo>
                          <a:pt x="25" y="140"/>
                        </a:lnTo>
                        <a:lnTo>
                          <a:pt x="31" y="130"/>
                        </a:lnTo>
                        <a:lnTo>
                          <a:pt x="37" y="118"/>
                        </a:lnTo>
                        <a:lnTo>
                          <a:pt x="43" y="108"/>
                        </a:lnTo>
                        <a:lnTo>
                          <a:pt x="50" y="99"/>
                        </a:lnTo>
                        <a:lnTo>
                          <a:pt x="57" y="89"/>
                        </a:lnTo>
                        <a:lnTo>
                          <a:pt x="65" y="81"/>
                        </a:lnTo>
                        <a:lnTo>
                          <a:pt x="74" y="71"/>
                        </a:lnTo>
                        <a:lnTo>
                          <a:pt x="83" y="63"/>
                        </a:lnTo>
                        <a:lnTo>
                          <a:pt x="92" y="56"/>
                        </a:lnTo>
                        <a:lnTo>
                          <a:pt x="101" y="48"/>
                        </a:lnTo>
                        <a:lnTo>
                          <a:pt x="110" y="42"/>
                        </a:lnTo>
                        <a:lnTo>
                          <a:pt x="120" y="36"/>
                        </a:lnTo>
                        <a:lnTo>
                          <a:pt x="131" y="30"/>
                        </a:lnTo>
                        <a:lnTo>
                          <a:pt x="142" y="25"/>
                        </a:lnTo>
                        <a:lnTo>
                          <a:pt x="153" y="19"/>
                        </a:lnTo>
                        <a:lnTo>
                          <a:pt x="164" y="14"/>
                        </a:lnTo>
                        <a:lnTo>
                          <a:pt x="176" y="11"/>
                        </a:lnTo>
                        <a:lnTo>
                          <a:pt x="187" y="7"/>
                        </a:lnTo>
                        <a:lnTo>
                          <a:pt x="199" y="5"/>
                        </a:lnTo>
                        <a:lnTo>
                          <a:pt x="210" y="3"/>
                        </a:lnTo>
                        <a:lnTo>
                          <a:pt x="223" y="1"/>
                        </a:lnTo>
                        <a:lnTo>
                          <a:pt x="235" y="0"/>
                        </a:lnTo>
                        <a:lnTo>
                          <a:pt x="247" y="0"/>
                        </a:lnTo>
                        <a:lnTo>
                          <a:pt x="26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4" name="Freeform 106"/>
                  <p:cNvSpPr>
                    <a:spLocks/>
                  </p:cNvSpPr>
                  <p:nvPr/>
                </p:nvSpPr>
                <p:spPr bwMode="auto">
                  <a:xfrm flipH="1">
                    <a:off x="2425" y="3258"/>
                    <a:ext cx="9" cy="10"/>
                  </a:xfrm>
                  <a:custGeom>
                    <a:avLst/>
                    <a:gdLst>
                      <a:gd name="T0" fmla="*/ 254 w 254"/>
                      <a:gd name="T1" fmla="*/ 275 h 275"/>
                      <a:gd name="T2" fmla="*/ 254 w 254"/>
                      <a:gd name="T3" fmla="*/ 247 h 275"/>
                      <a:gd name="T4" fmla="*/ 251 w 254"/>
                      <a:gd name="T5" fmla="*/ 220 h 275"/>
                      <a:gd name="T6" fmla="*/ 245 w 254"/>
                      <a:gd name="T7" fmla="*/ 194 h 275"/>
                      <a:gd name="T8" fmla="*/ 237 w 254"/>
                      <a:gd name="T9" fmla="*/ 169 h 275"/>
                      <a:gd name="T10" fmla="*/ 227 w 254"/>
                      <a:gd name="T11" fmla="*/ 146 h 275"/>
                      <a:gd name="T12" fmla="*/ 215 w 254"/>
                      <a:gd name="T13" fmla="*/ 123 h 275"/>
                      <a:gd name="T14" fmla="*/ 200 w 254"/>
                      <a:gd name="T15" fmla="*/ 103 h 275"/>
                      <a:gd name="T16" fmla="*/ 184 w 254"/>
                      <a:gd name="T17" fmla="*/ 83 h 275"/>
                      <a:gd name="T18" fmla="*/ 166 w 254"/>
                      <a:gd name="T19" fmla="*/ 65 h 275"/>
                      <a:gd name="T20" fmla="*/ 145 w 254"/>
                      <a:gd name="T21" fmla="*/ 50 h 275"/>
                      <a:gd name="T22" fmla="*/ 124 w 254"/>
                      <a:gd name="T23" fmla="*/ 35 h 275"/>
                      <a:gd name="T24" fmla="*/ 101 w 254"/>
                      <a:gd name="T25" fmla="*/ 24 h 275"/>
                      <a:gd name="T26" fmla="*/ 78 w 254"/>
                      <a:gd name="T27" fmla="*/ 14 h 275"/>
                      <a:gd name="T28" fmla="*/ 53 w 254"/>
                      <a:gd name="T29" fmla="*/ 7 h 275"/>
                      <a:gd name="T30" fmla="*/ 28 w 254"/>
                      <a:gd name="T31" fmla="*/ 2 h 275"/>
                      <a:gd name="T32" fmla="*/ 1 w 254"/>
                      <a:gd name="T33" fmla="*/ 0 h 275"/>
                      <a:gd name="T34" fmla="*/ 12 w 254"/>
                      <a:gd name="T35" fmla="*/ 31 h 275"/>
                      <a:gd name="T36" fmla="*/ 35 w 254"/>
                      <a:gd name="T37" fmla="*/ 34 h 275"/>
                      <a:gd name="T38" fmla="*/ 56 w 254"/>
                      <a:gd name="T39" fmla="*/ 41 h 275"/>
                      <a:gd name="T40" fmla="*/ 78 w 254"/>
                      <a:gd name="T41" fmla="*/ 48 h 275"/>
                      <a:gd name="T42" fmla="*/ 98 w 254"/>
                      <a:gd name="T43" fmla="*/ 57 h 275"/>
                      <a:gd name="T44" fmla="*/ 118 w 254"/>
                      <a:gd name="T45" fmla="*/ 69 h 275"/>
                      <a:gd name="T46" fmla="*/ 136 w 254"/>
                      <a:gd name="T47" fmla="*/ 81 h 275"/>
                      <a:gd name="T48" fmla="*/ 153 w 254"/>
                      <a:gd name="T49" fmla="*/ 97 h 275"/>
                      <a:gd name="T50" fmla="*/ 169 w 254"/>
                      <a:gd name="T51" fmla="*/ 113 h 275"/>
                      <a:gd name="T52" fmla="*/ 182 w 254"/>
                      <a:gd name="T53" fmla="*/ 130 h 275"/>
                      <a:gd name="T54" fmla="*/ 194 w 254"/>
                      <a:gd name="T55" fmla="*/ 150 h 275"/>
                      <a:gd name="T56" fmla="*/ 204 w 254"/>
                      <a:gd name="T57" fmla="*/ 170 h 275"/>
                      <a:gd name="T58" fmla="*/ 213 w 254"/>
                      <a:gd name="T59" fmla="*/ 191 h 275"/>
                      <a:gd name="T60" fmla="*/ 218 w 254"/>
                      <a:gd name="T61" fmla="*/ 214 h 275"/>
                      <a:gd name="T62" fmla="*/ 222 w 254"/>
                      <a:gd name="T63" fmla="*/ 237 h 275"/>
                      <a:gd name="T64" fmla="*/ 224 w 254"/>
                      <a:gd name="T65" fmla="*/ 262 h 275"/>
                      <a:gd name="T66" fmla="*/ 223 w 254"/>
                      <a:gd name="T67" fmla="*/ 274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4"/>
                      <a:gd name="T103" fmla="*/ 0 h 275"/>
                      <a:gd name="T104" fmla="*/ 254 w 254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4" h="275">
                        <a:moveTo>
                          <a:pt x="254" y="275"/>
                        </a:moveTo>
                        <a:lnTo>
                          <a:pt x="254" y="275"/>
                        </a:lnTo>
                        <a:lnTo>
                          <a:pt x="254" y="261"/>
                        </a:lnTo>
                        <a:lnTo>
                          <a:pt x="254" y="247"/>
                        </a:lnTo>
                        <a:lnTo>
                          <a:pt x="253" y="233"/>
                        </a:lnTo>
                        <a:lnTo>
                          <a:pt x="251" y="220"/>
                        </a:lnTo>
                        <a:lnTo>
                          <a:pt x="248" y="207"/>
                        </a:lnTo>
                        <a:lnTo>
                          <a:pt x="245" y="194"/>
                        </a:lnTo>
                        <a:lnTo>
                          <a:pt x="242" y="181"/>
                        </a:lnTo>
                        <a:lnTo>
                          <a:pt x="237" y="169"/>
                        </a:lnTo>
                        <a:lnTo>
                          <a:pt x="233" y="158"/>
                        </a:lnTo>
                        <a:lnTo>
                          <a:pt x="227" y="146"/>
                        </a:lnTo>
                        <a:lnTo>
                          <a:pt x="221" y="134"/>
                        </a:lnTo>
                        <a:lnTo>
                          <a:pt x="215" y="123"/>
                        </a:lnTo>
                        <a:lnTo>
                          <a:pt x="207" y="113"/>
                        </a:lnTo>
                        <a:lnTo>
                          <a:pt x="200" y="103"/>
                        </a:lnTo>
                        <a:lnTo>
                          <a:pt x="192" y="93"/>
                        </a:lnTo>
                        <a:lnTo>
                          <a:pt x="184" y="83"/>
                        </a:lnTo>
                        <a:lnTo>
                          <a:pt x="175" y="74"/>
                        </a:lnTo>
                        <a:lnTo>
                          <a:pt x="166" y="65"/>
                        </a:lnTo>
                        <a:lnTo>
                          <a:pt x="155" y="57"/>
                        </a:lnTo>
                        <a:lnTo>
                          <a:pt x="145" y="50"/>
                        </a:lnTo>
                        <a:lnTo>
                          <a:pt x="135" y="43"/>
                        </a:lnTo>
                        <a:lnTo>
                          <a:pt x="124" y="35"/>
                        </a:lnTo>
                        <a:lnTo>
                          <a:pt x="114" y="29"/>
                        </a:lnTo>
                        <a:lnTo>
                          <a:pt x="101" y="24"/>
                        </a:lnTo>
                        <a:lnTo>
                          <a:pt x="90" y="19"/>
                        </a:lnTo>
                        <a:lnTo>
                          <a:pt x="78" y="14"/>
                        </a:lnTo>
                        <a:lnTo>
                          <a:pt x="66" y="10"/>
                        </a:lnTo>
                        <a:lnTo>
                          <a:pt x="53" y="7"/>
                        </a:lnTo>
                        <a:lnTo>
                          <a:pt x="40" y="4"/>
                        </a:lnTo>
                        <a:lnTo>
                          <a:pt x="28" y="2"/>
                        </a:lnTo>
                        <a:lnTo>
                          <a:pt x="15" y="1"/>
                        </a:lnTo>
                        <a:lnTo>
                          <a:pt x="1" y="0"/>
                        </a:lnTo>
                        <a:lnTo>
                          <a:pt x="0" y="30"/>
                        </a:lnTo>
                        <a:lnTo>
                          <a:pt x="12" y="31"/>
                        </a:lnTo>
                        <a:lnTo>
                          <a:pt x="24" y="32"/>
                        </a:lnTo>
                        <a:lnTo>
                          <a:pt x="35" y="34"/>
                        </a:lnTo>
                        <a:lnTo>
                          <a:pt x="46" y="38"/>
                        </a:lnTo>
                        <a:lnTo>
                          <a:pt x="56" y="41"/>
                        </a:lnTo>
                        <a:lnTo>
                          <a:pt x="68" y="44"/>
                        </a:lnTo>
                        <a:lnTo>
                          <a:pt x="78" y="48"/>
                        </a:lnTo>
                        <a:lnTo>
                          <a:pt x="88" y="53"/>
                        </a:lnTo>
                        <a:lnTo>
                          <a:pt x="98" y="57"/>
                        </a:lnTo>
                        <a:lnTo>
                          <a:pt x="108" y="63"/>
                        </a:lnTo>
                        <a:lnTo>
                          <a:pt x="118" y="69"/>
                        </a:lnTo>
                        <a:lnTo>
                          <a:pt x="127" y="75"/>
                        </a:lnTo>
                        <a:lnTo>
                          <a:pt x="136" y="81"/>
                        </a:lnTo>
                        <a:lnTo>
                          <a:pt x="144" y="88"/>
                        </a:lnTo>
                        <a:lnTo>
                          <a:pt x="153" y="97"/>
                        </a:lnTo>
                        <a:lnTo>
                          <a:pt x="161" y="105"/>
                        </a:lnTo>
                        <a:lnTo>
                          <a:pt x="169" y="113"/>
                        </a:lnTo>
                        <a:lnTo>
                          <a:pt x="175" y="121"/>
                        </a:lnTo>
                        <a:lnTo>
                          <a:pt x="182" y="130"/>
                        </a:lnTo>
                        <a:lnTo>
                          <a:pt x="188" y="139"/>
                        </a:lnTo>
                        <a:lnTo>
                          <a:pt x="194" y="150"/>
                        </a:lnTo>
                        <a:lnTo>
                          <a:pt x="199" y="160"/>
                        </a:lnTo>
                        <a:lnTo>
                          <a:pt x="204" y="170"/>
                        </a:lnTo>
                        <a:lnTo>
                          <a:pt x="208" y="180"/>
                        </a:lnTo>
                        <a:lnTo>
                          <a:pt x="213" y="191"/>
                        </a:lnTo>
                        <a:lnTo>
                          <a:pt x="216" y="203"/>
                        </a:lnTo>
                        <a:lnTo>
                          <a:pt x="218" y="214"/>
                        </a:lnTo>
                        <a:lnTo>
                          <a:pt x="221" y="225"/>
                        </a:lnTo>
                        <a:lnTo>
                          <a:pt x="222" y="237"/>
                        </a:lnTo>
                        <a:lnTo>
                          <a:pt x="223" y="250"/>
                        </a:lnTo>
                        <a:lnTo>
                          <a:pt x="224" y="262"/>
                        </a:lnTo>
                        <a:lnTo>
                          <a:pt x="223" y="274"/>
                        </a:lnTo>
                        <a:lnTo>
                          <a:pt x="254" y="2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5" name="Freeform 107"/>
                  <p:cNvSpPr>
                    <a:spLocks/>
                  </p:cNvSpPr>
                  <p:nvPr/>
                </p:nvSpPr>
                <p:spPr bwMode="auto">
                  <a:xfrm flipH="1">
                    <a:off x="2425" y="3268"/>
                    <a:ext cx="10" cy="10"/>
                  </a:xfrm>
                  <a:custGeom>
                    <a:avLst/>
                    <a:gdLst>
                      <a:gd name="T0" fmla="*/ 0 w 275"/>
                      <a:gd name="T1" fmla="*/ 254 h 254"/>
                      <a:gd name="T2" fmla="*/ 25 w 275"/>
                      <a:gd name="T3" fmla="*/ 254 h 254"/>
                      <a:gd name="T4" fmla="*/ 52 w 275"/>
                      <a:gd name="T5" fmla="*/ 251 h 254"/>
                      <a:gd name="T6" fmla="*/ 76 w 275"/>
                      <a:gd name="T7" fmla="*/ 246 h 254"/>
                      <a:gd name="T8" fmla="*/ 101 w 275"/>
                      <a:gd name="T9" fmla="*/ 238 h 254"/>
                      <a:gd name="T10" fmla="*/ 124 w 275"/>
                      <a:gd name="T11" fmla="*/ 228 h 254"/>
                      <a:gd name="T12" fmla="*/ 147 w 275"/>
                      <a:gd name="T13" fmla="*/ 216 h 254"/>
                      <a:gd name="T14" fmla="*/ 168 w 275"/>
                      <a:gd name="T15" fmla="*/ 202 h 254"/>
                      <a:gd name="T16" fmla="*/ 188 w 275"/>
                      <a:gd name="T17" fmla="*/ 186 h 254"/>
                      <a:gd name="T18" fmla="*/ 206 w 275"/>
                      <a:gd name="T19" fmla="*/ 168 h 254"/>
                      <a:gd name="T20" fmla="*/ 222 w 275"/>
                      <a:gd name="T21" fmla="*/ 149 h 254"/>
                      <a:gd name="T22" fmla="*/ 237 w 275"/>
                      <a:gd name="T23" fmla="*/ 127 h 254"/>
                      <a:gd name="T24" fmla="*/ 250 w 275"/>
                      <a:gd name="T25" fmla="*/ 105 h 254"/>
                      <a:gd name="T26" fmla="*/ 260 w 275"/>
                      <a:gd name="T27" fmla="*/ 80 h 254"/>
                      <a:gd name="T28" fmla="*/ 267 w 275"/>
                      <a:gd name="T29" fmla="*/ 55 h 254"/>
                      <a:gd name="T30" fmla="*/ 272 w 275"/>
                      <a:gd name="T31" fmla="*/ 29 h 254"/>
                      <a:gd name="T32" fmla="*/ 275 w 275"/>
                      <a:gd name="T33" fmla="*/ 1 h 254"/>
                      <a:gd name="T34" fmla="*/ 244 w 275"/>
                      <a:gd name="T35" fmla="*/ 12 h 254"/>
                      <a:gd name="T36" fmla="*/ 240 w 275"/>
                      <a:gd name="T37" fmla="*/ 37 h 254"/>
                      <a:gd name="T38" fmla="*/ 234 w 275"/>
                      <a:gd name="T39" fmla="*/ 59 h 254"/>
                      <a:gd name="T40" fmla="*/ 226 w 275"/>
                      <a:gd name="T41" fmla="*/ 82 h 254"/>
                      <a:gd name="T42" fmla="*/ 216 w 275"/>
                      <a:gd name="T43" fmla="*/ 102 h 254"/>
                      <a:gd name="T44" fmla="*/ 204 w 275"/>
                      <a:gd name="T45" fmla="*/ 121 h 254"/>
                      <a:gd name="T46" fmla="*/ 191 w 275"/>
                      <a:gd name="T47" fmla="*/ 139 h 254"/>
                      <a:gd name="T48" fmla="*/ 175 w 275"/>
                      <a:gd name="T49" fmla="*/ 155 h 254"/>
                      <a:gd name="T50" fmla="*/ 159 w 275"/>
                      <a:gd name="T51" fmla="*/ 170 h 254"/>
                      <a:gd name="T52" fmla="*/ 141 w 275"/>
                      <a:gd name="T53" fmla="*/ 183 h 254"/>
                      <a:gd name="T54" fmla="*/ 121 w 275"/>
                      <a:gd name="T55" fmla="*/ 195 h 254"/>
                      <a:gd name="T56" fmla="*/ 101 w 275"/>
                      <a:gd name="T57" fmla="*/ 205 h 254"/>
                      <a:gd name="T58" fmla="*/ 80 w 275"/>
                      <a:gd name="T59" fmla="*/ 212 h 254"/>
                      <a:gd name="T60" fmla="*/ 58 w 275"/>
                      <a:gd name="T61" fmla="*/ 218 h 254"/>
                      <a:gd name="T62" fmla="*/ 36 w 275"/>
                      <a:gd name="T63" fmla="*/ 221 h 254"/>
                      <a:gd name="T64" fmla="*/ 12 w 275"/>
                      <a:gd name="T65" fmla="*/ 222 h 254"/>
                      <a:gd name="T66" fmla="*/ 1 w 275"/>
                      <a:gd name="T67" fmla="*/ 222 h 2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4"/>
                      <a:gd name="T104" fmla="*/ 275 w 275"/>
                      <a:gd name="T105" fmla="*/ 254 h 2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4">
                        <a:moveTo>
                          <a:pt x="0" y="254"/>
                        </a:moveTo>
                        <a:lnTo>
                          <a:pt x="0" y="254"/>
                        </a:lnTo>
                        <a:lnTo>
                          <a:pt x="13" y="254"/>
                        </a:lnTo>
                        <a:lnTo>
                          <a:pt x="25" y="254"/>
                        </a:lnTo>
                        <a:lnTo>
                          <a:pt x="39" y="253"/>
                        </a:lnTo>
                        <a:lnTo>
                          <a:pt x="52" y="251"/>
                        </a:lnTo>
                        <a:lnTo>
                          <a:pt x="64" y="249"/>
                        </a:lnTo>
                        <a:lnTo>
                          <a:pt x="76" y="246"/>
                        </a:lnTo>
                        <a:lnTo>
                          <a:pt x="90" y="243"/>
                        </a:lnTo>
                        <a:lnTo>
                          <a:pt x="101" y="238"/>
                        </a:lnTo>
                        <a:lnTo>
                          <a:pt x="113" y="233"/>
                        </a:lnTo>
                        <a:lnTo>
                          <a:pt x="124" y="228"/>
                        </a:lnTo>
                        <a:lnTo>
                          <a:pt x="137" y="222"/>
                        </a:lnTo>
                        <a:lnTo>
                          <a:pt x="147" y="216"/>
                        </a:lnTo>
                        <a:lnTo>
                          <a:pt x="158" y="210"/>
                        </a:lnTo>
                        <a:lnTo>
                          <a:pt x="168" y="202"/>
                        </a:lnTo>
                        <a:lnTo>
                          <a:pt x="178" y="195"/>
                        </a:lnTo>
                        <a:lnTo>
                          <a:pt x="188" y="186"/>
                        </a:lnTo>
                        <a:lnTo>
                          <a:pt x="197" y="177"/>
                        </a:lnTo>
                        <a:lnTo>
                          <a:pt x="206" y="168"/>
                        </a:lnTo>
                        <a:lnTo>
                          <a:pt x="214" y="159"/>
                        </a:lnTo>
                        <a:lnTo>
                          <a:pt x="222" y="149"/>
                        </a:lnTo>
                        <a:lnTo>
                          <a:pt x="229" y="139"/>
                        </a:lnTo>
                        <a:lnTo>
                          <a:pt x="237" y="127"/>
                        </a:lnTo>
                        <a:lnTo>
                          <a:pt x="244" y="116"/>
                        </a:lnTo>
                        <a:lnTo>
                          <a:pt x="250" y="105"/>
                        </a:lnTo>
                        <a:lnTo>
                          <a:pt x="255" y="93"/>
                        </a:lnTo>
                        <a:lnTo>
                          <a:pt x="260" y="80"/>
                        </a:lnTo>
                        <a:lnTo>
                          <a:pt x="264" y="68"/>
                        </a:lnTo>
                        <a:lnTo>
                          <a:pt x="267" y="55"/>
                        </a:lnTo>
                        <a:lnTo>
                          <a:pt x="270" y="42"/>
                        </a:lnTo>
                        <a:lnTo>
                          <a:pt x="272" y="29"/>
                        </a:lnTo>
                        <a:lnTo>
                          <a:pt x="274" y="15"/>
                        </a:lnTo>
                        <a:lnTo>
                          <a:pt x="275" y="1"/>
                        </a:lnTo>
                        <a:lnTo>
                          <a:pt x="244" y="0"/>
                        </a:lnTo>
                        <a:lnTo>
                          <a:pt x="244" y="12"/>
                        </a:lnTo>
                        <a:lnTo>
                          <a:pt x="242" y="24"/>
                        </a:lnTo>
                        <a:lnTo>
                          <a:pt x="240" y="37"/>
                        </a:lnTo>
                        <a:lnTo>
                          <a:pt x="237" y="48"/>
                        </a:lnTo>
                        <a:lnTo>
                          <a:pt x="234" y="59"/>
                        </a:lnTo>
                        <a:lnTo>
                          <a:pt x="230" y="70"/>
                        </a:lnTo>
                        <a:lnTo>
                          <a:pt x="226" y="82"/>
                        </a:lnTo>
                        <a:lnTo>
                          <a:pt x="221" y="92"/>
                        </a:lnTo>
                        <a:lnTo>
                          <a:pt x="216" y="102"/>
                        </a:lnTo>
                        <a:lnTo>
                          <a:pt x="210" y="111"/>
                        </a:lnTo>
                        <a:lnTo>
                          <a:pt x="204" y="121"/>
                        </a:lnTo>
                        <a:lnTo>
                          <a:pt x="198" y="130"/>
                        </a:lnTo>
                        <a:lnTo>
                          <a:pt x="191" y="139"/>
                        </a:lnTo>
                        <a:lnTo>
                          <a:pt x="184" y="148"/>
                        </a:lnTo>
                        <a:lnTo>
                          <a:pt x="175" y="155"/>
                        </a:lnTo>
                        <a:lnTo>
                          <a:pt x="167" y="163"/>
                        </a:lnTo>
                        <a:lnTo>
                          <a:pt x="159" y="170"/>
                        </a:lnTo>
                        <a:lnTo>
                          <a:pt x="150" y="177"/>
                        </a:lnTo>
                        <a:lnTo>
                          <a:pt x="141" y="183"/>
                        </a:lnTo>
                        <a:lnTo>
                          <a:pt x="132" y="190"/>
                        </a:lnTo>
                        <a:lnTo>
                          <a:pt x="121" y="195"/>
                        </a:lnTo>
                        <a:lnTo>
                          <a:pt x="111" y="200"/>
                        </a:lnTo>
                        <a:lnTo>
                          <a:pt x="101" y="205"/>
                        </a:lnTo>
                        <a:lnTo>
                          <a:pt x="91" y="209"/>
                        </a:lnTo>
                        <a:lnTo>
                          <a:pt x="80" y="212"/>
                        </a:lnTo>
                        <a:lnTo>
                          <a:pt x="69" y="215"/>
                        </a:lnTo>
                        <a:lnTo>
                          <a:pt x="58" y="218"/>
                        </a:lnTo>
                        <a:lnTo>
                          <a:pt x="47" y="220"/>
                        </a:lnTo>
                        <a:lnTo>
                          <a:pt x="36" y="221"/>
                        </a:lnTo>
                        <a:lnTo>
                          <a:pt x="24" y="222"/>
                        </a:lnTo>
                        <a:lnTo>
                          <a:pt x="12" y="222"/>
                        </a:lnTo>
                        <a:lnTo>
                          <a:pt x="1" y="222"/>
                        </a:lnTo>
                        <a:lnTo>
                          <a:pt x="0" y="2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6" name="Freeform 108"/>
                  <p:cNvSpPr>
                    <a:spLocks/>
                  </p:cNvSpPr>
                  <p:nvPr/>
                </p:nvSpPr>
                <p:spPr bwMode="auto">
                  <a:xfrm flipH="1">
                    <a:off x="2435" y="3268"/>
                    <a:ext cx="10" cy="10"/>
                  </a:xfrm>
                  <a:custGeom>
                    <a:avLst/>
                    <a:gdLst>
                      <a:gd name="T0" fmla="*/ 0 w 254"/>
                      <a:gd name="T1" fmla="*/ 0 h 276"/>
                      <a:gd name="T2" fmla="*/ 0 w 254"/>
                      <a:gd name="T3" fmla="*/ 28 h 276"/>
                      <a:gd name="T4" fmla="*/ 3 w 254"/>
                      <a:gd name="T5" fmla="*/ 55 h 276"/>
                      <a:gd name="T6" fmla="*/ 8 w 254"/>
                      <a:gd name="T7" fmla="*/ 81 h 276"/>
                      <a:gd name="T8" fmla="*/ 16 w 254"/>
                      <a:gd name="T9" fmla="*/ 106 h 276"/>
                      <a:gd name="T10" fmla="*/ 26 w 254"/>
                      <a:gd name="T11" fmla="*/ 130 h 276"/>
                      <a:gd name="T12" fmla="*/ 40 w 254"/>
                      <a:gd name="T13" fmla="*/ 152 h 276"/>
                      <a:gd name="T14" fmla="*/ 54 w 254"/>
                      <a:gd name="T15" fmla="*/ 173 h 276"/>
                      <a:gd name="T16" fmla="*/ 70 w 254"/>
                      <a:gd name="T17" fmla="*/ 192 h 276"/>
                      <a:gd name="T18" fmla="*/ 89 w 254"/>
                      <a:gd name="T19" fmla="*/ 210 h 276"/>
                      <a:gd name="T20" fmla="*/ 109 w 254"/>
                      <a:gd name="T21" fmla="*/ 226 h 276"/>
                      <a:gd name="T22" fmla="*/ 129 w 254"/>
                      <a:gd name="T23" fmla="*/ 239 h 276"/>
                      <a:gd name="T24" fmla="*/ 152 w 254"/>
                      <a:gd name="T25" fmla="*/ 251 h 276"/>
                      <a:gd name="T26" fmla="*/ 176 w 254"/>
                      <a:gd name="T27" fmla="*/ 260 h 276"/>
                      <a:gd name="T28" fmla="*/ 201 w 254"/>
                      <a:gd name="T29" fmla="*/ 269 h 276"/>
                      <a:gd name="T30" fmla="*/ 226 w 254"/>
                      <a:gd name="T31" fmla="*/ 273 h 276"/>
                      <a:gd name="T32" fmla="*/ 253 w 254"/>
                      <a:gd name="T33" fmla="*/ 276 h 276"/>
                      <a:gd name="T34" fmla="*/ 242 w 254"/>
                      <a:gd name="T35" fmla="*/ 243 h 276"/>
                      <a:gd name="T36" fmla="*/ 219 w 254"/>
                      <a:gd name="T37" fmla="*/ 240 h 276"/>
                      <a:gd name="T38" fmla="*/ 197 w 254"/>
                      <a:gd name="T39" fmla="*/ 235 h 276"/>
                      <a:gd name="T40" fmla="*/ 175 w 254"/>
                      <a:gd name="T41" fmla="*/ 227 h 276"/>
                      <a:gd name="T42" fmla="*/ 155 w 254"/>
                      <a:gd name="T43" fmla="*/ 218 h 276"/>
                      <a:gd name="T44" fmla="*/ 137 w 254"/>
                      <a:gd name="T45" fmla="*/ 206 h 276"/>
                      <a:gd name="T46" fmla="*/ 118 w 254"/>
                      <a:gd name="T47" fmla="*/ 193 h 276"/>
                      <a:gd name="T48" fmla="*/ 101 w 254"/>
                      <a:gd name="T49" fmla="*/ 179 h 276"/>
                      <a:gd name="T50" fmla="*/ 85 w 254"/>
                      <a:gd name="T51" fmla="*/ 163 h 276"/>
                      <a:gd name="T52" fmla="*/ 72 w 254"/>
                      <a:gd name="T53" fmla="*/ 144 h 276"/>
                      <a:gd name="T54" fmla="*/ 60 w 254"/>
                      <a:gd name="T55" fmla="*/ 126 h 276"/>
                      <a:gd name="T56" fmla="*/ 50 w 254"/>
                      <a:gd name="T57" fmla="*/ 106 h 276"/>
                      <a:gd name="T58" fmla="*/ 42 w 254"/>
                      <a:gd name="T59" fmla="*/ 84 h 276"/>
                      <a:gd name="T60" fmla="*/ 35 w 254"/>
                      <a:gd name="T61" fmla="*/ 62 h 276"/>
                      <a:gd name="T62" fmla="*/ 32 w 254"/>
                      <a:gd name="T63" fmla="*/ 38 h 276"/>
                      <a:gd name="T64" fmla="*/ 30 w 254"/>
                      <a:gd name="T65" fmla="*/ 14 h 276"/>
                      <a:gd name="T66" fmla="*/ 31 w 254"/>
                      <a:gd name="T67" fmla="*/ 2 h 27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4"/>
                      <a:gd name="T103" fmla="*/ 0 h 276"/>
                      <a:gd name="T104" fmla="*/ 254 w 254"/>
                      <a:gd name="T105" fmla="*/ 276 h 27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4" h="27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0" y="28"/>
                        </a:lnTo>
                        <a:lnTo>
                          <a:pt x="1" y="41"/>
                        </a:lnTo>
                        <a:lnTo>
                          <a:pt x="3" y="55"/>
                        </a:lnTo>
                        <a:lnTo>
                          <a:pt x="5" y="68"/>
                        </a:lnTo>
                        <a:lnTo>
                          <a:pt x="8" y="81"/>
                        </a:lnTo>
                        <a:lnTo>
                          <a:pt x="12" y="93"/>
                        </a:lnTo>
                        <a:lnTo>
                          <a:pt x="16" y="106"/>
                        </a:lnTo>
                        <a:lnTo>
                          <a:pt x="21" y="118"/>
                        </a:lnTo>
                        <a:lnTo>
                          <a:pt x="26" y="130"/>
                        </a:lnTo>
                        <a:lnTo>
                          <a:pt x="32" y="141"/>
                        </a:lnTo>
                        <a:lnTo>
                          <a:pt x="40" y="152"/>
                        </a:lnTo>
                        <a:lnTo>
                          <a:pt x="47" y="163"/>
                        </a:lnTo>
                        <a:lnTo>
                          <a:pt x="54" y="173"/>
                        </a:lnTo>
                        <a:lnTo>
                          <a:pt x="62" y="183"/>
                        </a:lnTo>
                        <a:lnTo>
                          <a:pt x="70" y="192"/>
                        </a:lnTo>
                        <a:lnTo>
                          <a:pt x="79" y="201"/>
                        </a:lnTo>
                        <a:lnTo>
                          <a:pt x="89" y="210"/>
                        </a:lnTo>
                        <a:lnTo>
                          <a:pt x="99" y="218"/>
                        </a:lnTo>
                        <a:lnTo>
                          <a:pt x="109" y="226"/>
                        </a:lnTo>
                        <a:lnTo>
                          <a:pt x="119" y="233"/>
                        </a:lnTo>
                        <a:lnTo>
                          <a:pt x="129" y="239"/>
                        </a:lnTo>
                        <a:lnTo>
                          <a:pt x="141" y="245"/>
                        </a:lnTo>
                        <a:lnTo>
                          <a:pt x="152" y="251"/>
                        </a:lnTo>
                        <a:lnTo>
                          <a:pt x="164" y="256"/>
                        </a:lnTo>
                        <a:lnTo>
                          <a:pt x="176" y="260"/>
                        </a:lnTo>
                        <a:lnTo>
                          <a:pt x="189" y="265"/>
                        </a:lnTo>
                        <a:lnTo>
                          <a:pt x="201" y="269"/>
                        </a:lnTo>
                        <a:lnTo>
                          <a:pt x="213" y="271"/>
                        </a:lnTo>
                        <a:lnTo>
                          <a:pt x="226" y="273"/>
                        </a:lnTo>
                        <a:lnTo>
                          <a:pt x="240" y="275"/>
                        </a:lnTo>
                        <a:lnTo>
                          <a:pt x="253" y="276"/>
                        </a:lnTo>
                        <a:lnTo>
                          <a:pt x="254" y="244"/>
                        </a:lnTo>
                        <a:lnTo>
                          <a:pt x="242" y="243"/>
                        </a:lnTo>
                        <a:lnTo>
                          <a:pt x="230" y="242"/>
                        </a:lnTo>
                        <a:lnTo>
                          <a:pt x="219" y="240"/>
                        </a:lnTo>
                        <a:lnTo>
                          <a:pt x="208" y="238"/>
                        </a:lnTo>
                        <a:lnTo>
                          <a:pt x="197" y="235"/>
                        </a:lnTo>
                        <a:lnTo>
                          <a:pt x="187" y="231"/>
                        </a:lnTo>
                        <a:lnTo>
                          <a:pt x="175" y="227"/>
                        </a:lnTo>
                        <a:lnTo>
                          <a:pt x="165" y="223"/>
                        </a:lnTo>
                        <a:lnTo>
                          <a:pt x="155" y="218"/>
                        </a:lnTo>
                        <a:lnTo>
                          <a:pt x="146" y="213"/>
                        </a:lnTo>
                        <a:lnTo>
                          <a:pt x="137" y="206"/>
                        </a:lnTo>
                        <a:lnTo>
                          <a:pt x="127" y="200"/>
                        </a:lnTo>
                        <a:lnTo>
                          <a:pt x="118" y="193"/>
                        </a:lnTo>
                        <a:lnTo>
                          <a:pt x="109" y="186"/>
                        </a:lnTo>
                        <a:lnTo>
                          <a:pt x="101" y="179"/>
                        </a:lnTo>
                        <a:lnTo>
                          <a:pt x="94" y="171"/>
                        </a:lnTo>
                        <a:lnTo>
                          <a:pt x="85" y="163"/>
                        </a:lnTo>
                        <a:lnTo>
                          <a:pt x="78" y="153"/>
                        </a:lnTo>
                        <a:lnTo>
                          <a:pt x="72" y="144"/>
                        </a:lnTo>
                        <a:lnTo>
                          <a:pt x="66" y="135"/>
                        </a:lnTo>
                        <a:lnTo>
                          <a:pt x="60" y="126"/>
                        </a:lnTo>
                        <a:lnTo>
                          <a:pt x="55" y="116"/>
                        </a:lnTo>
                        <a:lnTo>
                          <a:pt x="50" y="106"/>
                        </a:lnTo>
                        <a:lnTo>
                          <a:pt x="46" y="94"/>
                        </a:lnTo>
                        <a:lnTo>
                          <a:pt x="42" y="84"/>
                        </a:lnTo>
                        <a:lnTo>
                          <a:pt x="39" y="73"/>
                        </a:lnTo>
                        <a:lnTo>
                          <a:pt x="35" y="62"/>
                        </a:lnTo>
                        <a:lnTo>
                          <a:pt x="33" y="50"/>
                        </a:lnTo>
                        <a:lnTo>
                          <a:pt x="32" y="38"/>
                        </a:lnTo>
                        <a:lnTo>
                          <a:pt x="31" y="26"/>
                        </a:lnTo>
                        <a:lnTo>
                          <a:pt x="30" y="14"/>
                        </a:lnTo>
                        <a:lnTo>
                          <a:pt x="3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7" name="Freeform 109"/>
                  <p:cNvSpPr>
                    <a:spLocks/>
                  </p:cNvSpPr>
                  <p:nvPr/>
                </p:nvSpPr>
                <p:spPr bwMode="auto">
                  <a:xfrm flipH="1">
                    <a:off x="2434" y="3258"/>
                    <a:ext cx="11" cy="10"/>
                  </a:xfrm>
                  <a:custGeom>
                    <a:avLst/>
                    <a:gdLst>
                      <a:gd name="T0" fmla="*/ 275 w 275"/>
                      <a:gd name="T1" fmla="*/ 1 h 255"/>
                      <a:gd name="T2" fmla="*/ 249 w 275"/>
                      <a:gd name="T3" fmla="*/ 1 h 255"/>
                      <a:gd name="T4" fmla="*/ 223 w 275"/>
                      <a:gd name="T5" fmla="*/ 4 h 255"/>
                      <a:gd name="T6" fmla="*/ 198 w 275"/>
                      <a:gd name="T7" fmla="*/ 9 h 255"/>
                      <a:gd name="T8" fmla="*/ 173 w 275"/>
                      <a:gd name="T9" fmla="*/ 16 h 255"/>
                      <a:gd name="T10" fmla="*/ 150 w 275"/>
                      <a:gd name="T11" fmla="*/ 26 h 255"/>
                      <a:gd name="T12" fmla="*/ 127 w 275"/>
                      <a:gd name="T13" fmla="*/ 38 h 255"/>
                      <a:gd name="T14" fmla="*/ 107 w 275"/>
                      <a:gd name="T15" fmla="*/ 52 h 255"/>
                      <a:gd name="T16" fmla="*/ 87 w 275"/>
                      <a:gd name="T17" fmla="*/ 68 h 255"/>
                      <a:gd name="T18" fmla="*/ 69 w 275"/>
                      <a:gd name="T19" fmla="*/ 85 h 255"/>
                      <a:gd name="T20" fmla="*/ 53 w 275"/>
                      <a:gd name="T21" fmla="*/ 105 h 255"/>
                      <a:gd name="T22" fmla="*/ 38 w 275"/>
                      <a:gd name="T23" fmla="*/ 126 h 255"/>
                      <a:gd name="T24" fmla="*/ 25 w 275"/>
                      <a:gd name="T25" fmla="*/ 150 h 255"/>
                      <a:gd name="T26" fmla="*/ 15 w 275"/>
                      <a:gd name="T27" fmla="*/ 173 h 255"/>
                      <a:gd name="T28" fmla="*/ 8 w 275"/>
                      <a:gd name="T29" fmla="*/ 199 h 255"/>
                      <a:gd name="T30" fmla="*/ 2 w 275"/>
                      <a:gd name="T31" fmla="*/ 225 h 255"/>
                      <a:gd name="T32" fmla="*/ 0 w 275"/>
                      <a:gd name="T33" fmla="*/ 253 h 255"/>
                      <a:gd name="T34" fmla="*/ 31 w 275"/>
                      <a:gd name="T35" fmla="*/ 242 h 255"/>
                      <a:gd name="T36" fmla="*/ 35 w 275"/>
                      <a:gd name="T37" fmla="*/ 218 h 255"/>
                      <a:gd name="T38" fmla="*/ 41 w 275"/>
                      <a:gd name="T39" fmla="*/ 195 h 255"/>
                      <a:gd name="T40" fmla="*/ 49 w 275"/>
                      <a:gd name="T41" fmla="*/ 173 h 255"/>
                      <a:gd name="T42" fmla="*/ 59 w 275"/>
                      <a:gd name="T43" fmla="*/ 153 h 255"/>
                      <a:gd name="T44" fmla="*/ 71 w 275"/>
                      <a:gd name="T45" fmla="*/ 133 h 255"/>
                      <a:gd name="T46" fmla="*/ 84 w 275"/>
                      <a:gd name="T47" fmla="*/ 115 h 255"/>
                      <a:gd name="T48" fmla="*/ 100 w 275"/>
                      <a:gd name="T49" fmla="*/ 99 h 255"/>
                      <a:gd name="T50" fmla="*/ 116 w 275"/>
                      <a:gd name="T51" fmla="*/ 84 h 255"/>
                      <a:gd name="T52" fmla="*/ 134 w 275"/>
                      <a:gd name="T53" fmla="*/ 71 h 255"/>
                      <a:gd name="T54" fmla="*/ 154 w 275"/>
                      <a:gd name="T55" fmla="*/ 59 h 255"/>
                      <a:gd name="T56" fmla="*/ 173 w 275"/>
                      <a:gd name="T57" fmla="*/ 50 h 255"/>
                      <a:gd name="T58" fmla="*/ 195 w 275"/>
                      <a:gd name="T59" fmla="*/ 42 h 255"/>
                      <a:gd name="T60" fmla="*/ 217 w 275"/>
                      <a:gd name="T61" fmla="*/ 36 h 255"/>
                      <a:gd name="T62" fmla="*/ 240 w 275"/>
                      <a:gd name="T63" fmla="*/ 32 h 255"/>
                      <a:gd name="T64" fmla="*/ 262 w 275"/>
                      <a:gd name="T65" fmla="*/ 31 h 255"/>
                      <a:gd name="T66" fmla="*/ 274 w 275"/>
                      <a:gd name="T67" fmla="*/ 31 h 25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5"/>
                      <a:gd name="T104" fmla="*/ 275 w 275"/>
                      <a:gd name="T105" fmla="*/ 255 h 25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5">
                        <a:moveTo>
                          <a:pt x="275" y="1"/>
                        </a:moveTo>
                        <a:lnTo>
                          <a:pt x="275" y="1"/>
                        </a:lnTo>
                        <a:lnTo>
                          <a:pt x="262" y="0"/>
                        </a:lnTo>
                        <a:lnTo>
                          <a:pt x="249" y="1"/>
                        </a:lnTo>
                        <a:lnTo>
                          <a:pt x="237" y="2"/>
                        </a:lnTo>
                        <a:lnTo>
                          <a:pt x="223" y="4"/>
                        </a:lnTo>
                        <a:lnTo>
                          <a:pt x="211" y="6"/>
                        </a:lnTo>
                        <a:lnTo>
                          <a:pt x="198" y="9"/>
                        </a:lnTo>
                        <a:lnTo>
                          <a:pt x="186" y="12"/>
                        </a:lnTo>
                        <a:lnTo>
                          <a:pt x="173" y="16"/>
                        </a:lnTo>
                        <a:lnTo>
                          <a:pt x="162" y="21"/>
                        </a:lnTo>
                        <a:lnTo>
                          <a:pt x="150" y="26"/>
                        </a:lnTo>
                        <a:lnTo>
                          <a:pt x="139" y="31"/>
                        </a:lnTo>
                        <a:lnTo>
                          <a:pt x="127" y="38"/>
                        </a:lnTo>
                        <a:lnTo>
                          <a:pt x="117" y="45"/>
                        </a:lnTo>
                        <a:lnTo>
                          <a:pt x="107" y="52"/>
                        </a:lnTo>
                        <a:lnTo>
                          <a:pt x="97" y="60"/>
                        </a:lnTo>
                        <a:lnTo>
                          <a:pt x="87" y="68"/>
                        </a:lnTo>
                        <a:lnTo>
                          <a:pt x="77" y="76"/>
                        </a:lnTo>
                        <a:lnTo>
                          <a:pt x="69" y="85"/>
                        </a:lnTo>
                        <a:lnTo>
                          <a:pt x="60" y="96"/>
                        </a:lnTo>
                        <a:lnTo>
                          <a:pt x="53" y="105"/>
                        </a:lnTo>
                        <a:lnTo>
                          <a:pt x="45" y="116"/>
                        </a:lnTo>
                        <a:lnTo>
                          <a:pt x="38" y="126"/>
                        </a:lnTo>
                        <a:lnTo>
                          <a:pt x="31" y="137"/>
                        </a:lnTo>
                        <a:lnTo>
                          <a:pt x="25" y="150"/>
                        </a:lnTo>
                        <a:lnTo>
                          <a:pt x="20" y="161"/>
                        </a:lnTo>
                        <a:lnTo>
                          <a:pt x="15" y="173"/>
                        </a:lnTo>
                        <a:lnTo>
                          <a:pt x="11" y="186"/>
                        </a:lnTo>
                        <a:lnTo>
                          <a:pt x="8" y="199"/>
                        </a:lnTo>
                        <a:lnTo>
                          <a:pt x="5" y="212"/>
                        </a:lnTo>
                        <a:lnTo>
                          <a:pt x="2" y="225"/>
                        </a:lnTo>
                        <a:lnTo>
                          <a:pt x="1" y="239"/>
                        </a:lnTo>
                        <a:lnTo>
                          <a:pt x="0" y="253"/>
                        </a:lnTo>
                        <a:lnTo>
                          <a:pt x="31" y="255"/>
                        </a:lnTo>
                        <a:lnTo>
                          <a:pt x="31" y="242"/>
                        </a:lnTo>
                        <a:lnTo>
                          <a:pt x="33" y="230"/>
                        </a:lnTo>
                        <a:lnTo>
                          <a:pt x="35" y="218"/>
                        </a:lnTo>
                        <a:lnTo>
                          <a:pt x="38" y="207"/>
                        </a:lnTo>
                        <a:lnTo>
                          <a:pt x="41" y="195"/>
                        </a:lnTo>
                        <a:lnTo>
                          <a:pt x="45" y="184"/>
                        </a:lnTo>
                        <a:lnTo>
                          <a:pt x="49" y="173"/>
                        </a:lnTo>
                        <a:lnTo>
                          <a:pt x="54" y="163"/>
                        </a:lnTo>
                        <a:lnTo>
                          <a:pt x="59" y="153"/>
                        </a:lnTo>
                        <a:lnTo>
                          <a:pt x="65" y="142"/>
                        </a:lnTo>
                        <a:lnTo>
                          <a:pt x="71" y="133"/>
                        </a:lnTo>
                        <a:lnTo>
                          <a:pt x="77" y="124"/>
                        </a:lnTo>
                        <a:lnTo>
                          <a:pt x="84" y="115"/>
                        </a:lnTo>
                        <a:lnTo>
                          <a:pt x="92" y="107"/>
                        </a:lnTo>
                        <a:lnTo>
                          <a:pt x="100" y="99"/>
                        </a:lnTo>
                        <a:lnTo>
                          <a:pt x="108" y="92"/>
                        </a:lnTo>
                        <a:lnTo>
                          <a:pt x="116" y="84"/>
                        </a:lnTo>
                        <a:lnTo>
                          <a:pt x="125" y="77"/>
                        </a:lnTo>
                        <a:lnTo>
                          <a:pt x="134" y="71"/>
                        </a:lnTo>
                        <a:lnTo>
                          <a:pt x="144" y="65"/>
                        </a:lnTo>
                        <a:lnTo>
                          <a:pt x="154" y="59"/>
                        </a:lnTo>
                        <a:lnTo>
                          <a:pt x="163" y="54"/>
                        </a:lnTo>
                        <a:lnTo>
                          <a:pt x="173" y="50"/>
                        </a:lnTo>
                        <a:lnTo>
                          <a:pt x="184" y="46"/>
                        </a:lnTo>
                        <a:lnTo>
                          <a:pt x="195" y="42"/>
                        </a:lnTo>
                        <a:lnTo>
                          <a:pt x="206" y="39"/>
                        </a:lnTo>
                        <a:lnTo>
                          <a:pt x="217" y="36"/>
                        </a:lnTo>
                        <a:lnTo>
                          <a:pt x="228" y="34"/>
                        </a:lnTo>
                        <a:lnTo>
                          <a:pt x="240" y="32"/>
                        </a:lnTo>
                        <a:lnTo>
                          <a:pt x="251" y="31"/>
                        </a:lnTo>
                        <a:lnTo>
                          <a:pt x="262" y="31"/>
                        </a:lnTo>
                        <a:lnTo>
                          <a:pt x="274" y="31"/>
                        </a:lnTo>
                        <a:lnTo>
                          <a:pt x="27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8" name="Freeform 110"/>
                  <p:cNvSpPr>
                    <a:spLocks/>
                  </p:cNvSpPr>
                  <p:nvPr/>
                </p:nvSpPr>
                <p:spPr bwMode="auto">
                  <a:xfrm flipH="1">
                    <a:off x="2437" y="3259"/>
                    <a:ext cx="10" cy="10"/>
                  </a:xfrm>
                  <a:custGeom>
                    <a:avLst/>
                    <a:gdLst>
                      <a:gd name="T0" fmla="*/ 253 w 255"/>
                      <a:gd name="T1" fmla="*/ 0 h 275"/>
                      <a:gd name="T2" fmla="*/ 225 w 255"/>
                      <a:gd name="T3" fmla="*/ 2 h 275"/>
                      <a:gd name="T4" fmla="*/ 199 w 255"/>
                      <a:gd name="T5" fmla="*/ 8 h 275"/>
                      <a:gd name="T6" fmla="*/ 173 w 255"/>
                      <a:gd name="T7" fmla="*/ 16 h 275"/>
                      <a:gd name="T8" fmla="*/ 149 w 255"/>
                      <a:gd name="T9" fmla="*/ 26 h 275"/>
                      <a:gd name="T10" fmla="*/ 126 w 255"/>
                      <a:gd name="T11" fmla="*/ 38 h 275"/>
                      <a:gd name="T12" fmla="*/ 105 w 255"/>
                      <a:gd name="T13" fmla="*/ 53 h 275"/>
                      <a:gd name="T14" fmla="*/ 86 w 255"/>
                      <a:gd name="T15" fmla="*/ 70 h 275"/>
                      <a:gd name="T16" fmla="*/ 68 w 255"/>
                      <a:gd name="T17" fmla="*/ 87 h 275"/>
                      <a:gd name="T18" fmla="*/ 52 w 255"/>
                      <a:gd name="T19" fmla="*/ 107 h 275"/>
                      <a:gd name="T20" fmla="*/ 38 w 255"/>
                      <a:gd name="T21" fmla="*/ 128 h 275"/>
                      <a:gd name="T22" fmla="*/ 26 w 255"/>
                      <a:gd name="T23" fmla="*/ 150 h 275"/>
                      <a:gd name="T24" fmla="*/ 16 w 255"/>
                      <a:gd name="T25" fmla="*/ 174 h 275"/>
                      <a:gd name="T26" fmla="*/ 9 w 255"/>
                      <a:gd name="T27" fmla="*/ 198 h 275"/>
                      <a:gd name="T28" fmla="*/ 3 w 255"/>
                      <a:gd name="T29" fmla="*/ 223 h 275"/>
                      <a:gd name="T30" fmla="*/ 1 w 255"/>
                      <a:gd name="T31" fmla="*/ 249 h 275"/>
                      <a:gd name="T32" fmla="*/ 1 w 255"/>
                      <a:gd name="T33" fmla="*/ 275 h 275"/>
                      <a:gd name="T34" fmla="*/ 32 w 255"/>
                      <a:gd name="T35" fmla="*/ 262 h 275"/>
                      <a:gd name="T36" fmla="*/ 33 w 255"/>
                      <a:gd name="T37" fmla="*/ 240 h 275"/>
                      <a:gd name="T38" fmla="*/ 37 w 255"/>
                      <a:gd name="T39" fmla="*/ 217 h 275"/>
                      <a:gd name="T40" fmla="*/ 42 w 255"/>
                      <a:gd name="T41" fmla="*/ 195 h 275"/>
                      <a:gd name="T42" fmla="*/ 50 w 255"/>
                      <a:gd name="T43" fmla="*/ 174 h 275"/>
                      <a:gd name="T44" fmla="*/ 59 w 255"/>
                      <a:gd name="T45" fmla="*/ 154 h 275"/>
                      <a:gd name="T46" fmla="*/ 70 w 255"/>
                      <a:gd name="T47" fmla="*/ 135 h 275"/>
                      <a:gd name="T48" fmla="*/ 84 w 255"/>
                      <a:gd name="T49" fmla="*/ 116 h 275"/>
                      <a:gd name="T50" fmla="*/ 99 w 255"/>
                      <a:gd name="T51" fmla="*/ 100 h 275"/>
                      <a:gd name="T52" fmla="*/ 115 w 255"/>
                      <a:gd name="T53" fmla="*/ 85 h 275"/>
                      <a:gd name="T54" fmla="*/ 134 w 255"/>
                      <a:gd name="T55" fmla="*/ 72 h 275"/>
                      <a:gd name="T56" fmla="*/ 153 w 255"/>
                      <a:gd name="T57" fmla="*/ 59 h 275"/>
                      <a:gd name="T58" fmla="*/ 173 w 255"/>
                      <a:gd name="T59" fmla="*/ 49 h 275"/>
                      <a:gd name="T60" fmla="*/ 195 w 255"/>
                      <a:gd name="T61" fmla="*/ 41 h 275"/>
                      <a:gd name="T62" fmla="*/ 218 w 255"/>
                      <a:gd name="T63" fmla="*/ 36 h 275"/>
                      <a:gd name="T64" fmla="*/ 243 w 255"/>
                      <a:gd name="T65" fmla="*/ 32 h 275"/>
                      <a:gd name="T66" fmla="*/ 255 w 255"/>
                      <a:gd name="T67" fmla="*/ 31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5"/>
                      <a:gd name="T103" fmla="*/ 0 h 275"/>
                      <a:gd name="T104" fmla="*/ 255 w 255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5" h="275">
                        <a:moveTo>
                          <a:pt x="253" y="0"/>
                        </a:moveTo>
                        <a:lnTo>
                          <a:pt x="253" y="0"/>
                        </a:lnTo>
                        <a:lnTo>
                          <a:pt x="240" y="1"/>
                        </a:lnTo>
                        <a:lnTo>
                          <a:pt x="225" y="2"/>
                        </a:lnTo>
                        <a:lnTo>
                          <a:pt x="212" y="5"/>
                        </a:lnTo>
                        <a:lnTo>
                          <a:pt x="199" y="8"/>
                        </a:lnTo>
                        <a:lnTo>
                          <a:pt x="186" y="11"/>
                        </a:lnTo>
                        <a:lnTo>
                          <a:pt x="173" y="16"/>
                        </a:lnTo>
                        <a:lnTo>
                          <a:pt x="161" y="21"/>
                        </a:lnTo>
                        <a:lnTo>
                          <a:pt x="149" y="26"/>
                        </a:lnTo>
                        <a:lnTo>
                          <a:pt x="138" y="32"/>
                        </a:lnTo>
                        <a:lnTo>
                          <a:pt x="126" y="38"/>
                        </a:lnTo>
                        <a:lnTo>
                          <a:pt x="116" y="45"/>
                        </a:lnTo>
                        <a:lnTo>
                          <a:pt x="105" y="53"/>
                        </a:lnTo>
                        <a:lnTo>
                          <a:pt x="96" y="60"/>
                        </a:lnTo>
                        <a:lnTo>
                          <a:pt x="86" y="70"/>
                        </a:lnTo>
                        <a:lnTo>
                          <a:pt x="76" y="78"/>
                        </a:lnTo>
                        <a:lnTo>
                          <a:pt x="68" y="87"/>
                        </a:lnTo>
                        <a:lnTo>
                          <a:pt x="60" y="97"/>
                        </a:lnTo>
                        <a:lnTo>
                          <a:pt x="52" y="107"/>
                        </a:lnTo>
                        <a:lnTo>
                          <a:pt x="45" y="117"/>
                        </a:lnTo>
                        <a:lnTo>
                          <a:pt x="38" y="128"/>
                        </a:lnTo>
                        <a:lnTo>
                          <a:pt x="32" y="139"/>
                        </a:lnTo>
                        <a:lnTo>
                          <a:pt x="26" y="150"/>
                        </a:lnTo>
                        <a:lnTo>
                          <a:pt x="21" y="162"/>
                        </a:lnTo>
                        <a:lnTo>
                          <a:pt x="16" y="174"/>
                        </a:lnTo>
                        <a:lnTo>
                          <a:pt x="12" y="186"/>
                        </a:lnTo>
                        <a:lnTo>
                          <a:pt x="9" y="198"/>
                        </a:lnTo>
                        <a:lnTo>
                          <a:pt x="6" y="211"/>
                        </a:lnTo>
                        <a:lnTo>
                          <a:pt x="3" y="223"/>
                        </a:lnTo>
                        <a:lnTo>
                          <a:pt x="2" y="237"/>
                        </a:lnTo>
                        <a:lnTo>
                          <a:pt x="1" y="249"/>
                        </a:lnTo>
                        <a:lnTo>
                          <a:pt x="0" y="262"/>
                        </a:lnTo>
                        <a:lnTo>
                          <a:pt x="1" y="275"/>
                        </a:lnTo>
                        <a:lnTo>
                          <a:pt x="32" y="274"/>
                        </a:lnTo>
                        <a:lnTo>
                          <a:pt x="32" y="262"/>
                        </a:lnTo>
                        <a:lnTo>
                          <a:pt x="32" y="251"/>
                        </a:lnTo>
                        <a:lnTo>
                          <a:pt x="33" y="240"/>
                        </a:lnTo>
                        <a:lnTo>
                          <a:pt x="35" y="229"/>
                        </a:lnTo>
                        <a:lnTo>
                          <a:pt x="37" y="217"/>
                        </a:lnTo>
                        <a:lnTo>
                          <a:pt x="39" y="206"/>
                        </a:lnTo>
                        <a:lnTo>
                          <a:pt x="42" y="195"/>
                        </a:lnTo>
                        <a:lnTo>
                          <a:pt x="46" y="185"/>
                        </a:lnTo>
                        <a:lnTo>
                          <a:pt x="50" y="174"/>
                        </a:lnTo>
                        <a:lnTo>
                          <a:pt x="54" y="163"/>
                        </a:lnTo>
                        <a:lnTo>
                          <a:pt x="59" y="154"/>
                        </a:lnTo>
                        <a:lnTo>
                          <a:pt x="65" y="144"/>
                        </a:lnTo>
                        <a:lnTo>
                          <a:pt x="70" y="135"/>
                        </a:lnTo>
                        <a:lnTo>
                          <a:pt x="77" y="126"/>
                        </a:lnTo>
                        <a:lnTo>
                          <a:pt x="84" y="116"/>
                        </a:lnTo>
                        <a:lnTo>
                          <a:pt x="92" y="108"/>
                        </a:lnTo>
                        <a:lnTo>
                          <a:pt x="99" y="100"/>
                        </a:lnTo>
                        <a:lnTo>
                          <a:pt x="107" y="92"/>
                        </a:lnTo>
                        <a:lnTo>
                          <a:pt x="115" y="85"/>
                        </a:lnTo>
                        <a:lnTo>
                          <a:pt x="124" y="78"/>
                        </a:lnTo>
                        <a:lnTo>
                          <a:pt x="134" y="72"/>
                        </a:lnTo>
                        <a:lnTo>
                          <a:pt x="143" y="65"/>
                        </a:lnTo>
                        <a:lnTo>
                          <a:pt x="153" y="59"/>
                        </a:lnTo>
                        <a:lnTo>
                          <a:pt x="163" y="54"/>
                        </a:lnTo>
                        <a:lnTo>
                          <a:pt x="173" y="49"/>
                        </a:lnTo>
                        <a:lnTo>
                          <a:pt x="185" y="45"/>
                        </a:lnTo>
                        <a:lnTo>
                          <a:pt x="195" y="41"/>
                        </a:lnTo>
                        <a:lnTo>
                          <a:pt x="207" y="38"/>
                        </a:lnTo>
                        <a:lnTo>
                          <a:pt x="218" y="36"/>
                        </a:lnTo>
                        <a:lnTo>
                          <a:pt x="231" y="34"/>
                        </a:lnTo>
                        <a:lnTo>
                          <a:pt x="243" y="32"/>
                        </a:lnTo>
                        <a:lnTo>
                          <a:pt x="255" y="31"/>
                        </a:lnTo>
                        <a:lnTo>
                          <a:pt x="2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89" name="Freeform 111"/>
                  <p:cNvSpPr>
                    <a:spLocks/>
                  </p:cNvSpPr>
                  <p:nvPr/>
                </p:nvSpPr>
                <p:spPr bwMode="auto">
                  <a:xfrm flipH="1">
                    <a:off x="2424" y="3269"/>
                    <a:ext cx="10" cy="10"/>
                  </a:xfrm>
                  <a:custGeom>
                    <a:avLst/>
                    <a:gdLst>
                      <a:gd name="T0" fmla="*/ 1 w 255"/>
                      <a:gd name="T1" fmla="*/ 275 h 275"/>
                      <a:gd name="T2" fmla="*/ 29 w 255"/>
                      <a:gd name="T3" fmla="*/ 272 h 275"/>
                      <a:gd name="T4" fmla="*/ 56 w 255"/>
                      <a:gd name="T5" fmla="*/ 267 h 275"/>
                      <a:gd name="T6" fmla="*/ 81 w 255"/>
                      <a:gd name="T7" fmla="*/ 260 h 275"/>
                      <a:gd name="T8" fmla="*/ 106 w 255"/>
                      <a:gd name="T9" fmla="*/ 249 h 275"/>
                      <a:gd name="T10" fmla="*/ 128 w 255"/>
                      <a:gd name="T11" fmla="*/ 236 h 275"/>
                      <a:gd name="T12" fmla="*/ 149 w 255"/>
                      <a:gd name="T13" fmla="*/ 222 h 275"/>
                      <a:gd name="T14" fmla="*/ 169 w 255"/>
                      <a:gd name="T15" fmla="*/ 206 h 275"/>
                      <a:gd name="T16" fmla="*/ 187 w 255"/>
                      <a:gd name="T17" fmla="*/ 188 h 275"/>
                      <a:gd name="T18" fmla="*/ 202 w 255"/>
                      <a:gd name="T19" fmla="*/ 168 h 275"/>
                      <a:gd name="T20" fmla="*/ 217 w 255"/>
                      <a:gd name="T21" fmla="*/ 147 h 275"/>
                      <a:gd name="T22" fmla="*/ 229 w 255"/>
                      <a:gd name="T23" fmla="*/ 124 h 275"/>
                      <a:gd name="T24" fmla="*/ 238 w 255"/>
                      <a:gd name="T25" fmla="*/ 101 h 275"/>
                      <a:gd name="T26" fmla="*/ 246 w 255"/>
                      <a:gd name="T27" fmla="*/ 76 h 275"/>
                      <a:gd name="T28" fmla="*/ 251 w 255"/>
                      <a:gd name="T29" fmla="*/ 52 h 275"/>
                      <a:gd name="T30" fmla="*/ 255 w 255"/>
                      <a:gd name="T31" fmla="*/ 26 h 275"/>
                      <a:gd name="T32" fmla="*/ 255 w 255"/>
                      <a:gd name="T33" fmla="*/ 0 h 275"/>
                      <a:gd name="T34" fmla="*/ 223 w 255"/>
                      <a:gd name="T35" fmla="*/ 12 h 275"/>
                      <a:gd name="T36" fmla="*/ 222 w 255"/>
                      <a:gd name="T37" fmla="*/ 36 h 275"/>
                      <a:gd name="T38" fmla="*/ 219 w 255"/>
                      <a:gd name="T39" fmla="*/ 58 h 275"/>
                      <a:gd name="T40" fmla="*/ 213 w 255"/>
                      <a:gd name="T41" fmla="*/ 81 h 275"/>
                      <a:gd name="T42" fmla="*/ 206 w 255"/>
                      <a:gd name="T43" fmla="*/ 101 h 275"/>
                      <a:gd name="T44" fmla="*/ 195 w 255"/>
                      <a:gd name="T45" fmla="*/ 121 h 275"/>
                      <a:gd name="T46" fmla="*/ 184 w 255"/>
                      <a:gd name="T47" fmla="*/ 141 h 275"/>
                      <a:gd name="T48" fmla="*/ 171 w 255"/>
                      <a:gd name="T49" fmla="*/ 159 h 275"/>
                      <a:gd name="T50" fmla="*/ 156 w 255"/>
                      <a:gd name="T51" fmla="*/ 175 h 275"/>
                      <a:gd name="T52" fmla="*/ 139 w 255"/>
                      <a:gd name="T53" fmla="*/ 191 h 275"/>
                      <a:gd name="T54" fmla="*/ 122 w 255"/>
                      <a:gd name="T55" fmla="*/ 204 h 275"/>
                      <a:gd name="T56" fmla="*/ 102 w 255"/>
                      <a:gd name="T57" fmla="*/ 216 h 275"/>
                      <a:gd name="T58" fmla="*/ 81 w 255"/>
                      <a:gd name="T59" fmla="*/ 226 h 275"/>
                      <a:gd name="T60" fmla="*/ 60 w 255"/>
                      <a:gd name="T61" fmla="*/ 233 h 275"/>
                      <a:gd name="T62" fmla="*/ 37 w 255"/>
                      <a:gd name="T63" fmla="*/ 240 h 275"/>
                      <a:gd name="T64" fmla="*/ 13 w 255"/>
                      <a:gd name="T65" fmla="*/ 244 h 275"/>
                      <a:gd name="T66" fmla="*/ 0 w 255"/>
                      <a:gd name="T67" fmla="*/ 244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5"/>
                      <a:gd name="T103" fmla="*/ 0 h 275"/>
                      <a:gd name="T104" fmla="*/ 255 w 255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5" h="275">
                        <a:moveTo>
                          <a:pt x="1" y="275"/>
                        </a:moveTo>
                        <a:lnTo>
                          <a:pt x="1" y="275"/>
                        </a:lnTo>
                        <a:lnTo>
                          <a:pt x="16" y="274"/>
                        </a:lnTo>
                        <a:lnTo>
                          <a:pt x="29" y="272"/>
                        </a:lnTo>
                        <a:lnTo>
                          <a:pt x="42" y="270"/>
                        </a:lnTo>
                        <a:lnTo>
                          <a:pt x="56" y="267"/>
                        </a:lnTo>
                        <a:lnTo>
                          <a:pt x="69" y="264"/>
                        </a:lnTo>
                        <a:lnTo>
                          <a:pt x="81" y="260"/>
                        </a:lnTo>
                        <a:lnTo>
                          <a:pt x="93" y="255"/>
                        </a:lnTo>
                        <a:lnTo>
                          <a:pt x="106" y="249"/>
                        </a:lnTo>
                        <a:lnTo>
                          <a:pt x="117" y="244"/>
                        </a:lnTo>
                        <a:lnTo>
                          <a:pt x="128" y="236"/>
                        </a:lnTo>
                        <a:lnTo>
                          <a:pt x="139" y="229"/>
                        </a:lnTo>
                        <a:lnTo>
                          <a:pt x="149" y="222"/>
                        </a:lnTo>
                        <a:lnTo>
                          <a:pt x="160" y="214"/>
                        </a:lnTo>
                        <a:lnTo>
                          <a:pt x="169" y="206"/>
                        </a:lnTo>
                        <a:lnTo>
                          <a:pt x="178" y="197"/>
                        </a:lnTo>
                        <a:lnTo>
                          <a:pt x="187" y="188"/>
                        </a:lnTo>
                        <a:lnTo>
                          <a:pt x="195" y="178"/>
                        </a:lnTo>
                        <a:lnTo>
                          <a:pt x="202" y="168"/>
                        </a:lnTo>
                        <a:lnTo>
                          <a:pt x="210" y="158"/>
                        </a:lnTo>
                        <a:lnTo>
                          <a:pt x="217" y="147"/>
                        </a:lnTo>
                        <a:lnTo>
                          <a:pt x="223" y="137"/>
                        </a:lnTo>
                        <a:lnTo>
                          <a:pt x="229" y="124"/>
                        </a:lnTo>
                        <a:lnTo>
                          <a:pt x="234" y="113"/>
                        </a:lnTo>
                        <a:lnTo>
                          <a:pt x="238" y="101"/>
                        </a:lnTo>
                        <a:lnTo>
                          <a:pt x="242" y="90"/>
                        </a:lnTo>
                        <a:lnTo>
                          <a:pt x="246" y="76"/>
                        </a:lnTo>
                        <a:lnTo>
                          <a:pt x="249" y="64"/>
                        </a:lnTo>
                        <a:lnTo>
                          <a:pt x="251" y="52"/>
                        </a:lnTo>
                        <a:lnTo>
                          <a:pt x="254" y="39"/>
                        </a:lnTo>
                        <a:lnTo>
                          <a:pt x="255" y="26"/>
                        </a:lnTo>
                        <a:lnTo>
                          <a:pt x="255" y="13"/>
                        </a:lnTo>
                        <a:lnTo>
                          <a:pt x="255" y="0"/>
                        </a:lnTo>
                        <a:lnTo>
                          <a:pt x="223" y="1"/>
                        </a:lnTo>
                        <a:lnTo>
                          <a:pt x="223" y="12"/>
                        </a:lnTo>
                        <a:lnTo>
                          <a:pt x="223" y="24"/>
                        </a:lnTo>
                        <a:lnTo>
                          <a:pt x="222" y="36"/>
                        </a:lnTo>
                        <a:lnTo>
                          <a:pt x="221" y="47"/>
                        </a:lnTo>
                        <a:lnTo>
                          <a:pt x="219" y="58"/>
                        </a:lnTo>
                        <a:lnTo>
                          <a:pt x="216" y="69"/>
                        </a:lnTo>
                        <a:lnTo>
                          <a:pt x="213" y="81"/>
                        </a:lnTo>
                        <a:lnTo>
                          <a:pt x="210" y="91"/>
                        </a:lnTo>
                        <a:lnTo>
                          <a:pt x="206" y="101"/>
                        </a:lnTo>
                        <a:lnTo>
                          <a:pt x="200" y="111"/>
                        </a:lnTo>
                        <a:lnTo>
                          <a:pt x="195" y="121"/>
                        </a:lnTo>
                        <a:lnTo>
                          <a:pt x="190" y="131"/>
                        </a:lnTo>
                        <a:lnTo>
                          <a:pt x="184" y="141"/>
                        </a:lnTo>
                        <a:lnTo>
                          <a:pt x="178" y="150"/>
                        </a:lnTo>
                        <a:lnTo>
                          <a:pt x="171" y="159"/>
                        </a:lnTo>
                        <a:lnTo>
                          <a:pt x="164" y="167"/>
                        </a:lnTo>
                        <a:lnTo>
                          <a:pt x="156" y="175"/>
                        </a:lnTo>
                        <a:lnTo>
                          <a:pt x="147" y="183"/>
                        </a:lnTo>
                        <a:lnTo>
                          <a:pt x="139" y="191"/>
                        </a:lnTo>
                        <a:lnTo>
                          <a:pt x="131" y="198"/>
                        </a:lnTo>
                        <a:lnTo>
                          <a:pt x="122" y="204"/>
                        </a:lnTo>
                        <a:lnTo>
                          <a:pt x="112" y="210"/>
                        </a:lnTo>
                        <a:lnTo>
                          <a:pt x="102" y="216"/>
                        </a:lnTo>
                        <a:lnTo>
                          <a:pt x="92" y="221"/>
                        </a:lnTo>
                        <a:lnTo>
                          <a:pt x="81" y="226"/>
                        </a:lnTo>
                        <a:lnTo>
                          <a:pt x="71" y="230"/>
                        </a:lnTo>
                        <a:lnTo>
                          <a:pt x="60" y="233"/>
                        </a:lnTo>
                        <a:lnTo>
                          <a:pt x="48" y="236"/>
                        </a:lnTo>
                        <a:lnTo>
                          <a:pt x="37" y="240"/>
                        </a:lnTo>
                        <a:lnTo>
                          <a:pt x="25" y="242"/>
                        </a:lnTo>
                        <a:lnTo>
                          <a:pt x="13" y="244"/>
                        </a:lnTo>
                        <a:lnTo>
                          <a:pt x="0" y="244"/>
                        </a:lnTo>
                        <a:lnTo>
                          <a:pt x="1" y="2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90" name="Freeform 112"/>
                  <p:cNvSpPr>
                    <a:spLocks/>
                  </p:cNvSpPr>
                  <p:nvPr/>
                </p:nvSpPr>
                <p:spPr bwMode="auto">
                  <a:xfrm flipH="1">
                    <a:off x="2436" y="3269"/>
                    <a:ext cx="11" cy="10"/>
                  </a:xfrm>
                  <a:custGeom>
                    <a:avLst/>
                    <a:gdLst>
                      <a:gd name="T0" fmla="*/ 0 w 275"/>
                      <a:gd name="T1" fmla="*/ 1 h 254"/>
                      <a:gd name="T2" fmla="*/ 2 w 275"/>
                      <a:gd name="T3" fmla="*/ 28 h 254"/>
                      <a:gd name="T4" fmla="*/ 7 w 275"/>
                      <a:gd name="T5" fmla="*/ 53 h 254"/>
                      <a:gd name="T6" fmla="*/ 14 w 275"/>
                      <a:gd name="T7" fmla="*/ 78 h 254"/>
                      <a:gd name="T8" fmla="*/ 24 w 275"/>
                      <a:gd name="T9" fmla="*/ 101 h 254"/>
                      <a:gd name="T10" fmla="*/ 36 w 275"/>
                      <a:gd name="T11" fmla="*/ 124 h 254"/>
                      <a:gd name="T12" fmla="*/ 50 w 275"/>
                      <a:gd name="T13" fmla="*/ 145 h 254"/>
                      <a:gd name="T14" fmla="*/ 65 w 275"/>
                      <a:gd name="T15" fmla="*/ 166 h 254"/>
                      <a:gd name="T16" fmla="*/ 84 w 275"/>
                      <a:gd name="T17" fmla="*/ 183 h 254"/>
                      <a:gd name="T18" fmla="*/ 103 w 275"/>
                      <a:gd name="T19" fmla="*/ 200 h 254"/>
                      <a:gd name="T20" fmla="*/ 123 w 275"/>
                      <a:gd name="T21" fmla="*/ 214 h 254"/>
                      <a:gd name="T22" fmla="*/ 146 w 275"/>
                      <a:gd name="T23" fmla="*/ 227 h 254"/>
                      <a:gd name="T24" fmla="*/ 169 w 275"/>
                      <a:gd name="T25" fmla="*/ 237 h 254"/>
                      <a:gd name="T26" fmla="*/ 195 w 275"/>
                      <a:gd name="T27" fmla="*/ 245 h 254"/>
                      <a:gd name="T28" fmla="*/ 220 w 275"/>
                      <a:gd name="T29" fmla="*/ 251 h 254"/>
                      <a:gd name="T30" fmla="*/ 248 w 275"/>
                      <a:gd name="T31" fmla="*/ 254 h 254"/>
                      <a:gd name="T32" fmla="*/ 275 w 275"/>
                      <a:gd name="T33" fmla="*/ 254 h 254"/>
                      <a:gd name="T34" fmla="*/ 261 w 275"/>
                      <a:gd name="T35" fmla="*/ 224 h 254"/>
                      <a:gd name="T36" fmla="*/ 238 w 275"/>
                      <a:gd name="T37" fmla="*/ 222 h 254"/>
                      <a:gd name="T38" fmla="*/ 214 w 275"/>
                      <a:gd name="T39" fmla="*/ 218 h 254"/>
                      <a:gd name="T40" fmla="*/ 192 w 275"/>
                      <a:gd name="T41" fmla="*/ 212 h 254"/>
                      <a:gd name="T42" fmla="*/ 170 w 275"/>
                      <a:gd name="T43" fmla="*/ 204 h 254"/>
                      <a:gd name="T44" fmla="*/ 150 w 275"/>
                      <a:gd name="T45" fmla="*/ 194 h 254"/>
                      <a:gd name="T46" fmla="*/ 131 w 275"/>
                      <a:gd name="T47" fmla="*/ 182 h 254"/>
                      <a:gd name="T48" fmla="*/ 113 w 275"/>
                      <a:gd name="T49" fmla="*/ 169 h 254"/>
                      <a:gd name="T50" fmla="*/ 97 w 275"/>
                      <a:gd name="T51" fmla="*/ 152 h 254"/>
                      <a:gd name="T52" fmla="*/ 82 w 275"/>
                      <a:gd name="T53" fmla="*/ 136 h 254"/>
                      <a:gd name="T54" fmla="*/ 68 w 275"/>
                      <a:gd name="T55" fmla="*/ 118 h 254"/>
                      <a:gd name="T56" fmla="*/ 57 w 275"/>
                      <a:gd name="T57" fmla="*/ 98 h 254"/>
                      <a:gd name="T58" fmla="*/ 48 w 275"/>
                      <a:gd name="T59" fmla="*/ 78 h 254"/>
                      <a:gd name="T60" fmla="*/ 41 w 275"/>
                      <a:gd name="T61" fmla="*/ 56 h 254"/>
                      <a:gd name="T62" fmla="*/ 35 w 275"/>
                      <a:gd name="T63" fmla="*/ 35 h 254"/>
                      <a:gd name="T64" fmla="*/ 32 w 275"/>
                      <a:gd name="T65" fmla="*/ 12 h 254"/>
                      <a:gd name="T66" fmla="*/ 31 w 275"/>
                      <a:gd name="T67" fmla="*/ 0 h 2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4"/>
                      <a:gd name="T104" fmla="*/ 275 w 275"/>
                      <a:gd name="T105" fmla="*/ 254 h 2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5"/>
                        </a:lnTo>
                        <a:lnTo>
                          <a:pt x="2" y="28"/>
                        </a:lnTo>
                        <a:lnTo>
                          <a:pt x="4" y="40"/>
                        </a:lnTo>
                        <a:lnTo>
                          <a:pt x="7" y="53"/>
                        </a:lnTo>
                        <a:lnTo>
                          <a:pt x="10" y="66"/>
                        </a:lnTo>
                        <a:lnTo>
                          <a:pt x="14" y="78"/>
                        </a:lnTo>
                        <a:lnTo>
                          <a:pt x="19" y="90"/>
                        </a:lnTo>
                        <a:lnTo>
                          <a:pt x="24" y="101"/>
                        </a:lnTo>
                        <a:lnTo>
                          <a:pt x="30" y="114"/>
                        </a:lnTo>
                        <a:lnTo>
                          <a:pt x="36" y="124"/>
                        </a:lnTo>
                        <a:lnTo>
                          <a:pt x="43" y="135"/>
                        </a:lnTo>
                        <a:lnTo>
                          <a:pt x="50" y="145"/>
                        </a:lnTo>
                        <a:lnTo>
                          <a:pt x="57" y="155"/>
                        </a:lnTo>
                        <a:lnTo>
                          <a:pt x="65" y="166"/>
                        </a:lnTo>
                        <a:lnTo>
                          <a:pt x="74" y="175"/>
                        </a:lnTo>
                        <a:lnTo>
                          <a:pt x="84" y="183"/>
                        </a:lnTo>
                        <a:lnTo>
                          <a:pt x="93" y="192"/>
                        </a:lnTo>
                        <a:lnTo>
                          <a:pt x="103" y="200"/>
                        </a:lnTo>
                        <a:lnTo>
                          <a:pt x="113" y="207"/>
                        </a:lnTo>
                        <a:lnTo>
                          <a:pt x="123" y="214"/>
                        </a:lnTo>
                        <a:lnTo>
                          <a:pt x="135" y="221"/>
                        </a:lnTo>
                        <a:lnTo>
                          <a:pt x="146" y="227"/>
                        </a:lnTo>
                        <a:lnTo>
                          <a:pt x="157" y="233"/>
                        </a:lnTo>
                        <a:lnTo>
                          <a:pt x="169" y="237"/>
                        </a:lnTo>
                        <a:lnTo>
                          <a:pt x="182" y="242"/>
                        </a:lnTo>
                        <a:lnTo>
                          <a:pt x="195" y="245"/>
                        </a:lnTo>
                        <a:lnTo>
                          <a:pt x="207" y="248"/>
                        </a:lnTo>
                        <a:lnTo>
                          <a:pt x="220" y="251"/>
                        </a:lnTo>
                        <a:lnTo>
                          <a:pt x="234" y="253"/>
                        </a:lnTo>
                        <a:lnTo>
                          <a:pt x="248" y="254"/>
                        </a:lnTo>
                        <a:lnTo>
                          <a:pt x="261" y="254"/>
                        </a:lnTo>
                        <a:lnTo>
                          <a:pt x="275" y="254"/>
                        </a:lnTo>
                        <a:lnTo>
                          <a:pt x="274" y="223"/>
                        </a:lnTo>
                        <a:lnTo>
                          <a:pt x="261" y="224"/>
                        </a:lnTo>
                        <a:lnTo>
                          <a:pt x="249" y="223"/>
                        </a:lnTo>
                        <a:lnTo>
                          <a:pt x="238" y="222"/>
                        </a:lnTo>
                        <a:lnTo>
                          <a:pt x="225" y="221"/>
                        </a:lnTo>
                        <a:lnTo>
                          <a:pt x="214" y="218"/>
                        </a:lnTo>
                        <a:lnTo>
                          <a:pt x="203" y="215"/>
                        </a:lnTo>
                        <a:lnTo>
                          <a:pt x="192" y="212"/>
                        </a:lnTo>
                        <a:lnTo>
                          <a:pt x="181" y="208"/>
                        </a:lnTo>
                        <a:lnTo>
                          <a:pt x="170" y="204"/>
                        </a:lnTo>
                        <a:lnTo>
                          <a:pt x="160" y="199"/>
                        </a:lnTo>
                        <a:lnTo>
                          <a:pt x="150" y="194"/>
                        </a:lnTo>
                        <a:lnTo>
                          <a:pt x="140" y="188"/>
                        </a:lnTo>
                        <a:lnTo>
                          <a:pt x="131" y="182"/>
                        </a:lnTo>
                        <a:lnTo>
                          <a:pt x="121" y="175"/>
                        </a:lnTo>
                        <a:lnTo>
                          <a:pt x="113" y="169"/>
                        </a:lnTo>
                        <a:lnTo>
                          <a:pt x="105" y="160"/>
                        </a:lnTo>
                        <a:lnTo>
                          <a:pt x="97" y="152"/>
                        </a:lnTo>
                        <a:lnTo>
                          <a:pt x="89" y="144"/>
                        </a:lnTo>
                        <a:lnTo>
                          <a:pt x="82" y="136"/>
                        </a:lnTo>
                        <a:lnTo>
                          <a:pt x="75" y="127"/>
                        </a:lnTo>
                        <a:lnTo>
                          <a:pt x="68" y="118"/>
                        </a:lnTo>
                        <a:lnTo>
                          <a:pt x="63" y="108"/>
                        </a:lnTo>
                        <a:lnTo>
                          <a:pt x="57" y="98"/>
                        </a:lnTo>
                        <a:lnTo>
                          <a:pt x="52" y="88"/>
                        </a:lnTo>
                        <a:lnTo>
                          <a:pt x="48" y="78"/>
                        </a:lnTo>
                        <a:lnTo>
                          <a:pt x="44" y="68"/>
                        </a:lnTo>
                        <a:lnTo>
                          <a:pt x="41" y="56"/>
                        </a:lnTo>
                        <a:lnTo>
                          <a:pt x="38" y="46"/>
                        </a:lnTo>
                        <a:lnTo>
                          <a:pt x="35" y="35"/>
                        </a:lnTo>
                        <a:lnTo>
                          <a:pt x="33" y="24"/>
                        </a:lnTo>
                        <a:lnTo>
                          <a:pt x="32" y="12"/>
                        </a:lnTo>
                        <a:lnTo>
                          <a:pt x="3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91" name="Freeform 113"/>
                  <p:cNvSpPr>
                    <a:spLocks noChangeAspect="1"/>
                  </p:cNvSpPr>
                  <p:nvPr/>
                </p:nvSpPr>
                <p:spPr bwMode="auto">
                  <a:xfrm flipH="1">
                    <a:off x="2409" y="3243"/>
                    <a:ext cx="45" cy="46"/>
                  </a:xfrm>
                  <a:custGeom>
                    <a:avLst/>
                    <a:gdLst>
                      <a:gd name="T0" fmla="*/ 749 w 1310"/>
                      <a:gd name="T1" fmla="*/ 8 h 1328"/>
                      <a:gd name="T2" fmla="*/ 844 w 1310"/>
                      <a:gd name="T3" fmla="*/ 29 h 1328"/>
                      <a:gd name="T4" fmla="*/ 933 w 1310"/>
                      <a:gd name="T5" fmla="*/ 64 h 1328"/>
                      <a:gd name="T6" fmla="*/ 1015 w 1310"/>
                      <a:gd name="T7" fmla="*/ 111 h 1328"/>
                      <a:gd name="T8" fmla="*/ 1090 w 1310"/>
                      <a:gd name="T9" fmla="*/ 169 h 1328"/>
                      <a:gd name="T10" fmla="*/ 1156 w 1310"/>
                      <a:gd name="T11" fmla="*/ 238 h 1328"/>
                      <a:gd name="T12" fmla="*/ 1211 w 1310"/>
                      <a:gd name="T13" fmla="*/ 315 h 1328"/>
                      <a:gd name="T14" fmla="*/ 1256 w 1310"/>
                      <a:gd name="T15" fmla="*/ 401 h 1328"/>
                      <a:gd name="T16" fmla="*/ 1288 w 1310"/>
                      <a:gd name="T17" fmla="*/ 493 h 1328"/>
                      <a:gd name="T18" fmla="*/ 1306 w 1310"/>
                      <a:gd name="T19" fmla="*/ 591 h 1328"/>
                      <a:gd name="T20" fmla="*/ 1310 w 1310"/>
                      <a:gd name="T21" fmla="*/ 694 h 1328"/>
                      <a:gd name="T22" fmla="*/ 1298 w 1310"/>
                      <a:gd name="T23" fmla="*/ 794 h 1328"/>
                      <a:gd name="T24" fmla="*/ 1270 w 1310"/>
                      <a:gd name="T25" fmla="*/ 891 h 1328"/>
                      <a:gd name="T26" fmla="*/ 1231 w 1310"/>
                      <a:gd name="T27" fmla="*/ 980 h 1328"/>
                      <a:gd name="T28" fmla="*/ 1179 w 1310"/>
                      <a:gd name="T29" fmla="*/ 1061 h 1328"/>
                      <a:gd name="T30" fmla="*/ 1116 w 1310"/>
                      <a:gd name="T31" fmla="*/ 1134 h 1328"/>
                      <a:gd name="T32" fmla="*/ 1045 w 1310"/>
                      <a:gd name="T33" fmla="*/ 1196 h 1328"/>
                      <a:gd name="T34" fmla="*/ 965 w 1310"/>
                      <a:gd name="T35" fmla="*/ 1248 h 1328"/>
                      <a:gd name="T36" fmla="*/ 878 w 1310"/>
                      <a:gd name="T37" fmla="*/ 1288 h 1328"/>
                      <a:gd name="T38" fmla="*/ 788 w 1310"/>
                      <a:gd name="T39" fmla="*/ 1314 h 1328"/>
                      <a:gd name="T40" fmla="*/ 692 w 1310"/>
                      <a:gd name="T41" fmla="*/ 1327 h 1328"/>
                      <a:gd name="T42" fmla="*/ 593 w 1310"/>
                      <a:gd name="T43" fmla="*/ 1326 h 1328"/>
                      <a:gd name="T44" fmla="*/ 495 w 1310"/>
                      <a:gd name="T45" fmla="*/ 1309 h 1328"/>
                      <a:gd name="T46" fmla="*/ 403 w 1310"/>
                      <a:gd name="T47" fmla="*/ 1279 h 1328"/>
                      <a:gd name="T48" fmla="*/ 317 w 1310"/>
                      <a:gd name="T49" fmla="*/ 1236 h 1328"/>
                      <a:gd name="T50" fmla="*/ 240 w 1310"/>
                      <a:gd name="T51" fmla="*/ 1181 h 1328"/>
                      <a:gd name="T52" fmla="*/ 171 w 1310"/>
                      <a:gd name="T53" fmla="*/ 1115 h 1328"/>
                      <a:gd name="T54" fmla="*/ 113 w 1310"/>
                      <a:gd name="T55" fmla="*/ 1041 h 1328"/>
                      <a:gd name="T56" fmla="*/ 65 w 1310"/>
                      <a:gd name="T57" fmla="*/ 957 h 1328"/>
                      <a:gd name="T58" fmla="*/ 29 w 1310"/>
                      <a:gd name="T59" fmla="*/ 868 h 1328"/>
                      <a:gd name="T60" fmla="*/ 8 w 1310"/>
                      <a:gd name="T61" fmla="*/ 772 h 1328"/>
                      <a:gd name="T62" fmla="*/ 0 w 1310"/>
                      <a:gd name="T63" fmla="*/ 671 h 1328"/>
                      <a:gd name="T64" fmla="*/ 7 w 1310"/>
                      <a:gd name="T65" fmla="*/ 567 h 1328"/>
                      <a:gd name="T66" fmla="*/ 28 w 1310"/>
                      <a:gd name="T67" fmla="*/ 469 h 1328"/>
                      <a:gd name="T68" fmla="*/ 63 w 1310"/>
                      <a:gd name="T69" fmla="*/ 379 h 1328"/>
                      <a:gd name="T70" fmla="*/ 110 w 1310"/>
                      <a:gd name="T71" fmla="*/ 294 h 1328"/>
                      <a:gd name="T72" fmla="*/ 168 w 1310"/>
                      <a:gd name="T73" fmla="*/ 219 h 1328"/>
                      <a:gd name="T74" fmla="*/ 237 w 1310"/>
                      <a:gd name="T75" fmla="*/ 152 h 1328"/>
                      <a:gd name="T76" fmla="*/ 313 w 1310"/>
                      <a:gd name="T77" fmla="*/ 97 h 1328"/>
                      <a:gd name="T78" fmla="*/ 398 w 1310"/>
                      <a:gd name="T79" fmla="*/ 53 h 1328"/>
                      <a:gd name="T80" fmla="*/ 488 w 1310"/>
                      <a:gd name="T81" fmla="*/ 22 h 1328"/>
                      <a:gd name="T82" fmla="*/ 584 w 1310"/>
                      <a:gd name="T83" fmla="*/ 5 h 1328"/>
                      <a:gd name="T84" fmla="*/ 684 w 1310"/>
                      <a:gd name="T85" fmla="*/ 0 h 132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310"/>
                      <a:gd name="T130" fmla="*/ 0 h 1328"/>
                      <a:gd name="T131" fmla="*/ 1310 w 1310"/>
                      <a:gd name="T132" fmla="*/ 1328 h 132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310" h="1328">
                        <a:moveTo>
                          <a:pt x="684" y="0"/>
                        </a:moveTo>
                        <a:lnTo>
                          <a:pt x="717" y="4"/>
                        </a:lnTo>
                        <a:lnTo>
                          <a:pt x="749" y="8"/>
                        </a:lnTo>
                        <a:lnTo>
                          <a:pt x="781" y="13"/>
                        </a:lnTo>
                        <a:lnTo>
                          <a:pt x="812" y="20"/>
                        </a:lnTo>
                        <a:lnTo>
                          <a:pt x="844" y="29"/>
                        </a:lnTo>
                        <a:lnTo>
                          <a:pt x="873" y="39"/>
                        </a:lnTo>
                        <a:lnTo>
                          <a:pt x="903" y="50"/>
                        </a:lnTo>
                        <a:lnTo>
                          <a:pt x="933" y="64"/>
                        </a:lnTo>
                        <a:lnTo>
                          <a:pt x="961" y="78"/>
                        </a:lnTo>
                        <a:lnTo>
                          <a:pt x="989" y="93"/>
                        </a:lnTo>
                        <a:lnTo>
                          <a:pt x="1015" y="111"/>
                        </a:lnTo>
                        <a:lnTo>
                          <a:pt x="1041" y="129"/>
                        </a:lnTo>
                        <a:lnTo>
                          <a:pt x="1066" y="148"/>
                        </a:lnTo>
                        <a:lnTo>
                          <a:pt x="1090" y="169"/>
                        </a:lnTo>
                        <a:lnTo>
                          <a:pt x="1113" y="191"/>
                        </a:lnTo>
                        <a:lnTo>
                          <a:pt x="1135" y="213"/>
                        </a:lnTo>
                        <a:lnTo>
                          <a:pt x="1156" y="238"/>
                        </a:lnTo>
                        <a:lnTo>
                          <a:pt x="1175" y="262"/>
                        </a:lnTo>
                        <a:lnTo>
                          <a:pt x="1194" y="289"/>
                        </a:lnTo>
                        <a:lnTo>
                          <a:pt x="1211" y="315"/>
                        </a:lnTo>
                        <a:lnTo>
                          <a:pt x="1227" y="343"/>
                        </a:lnTo>
                        <a:lnTo>
                          <a:pt x="1243" y="371"/>
                        </a:lnTo>
                        <a:lnTo>
                          <a:pt x="1256" y="401"/>
                        </a:lnTo>
                        <a:lnTo>
                          <a:pt x="1268" y="431"/>
                        </a:lnTo>
                        <a:lnTo>
                          <a:pt x="1278" y="461"/>
                        </a:lnTo>
                        <a:lnTo>
                          <a:pt x="1288" y="493"/>
                        </a:lnTo>
                        <a:lnTo>
                          <a:pt x="1296" y="525"/>
                        </a:lnTo>
                        <a:lnTo>
                          <a:pt x="1302" y="558"/>
                        </a:lnTo>
                        <a:lnTo>
                          <a:pt x="1306" y="591"/>
                        </a:lnTo>
                        <a:lnTo>
                          <a:pt x="1309" y="624"/>
                        </a:lnTo>
                        <a:lnTo>
                          <a:pt x="1310" y="659"/>
                        </a:lnTo>
                        <a:lnTo>
                          <a:pt x="1310" y="694"/>
                        </a:lnTo>
                        <a:lnTo>
                          <a:pt x="1307" y="728"/>
                        </a:lnTo>
                        <a:lnTo>
                          <a:pt x="1303" y="762"/>
                        </a:lnTo>
                        <a:lnTo>
                          <a:pt x="1298" y="794"/>
                        </a:lnTo>
                        <a:lnTo>
                          <a:pt x="1290" y="828"/>
                        </a:lnTo>
                        <a:lnTo>
                          <a:pt x="1282" y="860"/>
                        </a:lnTo>
                        <a:lnTo>
                          <a:pt x="1270" y="891"/>
                        </a:lnTo>
                        <a:lnTo>
                          <a:pt x="1259" y="922"/>
                        </a:lnTo>
                        <a:lnTo>
                          <a:pt x="1246" y="951"/>
                        </a:lnTo>
                        <a:lnTo>
                          <a:pt x="1231" y="980"/>
                        </a:lnTo>
                        <a:lnTo>
                          <a:pt x="1215" y="1007"/>
                        </a:lnTo>
                        <a:lnTo>
                          <a:pt x="1198" y="1035"/>
                        </a:lnTo>
                        <a:lnTo>
                          <a:pt x="1179" y="1061"/>
                        </a:lnTo>
                        <a:lnTo>
                          <a:pt x="1159" y="1086"/>
                        </a:lnTo>
                        <a:lnTo>
                          <a:pt x="1139" y="1110"/>
                        </a:lnTo>
                        <a:lnTo>
                          <a:pt x="1116" y="1134"/>
                        </a:lnTo>
                        <a:lnTo>
                          <a:pt x="1094" y="1155"/>
                        </a:lnTo>
                        <a:lnTo>
                          <a:pt x="1069" y="1177"/>
                        </a:lnTo>
                        <a:lnTo>
                          <a:pt x="1045" y="1196"/>
                        </a:lnTo>
                        <a:lnTo>
                          <a:pt x="1019" y="1214"/>
                        </a:lnTo>
                        <a:lnTo>
                          <a:pt x="993" y="1232"/>
                        </a:lnTo>
                        <a:lnTo>
                          <a:pt x="965" y="1248"/>
                        </a:lnTo>
                        <a:lnTo>
                          <a:pt x="938" y="1262"/>
                        </a:lnTo>
                        <a:lnTo>
                          <a:pt x="908" y="1275"/>
                        </a:lnTo>
                        <a:lnTo>
                          <a:pt x="878" y="1288"/>
                        </a:lnTo>
                        <a:lnTo>
                          <a:pt x="849" y="1298"/>
                        </a:lnTo>
                        <a:lnTo>
                          <a:pt x="818" y="1307"/>
                        </a:lnTo>
                        <a:lnTo>
                          <a:pt x="788" y="1314"/>
                        </a:lnTo>
                        <a:lnTo>
                          <a:pt x="756" y="1320"/>
                        </a:lnTo>
                        <a:lnTo>
                          <a:pt x="723" y="1325"/>
                        </a:lnTo>
                        <a:lnTo>
                          <a:pt x="692" y="1327"/>
                        </a:lnTo>
                        <a:lnTo>
                          <a:pt x="659" y="1328"/>
                        </a:lnTo>
                        <a:lnTo>
                          <a:pt x="626" y="1328"/>
                        </a:lnTo>
                        <a:lnTo>
                          <a:pt x="593" y="1326"/>
                        </a:lnTo>
                        <a:lnTo>
                          <a:pt x="559" y="1322"/>
                        </a:lnTo>
                        <a:lnTo>
                          <a:pt x="526" y="1316"/>
                        </a:lnTo>
                        <a:lnTo>
                          <a:pt x="495" y="1309"/>
                        </a:lnTo>
                        <a:lnTo>
                          <a:pt x="463" y="1301"/>
                        </a:lnTo>
                        <a:lnTo>
                          <a:pt x="432" y="1291"/>
                        </a:lnTo>
                        <a:lnTo>
                          <a:pt x="403" y="1279"/>
                        </a:lnTo>
                        <a:lnTo>
                          <a:pt x="373" y="1265"/>
                        </a:lnTo>
                        <a:lnTo>
                          <a:pt x="345" y="1251"/>
                        </a:lnTo>
                        <a:lnTo>
                          <a:pt x="317" y="1236"/>
                        </a:lnTo>
                        <a:lnTo>
                          <a:pt x="291" y="1218"/>
                        </a:lnTo>
                        <a:lnTo>
                          <a:pt x="265" y="1200"/>
                        </a:lnTo>
                        <a:lnTo>
                          <a:pt x="240" y="1181"/>
                        </a:lnTo>
                        <a:lnTo>
                          <a:pt x="216" y="1160"/>
                        </a:lnTo>
                        <a:lnTo>
                          <a:pt x="194" y="1138"/>
                        </a:lnTo>
                        <a:lnTo>
                          <a:pt x="171" y="1115"/>
                        </a:lnTo>
                        <a:lnTo>
                          <a:pt x="151" y="1091"/>
                        </a:lnTo>
                        <a:lnTo>
                          <a:pt x="131" y="1067"/>
                        </a:lnTo>
                        <a:lnTo>
                          <a:pt x="113" y="1041"/>
                        </a:lnTo>
                        <a:lnTo>
                          <a:pt x="96" y="1014"/>
                        </a:lnTo>
                        <a:lnTo>
                          <a:pt x="79" y="986"/>
                        </a:lnTo>
                        <a:lnTo>
                          <a:pt x="65" y="957"/>
                        </a:lnTo>
                        <a:lnTo>
                          <a:pt x="52" y="929"/>
                        </a:lnTo>
                        <a:lnTo>
                          <a:pt x="41" y="898"/>
                        </a:lnTo>
                        <a:lnTo>
                          <a:pt x="29" y="868"/>
                        </a:lnTo>
                        <a:lnTo>
                          <a:pt x="21" y="836"/>
                        </a:lnTo>
                        <a:lnTo>
                          <a:pt x="13" y="805"/>
                        </a:lnTo>
                        <a:lnTo>
                          <a:pt x="8" y="772"/>
                        </a:lnTo>
                        <a:lnTo>
                          <a:pt x="3" y="738"/>
                        </a:lnTo>
                        <a:lnTo>
                          <a:pt x="1" y="705"/>
                        </a:lnTo>
                        <a:lnTo>
                          <a:pt x="0" y="671"/>
                        </a:lnTo>
                        <a:lnTo>
                          <a:pt x="0" y="636"/>
                        </a:lnTo>
                        <a:lnTo>
                          <a:pt x="3" y="602"/>
                        </a:lnTo>
                        <a:lnTo>
                          <a:pt x="7" y="567"/>
                        </a:lnTo>
                        <a:lnTo>
                          <a:pt x="12" y="535"/>
                        </a:lnTo>
                        <a:lnTo>
                          <a:pt x="19" y="502"/>
                        </a:lnTo>
                        <a:lnTo>
                          <a:pt x="28" y="469"/>
                        </a:lnTo>
                        <a:lnTo>
                          <a:pt x="39" y="439"/>
                        </a:lnTo>
                        <a:lnTo>
                          <a:pt x="50" y="408"/>
                        </a:lnTo>
                        <a:lnTo>
                          <a:pt x="63" y="379"/>
                        </a:lnTo>
                        <a:lnTo>
                          <a:pt x="77" y="349"/>
                        </a:lnTo>
                        <a:lnTo>
                          <a:pt x="93" y="322"/>
                        </a:lnTo>
                        <a:lnTo>
                          <a:pt x="110" y="294"/>
                        </a:lnTo>
                        <a:lnTo>
                          <a:pt x="128" y="268"/>
                        </a:lnTo>
                        <a:lnTo>
                          <a:pt x="148" y="243"/>
                        </a:lnTo>
                        <a:lnTo>
                          <a:pt x="168" y="219"/>
                        </a:lnTo>
                        <a:lnTo>
                          <a:pt x="190" y="195"/>
                        </a:lnTo>
                        <a:lnTo>
                          <a:pt x="213" y="174"/>
                        </a:lnTo>
                        <a:lnTo>
                          <a:pt x="237" y="152"/>
                        </a:lnTo>
                        <a:lnTo>
                          <a:pt x="261" y="133"/>
                        </a:lnTo>
                        <a:lnTo>
                          <a:pt x="287" y="115"/>
                        </a:lnTo>
                        <a:lnTo>
                          <a:pt x="313" y="97"/>
                        </a:lnTo>
                        <a:lnTo>
                          <a:pt x="341" y="81"/>
                        </a:lnTo>
                        <a:lnTo>
                          <a:pt x="368" y="67"/>
                        </a:lnTo>
                        <a:lnTo>
                          <a:pt x="398" y="53"/>
                        </a:lnTo>
                        <a:lnTo>
                          <a:pt x="427" y="41"/>
                        </a:lnTo>
                        <a:lnTo>
                          <a:pt x="457" y="31"/>
                        </a:lnTo>
                        <a:lnTo>
                          <a:pt x="488" y="22"/>
                        </a:lnTo>
                        <a:lnTo>
                          <a:pt x="519" y="15"/>
                        </a:lnTo>
                        <a:lnTo>
                          <a:pt x="552" y="9"/>
                        </a:lnTo>
                        <a:lnTo>
                          <a:pt x="584" y="5"/>
                        </a:lnTo>
                        <a:lnTo>
                          <a:pt x="617" y="2"/>
                        </a:lnTo>
                        <a:lnTo>
                          <a:pt x="650" y="0"/>
                        </a:lnTo>
                        <a:lnTo>
                          <a:pt x="684" y="0"/>
                        </a:lnTo>
                        <a:close/>
                      </a:path>
                    </a:pathLst>
                  </a:custGeom>
                  <a:noFill/>
                  <a:ln w="22225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" name="Group 114"/>
                <p:cNvGrpSpPr>
                  <a:grpSpLocks/>
                </p:cNvGrpSpPr>
                <p:nvPr/>
              </p:nvGrpSpPr>
              <p:grpSpPr bwMode="auto">
                <a:xfrm>
                  <a:off x="3024" y="2976"/>
                  <a:ext cx="628" cy="589"/>
                  <a:chOff x="3024" y="2976"/>
                  <a:chExt cx="628" cy="589"/>
                </a:xfrm>
              </p:grpSpPr>
              <p:sp>
                <p:nvSpPr>
                  <p:cNvPr id="61524" name="Rectangle 11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24" y="2976"/>
                    <a:ext cx="628" cy="589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25" name="Rectangle 11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24" y="2976"/>
                    <a:ext cx="628" cy="589"/>
                  </a:xfrm>
                  <a:prstGeom prst="rect">
                    <a:avLst/>
                  </a:prstGeom>
                  <a:noFill/>
                  <a:ln w="0">
                    <a:solidFill>
                      <a:srgbClr val="1F1A17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26" name="Freeform 117"/>
                  <p:cNvSpPr>
                    <a:spLocks/>
                  </p:cNvSpPr>
                  <p:nvPr/>
                </p:nvSpPr>
                <p:spPr bwMode="auto">
                  <a:xfrm flipH="1">
                    <a:off x="3079" y="3012"/>
                    <a:ext cx="518" cy="517"/>
                  </a:xfrm>
                  <a:custGeom>
                    <a:avLst/>
                    <a:gdLst>
                      <a:gd name="T0" fmla="*/ 7414 w 13455"/>
                      <a:gd name="T1" fmla="*/ 34 h 13438"/>
                      <a:gd name="T2" fmla="*/ 8406 w 13455"/>
                      <a:gd name="T3" fmla="*/ 212 h 13438"/>
                      <a:gd name="T4" fmla="*/ 9343 w 13455"/>
                      <a:gd name="T5" fmla="*/ 530 h 13438"/>
                      <a:gd name="T6" fmla="*/ 10212 w 13455"/>
                      <a:gd name="T7" fmla="*/ 975 h 13438"/>
                      <a:gd name="T8" fmla="*/ 11003 w 13455"/>
                      <a:gd name="T9" fmla="*/ 1538 h 13438"/>
                      <a:gd name="T10" fmla="*/ 11704 w 13455"/>
                      <a:gd name="T11" fmla="*/ 2205 h 13438"/>
                      <a:gd name="T12" fmla="*/ 12304 w 13455"/>
                      <a:gd name="T13" fmla="*/ 2966 h 13438"/>
                      <a:gd name="T14" fmla="*/ 12791 w 13455"/>
                      <a:gd name="T15" fmla="*/ 3810 h 13438"/>
                      <a:gd name="T16" fmla="*/ 13152 w 13455"/>
                      <a:gd name="T17" fmla="*/ 4725 h 13438"/>
                      <a:gd name="T18" fmla="*/ 13378 w 13455"/>
                      <a:gd name="T19" fmla="*/ 5698 h 13438"/>
                      <a:gd name="T20" fmla="*/ 13455 w 13455"/>
                      <a:gd name="T21" fmla="*/ 6719 h 13438"/>
                      <a:gd name="T22" fmla="*/ 13378 w 13455"/>
                      <a:gd name="T23" fmla="*/ 7740 h 13438"/>
                      <a:gd name="T24" fmla="*/ 13152 w 13455"/>
                      <a:gd name="T25" fmla="*/ 8714 h 13438"/>
                      <a:gd name="T26" fmla="*/ 12791 w 13455"/>
                      <a:gd name="T27" fmla="*/ 9628 h 13438"/>
                      <a:gd name="T28" fmla="*/ 12304 w 13455"/>
                      <a:gd name="T29" fmla="*/ 10472 h 13438"/>
                      <a:gd name="T30" fmla="*/ 11704 w 13455"/>
                      <a:gd name="T31" fmla="*/ 11233 h 13438"/>
                      <a:gd name="T32" fmla="*/ 11003 w 13455"/>
                      <a:gd name="T33" fmla="*/ 11901 h 13438"/>
                      <a:gd name="T34" fmla="*/ 10212 w 13455"/>
                      <a:gd name="T35" fmla="*/ 12463 h 13438"/>
                      <a:gd name="T36" fmla="*/ 9343 w 13455"/>
                      <a:gd name="T37" fmla="*/ 12908 h 13438"/>
                      <a:gd name="T38" fmla="*/ 8406 w 13455"/>
                      <a:gd name="T39" fmla="*/ 13226 h 13438"/>
                      <a:gd name="T40" fmla="*/ 7414 w 13455"/>
                      <a:gd name="T41" fmla="*/ 13404 h 13438"/>
                      <a:gd name="T42" fmla="*/ 6382 w 13455"/>
                      <a:gd name="T43" fmla="*/ 13429 h 13438"/>
                      <a:gd name="T44" fmla="*/ 5375 w 13455"/>
                      <a:gd name="T45" fmla="*/ 13301 h 13438"/>
                      <a:gd name="T46" fmla="*/ 4419 w 13455"/>
                      <a:gd name="T47" fmla="*/ 13030 h 13438"/>
                      <a:gd name="T48" fmla="*/ 3525 w 13455"/>
                      <a:gd name="T49" fmla="*/ 12625 h 13438"/>
                      <a:gd name="T50" fmla="*/ 2706 w 13455"/>
                      <a:gd name="T51" fmla="*/ 12100 h 13438"/>
                      <a:gd name="T52" fmla="*/ 1975 w 13455"/>
                      <a:gd name="T53" fmla="*/ 11466 h 13438"/>
                      <a:gd name="T54" fmla="*/ 1340 w 13455"/>
                      <a:gd name="T55" fmla="*/ 10735 h 13438"/>
                      <a:gd name="T56" fmla="*/ 814 w 13455"/>
                      <a:gd name="T57" fmla="*/ 9917 h 13438"/>
                      <a:gd name="T58" fmla="*/ 409 w 13455"/>
                      <a:gd name="T59" fmla="*/ 9025 h 13438"/>
                      <a:gd name="T60" fmla="*/ 137 w 13455"/>
                      <a:gd name="T61" fmla="*/ 8070 h 13438"/>
                      <a:gd name="T62" fmla="*/ 8 w 13455"/>
                      <a:gd name="T63" fmla="*/ 7064 h 13438"/>
                      <a:gd name="T64" fmla="*/ 35 w 13455"/>
                      <a:gd name="T65" fmla="*/ 6034 h 13438"/>
                      <a:gd name="T66" fmla="*/ 212 w 13455"/>
                      <a:gd name="T67" fmla="*/ 5044 h 13438"/>
                      <a:gd name="T68" fmla="*/ 530 w 13455"/>
                      <a:gd name="T69" fmla="*/ 4108 h 13438"/>
                      <a:gd name="T70" fmla="*/ 977 w 13455"/>
                      <a:gd name="T71" fmla="*/ 3240 h 13438"/>
                      <a:gd name="T72" fmla="*/ 1540 w 13455"/>
                      <a:gd name="T73" fmla="*/ 2449 h 13438"/>
                      <a:gd name="T74" fmla="*/ 2208 w 13455"/>
                      <a:gd name="T75" fmla="*/ 1749 h 13438"/>
                      <a:gd name="T76" fmla="*/ 2971 w 13455"/>
                      <a:gd name="T77" fmla="*/ 1150 h 13438"/>
                      <a:gd name="T78" fmla="*/ 3816 w 13455"/>
                      <a:gd name="T79" fmla="*/ 664 h 13438"/>
                      <a:gd name="T80" fmla="*/ 4731 w 13455"/>
                      <a:gd name="T81" fmla="*/ 302 h 13438"/>
                      <a:gd name="T82" fmla="*/ 5706 w 13455"/>
                      <a:gd name="T83" fmla="*/ 77 h 13438"/>
                      <a:gd name="T84" fmla="*/ 6728 w 13455"/>
                      <a:gd name="T85" fmla="*/ 0 h 1343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3455"/>
                      <a:gd name="T130" fmla="*/ 0 h 13438"/>
                      <a:gd name="T131" fmla="*/ 13455 w 13455"/>
                      <a:gd name="T132" fmla="*/ 13438 h 1343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3455" h="13438">
                        <a:moveTo>
                          <a:pt x="6728" y="0"/>
                        </a:moveTo>
                        <a:lnTo>
                          <a:pt x="7073" y="9"/>
                        </a:lnTo>
                        <a:lnTo>
                          <a:pt x="7414" y="34"/>
                        </a:lnTo>
                        <a:lnTo>
                          <a:pt x="7750" y="77"/>
                        </a:lnTo>
                        <a:lnTo>
                          <a:pt x="8080" y="137"/>
                        </a:lnTo>
                        <a:lnTo>
                          <a:pt x="8406" y="212"/>
                        </a:lnTo>
                        <a:lnTo>
                          <a:pt x="8724" y="302"/>
                        </a:lnTo>
                        <a:lnTo>
                          <a:pt x="9036" y="408"/>
                        </a:lnTo>
                        <a:lnTo>
                          <a:pt x="9343" y="530"/>
                        </a:lnTo>
                        <a:lnTo>
                          <a:pt x="9641" y="664"/>
                        </a:lnTo>
                        <a:lnTo>
                          <a:pt x="9930" y="813"/>
                        </a:lnTo>
                        <a:lnTo>
                          <a:pt x="10212" y="975"/>
                        </a:lnTo>
                        <a:lnTo>
                          <a:pt x="10485" y="1150"/>
                        </a:lnTo>
                        <a:lnTo>
                          <a:pt x="10749" y="1338"/>
                        </a:lnTo>
                        <a:lnTo>
                          <a:pt x="11003" y="1538"/>
                        </a:lnTo>
                        <a:lnTo>
                          <a:pt x="11247" y="1749"/>
                        </a:lnTo>
                        <a:lnTo>
                          <a:pt x="11482" y="1972"/>
                        </a:lnTo>
                        <a:lnTo>
                          <a:pt x="11704" y="2205"/>
                        </a:lnTo>
                        <a:lnTo>
                          <a:pt x="11916" y="2449"/>
                        </a:lnTo>
                        <a:lnTo>
                          <a:pt x="12116" y="2704"/>
                        </a:lnTo>
                        <a:lnTo>
                          <a:pt x="12304" y="2966"/>
                        </a:lnTo>
                        <a:lnTo>
                          <a:pt x="12480" y="3240"/>
                        </a:lnTo>
                        <a:lnTo>
                          <a:pt x="12642" y="3521"/>
                        </a:lnTo>
                        <a:lnTo>
                          <a:pt x="12791" y="3810"/>
                        </a:lnTo>
                        <a:lnTo>
                          <a:pt x="12926" y="4108"/>
                        </a:lnTo>
                        <a:lnTo>
                          <a:pt x="13046" y="4413"/>
                        </a:lnTo>
                        <a:lnTo>
                          <a:pt x="13152" y="4725"/>
                        </a:lnTo>
                        <a:lnTo>
                          <a:pt x="13243" y="5044"/>
                        </a:lnTo>
                        <a:lnTo>
                          <a:pt x="13318" y="5368"/>
                        </a:lnTo>
                        <a:lnTo>
                          <a:pt x="13378" y="5698"/>
                        </a:lnTo>
                        <a:lnTo>
                          <a:pt x="13421" y="6034"/>
                        </a:lnTo>
                        <a:lnTo>
                          <a:pt x="13447" y="6375"/>
                        </a:lnTo>
                        <a:lnTo>
                          <a:pt x="13455" y="6719"/>
                        </a:lnTo>
                        <a:lnTo>
                          <a:pt x="13447" y="7064"/>
                        </a:lnTo>
                        <a:lnTo>
                          <a:pt x="13421" y="7404"/>
                        </a:lnTo>
                        <a:lnTo>
                          <a:pt x="13378" y="7740"/>
                        </a:lnTo>
                        <a:lnTo>
                          <a:pt x="13318" y="8070"/>
                        </a:lnTo>
                        <a:lnTo>
                          <a:pt x="13243" y="8395"/>
                        </a:lnTo>
                        <a:lnTo>
                          <a:pt x="13152" y="8714"/>
                        </a:lnTo>
                        <a:lnTo>
                          <a:pt x="13046" y="9025"/>
                        </a:lnTo>
                        <a:lnTo>
                          <a:pt x="12926" y="9330"/>
                        </a:lnTo>
                        <a:lnTo>
                          <a:pt x="12791" y="9628"/>
                        </a:lnTo>
                        <a:lnTo>
                          <a:pt x="12642" y="9917"/>
                        </a:lnTo>
                        <a:lnTo>
                          <a:pt x="12480" y="10198"/>
                        </a:lnTo>
                        <a:lnTo>
                          <a:pt x="12304" y="10472"/>
                        </a:lnTo>
                        <a:lnTo>
                          <a:pt x="12116" y="10735"/>
                        </a:lnTo>
                        <a:lnTo>
                          <a:pt x="11916" y="10988"/>
                        </a:lnTo>
                        <a:lnTo>
                          <a:pt x="11704" y="11233"/>
                        </a:lnTo>
                        <a:lnTo>
                          <a:pt x="11482" y="11466"/>
                        </a:lnTo>
                        <a:lnTo>
                          <a:pt x="11247" y="11690"/>
                        </a:lnTo>
                        <a:lnTo>
                          <a:pt x="11003" y="11901"/>
                        </a:lnTo>
                        <a:lnTo>
                          <a:pt x="10749" y="12100"/>
                        </a:lnTo>
                        <a:lnTo>
                          <a:pt x="10485" y="12288"/>
                        </a:lnTo>
                        <a:lnTo>
                          <a:pt x="10212" y="12463"/>
                        </a:lnTo>
                        <a:lnTo>
                          <a:pt x="9930" y="12625"/>
                        </a:lnTo>
                        <a:lnTo>
                          <a:pt x="9641" y="12774"/>
                        </a:lnTo>
                        <a:lnTo>
                          <a:pt x="9343" y="12908"/>
                        </a:lnTo>
                        <a:lnTo>
                          <a:pt x="9036" y="13030"/>
                        </a:lnTo>
                        <a:lnTo>
                          <a:pt x="8724" y="13136"/>
                        </a:lnTo>
                        <a:lnTo>
                          <a:pt x="8406" y="13226"/>
                        </a:lnTo>
                        <a:lnTo>
                          <a:pt x="8080" y="13301"/>
                        </a:lnTo>
                        <a:lnTo>
                          <a:pt x="7750" y="13361"/>
                        </a:lnTo>
                        <a:lnTo>
                          <a:pt x="7414" y="13404"/>
                        </a:lnTo>
                        <a:lnTo>
                          <a:pt x="7073" y="13429"/>
                        </a:lnTo>
                        <a:lnTo>
                          <a:pt x="6728" y="13438"/>
                        </a:lnTo>
                        <a:lnTo>
                          <a:pt x="6382" y="13429"/>
                        </a:lnTo>
                        <a:lnTo>
                          <a:pt x="6041" y="13404"/>
                        </a:lnTo>
                        <a:lnTo>
                          <a:pt x="5706" y="13361"/>
                        </a:lnTo>
                        <a:lnTo>
                          <a:pt x="5375" y="13301"/>
                        </a:lnTo>
                        <a:lnTo>
                          <a:pt x="5049" y="13226"/>
                        </a:lnTo>
                        <a:lnTo>
                          <a:pt x="4731" y="13136"/>
                        </a:lnTo>
                        <a:lnTo>
                          <a:pt x="4419" y="13030"/>
                        </a:lnTo>
                        <a:lnTo>
                          <a:pt x="4114" y="12908"/>
                        </a:lnTo>
                        <a:lnTo>
                          <a:pt x="3816" y="12774"/>
                        </a:lnTo>
                        <a:lnTo>
                          <a:pt x="3525" y="12625"/>
                        </a:lnTo>
                        <a:lnTo>
                          <a:pt x="3243" y="12463"/>
                        </a:lnTo>
                        <a:lnTo>
                          <a:pt x="2971" y="12288"/>
                        </a:lnTo>
                        <a:lnTo>
                          <a:pt x="2706" y="12100"/>
                        </a:lnTo>
                        <a:lnTo>
                          <a:pt x="2452" y="11901"/>
                        </a:lnTo>
                        <a:lnTo>
                          <a:pt x="2208" y="11690"/>
                        </a:lnTo>
                        <a:lnTo>
                          <a:pt x="1975" y="11466"/>
                        </a:lnTo>
                        <a:lnTo>
                          <a:pt x="1751" y="11233"/>
                        </a:lnTo>
                        <a:lnTo>
                          <a:pt x="1540" y="10988"/>
                        </a:lnTo>
                        <a:lnTo>
                          <a:pt x="1340" y="10735"/>
                        </a:lnTo>
                        <a:lnTo>
                          <a:pt x="1151" y="10472"/>
                        </a:lnTo>
                        <a:lnTo>
                          <a:pt x="977" y="10198"/>
                        </a:lnTo>
                        <a:lnTo>
                          <a:pt x="814" y="9917"/>
                        </a:lnTo>
                        <a:lnTo>
                          <a:pt x="665" y="9628"/>
                        </a:lnTo>
                        <a:lnTo>
                          <a:pt x="530" y="9330"/>
                        </a:lnTo>
                        <a:lnTo>
                          <a:pt x="409" y="9025"/>
                        </a:lnTo>
                        <a:lnTo>
                          <a:pt x="303" y="8714"/>
                        </a:lnTo>
                        <a:lnTo>
                          <a:pt x="212" y="8395"/>
                        </a:lnTo>
                        <a:lnTo>
                          <a:pt x="137" y="8070"/>
                        </a:lnTo>
                        <a:lnTo>
                          <a:pt x="77" y="7740"/>
                        </a:lnTo>
                        <a:lnTo>
                          <a:pt x="35" y="7404"/>
                        </a:lnTo>
                        <a:lnTo>
                          <a:pt x="8" y="7064"/>
                        </a:lnTo>
                        <a:lnTo>
                          <a:pt x="0" y="6719"/>
                        </a:lnTo>
                        <a:lnTo>
                          <a:pt x="8" y="6375"/>
                        </a:lnTo>
                        <a:lnTo>
                          <a:pt x="35" y="6034"/>
                        </a:lnTo>
                        <a:lnTo>
                          <a:pt x="77" y="5698"/>
                        </a:lnTo>
                        <a:lnTo>
                          <a:pt x="137" y="5368"/>
                        </a:lnTo>
                        <a:lnTo>
                          <a:pt x="212" y="5044"/>
                        </a:lnTo>
                        <a:lnTo>
                          <a:pt x="303" y="4725"/>
                        </a:lnTo>
                        <a:lnTo>
                          <a:pt x="409" y="4413"/>
                        </a:lnTo>
                        <a:lnTo>
                          <a:pt x="530" y="4108"/>
                        </a:lnTo>
                        <a:lnTo>
                          <a:pt x="665" y="3810"/>
                        </a:lnTo>
                        <a:lnTo>
                          <a:pt x="814" y="3521"/>
                        </a:lnTo>
                        <a:lnTo>
                          <a:pt x="977" y="3240"/>
                        </a:lnTo>
                        <a:lnTo>
                          <a:pt x="1151" y="2966"/>
                        </a:lnTo>
                        <a:lnTo>
                          <a:pt x="1340" y="2704"/>
                        </a:lnTo>
                        <a:lnTo>
                          <a:pt x="1540" y="2449"/>
                        </a:lnTo>
                        <a:lnTo>
                          <a:pt x="1751" y="2205"/>
                        </a:lnTo>
                        <a:lnTo>
                          <a:pt x="1975" y="1972"/>
                        </a:lnTo>
                        <a:lnTo>
                          <a:pt x="2208" y="1749"/>
                        </a:lnTo>
                        <a:lnTo>
                          <a:pt x="2452" y="1538"/>
                        </a:lnTo>
                        <a:lnTo>
                          <a:pt x="2706" y="1338"/>
                        </a:lnTo>
                        <a:lnTo>
                          <a:pt x="2971" y="1150"/>
                        </a:lnTo>
                        <a:lnTo>
                          <a:pt x="3243" y="975"/>
                        </a:lnTo>
                        <a:lnTo>
                          <a:pt x="3525" y="813"/>
                        </a:lnTo>
                        <a:lnTo>
                          <a:pt x="3816" y="664"/>
                        </a:lnTo>
                        <a:lnTo>
                          <a:pt x="4114" y="530"/>
                        </a:lnTo>
                        <a:lnTo>
                          <a:pt x="4419" y="408"/>
                        </a:lnTo>
                        <a:lnTo>
                          <a:pt x="4731" y="302"/>
                        </a:lnTo>
                        <a:lnTo>
                          <a:pt x="5049" y="212"/>
                        </a:lnTo>
                        <a:lnTo>
                          <a:pt x="5375" y="137"/>
                        </a:lnTo>
                        <a:lnTo>
                          <a:pt x="5706" y="77"/>
                        </a:lnTo>
                        <a:lnTo>
                          <a:pt x="6041" y="34"/>
                        </a:lnTo>
                        <a:lnTo>
                          <a:pt x="6382" y="9"/>
                        </a:lnTo>
                        <a:lnTo>
                          <a:pt x="67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27" name="Rectangle 11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34" y="3015"/>
                    <a:ext cx="8" cy="58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28" name="Freeform 119"/>
                  <p:cNvSpPr>
                    <a:spLocks/>
                  </p:cNvSpPr>
                  <p:nvPr/>
                </p:nvSpPr>
                <p:spPr bwMode="auto">
                  <a:xfrm flipH="1">
                    <a:off x="3277" y="3056"/>
                    <a:ext cx="14" cy="24"/>
                  </a:xfrm>
                  <a:custGeom>
                    <a:avLst/>
                    <a:gdLst>
                      <a:gd name="T0" fmla="*/ 156 w 362"/>
                      <a:gd name="T1" fmla="*/ 0 h 632"/>
                      <a:gd name="T2" fmla="*/ 362 w 362"/>
                      <a:gd name="T3" fmla="*/ 55 h 632"/>
                      <a:gd name="T4" fmla="*/ 208 w 362"/>
                      <a:gd name="T5" fmla="*/ 632 h 632"/>
                      <a:gd name="T6" fmla="*/ 0 w 362"/>
                      <a:gd name="T7" fmla="*/ 576 h 632"/>
                      <a:gd name="T8" fmla="*/ 156 w 362"/>
                      <a:gd name="T9" fmla="*/ 0 h 6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632"/>
                      <a:gd name="T17" fmla="*/ 362 w 362"/>
                      <a:gd name="T18" fmla="*/ 632 h 6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632">
                        <a:moveTo>
                          <a:pt x="156" y="0"/>
                        </a:moveTo>
                        <a:lnTo>
                          <a:pt x="362" y="55"/>
                        </a:lnTo>
                        <a:lnTo>
                          <a:pt x="208" y="632"/>
                        </a:lnTo>
                        <a:lnTo>
                          <a:pt x="0" y="576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29" name="Freeform 120"/>
                  <p:cNvSpPr>
                    <a:spLocks/>
                  </p:cNvSpPr>
                  <p:nvPr/>
                </p:nvSpPr>
                <p:spPr bwMode="auto">
                  <a:xfrm flipH="1">
                    <a:off x="3385" y="3056"/>
                    <a:ext cx="14" cy="25"/>
                  </a:xfrm>
                  <a:custGeom>
                    <a:avLst/>
                    <a:gdLst>
                      <a:gd name="T0" fmla="*/ 0 w 360"/>
                      <a:gd name="T1" fmla="*/ 55 h 631"/>
                      <a:gd name="T2" fmla="*/ 206 w 360"/>
                      <a:gd name="T3" fmla="*/ 0 h 631"/>
                      <a:gd name="T4" fmla="*/ 360 w 360"/>
                      <a:gd name="T5" fmla="*/ 576 h 631"/>
                      <a:gd name="T6" fmla="*/ 154 w 360"/>
                      <a:gd name="T7" fmla="*/ 631 h 631"/>
                      <a:gd name="T8" fmla="*/ 0 w 360"/>
                      <a:gd name="T9" fmla="*/ 55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0"/>
                      <a:gd name="T16" fmla="*/ 0 h 631"/>
                      <a:gd name="T17" fmla="*/ 360 w 360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0" h="631">
                        <a:moveTo>
                          <a:pt x="0" y="55"/>
                        </a:moveTo>
                        <a:lnTo>
                          <a:pt x="206" y="0"/>
                        </a:lnTo>
                        <a:lnTo>
                          <a:pt x="360" y="576"/>
                        </a:lnTo>
                        <a:lnTo>
                          <a:pt x="154" y="631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0" name="Freeform 121"/>
                  <p:cNvSpPr>
                    <a:spLocks/>
                  </p:cNvSpPr>
                  <p:nvPr/>
                </p:nvSpPr>
                <p:spPr bwMode="auto">
                  <a:xfrm flipH="1">
                    <a:off x="3315" y="3050"/>
                    <a:ext cx="10" cy="24"/>
                  </a:xfrm>
                  <a:custGeom>
                    <a:avLst/>
                    <a:gdLst>
                      <a:gd name="T0" fmla="*/ 52 w 265"/>
                      <a:gd name="T1" fmla="*/ 0 h 614"/>
                      <a:gd name="T2" fmla="*/ 265 w 265"/>
                      <a:gd name="T3" fmla="*/ 19 h 614"/>
                      <a:gd name="T4" fmla="*/ 213 w 265"/>
                      <a:gd name="T5" fmla="*/ 614 h 614"/>
                      <a:gd name="T6" fmla="*/ 0 w 265"/>
                      <a:gd name="T7" fmla="*/ 594 h 614"/>
                      <a:gd name="T8" fmla="*/ 52 w 265"/>
                      <a:gd name="T9" fmla="*/ 0 h 6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4"/>
                      <a:gd name="T17" fmla="*/ 265 w 265"/>
                      <a:gd name="T18" fmla="*/ 614 h 6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4">
                        <a:moveTo>
                          <a:pt x="52" y="0"/>
                        </a:moveTo>
                        <a:lnTo>
                          <a:pt x="265" y="19"/>
                        </a:lnTo>
                        <a:lnTo>
                          <a:pt x="213" y="614"/>
                        </a:lnTo>
                        <a:lnTo>
                          <a:pt x="0" y="594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1" name="Freeform 122"/>
                  <p:cNvSpPr>
                    <a:spLocks/>
                  </p:cNvSpPr>
                  <p:nvPr/>
                </p:nvSpPr>
                <p:spPr bwMode="auto">
                  <a:xfrm flipH="1">
                    <a:off x="3351" y="3050"/>
                    <a:ext cx="10" cy="24"/>
                  </a:xfrm>
                  <a:custGeom>
                    <a:avLst/>
                    <a:gdLst>
                      <a:gd name="T0" fmla="*/ 0 w 265"/>
                      <a:gd name="T1" fmla="*/ 19 h 613"/>
                      <a:gd name="T2" fmla="*/ 213 w 265"/>
                      <a:gd name="T3" fmla="*/ 0 h 613"/>
                      <a:gd name="T4" fmla="*/ 265 w 265"/>
                      <a:gd name="T5" fmla="*/ 594 h 613"/>
                      <a:gd name="T6" fmla="*/ 52 w 265"/>
                      <a:gd name="T7" fmla="*/ 613 h 613"/>
                      <a:gd name="T8" fmla="*/ 0 w 265"/>
                      <a:gd name="T9" fmla="*/ 19 h 6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3"/>
                      <a:gd name="T17" fmla="*/ 265 w 265"/>
                      <a:gd name="T18" fmla="*/ 613 h 6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3">
                        <a:moveTo>
                          <a:pt x="0" y="19"/>
                        </a:moveTo>
                        <a:lnTo>
                          <a:pt x="213" y="0"/>
                        </a:lnTo>
                        <a:lnTo>
                          <a:pt x="265" y="594"/>
                        </a:lnTo>
                        <a:lnTo>
                          <a:pt x="52" y="61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2" name="Freeform 123"/>
                  <p:cNvSpPr>
                    <a:spLocks/>
                  </p:cNvSpPr>
                  <p:nvPr/>
                </p:nvSpPr>
                <p:spPr bwMode="auto">
                  <a:xfrm flipH="1">
                    <a:off x="3292" y="3029"/>
                    <a:ext cx="16" cy="47"/>
                  </a:xfrm>
                  <a:custGeom>
                    <a:avLst/>
                    <a:gdLst>
                      <a:gd name="T0" fmla="*/ 208 w 418"/>
                      <a:gd name="T1" fmla="*/ 0 h 1213"/>
                      <a:gd name="T2" fmla="*/ 418 w 418"/>
                      <a:gd name="T3" fmla="*/ 38 h 1213"/>
                      <a:gd name="T4" fmla="*/ 210 w 418"/>
                      <a:gd name="T5" fmla="*/ 1213 h 1213"/>
                      <a:gd name="T6" fmla="*/ 0 w 418"/>
                      <a:gd name="T7" fmla="*/ 1176 h 1213"/>
                      <a:gd name="T8" fmla="*/ 208 w 418"/>
                      <a:gd name="T9" fmla="*/ 0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3"/>
                      <a:gd name="T17" fmla="*/ 418 w 418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3">
                        <a:moveTo>
                          <a:pt x="208" y="0"/>
                        </a:moveTo>
                        <a:lnTo>
                          <a:pt x="418" y="38"/>
                        </a:lnTo>
                        <a:lnTo>
                          <a:pt x="210" y="1213"/>
                        </a:lnTo>
                        <a:lnTo>
                          <a:pt x="0" y="1176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3" name="Freeform 124"/>
                  <p:cNvSpPr>
                    <a:spLocks/>
                  </p:cNvSpPr>
                  <p:nvPr/>
                </p:nvSpPr>
                <p:spPr bwMode="auto">
                  <a:xfrm flipH="1">
                    <a:off x="3368" y="3030"/>
                    <a:ext cx="16" cy="46"/>
                  </a:xfrm>
                  <a:custGeom>
                    <a:avLst/>
                    <a:gdLst>
                      <a:gd name="T0" fmla="*/ 0 w 418"/>
                      <a:gd name="T1" fmla="*/ 37 h 1212"/>
                      <a:gd name="T2" fmla="*/ 210 w 418"/>
                      <a:gd name="T3" fmla="*/ 0 h 1212"/>
                      <a:gd name="T4" fmla="*/ 418 w 418"/>
                      <a:gd name="T5" fmla="*/ 1175 h 1212"/>
                      <a:gd name="T6" fmla="*/ 208 w 418"/>
                      <a:gd name="T7" fmla="*/ 1212 h 1212"/>
                      <a:gd name="T8" fmla="*/ 0 w 418"/>
                      <a:gd name="T9" fmla="*/ 37 h 1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2"/>
                      <a:gd name="T17" fmla="*/ 418 w 418"/>
                      <a:gd name="T18" fmla="*/ 1212 h 1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2">
                        <a:moveTo>
                          <a:pt x="0" y="37"/>
                        </a:moveTo>
                        <a:lnTo>
                          <a:pt x="210" y="0"/>
                        </a:lnTo>
                        <a:lnTo>
                          <a:pt x="418" y="1175"/>
                        </a:lnTo>
                        <a:lnTo>
                          <a:pt x="208" y="1212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4" name="Rectangle 1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34" y="3468"/>
                    <a:ext cx="8" cy="57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5" name="Freeform 126"/>
                  <p:cNvSpPr>
                    <a:spLocks/>
                  </p:cNvSpPr>
                  <p:nvPr/>
                </p:nvSpPr>
                <p:spPr bwMode="auto">
                  <a:xfrm flipH="1">
                    <a:off x="3385" y="3460"/>
                    <a:ext cx="14" cy="25"/>
                  </a:xfrm>
                  <a:custGeom>
                    <a:avLst/>
                    <a:gdLst>
                      <a:gd name="T0" fmla="*/ 155 w 361"/>
                      <a:gd name="T1" fmla="*/ 0 h 631"/>
                      <a:gd name="T2" fmla="*/ 361 w 361"/>
                      <a:gd name="T3" fmla="*/ 55 h 631"/>
                      <a:gd name="T4" fmla="*/ 207 w 361"/>
                      <a:gd name="T5" fmla="*/ 631 h 631"/>
                      <a:gd name="T6" fmla="*/ 0 w 361"/>
                      <a:gd name="T7" fmla="*/ 576 h 631"/>
                      <a:gd name="T8" fmla="*/ 155 w 361"/>
                      <a:gd name="T9" fmla="*/ 0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1"/>
                      <a:gd name="T16" fmla="*/ 0 h 631"/>
                      <a:gd name="T17" fmla="*/ 361 w 361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1" h="631">
                        <a:moveTo>
                          <a:pt x="155" y="0"/>
                        </a:moveTo>
                        <a:lnTo>
                          <a:pt x="361" y="55"/>
                        </a:lnTo>
                        <a:lnTo>
                          <a:pt x="207" y="631"/>
                        </a:lnTo>
                        <a:lnTo>
                          <a:pt x="0" y="576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6" name="Freeform 127"/>
                  <p:cNvSpPr>
                    <a:spLocks/>
                  </p:cNvSpPr>
                  <p:nvPr/>
                </p:nvSpPr>
                <p:spPr bwMode="auto">
                  <a:xfrm flipH="1">
                    <a:off x="3277" y="3460"/>
                    <a:ext cx="14" cy="25"/>
                  </a:xfrm>
                  <a:custGeom>
                    <a:avLst/>
                    <a:gdLst>
                      <a:gd name="T0" fmla="*/ 0 w 362"/>
                      <a:gd name="T1" fmla="*/ 55 h 631"/>
                      <a:gd name="T2" fmla="*/ 207 w 362"/>
                      <a:gd name="T3" fmla="*/ 0 h 631"/>
                      <a:gd name="T4" fmla="*/ 362 w 362"/>
                      <a:gd name="T5" fmla="*/ 576 h 631"/>
                      <a:gd name="T6" fmla="*/ 156 w 362"/>
                      <a:gd name="T7" fmla="*/ 631 h 631"/>
                      <a:gd name="T8" fmla="*/ 0 w 362"/>
                      <a:gd name="T9" fmla="*/ 55 h 6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631"/>
                      <a:gd name="T17" fmla="*/ 362 w 362"/>
                      <a:gd name="T18" fmla="*/ 631 h 6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631">
                        <a:moveTo>
                          <a:pt x="0" y="55"/>
                        </a:moveTo>
                        <a:lnTo>
                          <a:pt x="207" y="0"/>
                        </a:lnTo>
                        <a:lnTo>
                          <a:pt x="362" y="576"/>
                        </a:lnTo>
                        <a:lnTo>
                          <a:pt x="156" y="631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7" name="Freeform 128"/>
                  <p:cNvSpPr>
                    <a:spLocks/>
                  </p:cNvSpPr>
                  <p:nvPr/>
                </p:nvSpPr>
                <p:spPr bwMode="auto">
                  <a:xfrm flipH="1">
                    <a:off x="3351" y="3467"/>
                    <a:ext cx="10" cy="23"/>
                  </a:xfrm>
                  <a:custGeom>
                    <a:avLst/>
                    <a:gdLst>
                      <a:gd name="T0" fmla="*/ 52 w 265"/>
                      <a:gd name="T1" fmla="*/ 0 h 613"/>
                      <a:gd name="T2" fmla="*/ 265 w 265"/>
                      <a:gd name="T3" fmla="*/ 18 h 613"/>
                      <a:gd name="T4" fmla="*/ 213 w 265"/>
                      <a:gd name="T5" fmla="*/ 613 h 613"/>
                      <a:gd name="T6" fmla="*/ 0 w 265"/>
                      <a:gd name="T7" fmla="*/ 595 h 613"/>
                      <a:gd name="T8" fmla="*/ 52 w 265"/>
                      <a:gd name="T9" fmla="*/ 0 h 6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5"/>
                      <a:gd name="T16" fmla="*/ 0 h 613"/>
                      <a:gd name="T17" fmla="*/ 265 w 265"/>
                      <a:gd name="T18" fmla="*/ 613 h 6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5" h="613">
                        <a:moveTo>
                          <a:pt x="52" y="0"/>
                        </a:moveTo>
                        <a:lnTo>
                          <a:pt x="265" y="18"/>
                        </a:lnTo>
                        <a:lnTo>
                          <a:pt x="213" y="613"/>
                        </a:lnTo>
                        <a:lnTo>
                          <a:pt x="0" y="595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8" name="Freeform 129"/>
                  <p:cNvSpPr>
                    <a:spLocks/>
                  </p:cNvSpPr>
                  <p:nvPr/>
                </p:nvSpPr>
                <p:spPr bwMode="auto">
                  <a:xfrm flipH="1">
                    <a:off x="3315" y="3467"/>
                    <a:ext cx="10" cy="23"/>
                  </a:xfrm>
                  <a:custGeom>
                    <a:avLst/>
                    <a:gdLst>
                      <a:gd name="T0" fmla="*/ 0 w 264"/>
                      <a:gd name="T1" fmla="*/ 18 h 612"/>
                      <a:gd name="T2" fmla="*/ 212 w 264"/>
                      <a:gd name="T3" fmla="*/ 0 h 612"/>
                      <a:gd name="T4" fmla="*/ 264 w 264"/>
                      <a:gd name="T5" fmla="*/ 594 h 612"/>
                      <a:gd name="T6" fmla="*/ 52 w 264"/>
                      <a:gd name="T7" fmla="*/ 612 h 612"/>
                      <a:gd name="T8" fmla="*/ 0 w 264"/>
                      <a:gd name="T9" fmla="*/ 18 h 6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4"/>
                      <a:gd name="T16" fmla="*/ 0 h 612"/>
                      <a:gd name="T17" fmla="*/ 264 w 264"/>
                      <a:gd name="T18" fmla="*/ 612 h 6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4" h="612">
                        <a:moveTo>
                          <a:pt x="0" y="18"/>
                        </a:moveTo>
                        <a:lnTo>
                          <a:pt x="212" y="0"/>
                        </a:lnTo>
                        <a:lnTo>
                          <a:pt x="264" y="594"/>
                        </a:lnTo>
                        <a:lnTo>
                          <a:pt x="52" y="612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39" name="Freeform 130"/>
                  <p:cNvSpPr>
                    <a:spLocks/>
                  </p:cNvSpPr>
                  <p:nvPr/>
                </p:nvSpPr>
                <p:spPr bwMode="auto">
                  <a:xfrm flipH="1">
                    <a:off x="3368" y="3464"/>
                    <a:ext cx="16" cy="47"/>
                  </a:xfrm>
                  <a:custGeom>
                    <a:avLst/>
                    <a:gdLst>
                      <a:gd name="T0" fmla="*/ 208 w 418"/>
                      <a:gd name="T1" fmla="*/ 0 h 1213"/>
                      <a:gd name="T2" fmla="*/ 418 w 418"/>
                      <a:gd name="T3" fmla="*/ 37 h 1213"/>
                      <a:gd name="T4" fmla="*/ 211 w 418"/>
                      <a:gd name="T5" fmla="*/ 1213 h 1213"/>
                      <a:gd name="T6" fmla="*/ 0 w 418"/>
                      <a:gd name="T7" fmla="*/ 1175 h 1213"/>
                      <a:gd name="T8" fmla="*/ 208 w 418"/>
                      <a:gd name="T9" fmla="*/ 0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213"/>
                      <a:gd name="T17" fmla="*/ 418 w 418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213">
                        <a:moveTo>
                          <a:pt x="208" y="0"/>
                        </a:moveTo>
                        <a:lnTo>
                          <a:pt x="418" y="37"/>
                        </a:lnTo>
                        <a:lnTo>
                          <a:pt x="211" y="1213"/>
                        </a:lnTo>
                        <a:lnTo>
                          <a:pt x="0" y="1175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0" name="Freeform 131"/>
                  <p:cNvSpPr>
                    <a:spLocks/>
                  </p:cNvSpPr>
                  <p:nvPr/>
                </p:nvSpPr>
                <p:spPr bwMode="auto">
                  <a:xfrm flipH="1">
                    <a:off x="3292" y="3465"/>
                    <a:ext cx="16" cy="46"/>
                  </a:xfrm>
                  <a:custGeom>
                    <a:avLst/>
                    <a:gdLst>
                      <a:gd name="T0" fmla="*/ 0 w 417"/>
                      <a:gd name="T1" fmla="*/ 38 h 1213"/>
                      <a:gd name="T2" fmla="*/ 210 w 417"/>
                      <a:gd name="T3" fmla="*/ 0 h 1213"/>
                      <a:gd name="T4" fmla="*/ 417 w 417"/>
                      <a:gd name="T5" fmla="*/ 1175 h 1213"/>
                      <a:gd name="T6" fmla="*/ 207 w 417"/>
                      <a:gd name="T7" fmla="*/ 1213 h 1213"/>
                      <a:gd name="T8" fmla="*/ 0 w 417"/>
                      <a:gd name="T9" fmla="*/ 38 h 1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7"/>
                      <a:gd name="T16" fmla="*/ 0 h 1213"/>
                      <a:gd name="T17" fmla="*/ 417 w 417"/>
                      <a:gd name="T18" fmla="*/ 1213 h 1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7" h="1213">
                        <a:moveTo>
                          <a:pt x="0" y="38"/>
                        </a:moveTo>
                        <a:lnTo>
                          <a:pt x="210" y="0"/>
                        </a:lnTo>
                        <a:lnTo>
                          <a:pt x="417" y="1175"/>
                        </a:lnTo>
                        <a:lnTo>
                          <a:pt x="207" y="1213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1" name="Freeform 132"/>
                  <p:cNvSpPr>
                    <a:spLocks/>
                  </p:cNvSpPr>
                  <p:nvPr/>
                </p:nvSpPr>
                <p:spPr bwMode="auto">
                  <a:xfrm flipH="1">
                    <a:off x="3341" y="3289"/>
                    <a:ext cx="9" cy="172"/>
                  </a:xfrm>
                  <a:custGeom>
                    <a:avLst/>
                    <a:gdLst>
                      <a:gd name="T0" fmla="*/ 208 w 226"/>
                      <a:gd name="T1" fmla="*/ 4463 h 4463"/>
                      <a:gd name="T2" fmla="*/ 189 w 226"/>
                      <a:gd name="T3" fmla="*/ 4449 h 4463"/>
                      <a:gd name="T4" fmla="*/ 0 w 226"/>
                      <a:gd name="T5" fmla="*/ 1 h 4463"/>
                      <a:gd name="T6" fmla="*/ 38 w 226"/>
                      <a:gd name="T7" fmla="*/ 0 h 4463"/>
                      <a:gd name="T8" fmla="*/ 226 w 226"/>
                      <a:gd name="T9" fmla="*/ 4448 h 4463"/>
                      <a:gd name="T10" fmla="*/ 208 w 226"/>
                      <a:gd name="T11" fmla="*/ 4433 h 4463"/>
                      <a:gd name="T12" fmla="*/ 208 w 226"/>
                      <a:gd name="T13" fmla="*/ 4463 h 4463"/>
                      <a:gd name="T14" fmla="*/ 190 w 226"/>
                      <a:gd name="T15" fmla="*/ 4463 h 4463"/>
                      <a:gd name="T16" fmla="*/ 189 w 226"/>
                      <a:gd name="T17" fmla="*/ 4449 h 4463"/>
                      <a:gd name="T18" fmla="*/ 208 w 226"/>
                      <a:gd name="T19" fmla="*/ 4463 h 446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6"/>
                      <a:gd name="T31" fmla="*/ 0 h 4463"/>
                      <a:gd name="T32" fmla="*/ 226 w 226"/>
                      <a:gd name="T33" fmla="*/ 4463 h 446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6" h="4463">
                        <a:moveTo>
                          <a:pt x="208" y="4463"/>
                        </a:moveTo>
                        <a:lnTo>
                          <a:pt x="189" y="4449"/>
                        </a:lnTo>
                        <a:lnTo>
                          <a:pt x="0" y="1"/>
                        </a:lnTo>
                        <a:lnTo>
                          <a:pt x="38" y="0"/>
                        </a:lnTo>
                        <a:lnTo>
                          <a:pt x="226" y="4448"/>
                        </a:lnTo>
                        <a:lnTo>
                          <a:pt x="208" y="4433"/>
                        </a:lnTo>
                        <a:lnTo>
                          <a:pt x="208" y="4463"/>
                        </a:lnTo>
                        <a:lnTo>
                          <a:pt x="190" y="4463"/>
                        </a:lnTo>
                        <a:lnTo>
                          <a:pt x="189" y="4449"/>
                        </a:lnTo>
                        <a:lnTo>
                          <a:pt x="208" y="4463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2" name="Freeform 133"/>
                  <p:cNvSpPr>
                    <a:spLocks/>
                  </p:cNvSpPr>
                  <p:nvPr/>
                </p:nvSpPr>
                <p:spPr bwMode="auto">
                  <a:xfrm flipH="1">
                    <a:off x="3333" y="3460"/>
                    <a:ext cx="9" cy="1"/>
                  </a:xfrm>
                  <a:custGeom>
                    <a:avLst/>
                    <a:gdLst>
                      <a:gd name="T0" fmla="*/ 216 w 216"/>
                      <a:gd name="T1" fmla="*/ 16 h 30"/>
                      <a:gd name="T2" fmla="*/ 197 w 216"/>
                      <a:gd name="T3" fmla="*/ 30 h 30"/>
                      <a:gd name="T4" fmla="*/ 0 w 216"/>
                      <a:gd name="T5" fmla="*/ 30 h 30"/>
                      <a:gd name="T6" fmla="*/ 0 w 216"/>
                      <a:gd name="T7" fmla="*/ 0 h 30"/>
                      <a:gd name="T8" fmla="*/ 197 w 216"/>
                      <a:gd name="T9" fmla="*/ 0 h 30"/>
                      <a:gd name="T10" fmla="*/ 179 w 216"/>
                      <a:gd name="T11" fmla="*/ 15 h 30"/>
                      <a:gd name="T12" fmla="*/ 216 w 216"/>
                      <a:gd name="T13" fmla="*/ 16 h 30"/>
                      <a:gd name="T14" fmla="*/ 215 w 216"/>
                      <a:gd name="T15" fmla="*/ 30 h 30"/>
                      <a:gd name="T16" fmla="*/ 197 w 216"/>
                      <a:gd name="T17" fmla="*/ 30 h 30"/>
                      <a:gd name="T18" fmla="*/ 216 w 216"/>
                      <a:gd name="T19" fmla="*/ 16 h 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6"/>
                      <a:gd name="T31" fmla="*/ 0 h 30"/>
                      <a:gd name="T32" fmla="*/ 216 w 216"/>
                      <a:gd name="T33" fmla="*/ 30 h 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6" h="30">
                        <a:moveTo>
                          <a:pt x="216" y="16"/>
                        </a:moveTo>
                        <a:lnTo>
                          <a:pt x="197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179" y="15"/>
                        </a:lnTo>
                        <a:lnTo>
                          <a:pt x="216" y="16"/>
                        </a:lnTo>
                        <a:lnTo>
                          <a:pt x="215" y="30"/>
                        </a:lnTo>
                        <a:lnTo>
                          <a:pt x="197" y="30"/>
                        </a:lnTo>
                        <a:lnTo>
                          <a:pt x="216" y="1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3" name="Freeform 134"/>
                  <p:cNvSpPr>
                    <a:spLocks/>
                  </p:cNvSpPr>
                  <p:nvPr/>
                </p:nvSpPr>
                <p:spPr bwMode="auto">
                  <a:xfrm flipH="1">
                    <a:off x="3326" y="3289"/>
                    <a:ext cx="9" cy="171"/>
                  </a:xfrm>
                  <a:custGeom>
                    <a:avLst/>
                    <a:gdLst>
                      <a:gd name="T0" fmla="*/ 215 w 234"/>
                      <a:gd name="T1" fmla="*/ 0 h 4463"/>
                      <a:gd name="T2" fmla="*/ 234 w 234"/>
                      <a:gd name="T3" fmla="*/ 15 h 4463"/>
                      <a:gd name="T4" fmla="*/ 37 w 234"/>
                      <a:gd name="T5" fmla="*/ 4463 h 4463"/>
                      <a:gd name="T6" fmla="*/ 0 w 234"/>
                      <a:gd name="T7" fmla="*/ 4462 h 4463"/>
                      <a:gd name="T8" fmla="*/ 197 w 234"/>
                      <a:gd name="T9" fmla="*/ 14 h 4463"/>
                      <a:gd name="T10" fmla="*/ 215 w 234"/>
                      <a:gd name="T11" fmla="*/ 29 h 4463"/>
                      <a:gd name="T12" fmla="*/ 215 w 234"/>
                      <a:gd name="T13" fmla="*/ 0 h 4463"/>
                      <a:gd name="T14" fmla="*/ 234 w 234"/>
                      <a:gd name="T15" fmla="*/ 0 h 4463"/>
                      <a:gd name="T16" fmla="*/ 234 w 234"/>
                      <a:gd name="T17" fmla="*/ 15 h 4463"/>
                      <a:gd name="T18" fmla="*/ 215 w 234"/>
                      <a:gd name="T19" fmla="*/ 0 h 446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4"/>
                      <a:gd name="T31" fmla="*/ 0 h 4463"/>
                      <a:gd name="T32" fmla="*/ 234 w 234"/>
                      <a:gd name="T33" fmla="*/ 4463 h 446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4" h="4463">
                        <a:moveTo>
                          <a:pt x="215" y="0"/>
                        </a:moveTo>
                        <a:lnTo>
                          <a:pt x="234" y="15"/>
                        </a:lnTo>
                        <a:lnTo>
                          <a:pt x="37" y="4463"/>
                        </a:lnTo>
                        <a:lnTo>
                          <a:pt x="0" y="4462"/>
                        </a:lnTo>
                        <a:lnTo>
                          <a:pt x="197" y="14"/>
                        </a:lnTo>
                        <a:lnTo>
                          <a:pt x="215" y="29"/>
                        </a:lnTo>
                        <a:lnTo>
                          <a:pt x="215" y="0"/>
                        </a:lnTo>
                        <a:lnTo>
                          <a:pt x="234" y="0"/>
                        </a:lnTo>
                        <a:lnTo>
                          <a:pt x="234" y="15"/>
                        </a:lnTo>
                        <a:lnTo>
                          <a:pt x="21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4" name="Freeform 135"/>
                  <p:cNvSpPr>
                    <a:spLocks/>
                  </p:cNvSpPr>
                  <p:nvPr/>
                </p:nvSpPr>
                <p:spPr bwMode="auto">
                  <a:xfrm flipH="1">
                    <a:off x="3327" y="3289"/>
                    <a:ext cx="23" cy="1"/>
                  </a:xfrm>
                  <a:custGeom>
                    <a:avLst/>
                    <a:gdLst>
                      <a:gd name="T0" fmla="*/ 1 w 603"/>
                      <a:gd name="T1" fmla="*/ 15 h 29"/>
                      <a:gd name="T2" fmla="*/ 19 w 603"/>
                      <a:gd name="T3" fmla="*/ 0 h 29"/>
                      <a:gd name="T4" fmla="*/ 603 w 603"/>
                      <a:gd name="T5" fmla="*/ 0 h 29"/>
                      <a:gd name="T6" fmla="*/ 603 w 603"/>
                      <a:gd name="T7" fmla="*/ 29 h 29"/>
                      <a:gd name="T8" fmla="*/ 19 w 603"/>
                      <a:gd name="T9" fmla="*/ 29 h 29"/>
                      <a:gd name="T10" fmla="*/ 39 w 603"/>
                      <a:gd name="T11" fmla="*/ 14 h 29"/>
                      <a:gd name="T12" fmla="*/ 1 w 603"/>
                      <a:gd name="T13" fmla="*/ 15 h 29"/>
                      <a:gd name="T14" fmla="*/ 0 w 603"/>
                      <a:gd name="T15" fmla="*/ 0 h 29"/>
                      <a:gd name="T16" fmla="*/ 19 w 603"/>
                      <a:gd name="T17" fmla="*/ 0 h 29"/>
                      <a:gd name="T18" fmla="*/ 1 w 603"/>
                      <a:gd name="T19" fmla="*/ 15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3"/>
                      <a:gd name="T31" fmla="*/ 0 h 29"/>
                      <a:gd name="T32" fmla="*/ 603 w 603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3" h="29">
                        <a:moveTo>
                          <a:pt x="1" y="15"/>
                        </a:moveTo>
                        <a:lnTo>
                          <a:pt x="19" y="0"/>
                        </a:lnTo>
                        <a:lnTo>
                          <a:pt x="603" y="0"/>
                        </a:lnTo>
                        <a:lnTo>
                          <a:pt x="603" y="29"/>
                        </a:lnTo>
                        <a:lnTo>
                          <a:pt x="19" y="29"/>
                        </a:lnTo>
                        <a:lnTo>
                          <a:pt x="39" y="14"/>
                        </a:lnTo>
                        <a:lnTo>
                          <a:pt x="1" y="15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" y="15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5" name="Freeform 136"/>
                  <p:cNvSpPr>
                    <a:spLocks/>
                  </p:cNvSpPr>
                  <p:nvPr/>
                </p:nvSpPr>
                <p:spPr bwMode="auto">
                  <a:xfrm flipH="1">
                    <a:off x="3327" y="3289"/>
                    <a:ext cx="22" cy="171"/>
                  </a:xfrm>
                  <a:custGeom>
                    <a:avLst/>
                    <a:gdLst>
                      <a:gd name="T0" fmla="*/ 0 w 584"/>
                      <a:gd name="T1" fmla="*/ 0 h 4449"/>
                      <a:gd name="T2" fmla="*/ 190 w 584"/>
                      <a:gd name="T3" fmla="*/ 4449 h 4449"/>
                      <a:gd name="T4" fmla="*/ 387 w 584"/>
                      <a:gd name="T5" fmla="*/ 4449 h 4449"/>
                      <a:gd name="T6" fmla="*/ 584 w 584"/>
                      <a:gd name="T7" fmla="*/ 0 h 4449"/>
                      <a:gd name="T8" fmla="*/ 0 w 584"/>
                      <a:gd name="T9" fmla="*/ 0 h 44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4"/>
                      <a:gd name="T16" fmla="*/ 0 h 4449"/>
                      <a:gd name="T17" fmla="*/ 584 w 584"/>
                      <a:gd name="T18" fmla="*/ 4449 h 44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4" h="4449">
                        <a:moveTo>
                          <a:pt x="0" y="0"/>
                        </a:moveTo>
                        <a:lnTo>
                          <a:pt x="190" y="4449"/>
                        </a:lnTo>
                        <a:lnTo>
                          <a:pt x="387" y="4449"/>
                        </a:lnTo>
                        <a:lnTo>
                          <a:pt x="58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3175" cmpd="sng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6" name="Freeform 137"/>
                  <p:cNvSpPr>
                    <a:spLocks/>
                  </p:cNvSpPr>
                  <p:nvPr/>
                </p:nvSpPr>
                <p:spPr bwMode="auto">
                  <a:xfrm flipH="1">
                    <a:off x="3341" y="3078"/>
                    <a:ext cx="9" cy="169"/>
                  </a:xfrm>
                  <a:custGeom>
                    <a:avLst/>
                    <a:gdLst>
                      <a:gd name="T0" fmla="*/ 209 w 227"/>
                      <a:gd name="T1" fmla="*/ 0 h 4382"/>
                      <a:gd name="T2" fmla="*/ 190 w 227"/>
                      <a:gd name="T3" fmla="*/ 14 h 4382"/>
                      <a:gd name="T4" fmla="*/ 0 w 227"/>
                      <a:gd name="T5" fmla="*/ 4381 h 4382"/>
                      <a:gd name="T6" fmla="*/ 38 w 227"/>
                      <a:gd name="T7" fmla="*/ 4382 h 4382"/>
                      <a:gd name="T8" fmla="*/ 227 w 227"/>
                      <a:gd name="T9" fmla="*/ 15 h 4382"/>
                      <a:gd name="T10" fmla="*/ 209 w 227"/>
                      <a:gd name="T11" fmla="*/ 29 h 4382"/>
                      <a:gd name="T12" fmla="*/ 209 w 227"/>
                      <a:gd name="T13" fmla="*/ 0 h 4382"/>
                      <a:gd name="T14" fmla="*/ 191 w 227"/>
                      <a:gd name="T15" fmla="*/ 0 h 4382"/>
                      <a:gd name="T16" fmla="*/ 190 w 227"/>
                      <a:gd name="T17" fmla="*/ 14 h 4382"/>
                      <a:gd name="T18" fmla="*/ 209 w 227"/>
                      <a:gd name="T19" fmla="*/ 0 h 438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7"/>
                      <a:gd name="T31" fmla="*/ 0 h 4382"/>
                      <a:gd name="T32" fmla="*/ 227 w 227"/>
                      <a:gd name="T33" fmla="*/ 4382 h 438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7" h="4382">
                        <a:moveTo>
                          <a:pt x="209" y="0"/>
                        </a:moveTo>
                        <a:lnTo>
                          <a:pt x="190" y="14"/>
                        </a:lnTo>
                        <a:lnTo>
                          <a:pt x="0" y="4381"/>
                        </a:lnTo>
                        <a:lnTo>
                          <a:pt x="38" y="4382"/>
                        </a:lnTo>
                        <a:lnTo>
                          <a:pt x="227" y="15"/>
                        </a:lnTo>
                        <a:lnTo>
                          <a:pt x="209" y="29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0" y="14"/>
                        </a:ln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7" name="Freeform 138"/>
                  <p:cNvSpPr>
                    <a:spLocks/>
                  </p:cNvSpPr>
                  <p:nvPr/>
                </p:nvSpPr>
                <p:spPr bwMode="auto">
                  <a:xfrm flipH="1">
                    <a:off x="3333" y="3078"/>
                    <a:ext cx="9" cy="1"/>
                  </a:xfrm>
                  <a:custGeom>
                    <a:avLst/>
                    <a:gdLst>
                      <a:gd name="T0" fmla="*/ 215 w 215"/>
                      <a:gd name="T1" fmla="*/ 14 h 29"/>
                      <a:gd name="T2" fmla="*/ 197 w 215"/>
                      <a:gd name="T3" fmla="*/ 0 h 29"/>
                      <a:gd name="T4" fmla="*/ 0 w 215"/>
                      <a:gd name="T5" fmla="*/ 0 h 29"/>
                      <a:gd name="T6" fmla="*/ 0 w 215"/>
                      <a:gd name="T7" fmla="*/ 29 h 29"/>
                      <a:gd name="T8" fmla="*/ 197 w 215"/>
                      <a:gd name="T9" fmla="*/ 29 h 29"/>
                      <a:gd name="T10" fmla="*/ 178 w 215"/>
                      <a:gd name="T11" fmla="*/ 15 h 29"/>
                      <a:gd name="T12" fmla="*/ 215 w 215"/>
                      <a:gd name="T13" fmla="*/ 14 h 29"/>
                      <a:gd name="T14" fmla="*/ 215 w 215"/>
                      <a:gd name="T15" fmla="*/ 0 h 29"/>
                      <a:gd name="T16" fmla="*/ 197 w 215"/>
                      <a:gd name="T17" fmla="*/ 0 h 29"/>
                      <a:gd name="T18" fmla="*/ 215 w 215"/>
                      <a:gd name="T19" fmla="*/ 14 h 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5"/>
                      <a:gd name="T31" fmla="*/ 0 h 29"/>
                      <a:gd name="T32" fmla="*/ 215 w 215"/>
                      <a:gd name="T33" fmla="*/ 29 h 2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5" h="29">
                        <a:moveTo>
                          <a:pt x="215" y="14"/>
                        </a:moveTo>
                        <a:lnTo>
                          <a:pt x="197" y="0"/>
                        </a:ln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97" y="29"/>
                        </a:lnTo>
                        <a:lnTo>
                          <a:pt x="178" y="15"/>
                        </a:lnTo>
                        <a:lnTo>
                          <a:pt x="215" y="14"/>
                        </a:lnTo>
                        <a:lnTo>
                          <a:pt x="215" y="0"/>
                        </a:lnTo>
                        <a:lnTo>
                          <a:pt x="197" y="0"/>
                        </a:lnTo>
                        <a:lnTo>
                          <a:pt x="215" y="1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8" name="Freeform 139"/>
                  <p:cNvSpPr>
                    <a:spLocks/>
                  </p:cNvSpPr>
                  <p:nvPr/>
                </p:nvSpPr>
                <p:spPr bwMode="auto">
                  <a:xfrm flipH="1">
                    <a:off x="3326" y="3079"/>
                    <a:ext cx="9" cy="168"/>
                  </a:xfrm>
                  <a:custGeom>
                    <a:avLst/>
                    <a:gdLst>
                      <a:gd name="T0" fmla="*/ 216 w 235"/>
                      <a:gd name="T1" fmla="*/ 4383 h 4383"/>
                      <a:gd name="T2" fmla="*/ 235 w 235"/>
                      <a:gd name="T3" fmla="*/ 4367 h 4383"/>
                      <a:gd name="T4" fmla="*/ 37 w 235"/>
                      <a:gd name="T5" fmla="*/ 0 h 4383"/>
                      <a:gd name="T6" fmla="*/ 0 w 235"/>
                      <a:gd name="T7" fmla="*/ 1 h 4383"/>
                      <a:gd name="T8" fmla="*/ 198 w 235"/>
                      <a:gd name="T9" fmla="*/ 4368 h 4383"/>
                      <a:gd name="T10" fmla="*/ 216 w 235"/>
                      <a:gd name="T11" fmla="*/ 4353 h 4383"/>
                      <a:gd name="T12" fmla="*/ 216 w 235"/>
                      <a:gd name="T13" fmla="*/ 4383 h 4383"/>
                      <a:gd name="T14" fmla="*/ 235 w 235"/>
                      <a:gd name="T15" fmla="*/ 4383 h 4383"/>
                      <a:gd name="T16" fmla="*/ 235 w 235"/>
                      <a:gd name="T17" fmla="*/ 4367 h 4383"/>
                      <a:gd name="T18" fmla="*/ 216 w 235"/>
                      <a:gd name="T19" fmla="*/ 4383 h 438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5"/>
                      <a:gd name="T31" fmla="*/ 0 h 4383"/>
                      <a:gd name="T32" fmla="*/ 235 w 235"/>
                      <a:gd name="T33" fmla="*/ 4383 h 438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5" h="4383">
                        <a:moveTo>
                          <a:pt x="216" y="4383"/>
                        </a:moveTo>
                        <a:lnTo>
                          <a:pt x="235" y="4367"/>
                        </a:lnTo>
                        <a:lnTo>
                          <a:pt x="37" y="0"/>
                        </a:lnTo>
                        <a:lnTo>
                          <a:pt x="0" y="1"/>
                        </a:lnTo>
                        <a:lnTo>
                          <a:pt x="198" y="4368"/>
                        </a:lnTo>
                        <a:lnTo>
                          <a:pt x="216" y="4353"/>
                        </a:lnTo>
                        <a:lnTo>
                          <a:pt x="216" y="4383"/>
                        </a:lnTo>
                        <a:lnTo>
                          <a:pt x="235" y="4383"/>
                        </a:lnTo>
                        <a:lnTo>
                          <a:pt x="235" y="4367"/>
                        </a:lnTo>
                        <a:lnTo>
                          <a:pt x="216" y="4383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49" name="Freeform 140"/>
                  <p:cNvSpPr>
                    <a:spLocks/>
                  </p:cNvSpPr>
                  <p:nvPr/>
                </p:nvSpPr>
                <p:spPr bwMode="auto">
                  <a:xfrm flipH="1">
                    <a:off x="3327" y="3246"/>
                    <a:ext cx="23" cy="1"/>
                  </a:xfrm>
                  <a:custGeom>
                    <a:avLst/>
                    <a:gdLst>
                      <a:gd name="T0" fmla="*/ 0 w 603"/>
                      <a:gd name="T1" fmla="*/ 14 h 30"/>
                      <a:gd name="T2" fmla="*/ 19 w 603"/>
                      <a:gd name="T3" fmla="*/ 30 h 30"/>
                      <a:gd name="T4" fmla="*/ 603 w 603"/>
                      <a:gd name="T5" fmla="*/ 30 h 30"/>
                      <a:gd name="T6" fmla="*/ 603 w 603"/>
                      <a:gd name="T7" fmla="*/ 0 h 30"/>
                      <a:gd name="T8" fmla="*/ 19 w 603"/>
                      <a:gd name="T9" fmla="*/ 0 h 30"/>
                      <a:gd name="T10" fmla="*/ 38 w 603"/>
                      <a:gd name="T11" fmla="*/ 15 h 30"/>
                      <a:gd name="T12" fmla="*/ 0 w 603"/>
                      <a:gd name="T13" fmla="*/ 14 h 30"/>
                      <a:gd name="T14" fmla="*/ 0 w 603"/>
                      <a:gd name="T15" fmla="*/ 30 h 30"/>
                      <a:gd name="T16" fmla="*/ 19 w 603"/>
                      <a:gd name="T17" fmla="*/ 30 h 30"/>
                      <a:gd name="T18" fmla="*/ 0 w 603"/>
                      <a:gd name="T19" fmla="*/ 14 h 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03"/>
                      <a:gd name="T31" fmla="*/ 0 h 30"/>
                      <a:gd name="T32" fmla="*/ 603 w 603"/>
                      <a:gd name="T33" fmla="*/ 30 h 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03" h="30">
                        <a:moveTo>
                          <a:pt x="0" y="14"/>
                        </a:moveTo>
                        <a:lnTo>
                          <a:pt x="19" y="30"/>
                        </a:lnTo>
                        <a:lnTo>
                          <a:pt x="603" y="30"/>
                        </a:lnTo>
                        <a:lnTo>
                          <a:pt x="603" y="0"/>
                        </a:lnTo>
                        <a:lnTo>
                          <a:pt x="19" y="0"/>
                        </a:lnTo>
                        <a:lnTo>
                          <a:pt x="38" y="15"/>
                        </a:lnTo>
                        <a:lnTo>
                          <a:pt x="0" y="14"/>
                        </a:lnTo>
                        <a:lnTo>
                          <a:pt x="0" y="30"/>
                        </a:lnTo>
                        <a:lnTo>
                          <a:pt x="19" y="3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0" name="Freeform 141"/>
                  <p:cNvSpPr>
                    <a:spLocks/>
                  </p:cNvSpPr>
                  <p:nvPr/>
                </p:nvSpPr>
                <p:spPr bwMode="auto">
                  <a:xfrm flipH="1">
                    <a:off x="3327" y="3079"/>
                    <a:ext cx="22" cy="168"/>
                  </a:xfrm>
                  <a:custGeom>
                    <a:avLst/>
                    <a:gdLst>
                      <a:gd name="T0" fmla="*/ 0 w 584"/>
                      <a:gd name="T1" fmla="*/ 4366 h 4366"/>
                      <a:gd name="T2" fmla="*/ 190 w 584"/>
                      <a:gd name="T3" fmla="*/ 0 h 4366"/>
                      <a:gd name="T4" fmla="*/ 387 w 584"/>
                      <a:gd name="T5" fmla="*/ 0 h 4366"/>
                      <a:gd name="T6" fmla="*/ 584 w 584"/>
                      <a:gd name="T7" fmla="*/ 4366 h 4366"/>
                      <a:gd name="T8" fmla="*/ 0 w 584"/>
                      <a:gd name="T9" fmla="*/ 4366 h 43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4"/>
                      <a:gd name="T16" fmla="*/ 0 h 4366"/>
                      <a:gd name="T17" fmla="*/ 584 w 584"/>
                      <a:gd name="T18" fmla="*/ 4366 h 43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4" h="4366">
                        <a:moveTo>
                          <a:pt x="0" y="4366"/>
                        </a:moveTo>
                        <a:lnTo>
                          <a:pt x="190" y="0"/>
                        </a:lnTo>
                        <a:lnTo>
                          <a:pt x="387" y="0"/>
                        </a:lnTo>
                        <a:lnTo>
                          <a:pt x="584" y="4366"/>
                        </a:lnTo>
                        <a:lnTo>
                          <a:pt x="0" y="436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3175" cmpd="sng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1" name="Freeform 142"/>
                  <p:cNvSpPr>
                    <a:spLocks/>
                  </p:cNvSpPr>
                  <p:nvPr/>
                </p:nvSpPr>
                <p:spPr bwMode="auto">
                  <a:xfrm flipH="1">
                    <a:off x="3328" y="3258"/>
                    <a:ext cx="19" cy="20"/>
                  </a:xfrm>
                  <a:custGeom>
                    <a:avLst/>
                    <a:gdLst>
                      <a:gd name="T0" fmla="*/ 285 w 498"/>
                      <a:gd name="T1" fmla="*/ 2 h 497"/>
                      <a:gd name="T2" fmla="*/ 321 w 498"/>
                      <a:gd name="T3" fmla="*/ 10 h 497"/>
                      <a:gd name="T4" fmla="*/ 354 w 498"/>
                      <a:gd name="T5" fmla="*/ 24 h 497"/>
                      <a:gd name="T6" fmla="*/ 386 w 498"/>
                      <a:gd name="T7" fmla="*/ 41 h 497"/>
                      <a:gd name="T8" fmla="*/ 414 w 498"/>
                      <a:gd name="T9" fmla="*/ 62 h 497"/>
                      <a:gd name="T10" fmla="*/ 439 w 498"/>
                      <a:gd name="T11" fmla="*/ 88 h 497"/>
                      <a:gd name="T12" fmla="*/ 460 w 498"/>
                      <a:gd name="T13" fmla="*/ 116 h 497"/>
                      <a:gd name="T14" fmla="*/ 478 w 498"/>
                      <a:gd name="T15" fmla="*/ 149 h 497"/>
                      <a:gd name="T16" fmla="*/ 490 w 498"/>
                      <a:gd name="T17" fmla="*/ 184 h 497"/>
                      <a:gd name="T18" fmla="*/ 496 w 498"/>
                      <a:gd name="T19" fmla="*/ 220 h 497"/>
                      <a:gd name="T20" fmla="*/ 498 w 498"/>
                      <a:gd name="T21" fmla="*/ 259 h 497"/>
                      <a:gd name="T22" fmla="*/ 493 w 498"/>
                      <a:gd name="T23" fmla="*/ 299 h 497"/>
                      <a:gd name="T24" fmla="*/ 483 w 498"/>
                      <a:gd name="T25" fmla="*/ 334 h 497"/>
                      <a:gd name="T26" fmla="*/ 467 w 498"/>
                      <a:gd name="T27" fmla="*/ 368 h 497"/>
                      <a:gd name="T28" fmla="*/ 448 w 498"/>
                      <a:gd name="T29" fmla="*/ 399 h 497"/>
                      <a:gd name="T30" fmla="*/ 425 w 498"/>
                      <a:gd name="T31" fmla="*/ 425 h 497"/>
                      <a:gd name="T32" fmla="*/ 397 w 498"/>
                      <a:gd name="T33" fmla="*/ 449 h 497"/>
                      <a:gd name="T34" fmla="*/ 366 w 498"/>
                      <a:gd name="T35" fmla="*/ 468 h 497"/>
                      <a:gd name="T36" fmla="*/ 334 w 498"/>
                      <a:gd name="T37" fmla="*/ 482 h 497"/>
                      <a:gd name="T38" fmla="*/ 299 w 498"/>
                      <a:gd name="T39" fmla="*/ 492 h 497"/>
                      <a:gd name="T40" fmla="*/ 263 w 498"/>
                      <a:gd name="T41" fmla="*/ 496 h 497"/>
                      <a:gd name="T42" fmla="*/ 226 w 498"/>
                      <a:gd name="T43" fmla="*/ 496 h 497"/>
                      <a:gd name="T44" fmla="*/ 189 w 498"/>
                      <a:gd name="T45" fmla="*/ 490 h 497"/>
                      <a:gd name="T46" fmla="*/ 155 w 498"/>
                      <a:gd name="T47" fmla="*/ 479 h 497"/>
                      <a:gd name="T48" fmla="*/ 123 w 498"/>
                      <a:gd name="T49" fmla="*/ 463 h 497"/>
                      <a:gd name="T50" fmla="*/ 93 w 498"/>
                      <a:gd name="T51" fmla="*/ 442 h 497"/>
                      <a:gd name="T52" fmla="*/ 66 w 498"/>
                      <a:gd name="T53" fmla="*/ 418 h 497"/>
                      <a:gd name="T54" fmla="*/ 44 w 498"/>
                      <a:gd name="T55" fmla="*/ 390 h 497"/>
                      <a:gd name="T56" fmla="*/ 26 w 498"/>
                      <a:gd name="T57" fmla="*/ 360 h 497"/>
                      <a:gd name="T58" fmla="*/ 12 w 498"/>
                      <a:gd name="T59" fmla="*/ 325 h 497"/>
                      <a:gd name="T60" fmla="*/ 3 w 498"/>
                      <a:gd name="T61" fmla="*/ 290 h 497"/>
                      <a:gd name="T62" fmla="*/ 0 w 498"/>
                      <a:gd name="T63" fmla="*/ 251 h 497"/>
                      <a:gd name="T64" fmla="*/ 3 w 498"/>
                      <a:gd name="T65" fmla="*/ 212 h 497"/>
                      <a:gd name="T66" fmla="*/ 11 w 498"/>
                      <a:gd name="T67" fmla="*/ 174 h 497"/>
                      <a:gd name="T68" fmla="*/ 25 w 498"/>
                      <a:gd name="T69" fmla="*/ 140 h 497"/>
                      <a:gd name="T70" fmla="*/ 43 w 498"/>
                      <a:gd name="T71" fmla="*/ 108 h 497"/>
                      <a:gd name="T72" fmla="*/ 65 w 498"/>
                      <a:gd name="T73" fmla="*/ 81 h 497"/>
                      <a:gd name="T74" fmla="*/ 92 w 498"/>
                      <a:gd name="T75" fmla="*/ 56 h 497"/>
                      <a:gd name="T76" fmla="*/ 120 w 498"/>
                      <a:gd name="T77" fmla="*/ 36 h 497"/>
                      <a:gd name="T78" fmla="*/ 153 w 498"/>
                      <a:gd name="T79" fmla="*/ 19 h 497"/>
                      <a:gd name="T80" fmla="*/ 187 w 498"/>
                      <a:gd name="T81" fmla="*/ 7 h 497"/>
                      <a:gd name="T82" fmla="*/ 223 w 498"/>
                      <a:gd name="T83" fmla="*/ 1 h 497"/>
                      <a:gd name="T84" fmla="*/ 260 w 498"/>
                      <a:gd name="T85" fmla="*/ 0 h 49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98"/>
                      <a:gd name="T130" fmla="*/ 0 h 497"/>
                      <a:gd name="T131" fmla="*/ 498 w 498"/>
                      <a:gd name="T132" fmla="*/ 497 h 49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98" h="497">
                        <a:moveTo>
                          <a:pt x="260" y="0"/>
                        </a:moveTo>
                        <a:lnTo>
                          <a:pt x="273" y="1"/>
                        </a:lnTo>
                        <a:lnTo>
                          <a:pt x="285" y="2"/>
                        </a:lnTo>
                        <a:lnTo>
                          <a:pt x="297" y="4"/>
                        </a:lnTo>
                        <a:lnTo>
                          <a:pt x="308" y="7"/>
                        </a:lnTo>
                        <a:lnTo>
                          <a:pt x="321" y="10"/>
                        </a:lnTo>
                        <a:lnTo>
                          <a:pt x="332" y="14"/>
                        </a:lnTo>
                        <a:lnTo>
                          <a:pt x="343" y="18"/>
                        </a:lnTo>
                        <a:lnTo>
                          <a:pt x="354" y="24"/>
                        </a:lnTo>
                        <a:lnTo>
                          <a:pt x="364" y="29"/>
                        </a:lnTo>
                        <a:lnTo>
                          <a:pt x="376" y="35"/>
                        </a:lnTo>
                        <a:lnTo>
                          <a:pt x="386" y="41"/>
                        </a:lnTo>
                        <a:lnTo>
                          <a:pt x="395" y="47"/>
                        </a:lnTo>
                        <a:lnTo>
                          <a:pt x="405" y="54"/>
                        </a:lnTo>
                        <a:lnTo>
                          <a:pt x="414" y="62"/>
                        </a:lnTo>
                        <a:lnTo>
                          <a:pt x="423" y="70"/>
                        </a:lnTo>
                        <a:lnTo>
                          <a:pt x="431" y="79"/>
                        </a:lnTo>
                        <a:lnTo>
                          <a:pt x="439" y="88"/>
                        </a:lnTo>
                        <a:lnTo>
                          <a:pt x="447" y="97"/>
                        </a:lnTo>
                        <a:lnTo>
                          <a:pt x="453" y="106"/>
                        </a:lnTo>
                        <a:lnTo>
                          <a:pt x="460" y="116"/>
                        </a:lnTo>
                        <a:lnTo>
                          <a:pt x="466" y="126"/>
                        </a:lnTo>
                        <a:lnTo>
                          <a:pt x="473" y="138"/>
                        </a:lnTo>
                        <a:lnTo>
                          <a:pt x="478" y="149"/>
                        </a:lnTo>
                        <a:lnTo>
                          <a:pt x="482" y="160"/>
                        </a:lnTo>
                        <a:lnTo>
                          <a:pt x="486" y="171"/>
                        </a:lnTo>
                        <a:lnTo>
                          <a:pt x="490" y="184"/>
                        </a:lnTo>
                        <a:lnTo>
                          <a:pt x="492" y="196"/>
                        </a:lnTo>
                        <a:lnTo>
                          <a:pt x="495" y="208"/>
                        </a:lnTo>
                        <a:lnTo>
                          <a:pt x="496" y="220"/>
                        </a:lnTo>
                        <a:lnTo>
                          <a:pt x="497" y="234"/>
                        </a:lnTo>
                        <a:lnTo>
                          <a:pt x="498" y="246"/>
                        </a:lnTo>
                        <a:lnTo>
                          <a:pt x="498" y="259"/>
                        </a:lnTo>
                        <a:lnTo>
                          <a:pt x="497" y="272"/>
                        </a:lnTo>
                        <a:lnTo>
                          <a:pt x="495" y="285"/>
                        </a:lnTo>
                        <a:lnTo>
                          <a:pt x="493" y="299"/>
                        </a:lnTo>
                        <a:lnTo>
                          <a:pt x="490" y="311"/>
                        </a:lnTo>
                        <a:lnTo>
                          <a:pt x="487" y="323"/>
                        </a:lnTo>
                        <a:lnTo>
                          <a:pt x="483" y="334"/>
                        </a:lnTo>
                        <a:lnTo>
                          <a:pt x="479" y="346"/>
                        </a:lnTo>
                        <a:lnTo>
                          <a:pt x="474" y="357"/>
                        </a:lnTo>
                        <a:lnTo>
                          <a:pt x="467" y="368"/>
                        </a:lnTo>
                        <a:lnTo>
                          <a:pt x="461" y="378"/>
                        </a:lnTo>
                        <a:lnTo>
                          <a:pt x="455" y="388"/>
                        </a:lnTo>
                        <a:lnTo>
                          <a:pt x="448" y="399"/>
                        </a:lnTo>
                        <a:lnTo>
                          <a:pt x="441" y="408"/>
                        </a:lnTo>
                        <a:lnTo>
                          <a:pt x="433" y="417"/>
                        </a:lnTo>
                        <a:lnTo>
                          <a:pt x="425" y="425"/>
                        </a:lnTo>
                        <a:lnTo>
                          <a:pt x="415" y="433"/>
                        </a:lnTo>
                        <a:lnTo>
                          <a:pt x="406" y="441"/>
                        </a:lnTo>
                        <a:lnTo>
                          <a:pt x="397" y="449"/>
                        </a:lnTo>
                        <a:lnTo>
                          <a:pt x="387" y="456"/>
                        </a:lnTo>
                        <a:lnTo>
                          <a:pt x="378" y="462"/>
                        </a:lnTo>
                        <a:lnTo>
                          <a:pt x="366" y="468"/>
                        </a:lnTo>
                        <a:lnTo>
                          <a:pt x="356" y="473"/>
                        </a:lnTo>
                        <a:lnTo>
                          <a:pt x="345" y="478"/>
                        </a:lnTo>
                        <a:lnTo>
                          <a:pt x="334" y="482"/>
                        </a:lnTo>
                        <a:lnTo>
                          <a:pt x="323" y="486"/>
                        </a:lnTo>
                        <a:lnTo>
                          <a:pt x="311" y="489"/>
                        </a:lnTo>
                        <a:lnTo>
                          <a:pt x="299" y="492"/>
                        </a:lnTo>
                        <a:lnTo>
                          <a:pt x="287" y="494"/>
                        </a:lnTo>
                        <a:lnTo>
                          <a:pt x="276" y="495"/>
                        </a:lnTo>
                        <a:lnTo>
                          <a:pt x="263" y="496"/>
                        </a:lnTo>
                        <a:lnTo>
                          <a:pt x="250" y="497"/>
                        </a:lnTo>
                        <a:lnTo>
                          <a:pt x="238" y="497"/>
                        </a:lnTo>
                        <a:lnTo>
                          <a:pt x="226" y="496"/>
                        </a:lnTo>
                        <a:lnTo>
                          <a:pt x="213" y="494"/>
                        </a:lnTo>
                        <a:lnTo>
                          <a:pt x="201" y="492"/>
                        </a:lnTo>
                        <a:lnTo>
                          <a:pt x="189" y="490"/>
                        </a:lnTo>
                        <a:lnTo>
                          <a:pt x="178" y="487"/>
                        </a:lnTo>
                        <a:lnTo>
                          <a:pt x="166" y="483"/>
                        </a:lnTo>
                        <a:lnTo>
                          <a:pt x="155" y="479"/>
                        </a:lnTo>
                        <a:lnTo>
                          <a:pt x="144" y="474"/>
                        </a:lnTo>
                        <a:lnTo>
                          <a:pt x="133" y="469"/>
                        </a:lnTo>
                        <a:lnTo>
                          <a:pt x="123" y="463"/>
                        </a:lnTo>
                        <a:lnTo>
                          <a:pt x="112" y="457"/>
                        </a:lnTo>
                        <a:lnTo>
                          <a:pt x="103" y="450"/>
                        </a:lnTo>
                        <a:lnTo>
                          <a:pt x="93" y="442"/>
                        </a:lnTo>
                        <a:lnTo>
                          <a:pt x="84" y="435"/>
                        </a:lnTo>
                        <a:lnTo>
                          <a:pt x="76" y="427"/>
                        </a:lnTo>
                        <a:lnTo>
                          <a:pt x="66" y="418"/>
                        </a:lnTo>
                        <a:lnTo>
                          <a:pt x="59" y="410"/>
                        </a:lnTo>
                        <a:lnTo>
                          <a:pt x="51" y="401"/>
                        </a:lnTo>
                        <a:lnTo>
                          <a:pt x="44" y="390"/>
                        </a:lnTo>
                        <a:lnTo>
                          <a:pt x="38" y="380"/>
                        </a:lnTo>
                        <a:lnTo>
                          <a:pt x="32" y="370"/>
                        </a:lnTo>
                        <a:lnTo>
                          <a:pt x="26" y="360"/>
                        </a:lnTo>
                        <a:lnTo>
                          <a:pt x="20" y="349"/>
                        </a:lnTo>
                        <a:lnTo>
                          <a:pt x="16" y="337"/>
                        </a:lnTo>
                        <a:lnTo>
                          <a:pt x="12" y="325"/>
                        </a:lnTo>
                        <a:lnTo>
                          <a:pt x="8" y="314"/>
                        </a:lnTo>
                        <a:lnTo>
                          <a:pt x="5" y="302"/>
                        </a:lnTo>
                        <a:lnTo>
                          <a:pt x="3" y="290"/>
                        </a:lnTo>
                        <a:lnTo>
                          <a:pt x="1" y="276"/>
                        </a:lnTo>
                        <a:lnTo>
                          <a:pt x="0" y="264"/>
                        </a:lnTo>
                        <a:lnTo>
                          <a:pt x="0" y="251"/>
                        </a:lnTo>
                        <a:lnTo>
                          <a:pt x="0" y="238"/>
                        </a:lnTo>
                        <a:lnTo>
                          <a:pt x="1" y="224"/>
                        </a:lnTo>
                        <a:lnTo>
                          <a:pt x="3" y="212"/>
                        </a:lnTo>
                        <a:lnTo>
                          <a:pt x="5" y="199"/>
                        </a:lnTo>
                        <a:lnTo>
                          <a:pt x="7" y="187"/>
                        </a:lnTo>
                        <a:lnTo>
                          <a:pt x="11" y="174"/>
                        </a:lnTo>
                        <a:lnTo>
                          <a:pt x="15" y="162"/>
                        </a:lnTo>
                        <a:lnTo>
                          <a:pt x="19" y="151"/>
                        </a:lnTo>
                        <a:lnTo>
                          <a:pt x="25" y="140"/>
                        </a:lnTo>
                        <a:lnTo>
                          <a:pt x="31" y="130"/>
                        </a:lnTo>
                        <a:lnTo>
                          <a:pt x="37" y="118"/>
                        </a:lnTo>
                        <a:lnTo>
                          <a:pt x="43" y="108"/>
                        </a:lnTo>
                        <a:lnTo>
                          <a:pt x="50" y="99"/>
                        </a:lnTo>
                        <a:lnTo>
                          <a:pt x="57" y="89"/>
                        </a:lnTo>
                        <a:lnTo>
                          <a:pt x="65" y="81"/>
                        </a:lnTo>
                        <a:lnTo>
                          <a:pt x="74" y="71"/>
                        </a:lnTo>
                        <a:lnTo>
                          <a:pt x="83" y="63"/>
                        </a:lnTo>
                        <a:lnTo>
                          <a:pt x="92" y="56"/>
                        </a:lnTo>
                        <a:lnTo>
                          <a:pt x="101" y="48"/>
                        </a:lnTo>
                        <a:lnTo>
                          <a:pt x="110" y="42"/>
                        </a:lnTo>
                        <a:lnTo>
                          <a:pt x="120" y="36"/>
                        </a:lnTo>
                        <a:lnTo>
                          <a:pt x="131" y="30"/>
                        </a:lnTo>
                        <a:lnTo>
                          <a:pt x="142" y="25"/>
                        </a:lnTo>
                        <a:lnTo>
                          <a:pt x="153" y="19"/>
                        </a:lnTo>
                        <a:lnTo>
                          <a:pt x="164" y="14"/>
                        </a:lnTo>
                        <a:lnTo>
                          <a:pt x="176" y="11"/>
                        </a:lnTo>
                        <a:lnTo>
                          <a:pt x="187" y="7"/>
                        </a:lnTo>
                        <a:lnTo>
                          <a:pt x="199" y="5"/>
                        </a:lnTo>
                        <a:lnTo>
                          <a:pt x="210" y="3"/>
                        </a:lnTo>
                        <a:lnTo>
                          <a:pt x="223" y="1"/>
                        </a:lnTo>
                        <a:lnTo>
                          <a:pt x="235" y="0"/>
                        </a:lnTo>
                        <a:lnTo>
                          <a:pt x="247" y="0"/>
                        </a:lnTo>
                        <a:lnTo>
                          <a:pt x="26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2" name="Freeform 143"/>
                  <p:cNvSpPr>
                    <a:spLocks/>
                  </p:cNvSpPr>
                  <p:nvPr/>
                </p:nvSpPr>
                <p:spPr bwMode="auto">
                  <a:xfrm flipH="1">
                    <a:off x="3328" y="3258"/>
                    <a:ext cx="9" cy="10"/>
                  </a:xfrm>
                  <a:custGeom>
                    <a:avLst/>
                    <a:gdLst>
                      <a:gd name="T0" fmla="*/ 254 w 254"/>
                      <a:gd name="T1" fmla="*/ 275 h 275"/>
                      <a:gd name="T2" fmla="*/ 254 w 254"/>
                      <a:gd name="T3" fmla="*/ 247 h 275"/>
                      <a:gd name="T4" fmla="*/ 251 w 254"/>
                      <a:gd name="T5" fmla="*/ 220 h 275"/>
                      <a:gd name="T6" fmla="*/ 245 w 254"/>
                      <a:gd name="T7" fmla="*/ 194 h 275"/>
                      <a:gd name="T8" fmla="*/ 237 w 254"/>
                      <a:gd name="T9" fmla="*/ 169 h 275"/>
                      <a:gd name="T10" fmla="*/ 227 w 254"/>
                      <a:gd name="T11" fmla="*/ 146 h 275"/>
                      <a:gd name="T12" fmla="*/ 215 w 254"/>
                      <a:gd name="T13" fmla="*/ 123 h 275"/>
                      <a:gd name="T14" fmla="*/ 200 w 254"/>
                      <a:gd name="T15" fmla="*/ 103 h 275"/>
                      <a:gd name="T16" fmla="*/ 184 w 254"/>
                      <a:gd name="T17" fmla="*/ 83 h 275"/>
                      <a:gd name="T18" fmla="*/ 166 w 254"/>
                      <a:gd name="T19" fmla="*/ 65 h 275"/>
                      <a:gd name="T20" fmla="*/ 145 w 254"/>
                      <a:gd name="T21" fmla="*/ 50 h 275"/>
                      <a:gd name="T22" fmla="*/ 124 w 254"/>
                      <a:gd name="T23" fmla="*/ 35 h 275"/>
                      <a:gd name="T24" fmla="*/ 101 w 254"/>
                      <a:gd name="T25" fmla="*/ 24 h 275"/>
                      <a:gd name="T26" fmla="*/ 78 w 254"/>
                      <a:gd name="T27" fmla="*/ 14 h 275"/>
                      <a:gd name="T28" fmla="*/ 53 w 254"/>
                      <a:gd name="T29" fmla="*/ 7 h 275"/>
                      <a:gd name="T30" fmla="*/ 28 w 254"/>
                      <a:gd name="T31" fmla="*/ 2 h 275"/>
                      <a:gd name="T32" fmla="*/ 1 w 254"/>
                      <a:gd name="T33" fmla="*/ 0 h 275"/>
                      <a:gd name="T34" fmla="*/ 12 w 254"/>
                      <a:gd name="T35" fmla="*/ 31 h 275"/>
                      <a:gd name="T36" fmla="*/ 35 w 254"/>
                      <a:gd name="T37" fmla="*/ 34 h 275"/>
                      <a:gd name="T38" fmla="*/ 56 w 254"/>
                      <a:gd name="T39" fmla="*/ 41 h 275"/>
                      <a:gd name="T40" fmla="*/ 78 w 254"/>
                      <a:gd name="T41" fmla="*/ 48 h 275"/>
                      <a:gd name="T42" fmla="*/ 98 w 254"/>
                      <a:gd name="T43" fmla="*/ 57 h 275"/>
                      <a:gd name="T44" fmla="*/ 118 w 254"/>
                      <a:gd name="T45" fmla="*/ 69 h 275"/>
                      <a:gd name="T46" fmla="*/ 136 w 254"/>
                      <a:gd name="T47" fmla="*/ 81 h 275"/>
                      <a:gd name="T48" fmla="*/ 153 w 254"/>
                      <a:gd name="T49" fmla="*/ 97 h 275"/>
                      <a:gd name="T50" fmla="*/ 169 w 254"/>
                      <a:gd name="T51" fmla="*/ 113 h 275"/>
                      <a:gd name="T52" fmla="*/ 182 w 254"/>
                      <a:gd name="T53" fmla="*/ 130 h 275"/>
                      <a:gd name="T54" fmla="*/ 194 w 254"/>
                      <a:gd name="T55" fmla="*/ 150 h 275"/>
                      <a:gd name="T56" fmla="*/ 204 w 254"/>
                      <a:gd name="T57" fmla="*/ 170 h 275"/>
                      <a:gd name="T58" fmla="*/ 213 w 254"/>
                      <a:gd name="T59" fmla="*/ 191 h 275"/>
                      <a:gd name="T60" fmla="*/ 218 w 254"/>
                      <a:gd name="T61" fmla="*/ 214 h 275"/>
                      <a:gd name="T62" fmla="*/ 222 w 254"/>
                      <a:gd name="T63" fmla="*/ 237 h 275"/>
                      <a:gd name="T64" fmla="*/ 224 w 254"/>
                      <a:gd name="T65" fmla="*/ 262 h 275"/>
                      <a:gd name="T66" fmla="*/ 223 w 254"/>
                      <a:gd name="T67" fmla="*/ 274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4"/>
                      <a:gd name="T103" fmla="*/ 0 h 275"/>
                      <a:gd name="T104" fmla="*/ 254 w 254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4" h="275">
                        <a:moveTo>
                          <a:pt x="254" y="275"/>
                        </a:moveTo>
                        <a:lnTo>
                          <a:pt x="254" y="275"/>
                        </a:lnTo>
                        <a:lnTo>
                          <a:pt x="254" y="261"/>
                        </a:lnTo>
                        <a:lnTo>
                          <a:pt x="254" y="247"/>
                        </a:lnTo>
                        <a:lnTo>
                          <a:pt x="253" y="233"/>
                        </a:lnTo>
                        <a:lnTo>
                          <a:pt x="251" y="220"/>
                        </a:lnTo>
                        <a:lnTo>
                          <a:pt x="248" y="207"/>
                        </a:lnTo>
                        <a:lnTo>
                          <a:pt x="245" y="194"/>
                        </a:lnTo>
                        <a:lnTo>
                          <a:pt x="242" y="181"/>
                        </a:lnTo>
                        <a:lnTo>
                          <a:pt x="237" y="169"/>
                        </a:lnTo>
                        <a:lnTo>
                          <a:pt x="233" y="158"/>
                        </a:lnTo>
                        <a:lnTo>
                          <a:pt x="227" y="146"/>
                        </a:lnTo>
                        <a:lnTo>
                          <a:pt x="221" y="134"/>
                        </a:lnTo>
                        <a:lnTo>
                          <a:pt x="215" y="123"/>
                        </a:lnTo>
                        <a:lnTo>
                          <a:pt x="207" y="113"/>
                        </a:lnTo>
                        <a:lnTo>
                          <a:pt x="200" y="103"/>
                        </a:lnTo>
                        <a:lnTo>
                          <a:pt x="192" y="93"/>
                        </a:lnTo>
                        <a:lnTo>
                          <a:pt x="184" y="83"/>
                        </a:lnTo>
                        <a:lnTo>
                          <a:pt x="175" y="74"/>
                        </a:lnTo>
                        <a:lnTo>
                          <a:pt x="166" y="65"/>
                        </a:lnTo>
                        <a:lnTo>
                          <a:pt x="155" y="57"/>
                        </a:lnTo>
                        <a:lnTo>
                          <a:pt x="145" y="50"/>
                        </a:lnTo>
                        <a:lnTo>
                          <a:pt x="135" y="43"/>
                        </a:lnTo>
                        <a:lnTo>
                          <a:pt x="124" y="35"/>
                        </a:lnTo>
                        <a:lnTo>
                          <a:pt x="114" y="29"/>
                        </a:lnTo>
                        <a:lnTo>
                          <a:pt x="101" y="24"/>
                        </a:lnTo>
                        <a:lnTo>
                          <a:pt x="90" y="19"/>
                        </a:lnTo>
                        <a:lnTo>
                          <a:pt x="78" y="14"/>
                        </a:lnTo>
                        <a:lnTo>
                          <a:pt x="66" y="10"/>
                        </a:lnTo>
                        <a:lnTo>
                          <a:pt x="53" y="7"/>
                        </a:lnTo>
                        <a:lnTo>
                          <a:pt x="40" y="4"/>
                        </a:lnTo>
                        <a:lnTo>
                          <a:pt x="28" y="2"/>
                        </a:lnTo>
                        <a:lnTo>
                          <a:pt x="15" y="1"/>
                        </a:lnTo>
                        <a:lnTo>
                          <a:pt x="1" y="0"/>
                        </a:lnTo>
                        <a:lnTo>
                          <a:pt x="0" y="30"/>
                        </a:lnTo>
                        <a:lnTo>
                          <a:pt x="12" y="31"/>
                        </a:lnTo>
                        <a:lnTo>
                          <a:pt x="24" y="32"/>
                        </a:lnTo>
                        <a:lnTo>
                          <a:pt x="35" y="34"/>
                        </a:lnTo>
                        <a:lnTo>
                          <a:pt x="46" y="38"/>
                        </a:lnTo>
                        <a:lnTo>
                          <a:pt x="56" y="41"/>
                        </a:lnTo>
                        <a:lnTo>
                          <a:pt x="68" y="44"/>
                        </a:lnTo>
                        <a:lnTo>
                          <a:pt x="78" y="48"/>
                        </a:lnTo>
                        <a:lnTo>
                          <a:pt x="88" y="53"/>
                        </a:lnTo>
                        <a:lnTo>
                          <a:pt x="98" y="57"/>
                        </a:lnTo>
                        <a:lnTo>
                          <a:pt x="108" y="63"/>
                        </a:lnTo>
                        <a:lnTo>
                          <a:pt x="118" y="69"/>
                        </a:lnTo>
                        <a:lnTo>
                          <a:pt x="127" y="75"/>
                        </a:lnTo>
                        <a:lnTo>
                          <a:pt x="136" y="81"/>
                        </a:lnTo>
                        <a:lnTo>
                          <a:pt x="144" y="88"/>
                        </a:lnTo>
                        <a:lnTo>
                          <a:pt x="153" y="97"/>
                        </a:lnTo>
                        <a:lnTo>
                          <a:pt x="161" y="105"/>
                        </a:lnTo>
                        <a:lnTo>
                          <a:pt x="169" y="113"/>
                        </a:lnTo>
                        <a:lnTo>
                          <a:pt x="175" y="121"/>
                        </a:lnTo>
                        <a:lnTo>
                          <a:pt x="182" y="130"/>
                        </a:lnTo>
                        <a:lnTo>
                          <a:pt x="188" y="139"/>
                        </a:lnTo>
                        <a:lnTo>
                          <a:pt x="194" y="150"/>
                        </a:lnTo>
                        <a:lnTo>
                          <a:pt x="199" y="160"/>
                        </a:lnTo>
                        <a:lnTo>
                          <a:pt x="204" y="170"/>
                        </a:lnTo>
                        <a:lnTo>
                          <a:pt x="208" y="180"/>
                        </a:lnTo>
                        <a:lnTo>
                          <a:pt x="213" y="191"/>
                        </a:lnTo>
                        <a:lnTo>
                          <a:pt x="216" y="203"/>
                        </a:lnTo>
                        <a:lnTo>
                          <a:pt x="218" y="214"/>
                        </a:lnTo>
                        <a:lnTo>
                          <a:pt x="221" y="225"/>
                        </a:lnTo>
                        <a:lnTo>
                          <a:pt x="222" y="237"/>
                        </a:lnTo>
                        <a:lnTo>
                          <a:pt x="223" y="250"/>
                        </a:lnTo>
                        <a:lnTo>
                          <a:pt x="224" y="262"/>
                        </a:lnTo>
                        <a:lnTo>
                          <a:pt x="223" y="274"/>
                        </a:lnTo>
                        <a:lnTo>
                          <a:pt x="254" y="2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3" name="Freeform 144"/>
                  <p:cNvSpPr>
                    <a:spLocks/>
                  </p:cNvSpPr>
                  <p:nvPr/>
                </p:nvSpPr>
                <p:spPr bwMode="auto">
                  <a:xfrm flipH="1">
                    <a:off x="3328" y="3268"/>
                    <a:ext cx="10" cy="10"/>
                  </a:xfrm>
                  <a:custGeom>
                    <a:avLst/>
                    <a:gdLst>
                      <a:gd name="T0" fmla="*/ 0 w 275"/>
                      <a:gd name="T1" fmla="*/ 254 h 254"/>
                      <a:gd name="T2" fmla="*/ 25 w 275"/>
                      <a:gd name="T3" fmla="*/ 254 h 254"/>
                      <a:gd name="T4" fmla="*/ 52 w 275"/>
                      <a:gd name="T5" fmla="*/ 251 h 254"/>
                      <a:gd name="T6" fmla="*/ 76 w 275"/>
                      <a:gd name="T7" fmla="*/ 246 h 254"/>
                      <a:gd name="T8" fmla="*/ 101 w 275"/>
                      <a:gd name="T9" fmla="*/ 238 h 254"/>
                      <a:gd name="T10" fmla="*/ 124 w 275"/>
                      <a:gd name="T11" fmla="*/ 228 h 254"/>
                      <a:gd name="T12" fmla="*/ 147 w 275"/>
                      <a:gd name="T13" fmla="*/ 216 h 254"/>
                      <a:gd name="T14" fmla="*/ 168 w 275"/>
                      <a:gd name="T15" fmla="*/ 202 h 254"/>
                      <a:gd name="T16" fmla="*/ 188 w 275"/>
                      <a:gd name="T17" fmla="*/ 186 h 254"/>
                      <a:gd name="T18" fmla="*/ 206 w 275"/>
                      <a:gd name="T19" fmla="*/ 168 h 254"/>
                      <a:gd name="T20" fmla="*/ 222 w 275"/>
                      <a:gd name="T21" fmla="*/ 149 h 254"/>
                      <a:gd name="T22" fmla="*/ 237 w 275"/>
                      <a:gd name="T23" fmla="*/ 127 h 254"/>
                      <a:gd name="T24" fmla="*/ 250 w 275"/>
                      <a:gd name="T25" fmla="*/ 105 h 254"/>
                      <a:gd name="T26" fmla="*/ 260 w 275"/>
                      <a:gd name="T27" fmla="*/ 80 h 254"/>
                      <a:gd name="T28" fmla="*/ 267 w 275"/>
                      <a:gd name="T29" fmla="*/ 55 h 254"/>
                      <a:gd name="T30" fmla="*/ 272 w 275"/>
                      <a:gd name="T31" fmla="*/ 29 h 254"/>
                      <a:gd name="T32" fmla="*/ 275 w 275"/>
                      <a:gd name="T33" fmla="*/ 1 h 254"/>
                      <a:gd name="T34" fmla="*/ 244 w 275"/>
                      <a:gd name="T35" fmla="*/ 12 h 254"/>
                      <a:gd name="T36" fmla="*/ 240 w 275"/>
                      <a:gd name="T37" fmla="*/ 37 h 254"/>
                      <a:gd name="T38" fmla="*/ 234 w 275"/>
                      <a:gd name="T39" fmla="*/ 59 h 254"/>
                      <a:gd name="T40" fmla="*/ 226 w 275"/>
                      <a:gd name="T41" fmla="*/ 82 h 254"/>
                      <a:gd name="T42" fmla="*/ 216 w 275"/>
                      <a:gd name="T43" fmla="*/ 102 h 254"/>
                      <a:gd name="T44" fmla="*/ 204 w 275"/>
                      <a:gd name="T45" fmla="*/ 121 h 254"/>
                      <a:gd name="T46" fmla="*/ 191 w 275"/>
                      <a:gd name="T47" fmla="*/ 139 h 254"/>
                      <a:gd name="T48" fmla="*/ 175 w 275"/>
                      <a:gd name="T49" fmla="*/ 155 h 254"/>
                      <a:gd name="T50" fmla="*/ 159 w 275"/>
                      <a:gd name="T51" fmla="*/ 170 h 254"/>
                      <a:gd name="T52" fmla="*/ 141 w 275"/>
                      <a:gd name="T53" fmla="*/ 183 h 254"/>
                      <a:gd name="T54" fmla="*/ 121 w 275"/>
                      <a:gd name="T55" fmla="*/ 195 h 254"/>
                      <a:gd name="T56" fmla="*/ 101 w 275"/>
                      <a:gd name="T57" fmla="*/ 205 h 254"/>
                      <a:gd name="T58" fmla="*/ 80 w 275"/>
                      <a:gd name="T59" fmla="*/ 212 h 254"/>
                      <a:gd name="T60" fmla="*/ 58 w 275"/>
                      <a:gd name="T61" fmla="*/ 218 h 254"/>
                      <a:gd name="T62" fmla="*/ 36 w 275"/>
                      <a:gd name="T63" fmla="*/ 221 h 254"/>
                      <a:gd name="T64" fmla="*/ 12 w 275"/>
                      <a:gd name="T65" fmla="*/ 222 h 254"/>
                      <a:gd name="T66" fmla="*/ 1 w 275"/>
                      <a:gd name="T67" fmla="*/ 222 h 2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4"/>
                      <a:gd name="T104" fmla="*/ 275 w 275"/>
                      <a:gd name="T105" fmla="*/ 254 h 2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4">
                        <a:moveTo>
                          <a:pt x="0" y="254"/>
                        </a:moveTo>
                        <a:lnTo>
                          <a:pt x="0" y="254"/>
                        </a:lnTo>
                        <a:lnTo>
                          <a:pt x="13" y="254"/>
                        </a:lnTo>
                        <a:lnTo>
                          <a:pt x="25" y="254"/>
                        </a:lnTo>
                        <a:lnTo>
                          <a:pt x="39" y="253"/>
                        </a:lnTo>
                        <a:lnTo>
                          <a:pt x="52" y="251"/>
                        </a:lnTo>
                        <a:lnTo>
                          <a:pt x="64" y="249"/>
                        </a:lnTo>
                        <a:lnTo>
                          <a:pt x="76" y="246"/>
                        </a:lnTo>
                        <a:lnTo>
                          <a:pt x="90" y="243"/>
                        </a:lnTo>
                        <a:lnTo>
                          <a:pt x="101" y="238"/>
                        </a:lnTo>
                        <a:lnTo>
                          <a:pt x="113" y="233"/>
                        </a:lnTo>
                        <a:lnTo>
                          <a:pt x="124" y="228"/>
                        </a:lnTo>
                        <a:lnTo>
                          <a:pt x="137" y="222"/>
                        </a:lnTo>
                        <a:lnTo>
                          <a:pt x="147" y="216"/>
                        </a:lnTo>
                        <a:lnTo>
                          <a:pt x="158" y="210"/>
                        </a:lnTo>
                        <a:lnTo>
                          <a:pt x="168" y="202"/>
                        </a:lnTo>
                        <a:lnTo>
                          <a:pt x="178" y="195"/>
                        </a:lnTo>
                        <a:lnTo>
                          <a:pt x="188" y="186"/>
                        </a:lnTo>
                        <a:lnTo>
                          <a:pt x="197" y="177"/>
                        </a:lnTo>
                        <a:lnTo>
                          <a:pt x="206" y="168"/>
                        </a:lnTo>
                        <a:lnTo>
                          <a:pt x="214" y="159"/>
                        </a:lnTo>
                        <a:lnTo>
                          <a:pt x="222" y="149"/>
                        </a:lnTo>
                        <a:lnTo>
                          <a:pt x="229" y="139"/>
                        </a:lnTo>
                        <a:lnTo>
                          <a:pt x="237" y="127"/>
                        </a:lnTo>
                        <a:lnTo>
                          <a:pt x="244" y="116"/>
                        </a:lnTo>
                        <a:lnTo>
                          <a:pt x="250" y="105"/>
                        </a:lnTo>
                        <a:lnTo>
                          <a:pt x="255" y="93"/>
                        </a:lnTo>
                        <a:lnTo>
                          <a:pt x="260" y="80"/>
                        </a:lnTo>
                        <a:lnTo>
                          <a:pt x="264" y="68"/>
                        </a:lnTo>
                        <a:lnTo>
                          <a:pt x="267" y="55"/>
                        </a:lnTo>
                        <a:lnTo>
                          <a:pt x="270" y="42"/>
                        </a:lnTo>
                        <a:lnTo>
                          <a:pt x="272" y="29"/>
                        </a:lnTo>
                        <a:lnTo>
                          <a:pt x="274" y="15"/>
                        </a:lnTo>
                        <a:lnTo>
                          <a:pt x="275" y="1"/>
                        </a:lnTo>
                        <a:lnTo>
                          <a:pt x="244" y="0"/>
                        </a:lnTo>
                        <a:lnTo>
                          <a:pt x="244" y="12"/>
                        </a:lnTo>
                        <a:lnTo>
                          <a:pt x="242" y="24"/>
                        </a:lnTo>
                        <a:lnTo>
                          <a:pt x="240" y="37"/>
                        </a:lnTo>
                        <a:lnTo>
                          <a:pt x="237" y="48"/>
                        </a:lnTo>
                        <a:lnTo>
                          <a:pt x="234" y="59"/>
                        </a:lnTo>
                        <a:lnTo>
                          <a:pt x="230" y="70"/>
                        </a:lnTo>
                        <a:lnTo>
                          <a:pt x="226" y="82"/>
                        </a:lnTo>
                        <a:lnTo>
                          <a:pt x="221" y="92"/>
                        </a:lnTo>
                        <a:lnTo>
                          <a:pt x="216" y="102"/>
                        </a:lnTo>
                        <a:lnTo>
                          <a:pt x="210" y="111"/>
                        </a:lnTo>
                        <a:lnTo>
                          <a:pt x="204" y="121"/>
                        </a:lnTo>
                        <a:lnTo>
                          <a:pt x="198" y="130"/>
                        </a:lnTo>
                        <a:lnTo>
                          <a:pt x="191" y="139"/>
                        </a:lnTo>
                        <a:lnTo>
                          <a:pt x="184" y="148"/>
                        </a:lnTo>
                        <a:lnTo>
                          <a:pt x="175" y="155"/>
                        </a:lnTo>
                        <a:lnTo>
                          <a:pt x="167" y="163"/>
                        </a:lnTo>
                        <a:lnTo>
                          <a:pt x="159" y="170"/>
                        </a:lnTo>
                        <a:lnTo>
                          <a:pt x="150" y="177"/>
                        </a:lnTo>
                        <a:lnTo>
                          <a:pt x="141" y="183"/>
                        </a:lnTo>
                        <a:lnTo>
                          <a:pt x="132" y="190"/>
                        </a:lnTo>
                        <a:lnTo>
                          <a:pt x="121" y="195"/>
                        </a:lnTo>
                        <a:lnTo>
                          <a:pt x="111" y="200"/>
                        </a:lnTo>
                        <a:lnTo>
                          <a:pt x="101" y="205"/>
                        </a:lnTo>
                        <a:lnTo>
                          <a:pt x="91" y="209"/>
                        </a:lnTo>
                        <a:lnTo>
                          <a:pt x="80" y="212"/>
                        </a:lnTo>
                        <a:lnTo>
                          <a:pt x="69" y="215"/>
                        </a:lnTo>
                        <a:lnTo>
                          <a:pt x="58" y="218"/>
                        </a:lnTo>
                        <a:lnTo>
                          <a:pt x="47" y="220"/>
                        </a:lnTo>
                        <a:lnTo>
                          <a:pt x="36" y="221"/>
                        </a:lnTo>
                        <a:lnTo>
                          <a:pt x="24" y="222"/>
                        </a:lnTo>
                        <a:lnTo>
                          <a:pt x="12" y="222"/>
                        </a:lnTo>
                        <a:lnTo>
                          <a:pt x="1" y="222"/>
                        </a:lnTo>
                        <a:lnTo>
                          <a:pt x="0" y="2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4" name="Freeform 145"/>
                  <p:cNvSpPr>
                    <a:spLocks/>
                  </p:cNvSpPr>
                  <p:nvPr/>
                </p:nvSpPr>
                <p:spPr bwMode="auto">
                  <a:xfrm flipH="1">
                    <a:off x="3338" y="3268"/>
                    <a:ext cx="10" cy="10"/>
                  </a:xfrm>
                  <a:custGeom>
                    <a:avLst/>
                    <a:gdLst>
                      <a:gd name="T0" fmla="*/ 0 w 254"/>
                      <a:gd name="T1" fmla="*/ 0 h 276"/>
                      <a:gd name="T2" fmla="*/ 0 w 254"/>
                      <a:gd name="T3" fmla="*/ 28 h 276"/>
                      <a:gd name="T4" fmla="*/ 3 w 254"/>
                      <a:gd name="T5" fmla="*/ 55 h 276"/>
                      <a:gd name="T6" fmla="*/ 8 w 254"/>
                      <a:gd name="T7" fmla="*/ 81 h 276"/>
                      <a:gd name="T8" fmla="*/ 16 w 254"/>
                      <a:gd name="T9" fmla="*/ 106 h 276"/>
                      <a:gd name="T10" fmla="*/ 26 w 254"/>
                      <a:gd name="T11" fmla="*/ 130 h 276"/>
                      <a:gd name="T12" fmla="*/ 40 w 254"/>
                      <a:gd name="T13" fmla="*/ 152 h 276"/>
                      <a:gd name="T14" fmla="*/ 54 w 254"/>
                      <a:gd name="T15" fmla="*/ 173 h 276"/>
                      <a:gd name="T16" fmla="*/ 70 w 254"/>
                      <a:gd name="T17" fmla="*/ 192 h 276"/>
                      <a:gd name="T18" fmla="*/ 89 w 254"/>
                      <a:gd name="T19" fmla="*/ 210 h 276"/>
                      <a:gd name="T20" fmla="*/ 109 w 254"/>
                      <a:gd name="T21" fmla="*/ 226 h 276"/>
                      <a:gd name="T22" fmla="*/ 129 w 254"/>
                      <a:gd name="T23" fmla="*/ 239 h 276"/>
                      <a:gd name="T24" fmla="*/ 152 w 254"/>
                      <a:gd name="T25" fmla="*/ 251 h 276"/>
                      <a:gd name="T26" fmla="*/ 176 w 254"/>
                      <a:gd name="T27" fmla="*/ 260 h 276"/>
                      <a:gd name="T28" fmla="*/ 201 w 254"/>
                      <a:gd name="T29" fmla="*/ 269 h 276"/>
                      <a:gd name="T30" fmla="*/ 226 w 254"/>
                      <a:gd name="T31" fmla="*/ 273 h 276"/>
                      <a:gd name="T32" fmla="*/ 253 w 254"/>
                      <a:gd name="T33" fmla="*/ 276 h 276"/>
                      <a:gd name="T34" fmla="*/ 242 w 254"/>
                      <a:gd name="T35" fmla="*/ 243 h 276"/>
                      <a:gd name="T36" fmla="*/ 219 w 254"/>
                      <a:gd name="T37" fmla="*/ 240 h 276"/>
                      <a:gd name="T38" fmla="*/ 197 w 254"/>
                      <a:gd name="T39" fmla="*/ 235 h 276"/>
                      <a:gd name="T40" fmla="*/ 175 w 254"/>
                      <a:gd name="T41" fmla="*/ 227 h 276"/>
                      <a:gd name="T42" fmla="*/ 155 w 254"/>
                      <a:gd name="T43" fmla="*/ 218 h 276"/>
                      <a:gd name="T44" fmla="*/ 137 w 254"/>
                      <a:gd name="T45" fmla="*/ 206 h 276"/>
                      <a:gd name="T46" fmla="*/ 118 w 254"/>
                      <a:gd name="T47" fmla="*/ 193 h 276"/>
                      <a:gd name="T48" fmla="*/ 101 w 254"/>
                      <a:gd name="T49" fmla="*/ 179 h 276"/>
                      <a:gd name="T50" fmla="*/ 85 w 254"/>
                      <a:gd name="T51" fmla="*/ 163 h 276"/>
                      <a:gd name="T52" fmla="*/ 72 w 254"/>
                      <a:gd name="T53" fmla="*/ 144 h 276"/>
                      <a:gd name="T54" fmla="*/ 60 w 254"/>
                      <a:gd name="T55" fmla="*/ 126 h 276"/>
                      <a:gd name="T56" fmla="*/ 50 w 254"/>
                      <a:gd name="T57" fmla="*/ 106 h 276"/>
                      <a:gd name="T58" fmla="*/ 42 w 254"/>
                      <a:gd name="T59" fmla="*/ 84 h 276"/>
                      <a:gd name="T60" fmla="*/ 35 w 254"/>
                      <a:gd name="T61" fmla="*/ 62 h 276"/>
                      <a:gd name="T62" fmla="*/ 32 w 254"/>
                      <a:gd name="T63" fmla="*/ 38 h 276"/>
                      <a:gd name="T64" fmla="*/ 30 w 254"/>
                      <a:gd name="T65" fmla="*/ 14 h 276"/>
                      <a:gd name="T66" fmla="*/ 31 w 254"/>
                      <a:gd name="T67" fmla="*/ 2 h 27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4"/>
                      <a:gd name="T103" fmla="*/ 0 h 276"/>
                      <a:gd name="T104" fmla="*/ 254 w 254"/>
                      <a:gd name="T105" fmla="*/ 276 h 27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4" h="27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0" y="28"/>
                        </a:lnTo>
                        <a:lnTo>
                          <a:pt x="1" y="41"/>
                        </a:lnTo>
                        <a:lnTo>
                          <a:pt x="3" y="55"/>
                        </a:lnTo>
                        <a:lnTo>
                          <a:pt x="5" y="68"/>
                        </a:lnTo>
                        <a:lnTo>
                          <a:pt x="8" y="81"/>
                        </a:lnTo>
                        <a:lnTo>
                          <a:pt x="12" y="93"/>
                        </a:lnTo>
                        <a:lnTo>
                          <a:pt x="16" y="106"/>
                        </a:lnTo>
                        <a:lnTo>
                          <a:pt x="21" y="118"/>
                        </a:lnTo>
                        <a:lnTo>
                          <a:pt x="26" y="130"/>
                        </a:lnTo>
                        <a:lnTo>
                          <a:pt x="32" y="141"/>
                        </a:lnTo>
                        <a:lnTo>
                          <a:pt x="40" y="152"/>
                        </a:lnTo>
                        <a:lnTo>
                          <a:pt x="47" y="163"/>
                        </a:lnTo>
                        <a:lnTo>
                          <a:pt x="54" y="173"/>
                        </a:lnTo>
                        <a:lnTo>
                          <a:pt x="62" y="183"/>
                        </a:lnTo>
                        <a:lnTo>
                          <a:pt x="70" y="192"/>
                        </a:lnTo>
                        <a:lnTo>
                          <a:pt x="79" y="201"/>
                        </a:lnTo>
                        <a:lnTo>
                          <a:pt x="89" y="210"/>
                        </a:lnTo>
                        <a:lnTo>
                          <a:pt x="99" y="218"/>
                        </a:lnTo>
                        <a:lnTo>
                          <a:pt x="109" y="226"/>
                        </a:lnTo>
                        <a:lnTo>
                          <a:pt x="119" y="233"/>
                        </a:lnTo>
                        <a:lnTo>
                          <a:pt x="129" y="239"/>
                        </a:lnTo>
                        <a:lnTo>
                          <a:pt x="141" y="245"/>
                        </a:lnTo>
                        <a:lnTo>
                          <a:pt x="152" y="251"/>
                        </a:lnTo>
                        <a:lnTo>
                          <a:pt x="164" y="256"/>
                        </a:lnTo>
                        <a:lnTo>
                          <a:pt x="176" y="260"/>
                        </a:lnTo>
                        <a:lnTo>
                          <a:pt x="189" y="265"/>
                        </a:lnTo>
                        <a:lnTo>
                          <a:pt x="201" y="269"/>
                        </a:lnTo>
                        <a:lnTo>
                          <a:pt x="213" y="271"/>
                        </a:lnTo>
                        <a:lnTo>
                          <a:pt x="226" y="273"/>
                        </a:lnTo>
                        <a:lnTo>
                          <a:pt x="240" y="275"/>
                        </a:lnTo>
                        <a:lnTo>
                          <a:pt x="253" y="276"/>
                        </a:lnTo>
                        <a:lnTo>
                          <a:pt x="254" y="244"/>
                        </a:lnTo>
                        <a:lnTo>
                          <a:pt x="242" y="243"/>
                        </a:lnTo>
                        <a:lnTo>
                          <a:pt x="230" y="242"/>
                        </a:lnTo>
                        <a:lnTo>
                          <a:pt x="219" y="240"/>
                        </a:lnTo>
                        <a:lnTo>
                          <a:pt x="208" y="238"/>
                        </a:lnTo>
                        <a:lnTo>
                          <a:pt x="197" y="235"/>
                        </a:lnTo>
                        <a:lnTo>
                          <a:pt x="187" y="231"/>
                        </a:lnTo>
                        <a:lnTo>
                          <a:pt x="175" y="227"/>
                        </a:lnTo>
                        <a:lnTo>
                          <a:pt x="165" y="223"/>
                        </a:lnTo>
                        <a:lnTo>
                          <a:pt x="155" y="218"/>
                        </a:lnTo>
                        <a:lnTo>
                          <a:pt x="146" y="213"/>
                        </a:lnTo>
                        <a:lnTo>
                          <a:pt x="137" y="206"/>
                        </a:lnTo>
                        <a:lnTo>
                          <a:pt x="127" y="200"/>
                        </a:lnTo>
                        <a:lnTo>
                          <a:pt x="118" y="193"/>
                        </a:lnTo>
                        <a:lnTo>
                          <a:pt x="109" y="186"/>
                        </a:lnTo>
                        <a:lnTo>
                          <a:pt x="101" y="179"/>
                        </a:lnTo>
                        <a:lnTo>
                          <a:pt x="94" y="171"/>
                        </a:lnTo>
                        <a:lnTo>
                          <a:pt x="85" y="163"/>
                        </a:lnTo>
                        <a:lnTo>
                          <a:pt x="78" y="153"/>
                        </a:lnTo>
                        <a:lnTo>
                          <a:pt x="72" y="144"/>
                        </a:lnTo>
                        <a:lnTo>
                          <a:pt x="66" y="135"/>
                        </a:lnTo>
                        <a:lnTo>
                          <a:pt x="60" y="126"/>
                        </a:lnTo>
                        <a:lnTo>
                          <a:pt x="55" y="116"/>
                        </a:lnTo>
                        <a:lnTo>
                          <a:pt x="50" y="106"/>
                        </a:lnTo>
                        <a:lnTo>
                          <a:pt x="46" y="94"/>
                        </a:lnTo>
                        <a:lnTo>
                          <a:pt x="42" y="84"/>
                        </a:lnTo>
                        <a:lnTo>
                          <a:pt x="39" y="73"/>
                        </a:lnTo>
                        <a:lnTo>
                          <a:pt x="35" y="62"/>
                        </a:lnTo>
                        <a:lnTo>
                          <a:pt x="33" y="50"/>
                        </a:lnTo>
                        <a:lnTo>
                          <a:pt x="32" y="38"/>
                        </a:lnTo>
                        <a:lnTo>
                          <a:pt x="31" y="26"/>
                        </a:lnTo>
                        <a:lnTo>
                          <a:pt x="30" y="14"/>
                        </a:lnTo>
                        <a:lnTo>
                          <a:pt x="3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5" name="Freeform 146"/>
                  <p:cNvSpPr>
                    <a:spLocks/>
                  </p:cNvSpPr>
                  <p:nvPr/>
                </p:nvSpPr>
                <p:spPr bwMode="auto">
                  <a:xfrm flipH="1">
                    <a:off x="3337" y="3258"/>
                    <a:ext cx="11" cy="10"/>
                  </a:xfrm>
                  <a:custGeom>
                    <a:avLst/>
                    <a:gdLst>
                      <a:gd name="T0" fmla="*/ 275 w 275"/>
                      <a:gd name="T1" fmla="*/ 1 h 255"/>
                      <a:gd name="T2" fmla="*/ 249 w 275"/>
                      <a:gd name="T3" fmla="*/ 1 h 255"/>
                      <a:gd name="T4" fmla="*/ 223 w 275"/>
                      <a:gd name="T5" fmla="*/ 4 h 255"/>
                      <a:gd name="T6" fmla="*/ 198 w 275"/>
                      <a:gd name="T7" fmla="*/ 9 h 255"/>
                      <a:gd name="T8" fmla="*/ 173 w 275"/>
                      <a:gd name="T9" fmla="*/ 16 h 255"/>
                      <a:gd name="T10" fmla="*/ 150 w 275"/>
                      <a:gd name="T11" fmla="*/ 26 h 255"/>
                      <a:gd name="T12" fmla="*/ 127 w 275"/>
                      <a:gd name="T13" fmla="*/ 38 h 255"/>
                      <a:gd name="T14" fmla="*/ 107 w 275"/>
                      <a:gd name="T15" fmla="*/ 52 h 255"/>
                      <a:gd name="T16" fmla="*/ 87 w 275"/>
                      <a:gd name="T17" fmla="*/ 68 h 255"/>
                      <a:gd name="T18" fmla="*/ 69 w 275"/>
                      <a:gd name="T19" fmla="*/ 85 h 255"/>
                      <a:gd name="T20" fmla="*/ 53 w 275"/>
                      <a:gd name="T21" fmla="*/ 105 h 255"/>
                      <a:gd name="T22" fmla="*/ 38 w 275"/>
                      <a:gd name="T23" fmla="*/ 126 h 255"/>
                      <a:gd name="T24" fmla="*/ 25 w 275"/>
                      <a:gd name="T25" fmla="*/ 150 h 255"/>
                      <a:gd name="T26" fmla="*/ 15 w 275"/>
                      <a:gd name="T27" fmla="*/ 173 h 255"/>
                      <a:gd name="T28" fmla="*/ 8 w 275"/>
                      <a:gd name="T29" fmla="*/ 199 h 255"/>
                      <a:gd name="T30" fmla="*/ 2 w 275"/>
                      <a:gd name="T31" fmla="*/ 225 h 255"/>
                      <a:gd name="T32" fmla="*/ 0 w 275"/>
                      <a:gd name="T33" fmla="*/ 253 h 255"/>
                      <a:gd name="T34" fmla="*/ 31 w 275"/>
                      <a:gd name="T35" fmla="*/ 242 h 255"/>
                      <a:gd name="T36" fmla="*/ 35 w 275"/>
                      <a:gd name="T37" fmla="*/ 218 h 255"/>
                      <a:gd name="T38" fmla="*/ 41 w 275"/>
                      <a:gd name="T39" fmla="*/ 195 h 255"/>
                      <a:gd name="T40" fmla="*/ 49 w 275"/>
                      <a:gd name="T41" fmla="*/ 173 h 255"/>
                      <a:gd name="T42" fmla="*/ 59 w 275"/>
                      <a:gd name="T43" fmla="*/ 153 h 255"/>
                      <a:gd name="T44" fmla="*/ 71 w 275"/>
                      <a:gd name="T45" fmla="*/ 133 h 255"/>
                      <a:gd name="T46" fmla="*/ 84 w 275"/>
                      <a:gd name="T47" fmla="*/ 115 h 255"/>
                      <a:gd name="T48" fmla="*/ 100 w 275"/>
                      <a:gd name="T49" fmla="*/ 99 h 255"/>
                      <a:gd name="T50" fmla="*/ 116 w 275"/>
                      <a:gd name="T51" fmla="*/ 84 h 255"/>
                      <a:gd name="T52" fmla="*/ 134 w 275"/>
                      <a:gd name="T53" fmla="*/ 71 h 255"/>
                      <a:gd name="T54" fmla="*/ 154 w 275"/>
                      <a:gd name="T55" fmla="*/ 59 h 255"/>
                      <a:gd name="T56" fmla="*/ 173 w 275"/>
                      <a:gd name="T57" fmla="*/ 50 h 255"/>
                      <a:gd name="T58" fmla="*/ 195 w 275"/>
                      <a:gd name="T59" fmla="*/ 42 h 255"/>
                      <a:gd name="T60" fmla="*/ 217 w 275"/>
                      <a:gd name="T61" fmla="*/ 36 h 255"/>
                      <a:gd name="T62" fmla="*/ 240 w 275"/>
                      <a:gd name="T63" fmla="*/ 32 h 255"/>
                      <a:gd name="T64" fmla="*/ 262 w 275"/>
                      <a:gd name="T65" fmla="*/ 31 h 255"/>
                      <a:gd name="T66" fmla="*/ 274 w 275"/>
                      <a:gd name="T67" fmla="*/ 31 h 25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5"/>
                      <a:gd name="T104" fmla="*/ 275 w 275"/>
                      <a:gd name="T105" fmla="*/ 255 h 25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5">
                        <a:moveTo>
                          <a:pt x="275" y="1"/>
                        </a:moveTo>
                        <a:lnTo>
                          <a:pt x="275" y="1"/>
                        </a:lnTo>
                        <a:lnTo>
                          <a:pt x="262" y="0"/>
                        </a:lnTo>
                        <a:lnTo>
                          <a:pt x="249" y="1"/>
                        </a:lnTo>
                        <a:lnTo>
                          <a:pt x="237" y="2"/>
                        </a:lnTo>
                        <a:lnTo>
                          <a:pt x="223" y="4"/>
                        </a:lnTo>
                        <a:lnTo>
                          <a:pt x="211" y="6"/>
                        </a:lnTo>
                        <a:lnTo>
                          <a:pt x="198" y="9"/>
                        </a:lnTo>
                        <a:lnTo>
                          <a:pt x="186" y="12"/>
                        </a:lnTo>
                        <a:lnTo>
                          <a:pt x="173" y="16"/>
                        </a:lnTo>
                        <a:lnTo>
                          <a:pt x="162" y="21"/>
                        </a:lnTo>
                        <a:lnTo>
                          <a:pt x="150" y="26"/>
                        </a:lnTo>
                        <a:lnTo>
                          <a:pt x="139" y="31"/>
                        </a:lnTo>
                        <a:lnTo>
                          <a:pt x="127" y="38"/>
                        </a:lnTo>
                        <a:lnTo>
                          <a:pt x="117" y="45"/>
                        </a:lnTo>
                        <a:lnTo>
                          <a:pt x="107" y="52"/>
                        </a:lnTo>
                        <a:lnTo>
                          <a:pt x="97" y="60"/>
                        </a:lnTo>
                        <a:lnTo>
                          <a:pt x="87" y="68"/>
                        </a:lnTo>
                        <a:lnTo>
                          <a:pt x="77" y="76"/>
                        </a:lnTo>
                        <a:lnTo>
                          <a:pt x="69" y="85"/>
                        </a:lnTo>
                        <a:lnTo>
                          <a:pt x="60" y="96"/>
                        </a:lnTo>
                        <a:lnTo>
                          <a:pt x="53" y="105"/>
                        </a:lnTo>
                        <a:lnTo>
                          <a:pt x="45" y="116"/>
                        </a:lnTo>
                        <a:lnTo>
                          <a:pt x="38" y="126"/>
                        </a:lnTo>
                        <a:lnTo>
                          <a:pt x="31" y="137"/>
                        </a:lnTo>
                        <a:lnTo>
                          <a:pt x="25" y="150"/>
                        </a:lnTo>
                        <a:lnTo>
                          <a:pt x="20" y="161"/>
                        </a:lnTo>
                        <a:lnTo>
                          <a:pt x="15" y="173"/>
                        </a:lnTo>
                        <a:lnTo>
                          <a:pt x="11" y="186"/>
                        </a:lnTo>
                        <a:lnTo>
                          <a:pt x="8" y="199"/>
                        </a:lnTo>
                        <a:lnTo>
                          <a:pt x="5" y="212"/>
                        </a:lnTo>
                        <a:lnTo>
                          <a:pt x="2" y="225"/>
                        </a:lnTo>
                        <a:lnTo>
                          <a:pt x="1" y="239"/>
                        </a:lnTo>
                        <a:lnTo>
                          <a:pt x="0" y="253"/>
                        </a:lnTo>
                        <a:lnTo>
                          <a:pt x="31" y="255"/>
                        </a:lnTo>
                        <a:lnTo>
                          <a:pt x="31" y="242"/>
                        </a:lnTo>
                        <a:lnTo>
                          <a:pt x="33" y="230"/>
                        </a:lnTo>
                        <a:lnTo>
                          <a:pt x="35" y="218"/>
                        </a:lnTo>
                        <a:lnTo>
                          <a:pt x="38" y="207"/>
                        </a:lnTo>
                        <a:lnTo>
                          <a:pt x="41" y="195"/>
                        </a:lnTo>
                        <a:lnTo>
                          <a:pt x="45" y="184"/>
                        </a:lnTo>
                        <a:lnTo>
                          <a:pt x="49" y="173"/>
                        </a:lnTo>
                        <a:lnTo>
                          <a:pt x="54" y="163"/>
                        </a:lnTo>
                        <a:lnTo>
                          <a:pt x="59" y="153"/>
                        </a:lnTo>
                        <a:lnTo>
                          <a:pt x="65" y="142"/>
                        </a:lnTo>
                        <a:lnTo>
                          <a:pt x="71" y="133"/>
                        </a:lnTo>
                        <a:lnTo>
                          <a:pt x="77" y="124"/>
                        </a:lnTo>
                        <a:lnTo>
                          <a:pt x="84" y="115"/>
                        </a:lnTo>
                        <a:lnTo>
                          <a:pt x="92" y="107"/>
                        </a:lnTo>
                        <a:lnTo>
                          <a:pt x="100" y="99"/>
                        </a:lnTo>
                        <a:lnTo>
                          <a:pt x="108" y="92"/>
                        </a:lnTo>
                        <a:lnTo>
                          <a:pt x="116" y="84"/>
                        </a:lnTo>
                        <a:lnTo>
                          <a:pt x="125" y="77"/>
                        </a:lnTo>
                        <a:lnTo>
                          <a:pt x="134" y="71"/>
                        </a:lnTo>
                        <a:lnTo>
                          <a:pt x="144" y="65"/>
                        </a:lnTo>
                        <a:lnTo>
                          <a:pt x="154" y="59"/>
                        </a:lnTo>
                        <a:lnTo>
                          <a:pt x="163" y="54"/>
                        </a:lnTo>
                        <a:lnTo>
                          <a:pt x="173" y="50"/>
                        </a:lnTo>
                        <a:lnTo>
                          <a:pt x="184" y="46"/>
                        </a:lnTo>
                        <a:lnTo>
                          <a:pt x="195" y="42"/>
                        </a:lnTo>
                        <a:lnTo>
                          <a:pt x="206" y="39"/>
                        </a:lnTo>
                        <a:lnTo>
                          <a:pt x="217" y="36"/>
                        </a:lnTo>
                        <a:lnTo>
                          <a:pt x="228" y="34"/>
                        </a:lnTo>
                        <a:lnTo>
                          <a:pt x="240" y="32"/>
                        </a:lnTo>
                        <a:lnTo>
                          <a:pt x="251" y="31"/>
                        </a:lnTo>
                        <a:lnTo>
                          <a:pt x="262" y="31"/>
                        </a:lnTo>
                        <a:lnTo>
                          <a:pt x="274" y="31"/>
                        </a:lnTo>
                        <a:lnTo>
                          <a:pt x="27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6" name="Freeform 147"/>
                  <p:cNvSpPr>
                    <a:spLocks/>
                  </p:cNvSpPr>
                  <p:nvPr/>
                </p:nvSpPr>
                <p:spPr bwMode="auto">
                  <a:xfrm flipH="1">
                    <a:off x="3340" y="3259"/>
                    <a:ext cx="10" cy="10"/>
                  </a:xfrm>
                  <a:custGeom>
                    <a:avLst/>
                    <a:gdLst>
                      <a:gd name="T0" fmla="*/ 253 w 255"/>
                      <a:gd name="T1" fmla="*/ 0 h 275"/>
                      <a:gd name="T2" fmla="*/ 225 w 255"/>
                      <a:gd name="T3" fmla="*/ 2 h 275"/>
                      <a:gd name="T4" fmla="*/ 199 w 255"/>
                      <a:gd name="T5" fmla="*/ 8 h 275"/>
                      <a:gd name="T6" fmla="*/ 173 w 255"/>
                      <a:gd name="T7" fmla="*/ 16 h 275"/>
                      <a:gd name="T8" fmla="*/ 149 w 255"/>
                      <a:gd name="T9" fmla="*/ 26 h 275"/>
                      <a:gd name="T10" fmla="*/ 126 w 255"/>
                      <a:gd name="T11" fmla="*/ 38 h 275"/>
                      <a:gd name="T12" fmla="*/ 105 w 255"/>
                      <a:gd name="T13" fmla="*/ 53 h 275"/>
                      <a:gd name="T14" fmla="*/ 86 w 255"/>
                      <a:gd name="T15" fmla="*/ 70 h 275"/>
                      <a:gd name="T16" fmla="*/ 68 w 255"/>
                      <a:gd name="T17" fmla="*/ 87 h 275"/>
                      <a:gd name="T18" fmla="*/ 52 w 255"/>
                      <a:gd name="T19" fmla="*/ 107 h 275"/>
                      <a:gd name="T20" fmla="*/ 38 w 255"/>
                      <a:gd name="T21" fmla="*/ 128 h 275"/>
                      <a:gd name="T22" fmla="*/ 26 w 255"/>
                      <a:gd name="T23" fmla="*/ 150 h 275"/>
                      <a:gd name="T24" fmla="*/ 16 w 255"/>
                      <a:gd name="T25" fmla="*/ 174 h 275"/>
                      <a:gd name="T26" fmla="*/ 9 w 255"/>
                      <a:gd name="T27" fmla="*/ 198 h 275"/>
                      <a:gd name="T28" fmla="*/ 3 w 255"/>
                      <a:gd name="T29" fmla="*/ 223 h 275"/>
                      <a:gd name="T30" fmla="*/ 1 w 255"/>
                      <a:gd name="T31" fmla="*/ 249 h 275"/>
                      <a:gd name="T32" fmla="*/ 1 w 255"/>
                      <a:gd name="T33" fmla="*/ 275 h 275"/>
                      <a:gd name="T34" fmla="*/ 32 w 255"/>
                      <a:gd name="T35" fmla="*/ 262 h 275"/>
                      <a:gd name="T36" fmla="*/ 33 w 255"/>
                      <a:gd name="T37" fmla="*/ 240 h 275"/>
                      <a:gd name="T38" fmla="*/ 37 w 255"/>
                      <a:gd name="T39" fmla="*/ 217 h 275"/>
                      <a:gd name="T40" fmla="*/ 42 w 255"/>
                      <a:gd name="T41" fmla="*/ 195 h 275"/>
                      <a:gd name="T42" fmla="*/ 50 w 255"/>
                      <a:gd name="T43" fmla="*/ 174 h 275"/>
                      <a:gd name="T44" fmla="*/ 59 w 255"/>
                      <a:gd name="T45" fmla="*/ 154 h 275"/>
                      <a:gd name="T46" fmla="*/ 70 w 255"/>
                      <a:gd name="T47" fmla="*/ 135 h 275"/>
                      <a:gd name="T48" fmla="*/ 84 w 255"/>
                      <a:gd name="T49" fmla="*/ 116 h 275"/>
                      <a:gd name="T50" fmla="*/ 99 w 255"/>
                      <a:gd name="T51" fmla="*/ 100 h 275"/>
                      <a:gd name="T52" fmla="*/ 115 w 255"/>
                      <a:gd name="T53" fmla="*/ 85 h 275"/>
                      <a:gd name="T54" fmla="*/ 134 w 255"/>
                      <a:gd name="T55" fmla="*/ 72 h 275"/>
                      <a:gd name="T56" fmla="*/ 153 w 255"/>
                      <a:gd name="T57" fmla="*/ 59 h 275"/>
                      <a:gd name="T58" fmla="*/ 173 w 255"/>
                      <a:gd name="T59" fmla="*/ 49 h 275"/>
                      <a:gd name="T60" fmla="*/ 195 w 255"/>
                      <a:gd name="T61" fmla="*/ 41 h 275"/>
                      <a:gd name="T62" fmla="*/ 218 w 255"/>
                      <a:gd name="T63" fmla="*/ 36 h 275"/>
                      <a:gd name="T64" fmla="*/ 243 w 255"/>
                      <a:gd name="T65" fmla="*/ 32 h 275"/>
                      <a:gd name="T66" fmla="*/ 255 w 255"/>
                      <a:gd name="T67" fmla="*/ 31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5"/>
                      <a:gd name="T103" fmla="*/ 0 h 275"/>
                      <a:gd name="T104" fmla="*/ 255 w 255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5" h="275">
                        <a:moveTo>
                          <a:pt x="253" y="0"/>
                        </a:moveTo>
                        <a:lnTo>
                          <a:pt x="253" y="0"/>
                        </a:lnTo>
                        <a:lnTo>
                          <a:pt x="240" y="1"/>
                        </a:lnTo>
                        <a:lnTo>
                          <a:pt x="225" y="2"/>
                        </a:lnTo>
                        <a:lnTo>
                          <a:pt x="212" y="5"/>
                        </a:lnTo>
                        <a:lnTo>
                          <a:pt x="199" y="8"/>
                        </a:lnTo>
                        <a:lnTo>
                          <a:pt x="186" y="11"/>
                        </a:lnTo>
                        <a:lnTo>
                          <a:pt x="173" y="16"/>
                        </a:lnTo>
                        <a:lnTo>
                          <a:pt x="161" y="21"/>
                        </a:lnTo>
                        <a:lnTo>
                          <a:pt x="149" y="26"/>
                        </a:lnTo>
                        <a:lnTo>
                          <a:pt x="138" y="32"/>
                        </a:lnTo>
                        <a:lnTo>
                          <a:pt x="126" y="38"/>
                        </a:lnTo>
                        <a:lnTo>
                          <a:pt x="116" y="45"/>
                        </a:lnTo>
                        <a:lnTo>
                          <a:pt x="105" y="53"/>
                        </a:lnTo>
                        <a:lnTo>
                          <a:pt x="96" y="60"/>
                        </a:lnTo>
                        <a:lnTo>
                          <a:pt x="86" y="70"/>
                        </a:lnTo>
                        <a:lnTo>
                          <a:pt x="76" y="78"/>
                        </a:lnTo>
                        <a:lnTo>
                          <a:pt x="68" y="87"/>
                        </a:lnTo>
                        <a:lnTo>
                          <a:pt x="60" y="97"/>
                        </a:lnTo>
                        <a:lnTo>
                          <a:pt x="52" y="107"/>
                        </a:lnTo>
                        <a:lnTo>
                          <a:pt x="45" y="117"/>
                        </a:lnTo>
                        <a:lnTo>
                          <a:pt x="38" y="128"/>
                        </a:lnTo>
                        <a:lnTo>
                          <a:pt x="32" y="139"/>
                        </a:lnTo>
                        <a:lnTo>
                          <a:pt x="26" y="150"/>
                        </a:lnTo>
                        <a:lnTo>
                          <a:pt x="21" y="162"/>
                        </a:lnTo>
                        <a:lnTo>
                          <a:pt x="16" y="174"/>
                        </a:lnTo>
                        <a:lnTo>
                          <a:pt x="12" y="186"/>
                        </a:lnTo>
                        <a:lnTo>
                          <a:pt x="9" y="198"/>
                        </a:lnTo>
                        <a:lnTo>
                          <a:pt x="6" y="211"/>
                        </a:lnTo>
                        <a:lnTo>
                          <a:pt x="3" y="223"/>
                        </a:lnTo>
                        <a:lnTo>
                          <a:pt x="2" y="237"/>
                        </a:lnTo>
                        <a:lnTo>
                          <a:pt x="1" y="249"/>
                        </a:lnTo>
                        <a:lnTo>
                          <a:pt x="0" y="262"/>
                        </a:lnTo>
                        <a:lnTo>
                          <a:pt x="1" y="275"/>
                        </a:lnTo>
                        <a:lnTo>
                          <a:pt x="32" y="274"/>
                        </a:lnTo>
                        <a:lnTo>
                          <a:pt x="32" y="262"/>
                        </a:lnTo>
                        <a:lnTo>
                          <a:pt x="32" y="251"/>
                        </a:lnTo>
                        <a:lnTo>
                          <a:pt x="33" y="240"/>
                        </a:lnTo>
                        <a:lnTo>
                          <a:pt x="35" y="229"/>
                        </a:lnTo>
                        <a:lnTo>
                          <a:pt x="37" y="217"/>
                        </a:lnTo>
                        <a:lnTo>
                          <a:pt x="39" y="206"/>
                        </a:lnTo>
                        <a:lnTo>
                          <a:pt x="42" y="195"/>
                        </a:lnTo>
                        <a:lnTo>
                          <a:pt x="46" y="185"/>
                        </a:lnTo>
                        <a:lnTo>
                          <a:pt x="50" y="174"/>
                        </a:lnTo>
                        <a:lnTo>
                          <a:pt x="54" y="163"/>
                        </a:lnTo>
                        <a:lnTo>
                          <a:pt x="59" y="154"/>
                        </a:lnTo>
                        <a:lnTo>
                          <a:pt x="65" y="144"/>
                        </a:lnTo>
                        <a:lnTo>
                          <a:pt x="70" y="135"/>
                        </a:lnTo>
                        <a:lnTo>
                          <a:pt x="77" y="126"/>
                        </a:lnTo>
                        <a:lnTo>
                          <a:pt x="84" y="116"/>
                        </a:lnTo>
                        <a:lnTo>
                          <a:pt x="92" y="108"/>
                        </a:lnTo>
                        <a:lnTo>
                          <a:pt x="99" y="100"/>
                        </a:lnTo>
                        <a:lnTo>
                          <a:pt x="107" y="92"/>
                        </a:lnTo>
                        <a:lnTo>
                          <a:pt x="115" y="85"/>
                        </a:lnTo>
                        <a:lnTo>
                          <a:pt x="124" y="78"/>
                        </a:lnTo>
                        <a:lnTo>
                          <a:pt x="134" y="72"/>
                        </a:lnTo>
                        <a:lnTo>
                          <a:pt x="143" y="65"/>
                        </a:lnTo>
                        <a:lnTo>
                          <a:pt x="153" y="59"/>
                        </a:lnTo>
                        <a:lnTo>
                          <a:pt x="163" y="54"/>
                        </a:lnTo>
                        <a:lnTo>
                          <a:pt x="173" y="49"/>
                        </a:lnTo>
                        <a:lnTo>
                          <a:pt x="185" y="45"/>
                        </a:lnTo>
                        <a:lnTo>
                          <a:pt x="195" y="41"/>
                        </a:lnTo>
                        <a:lnTo>
                          <a:pt x="207" y="38"/>
                        </a:lnTo>
                        <a:lnTo>
                          <a:pt x="218" y="36"/>
                        </a:lnTo>
                        <a:lnTo>
                          <a:pt x="231" y="34"/>
                        </a:lnTo>
                        <a:lnTo>
                          <a:pt x="243" y="32"/>
                        </a:lnTo>
                        <a:lnTo>
                          <a:pt x="255" y="31"/>
                        </a:lnTo>
                        <a:lnTo>
                          <a:pt x="2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7" name="Freeform 148"/>
                  <p:cNvSpPr>
                    <a:spLocks/>
                  </p:cNvSpPr>
                  <p:nvPr/>
                </p:nvSpPr>
                <p:spPr bwMode="auto">
                  <a:xfrm flipH="1">
                    <a:off x="3327" y="3269"/>
                    <a:ext cx="10" cy="10"/>
                  </a:xfrm>
                  <a:custGeom>
                    <a:avLst/>
                    <a:gdLst>
                      <a:gd name="T0" fmla="*/ 1 w 255"/>
                      <a:gd name="T1" fmla="*/ 275 h 275"/>
                      <a:gd name="T2" fmla="*/ 29 w 255"/>
                      <a:gd name="T3" fmla="*/ 272 h 275"/>
                      <a:gd name="T4" fmla="*/ 56 w 255"/>
                      <a:gd name="T5" fmla="*/ 267 h 275"/>
                      <a:gd name="T6" fmla="*/ 81 w 255"/>
                      <a:gd name="T7" fmla="*/ 260 h 275"/>
                      <a:gd name="T8" fmla="*/ 106 w 255"/>
                      <a:gd name="T9" fmla="*/ 249 h 275"/>
                      <a:gd name="T10" fmla="*/ 128 w 255"/>
                      <a:gd name="T11" fmla="*/ 236 h 275"/>
                      <a:gd name="T12" fmla="*/ 149 w 255"/>
                      <a:gd name="T13" fmla="*/ 222 h 275"/>
                      <a:gd name="T14" fmla="*/ 169 w 255"/>
                      <a:gd name="T15" fmla="*/ 206 h 275"/>
                      <a:gd name="T16" fmla="*/ 187 w 255"/>
                      <a:gd name="T17" fmla="*/ 188 h 275"/>
                      <a:gd name="T18" fmla="*/ 202 w 255"/>
                      <a:gd name="T19" fmla="*/ 168 h 275"/>
                      <a:gd name="T20" fmla="*/ 217 w 255"/>
                      <a:gd name="T21" fmla="*/ 147 h 275"/>
                      <a:gd name="T22" fmla="*/ 229 w 255"/>
                      <a:gd name="T23" fmla="*/ 124 h 275"/>
                      <a:gd name="T24" fmla="*/ 238 w 255"/>
                      <a:gd name="T25" fmla="*/ 101 h 275"/>
                      <a:gd name="T26" fmla="*/ 246 w 255"/>
                      <a:gd name="T27" fmla="*/ 76 h 275"/>
                      <a:gd name="T28" fmla="*/ 251 w 255"/>
                      <a:gd name="T29" fmla="*/ 52 h 275"/>
                      <a:gd name="T30" fmla="*/ 255 w 255"/>
                      <a:gd name="T31" fmla="*/ 26 h 275"/>
                      <a:gd name="T32" fmla="*/ 255 w 255"/>
                      <a:gd name="T33" fmla="*/ 0 h 275"/>
                      <a:gd name="T34" fmla="*/ 223 w 255"/>
                      <a:gd name="T35" fmla="*/ 12 h 275"/>
                      <a:gd name="T36" fmla="*/ 222 w 255"/>
                      <a:gd name="T37" fmla="*/ 36 h 275"/>
                      <a:gd name="T38" fmla="*/ 219 w 255"/>
                      <a:gd name="T39" fmla="*/ 58 h 275"/>
                      <a:gd name="T40" fmla="*/ 213 w 255"/>
                      <a:gd name="T41" fmla="*/ 81 h 275"/>
                      <a:gd name="T42" fmla="*/ 206 w 255"/>
                      <a:gd name="T43" fmla="*/ 101 h 275"/>
                      <a:gd name="T44" fmla="*/ 195 w 255"/>
                      <a:gd name="T45" fmla="*/ 121 h 275"/>
                      <a:gd name="T46" fmla="*/ 184 w 255"/>
                      <a:gd name="T47" fmla="*/ 141 h 275"/>
                      <a:gd name="T48" fmla="*/ 171 w 255"/>
                      <a:gd name="T49" fmla="*/ 159 h 275"/>
                      <a:gd name="T50" fmla="*/ 156 w 255"/>
                      <a:gd name="T51" fmla="*/ 175 h 275"/>
                      <a:gd name="T52" fmla="*/ 139 w 255"/>
                      <a:gd name="T53" fmla="*/ 191 h 275"/>
                      <a:gd name="T54" fmla="*/ 122 w 255"/>
                      <a:gd name="T55" fmla="*/ 204 h 275"/>
                      <a:gd name="T56" fmla="*/ 102 w 255"/>
                      <a:gd name="T57" fmla="*/ 216 h 275"/>
                      <a:gd name="T58" fmla="*/ 81 w 255"/>
                      <a:gd name="T59" fmla="*/ 226 h 275"/>
                      <a:gd name="T60" fmla="*/ 60 w 255"/>
                      <a:gd name="T61" fmla="*/ 233 h 275"/>
                      <a:gd name="T62" fmla="*/ 37 w 255"/>
                      <a:gd name="T63" fmla="*/ 240 h 275"/>
                      <a:gd name="T64" fmla="*/ 13 w 255"/>
                      <a:gd name="T65" fmla="*/ 244 h 275"/>
                      <a:gd name="T66" fmla="*/ 0 w 255"/>
                      <a:gd name="T67" fmla="*/ 244 h 2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5"/>
                      <a:gd name="T103" fmla="*/ 0 h 275"/>
                      <a:gd name="T104" fmla="*/ 255 w 255"/>
                      <a:gd name="T105" fmla="*/ 275 h 2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5" h="275">
                        <a:moveTo>
                          <a:pt x="1" y="275"/>
                        </a:moveTo>
                        <a:lnTo>
                          <a:pt x="1" y="275"/>
                        </a:lnTo>
                        <a:lnTo>
                          <a:pt x="16" y="274"/>
                        </a:lnTo>
                        <a:lnTo>
                          <a:pt x="29" y="272"/>
                        </a:lnTo>
                        <a:lnTo>
                          <a:pt x="42" y="270"/>
                        </a:lnTo>
                        <a:lnTo>
                          <a:pt x="56" y="267"/>
                        </a:lnTo>
                        <a:lnTo>
                          <a:pt x="69" y="264"/>
                        </a:lnTo>
                        <a:lnTo>
                          <a:pt x="81" y="260"/>
                        </a:lnTo>
                        <a:lnTo>
                          <a:pt x="93" y="255"/>
                        </a:lnTo>
                        <a:lnTo>
                          <a:pt x="106" y="249"/>
                        </a:lnTo>
                        <a:lnTo>
                          <a:pt x="117" y="244"/>
                        </a:lnTo>
                        <a:lnTo>
                          <a:pt x="128" y="236"/>
                        </a:lnTo>
                        <a:lnTo>
                          <a:pt x="139" y="229"/>
                        </a:lnTo>
                        <a:lnTo>
                          <a:pt x="149" y="222"/>
                        </a:lnTo>
                        <a:lnTo>
                          <a:pt x="160" y="214"/>
                        </a:lnTo>
                        <a:lnTo>
                          <a:pt x="169" y="206"/>
                        </a:lnTo>
                        <a:lnTo>
                          <a:pt x="178" y="197"/>
                        </a:lnTo>
                        <a:lnTo>
                          <a:pt x="187" y="188"/>
                        </a:lnTo>
                        <a:lnTo>
                          <a:pt x="195" y="178"/>
                        </a:lnTo>
                        <a:lnTo>
                          <a:pt x="202" y="168"/>
                        </a:lnTo>
                        <a:lnTo>
                          <a:pt x="210" y="158"/>
                        </a:lnTo>
                        <a:lnTo>
                          <a:pt x="217" y="147"/>
                        </a:lnTo>
                        <a:lnTo>
                          <a:pt x="223" y="137"/>
                        </a:lnTo>
                        <a:lnTo>
                          <a:pt x="229" y="124"/>
                        </a:lnTo>
                        <a:lnTo>
                          <a:pt x="234" y="113"/>
                        </a:lnTo>
                        <a:lnTo>
                          <a:pt x="238" y="101"/>
                        </a:lnTo>
                        <a:lnTo>
                          <a:pt x="242" y="90"/>
                        </a:lnTo>
                        <a:lnTo>
                          <a:pt x="246" y="76"/>
                        </a:lnTo>
                        <a:lnTo>
                          <a:pt x="249" y="64"/>
                        </a:lnTo>
                        <a:lnTo>
                          <a:pt x="251" y="52"/>
                        </a:lnTo>
                        <a:lnTo>
                          <a:pt x="254" y="39"/>
                        </a:lnTo>
                        <a:lnTo>
                          <a:pt x="255" y="26"/>
                        </a:lnTo>
                        <a:lnTo>
                          <a:pt x="255" y="13"/>
                        </a:lnTo>
                        <a:lnTo>
                          <a:pt x="255" y="0"/>
                        </a:lnTo>
                        <a:lnTo>
                          <a:pt x="223" y="1"/>
                        </a:lnTo>
                        <a:lnTo>
                          <a:pt x="223" y="12"/>
                        </a:lnTo>
                        <a:lnTo>
                          <a:pt x="223" y="24"/>
                        </a:lnTo>
                        <a:lnTo>
                          <a:pt x="222" y="36"/>
                        </a:lnTo>
                        <a:lnTo>
                          <a:pt x="221" y="47"/>
                        </a:lnTo>
                        <a:lnTo>
                          <a:pt x="219" y="58"/>
                        </a:lnTo>
                        <a:lnTo>
                          <a:pt x="216" y="69"/>
                        </a:lnTo>
                        <a:lnTo>
                          <a:pt x="213" y="81"/>
                        </a:lnTo>
                        <a:lnTo>
                          <a:pt x="210" y="91"/>
                        </a:lnTo>
                        <a:lnTo>
                          <a:pt x="206" y="101"/>
                        </a:lnTo>
                        <a:lnTo>
                          <a:pt x="200" y="111"/>
                        </a:lnTo>
                        <a:lnTo>
                          <a:pt x="195" y="121"/>
                        </a:lnTo>
                        <a:lnTo>
                          <a:pt x="190" y="131"/>
                        </a:lnTo>
                        <a:lnTo>
                          <a:pt x="184" y="141"/>
                        </a:lnTo>
                        <a:lnTo>
                          <a:pt x="178" y="150"/>
                        </a:lnTo>
                        <a:lnTo>
                          <a:pt x="171" y="159"/>
                        </a:lnTo>
                        <a:lnTo>
                          <a:pt x="164" y="167"/>
                        </a:lnTo>
                        <a:lnTo>
                          <a:pt x="156" y="175"/>
                        </a:lnTo>
                        <a:lnTo>
                          <a:pt x="147" y="183"/>
                        </a:lnTo>
                        <a:lnTo>
                          <a:pt x="139" y="191"/>
                        </a:lnTo>
                        <a:lnTo>
                          <a:pt x="131" y="198"/>
                        </a:lnTo>
                        <a:lnTo>
                          <a:pt x="122" y="204"/>
                        </a:lnTo>
                        <a:lnTo>
                          <a:pt x="112" y="210"/>
                        </a:lnTo>
                        <a:lnTo>
                          <a:pt x="102" y="216"/>
                        </a:lnTo>
                        <a:lnTo>
                          <a:pt x="92" y="221"/>
                        </a:lnTo>
                        <a:lnTo>
                          <a:pt x="81" y="226"/>
                        </a:lnTo>
                        <a:lnTo>
                          <a:pt x="71" y="230"/>
                        </a:lnTo>
                        <a:lnTo>
                          <a:pt x="60" y="233"/>
                        </a:lnTo>
                        <a:lnTo>
                          <a:pt x="48" y="236"/>
                        </a:lnTo>
                        <a:lnTo>
                          <a:pt x="37" y="240"/>
                        </a:lnTo>
                        <a:lnTo>
                          <a:pt x="25" y="242"/>
                        </a:lnTo>
                        <a:lnTo>
                          <a:pt x="13" y="244"/>
                        </a:lnTo>
                        <a:lnTo>
                          <a:pt x="0" y="244"/>
                        </a:lnTo>
                        <a:lnTo>
                          <a:pt x="1" y="2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8" name="Freeform 149"/>
                  <p:cNvSpPr>
                    <a:spLocks/>
                  </p:cNvSpPr>
                  <p:nvPr/>
                </p:nvSpPr>
                <p:spPr bwMode="auto">
                  <a:xfrm flipH="1">
                    <a:off x="3339" y="3269"/>
                    <a:ext cx="11" cy="10"/>
                  </a:xfrm>
                  <a:custGeom>
                    <a:avLst/>
                    <a:gdLst>
                      <a:gd name="T0" fmla="*/ 0 w 275"/>
                      <a:gd name="T1" fmla="*/ 1 h 254"/>
                      <a:gd name="T2" fmla="*/ 2 w 275"/>
                      <a:gd name="T3" fmla="*/ 28 h 254"/>
                      <a:gd name="T4" fmla="*/ 7 w 275"/>
                      <a:gd name="T5" fmla="*/ 53 h 254"/>
                      <a:gd name="T6" fmla="*/ 14 w 275"/>
                      <a:gd name="T7" fmla="*/ 78 h 254"/>
                      <a:gd name="T8" fmla="*/ 24 w 275"/>
                      <a:gd name="T9" fmla="*/ 101 h 254"/>
                      <a:gd name="T10" fmla="*/ 36 w 275"/>
                      <a:gd name="T11" fmla="*/ 124 h 254"/>
                      <a:gd name="T12" fmla="*/ 50 w 275"/>
                      <a:gd name="T13" fmla="*/ 145 h 254"/>
                      <a:gd name="T14" fmla="*/ 65 w 275"/>
                      <a:gd name="T15" fmla="*/ 166 h 254"/>
                      <a:gd name="T16" fmla="*/ 84 w 275"/>
                      <a:gd name="T17" fmla="*/ 183 h 254"/>
                      <a:gd name="T18" fmla="*/ 103 w 275"/>
                      <a:gd name="T19" fmla="*/ 200 h 254"/>
                      <a:gd name="T20" fmla="*/ 123 w 275"/>
                      <a:gd name="T21" fmla="*/ 214 h 254"/>
                      <a:gd name="T22" fmla="*/ 146 w 275"/>
                      <a:gd name="T23" fmla="*/ 227 h 254"/>
                      <a:gd name="T24" fmla="*/ 169 w 275"/>
                      <a:gd name="T25" fmla="*/ 237 h 254"/>
                      <a:gd name="T26" fmla="*/ 195 w 275"/>
                      <a:gd name="T27" fmla="*/ 245 h 254"/>
                      <a:gd name="T28" fmla="*/ 220 w 275"/>
                      <a:gd name="T29" fmla="*/ 251 h 254"/>
                      <a:gd name="T30" fmla="*/ 248 w 275"/>
                      <a:gd name="T31" fmla="*/ 254 h 254"/>
                      <a:gd name="T32" fmla="*/ 275 w 275"/>
                      <a:gd name="T33" fmla="*/ 254 h 254"/>
                      <a:gd name="T34" fmla="*/ 261 w 275"/>
                      <a:gd name="T35" fmla="*/ 224 h 254"/>
                      <a:gd name="T36" fmla="*/ 238 w 275"/>
                      <a:gd name="T37" fmla="*/ 222 h 254"/>
                      <a:gd name="T38" fmla="*/ 214 w 275"/>
                      <a:gd name="T39" fmla="*/ 218 h 254"/>
                      <a:gd name="T40" fmla="*/ 192 w 275"/>
                      <a:gd name="T41" fmla="*/ 212 h 254"/>
                      <a:gd name="T42" fmla="*/ 170 w 275"/>
                      <a:gd name="T43" fmla="*/ 204 h 254"/>
                      <a:gd name="T44" fmla="*/ 150 w 275"/>
                      <a:gd name="T45" fmla="*/ 194 h 254"/>
                      <a:gd name="T46" fmla="*/ 131 w 275"/>
                      <a:gd name="T47" fmla="*/ 182 h 254"/>
                      <a:gd name="T48" fmla="*/ 113 w 275"/>
                      <a:gd name="T49" fmla="*/ 169 h 254"/>
                      <a:gd name="T50" fmla="*/ 97 w 275"/>
                      <a:gd name="T51" fmla="*/ 152 h 254"/>
                      <a:gd name="T52" fmla="*/ 82 w 275"/>
                      <a:gd name="T53" fmla="*/ 136 h 254"/>
                      <a:gd name="T54" fmla="*/ 68 w 275"/>
                      <a:gd name="T55" fmla="*/ 118 h 254"/>
                      <a:gd name="T56" fmla="*/ 57 w 275"/>
                      <a:gd name="T57" fmla="*/ 98 h 254"/>
                      <a:gd name="T58" fmla="*/ 48 w 275"/>
                      <a:gd name="T59" fmla="*/ 78 h 254"/>
                      <a:gd name="T60" fmla="*/ 41 w 275"/>
                      <a:gd name="T61" fmla="*/ 56 h 254"/>
                      <a:gd name="T62" fmla="*/ 35 w 275"/>
                      <a:gd name="T63" fmla="*/ 35 h 254"/>
                      <a:gd name="T64" fmla="*/ 32 w 275"/>
                      <a:gd name="T65" fmla="*/ 12 h 254"/>
                      <a:gd name="T66" fmla="*/ 31 w 275"/>
                      <a:gd name="T67" fmla="*/ 0 h 2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5"/>
                      <a:gd name="T103" fmla="*/ 0 h 254"/>
                      <a:gd name="T104" fmla="*/ 275 w 275"/>
                      <a:gd name="T105" fmla="*/ 254 h 2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5" h="25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5"/>
                        </a:lnTo>
                        <a:lnTo>
                          <a:pt x="2" y="28"/>
                        </a:lnTo>
                        <a:lnTo>
                          <a:pt x="4" y="40"/>
                        </a:lnTo>
                        <a:lnTo>
                          <a:pt x="7" y="53"/>
                        </a:lnTo>
                        <a:lnTo>
                          <a:pt x="10" y="66"/>
                        </a:lnTo>
                        <a:lnTo>
                          <a:pt x="14" y="78"/>
                        </a:lnTo>
                        <a:lnTo>
                          <a:pt x="19" y="90"/>
                        </a:lnTo>
                        <a:lnTo>
                          <a:pt x="24" y="101"/>
                        </a:lnTo>
                        <a:lnTo>
                          <a:pt x="30" y="114"/>
                        </a:lnTo>
                        <a:lnTo>
                          <a:pt x="36" y="124"/>
                        </a:lnTo>
                        <a:lnTo>
                          <a:pt x="43" y="135"/>
                        </a:lnTo>
                        <a:lnTo>
                          <a:pt x="50" y="145"/>
                        </a:lnTo>
                        <a:lnTo>
                          <a:pt x="57" y="155"/>
                        </a:lnTo>
                        <a:lnTo>
                          <a:pt x="65" y="166"/>
                        </a:lnTo>
                        <a:lnTo>
                          <a:pt x="74" y="175"/>
                        </a:lnTo>
                        <a:lnTo>
                          <a:pt x="84" y="183"/>
                        </a:lnTo>
                        <a:lnTo>
                          <a:pt x="93" y="192"/>
                        </a:lnTo>
                        <a:lnTo>
                          <a:pt x="103" y="200"/>
                        </a:lnTo>
                        <a:lnTo>
                          <a:pt x="113" y="207"/>
                        </a:lnTo>
                        <a:lnTo>
                          <a:pt x="123" y="214"/>
                        </a:lnTo>
                        <a:lnTo>
                          <a:pt x="135" y="221"/>
                        </a:lnTo>
                        <a:lnTo>
                          <a:pt x="146" y="227"/>
                        </a:lnTo>
                        <a:lnTo>
                          <a:pt x="157" y="233"/>
                        </a:lnTo>
                        <a:lnTo>
                          <a:pt x="169" y="237"/>
                        </a:lnTo>
                        <a:lnTo>
                          <a:pt x="182" y="242"/>
                        </a:lnTo>
                        <a:lnTo>
                          <a:pt x="195" y="245"/>
                        </a:lnTo>
                        <a:lnTo>
                          <a:pt x="207" y="248"/>
                        </a:lnTo>
                        <a:lnTo>
                          <a:pt x="220" y="251"/>
                        </a:lnTo>
                        <a:lnTo>
                          <a:pt x="234" y="253"/>
                        </a:lnTo>
                        <a:lnTo>
                          <a:pt x="248" y="254"/>
                        </a:lnTo>
                        <a:lnTo>
                          <a:pt x="261" y="254"/>
                        </a:lnTo>
                        <a:lnTo>
                          <a:pt x="275" y="254"/>
                        </a:lnTo>
                        <a:lnTo>
                          <a:pt x="274" y="223"/>
                        </a:lnTo>
                        <a:lnTo>
                          <a:pt x="261" y="224"/>
                        </a:lnTo>
                        <a:lnTo>
                          <a:pt x="249" y="223"/>
                        </a:lnTo>
                        <a:lnTo>
                          <a:pt x="238" y="222"/>
                        </a:lnTo>
                        <a:lnTo>
                          <a:pt x="225" y="221"/>
                        </a:lnTo>
                        <a:lnTo>
                          <a:pt x="214" y="218"/>
                        </a:lnTo>
                        <a:lnTo>
                          <a:pt x="203" y="215"/>
                        </a:lnTo>
                        <a:lnTo>
                          <a:pt x="192" y="212"/>
                        </a:lnTo>
                        <a:lnTo>
                          <a:pt x="181" y="208"/>
                        </a:lnTo>
                        <a:lnTo>
                          <a:pt x="170" y="204"/>
                        </a:lnTo>
                        <a:lnTo>
                          <a:pt x="160" y="199"/>
                        </a:lnTo>
                        <a:lnTo>
                          <a:pt x="150" y="194"/>
                        </a:lnTo>
                        <a:lnTo>
                          <a:pt x="140" y="188"/>
                        </a:lnTo>
                        <a:lnTo>
                          <a:pt x="131" y="182"/>
                        </a:lnTo>
                        <a:lnTo>
                          <a:pt x="121" y="175"/>
                        </a:lnTo>
                        <a:lnTo>
                          <a:pt x="113" y="169"/>
                        </a:lnTo>
                        <a:lnTo>
                          <a:pt x="105" y="160"/>
                        </a:lnTo>
                        <a:lnTo>
                          <a:pt x="97" y="152"/>
                        </a:lnTo>
                        <a:lnTo>
                          <a:pt x="89" y="144"/>
                        </a:lnTo>
                        <a:lnTo>
                          <a:pt x="82" y="136"/>
                        </a:lnTo>
                        <a:lnTo>
                          <a:pt x="75" y="127"/>
                        </a:lnTo>
                        <a:lnTo>
                          <a:pt x="68" y="118"/>
                        </a:lnTo>
                        <a:lnTo>
                          <a:pt x="63" y="108"/>
                        </a:lnTo>
                        <a:lnTo>
                          <a:pt x="57" y="98"/>
                        </a:lnTo>
                        <a:lnTo>
                          <a:pt x="52" y="88"/>
                        </a:lnTo>
                        <a:lnTo>
                          <a:pt x="48" y="78"/>
                        </a:lnTo>
                        <a:lnTo>
                          <a:pt x="44" y="68"/>
                        </a:lnTo>
                        <a:lnTo>
                          <a:pt x="41" y="56"/>
                        </a:lnTo>
                        <a:lnTo>
                          <a:pt x="38" y="46"/>
                        </a:lnTo>
                        <a:lnTo>
                          <a:pt x="35" y="35"/>
                        </a:lnTo>
                        <a:lnTo>
                          <a:pt x="33" y="24"/>
                        </a:lnTo>
                        <a:lnTo>
                          <a:pt x="32" y="12"/>
                        </a:lnTo>
                        <a:lnTo>
                          <a:pt x="3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559" name="Freeform 15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3312" y="3243"/>
                    <a:ext cx="45" cy="46"/>
                  </a:xfrm>
                  <a:custGeom>
                    <a:avLst/>
                    <a:gdLst>
                      <a:gd name="T0" fmla="*/ 749 w 1310"/>
                      <a:gd name="T1" fmla="*/ 8 h 1328"/>
                      <a:gd name="T2" fmla="*/ 844 w 1310"/>
                      <a:gd name="T3" fmla="*/ 29 h 1328"/>
                      <a:gd name="T4" fmla="*/ 933 w 1310"/>
                      <a:gd name="T5" fmla="*/ 64 h 1328"/>
                      <a:gd name="T6" fmla="*/ 1015 w 1310"/>
                      <a:gd name="T7" fmla="*/ 111 h 1328"/>
                      <a:gd name="T8" fmla="*/ 1090 w 1310"/>
                      <a:gd name="T9" fmla="*/ 169 h 1328"/>
                      <a:gd name="T10" fmla="*/ 1156 w 1310"/>
                      <a:gd name="T11" fmla="*/ 238 h 1328"/>
                      <a:gd name="T12" fmla="*/ 1211 w 1310"/>
                      <a:gd name="T13" fmla="*/ 315 h 1328"/>
                      <a:gd name="T14" fmla="*/ 1256 w 1310"/>
                      <a:gd name="T15" fmla="*/ 401 h 1328"/>
                      <a:gd name="T16" fmla="*/ 1288 w 1310"/>
                      <a:gd name="T17" fmla="*/ 493 h 1328"/>
                      <a:gd name="T18" fmla="*/ 1306 w 1310"/>
                      <a:gd name="T19" fmla="*/ 591 h 1328"/>
                      <a:gd name="T20" fmla="*/ 1310 w 1310"/>
                      <a:gd name="T21" fmla="*/ 694 h 1328"/>
                      <a:gd name="T22" fmla="*/ 1298 w 1310"/>
                      <a:gd name="T23" fmla="*/ 794 h 1328"/>
                      <a:gd name="T24" fmla="*/ 1270 w 1310"/>
                      <a:gd name="T25" fmla="*/ 891 h 1328"/>
                      <a:gd name="T26" fmla="*/ 1231 w 1310"/>
                      <a:gd name="T27" fmla="*/ 980 h 1328"/>
                      <a:gd name="T28" fmla="*/ 1179 w 1310"/>
                      <a:gd name="T29" fmla="*/ 1061 h 1328"/>
                      <a:gd name="T30" fmla="*/ 1116 w 1310"/>
                      <a:gd name="T31" fmla="*/ 1134 h 1328"/>
                      <a:gd name="T32" fmla="*/ 1045 w 1310"/>
                      <a:gd name="T33" fmla="*/ 1196 h 1328"/>
                      <a:gd name="T34" fmla="*/ 965 w 1310"/>
                      <a:gd name="T35" fmla="*/ 1248 h 1328"/>
                      <a:gd name="T36" fmla="*/ 878 w 1310"/>
                      <a:gd name="T37" fmla="*/ 1288 h 1328"/>
                      <a:gd name="T38" fmla="*/ 788 w 1310"/>
                      <a:gd name="T39" fmla="*/ 1314 h 1328"/>
                      <a:gd name="T40" fmla="*/ 692 w 1310"/>
                      <a:gd name="T41" fmla="*/ 1327 h 1328"/>
                      <a:gd name="T42" fmla="*/ 593 w 1310"/>
                      <a:gd name="T43" fmla="*/ 1326 h 1328"/>
                      <a:gd name="T44" fmla="*/ 495 w 1310"/>
                      <a:gd name="T45" fmla="*/ 1309 h 1328"/>
                      <a:gd name="T46" fmla="*/ 403 w 1310"/>
                      <a:gd name="T47" fmla="*/ 1279 h 1328"/>
                      <a:gd name="T48" fmla="*/ 317 w 1310"/>
                      <a:gd name="T49" fmla="*/ 1236 h 1328"/>
                      <a:gd name="T50" fmla="*/ 240 w 1310"/>
                      <a:gd name="T51" fmla="*/ 1181 h 1328"/>
                      <a:gd name="T52" fmla="*/ 171 w 1310"/>
                      <a:gd name="T53" fmla="*/ 1115 h 1328"/>
                      <a:gd name="T54" fmla="*/ 113 w 1310"/>
                      <a:gd name="T55" fmla="*/ 1041 h 1328"/>
                      <a:gd name="T56" fmla="*/ 65 w 1310"/>
                      <a:gd name="T57" fmla="*/ 957 h 1328"/>
                      <a:gd name="T58" fmla="*/ 29 w 1310"/>
                      <a:gd name="T59" fmla="*/ 868 h 1328"/>
                      <a:gd name="T60" fmla="*/ 8 w 1310"/>
                      <a:gd name="T61" fmla="*/ 772 h 1328"/>
                      <a:gd name="T62" fmla="*/ 0 w 1310"/>
                      <a:gd name="T63" fmla="*/ 671 h 1328"/>
                      <a:gd name="T64" fmla="*/ 7 w 1310"/>
                      <a:gd name="T65" fmla="*/ 567 h 1328"/>
                      <a:gd name="T66" fmla="*/ 28 w 1310"/>
                      <a:gd name="T67" fmla="*/ 469 h 1328"/>
                      <a:gd name="T68" fmla="*/ 63 w 1310"/>
                      <a:gd name="T69" fmla="*/ 379 h 1328"/>
                      <a:gd name="T70" fmla="*/ 110 w 1310"/>
                      <a:gd name="T71" fmla="*/ 294 h 1328"/>
                      <a:gd name="T72" fmla="*/ 168 w 1310"/>
                      <a:gd name="T73" fmla="*/ 219 h 1328"/>
                      <a:gd name="T74" fmla="*/ 237 w 1310"/>
                      <a:gd name="T75" fmla="*/ 152 h 1328"/>
                      <a:gd name="T76" fmla="*/ 313 w 1310"/>
                      <a:gd name="T77" fmla="*/ 97 h 1328"/>
                      <a:gd name="T78" fmla="*/ 398 w 1310"/>
                      <a:gd name="T79" fmla="*/ 53 h 1328"/>
                      <a:gd name="T80" fmla="*/ 488 w 1310"/>
                      <a:gd name="T81" fmla="*/ 22 h 1328"/>
                      <a:gd name="T82" fmla="*/ 584 w 1310"/>
                      <a:gd name="T83" fmla="*/ 5 h 1328"/>
                      <a:gd name="T84" fmla="*/ 684 w 1310"/>
                      <a:gd name="T85" fmla="*/ 0 h 132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310"/>
                      <a:gd name="T130" fmla="*/ 0 h 1328"/>
                      <a:gd name="T131" fmla="*/ 1310 w 1310"/>
                      <a:gd name="T132" fmla="*/ 1328 h 132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310" h="1328">
                        <a:moveTo>
                          <a:pt x="684" y="0"/>
                        </a:moveTo>
                        <a:lnTo>
                          <a:pt x="717" y="4"/>
                        </a:lnTo>
                        <a:lnTo>
                          <a:pt x="749" y="8"/>
                        </a:lnTo>
                        <a:lnTo>
                          <a:pt x="781" y="13"/>
                        </a:lnTo>
                        <a:lnTo>
                          <a:pt x="812" y="20"/>
                        </a:lnTo>
                        <a:lnTo>
                          <a:pt x="844" y="29"/>
                        </a:lnTo>
                        <a:lnTo>
                          <a:pt x="873" y="39"/>
                        </a:lnTo>
                        <a:lnTo>
                          <a:pt x="903" y="50"/>
                        </a:lnTo>
                        <a:lnTo>
                          <a:pt x="933" y="64"/>
                        </a:lnTo>
                        <a:lnTo>
                          <a:pt x="961" y="78"/>
                        </a:lnTo>
                        <a:lnTo>
                          <a:pt x="989" y="93"/>
                        </a:lnTo>
                        <a:lnTo>
                          <a:pt x="1015" y="111"/>
                        </a:lnTo>
                        <a:lnTo>
                          <a:pt x="1041" y="129"/>
                        </a:lnTo>
                        <a:lnTo>
                          <a:pt x="1066" y="148"/>
                        </a:lnTo>
                        <a:lnTo>
                          <a:pt x="1090" y="169"/>
                        </a:lnTo>
                        <a:lnTo>
                          <a:pt x="1113" y="191"/>
                        </a:lnTo>
                        <a:lnTo>
                          <a:pt x="1135" y="213"/>
                        </a:lnTo>
                        <a:lnTo>
                          <a:pt x="1156" y="238"/>
                        </a:lnTo>
                        <a:lnTo>
                          <a:pt x="1175" y="262"/>
                        </a:lnTo>
                        <a:lnTo>
                          <a:pt x="1194" y="289"/>
                        </a:lnTo>
                        <a:lnTo>
                          <a:pt x="1211" y="315"/>
                        </a:lnTo>
                        <a:lnTo>
                          <a:pt x="1227" y="343"/>
                        </a:lnTo>
                        <a:lnTo>
                          <a:pt x="1243" y="371"/>
                        </a:lnTo>
                        <a:lnTo>
                          <a:pt x="1256" y="401"/>
                        </a:lnTo>
                        <a:lnTo>
                          <a:pt x="1268" y="431"/>
                        </a:lnTo>
                        <a:lnTo>
                          <a:pt x="1278" y="461"/>
                        </a:lnTo>
                        <a:lnTo>
                          <a:pt x="1288" y="493"/>
                        </a:lnTo>
                        <a:lnTo>
                          <a:pt x="1296" y="525"/>
                        </a:lnTo>
                        <a:lnTo>
                          <a:pt x="1302" y="558"/>
                        </a:lnTo>
                        <a:lnTo>
                          <a:pt x="1306" y="591"/>
                        </a:lnTo>
                        <a:lnTo>
                          <a:pt x="1309" y="624"/>
                        </a:lnTo>
                        <a:lnTo>
                          <a:pt x="1310" y="659"/>
                        </a:lnTo>
                        <a:lnTo>
                          <a:pt x="1310" y="694"/>
                        </a:lnTo>
                        <a:lnTo>
                          <a:pt x="1307" y="728"/>
                        </a:lnTo>
                        <a:lnTo>
                          <a:pt x="1303" y="762"/>
                        </a:lnTo>
                        <a:lnTo>
                          <a:pt x="1298" y="794"/>
                        </a:lnTo>
                        <a:lnTo>
                          <a:pt x="1290" y="828"/>
                        </a:lnTo>
                        <a:lnTo>
                          <a:pt x="1282" y="860"/>
                        </a:lnTo>
                        <a:lnTo>
                          <a:pt x="1270" y="891"/>
                        </a:lnTo>
                        <a:lnTo>
                          <a:pt x="1259" y="922"/>
                        </a:lnTo>
                        <a:lnTo>
                          <a:pt x="1246" y="951"/>
                        </a:lnTo>
                        <a:lnTo>
                          <a:pt x="1231" y="980"/>
                        </a:lnTo>
                        <a:lnTo>
                          <a:pt x="1215" y="1007"/>
                        </a:lnTo>
                        <a:lnTo>
                          <a:pt x="1198" y="1035"/>
                        </a:lnTo>
                        <a:lnTo>
                          <a:pt x="1179" y="1061"/>
                        </a:lnTo>
                        <a:lnTo>
                          <a:pt x="1159" y="1086"/>
                        </a:lnTo>
                        <a:lnTo>
                          <a:pt x="1139" y="1110"/>
                        </a:lnTo>
                        <a:lnTo>
                          <a:pt x="1116" y="1134"/>
                        </a:lnTo>
                        <a:lnTo>
                          <a:pt x="1094" y="1155"/>
                        </a:lnTo>
                        <a:lnTo>
                          <a:pt x="1069" y="1177"/>
                        </a:lnTo>
                        <a:lnTo>
                          <a:pt x="1045" y="1196"/>
                        </a:lnTo>
                        <a:lnTo>
                          <a:pt x="1019" y="1214"/>
                        </a:lnTo>
                        <a:lnTo>
                          <a:pt x="993" y="1232"/>
                        </a:lnTo>
                        <a:lnTo>
                          <a:pt x="965" y="1248"/>
                        </a:lnTo>
                        <a:lnTo>
                          <a:pt x="938" y="1262"/>
                        </a:lnTo>
                        <a:lnTo>
                          <a:pt x="908" y="1275"/>
                        </a:lnTo>
                        <a:lnTo>
                          <a:pt x="878" y="1288"/>
                        </a:lnTo>
                        <a:lnTo>
                          <a:pt x="849" y="1298"/>
                        </a:lnTo>
                        <a:lnTo>
                          <a:pt x="818" y="1307"/>
                        </a:lnTo>
                        <a:lnTo>
                          <a:pt x="788" y="1314"/>
                        </a:lnTo>
                        <a:lnTo>
                          <a:pt x="756" y="1320"/>
                        </a:lnTo>
                        <a:lnTo>
                          <a:pt x="723" y="1325"/>
                        </a:lnTo>
                        <a:lnTo>
                          <a:pt x="692" y="1327"/>
                        </a:lnTo>
                        <a:lnTo>
                          <a:pt x="659" y="1328"/>
                        </a:lnTo>
                        <a:lnTo>
                          <a:pt x="626" y="1328"/>
                        </a:lnTo>
                        <a:lnTo>
                          <a:pt x="593" y="1326"/>
                        </a:lnTo>
                        <a:lnTo>
                          <a:pt x="559" y="1322"/>
                        </a:lnTo>
                        <a:lnTo>
                          <a:pt x="526" y="1316"/>
                        </a:lnTo>
                        <a:lnTo>
                          <a:pt x="495" y="1309"/>
                        </a:lnTo>
                        <a:lnTo>
                          <a:pt x="463" y="1301"/>
                        </a:lnTo>
                        <a:lnTo>
                          <a:pt x="432" y="1291"/>
                        </a:lnTo>
                        <a:lnTo>
                          <a:pt x="403" y="1279"/>
                        </a:lnTo>
                        <a:lnTo>
                          <a:pt x="373" y="1265"/>
                        </a:lnTo>
                        <a:lnTo>
                          <a:pt x="345" y="1251"/>
                        </a:lnTo>
                        <a:lnTo>
                          <a:pt x="317" y="1236"/>
                        </a:lnTo>
                        <a:lnTo>
                          <a:pt x="291" y="1218"/>
                        </a:lnTo>
                        <a:lnTo>
                          <a:pt x="265" y="1200"/>
                        </a:lnTo>
                        <a:lnTo>
                          <a:pt x="240" y="1181"/>
                        </a:lnTo>
                        <a:lnTo>
                          <a:pt x="216" y="1160"/>
                        </a:lnTo>
                        <a:lnTo>
                          <a:pt x="194" y="1138"/>
                        </a:lnTo>
                        <a:lnTo>
                          <a:pt x="171" y="1115"/>
                        </a:lnTo>
                        <a:lnTo>
                          <a:pt x="151" y="1091"/>
                        </a:lnTo>
                        <a:lnTo>
                          <a:pt x="131" y="1067"/>
                        </a:lnTo>
                        <a:lnTo>
                          <a:pt x="113" y="1041"/>
                        </a:lnTo>
                        <a:lnTo>
                          <a:pt x="96" y="1014"/>
                        </a:lnTo>
                        <a:lnTo>
                          <a:pt x="79" y="986"/>
                        </a:lnTo>
                        <a:lnTo>
                          <a:pt x="65" y="957"/>
                        </a:lnTo>
                        <a:lnTo>
                          <a:pt x="52" y="929"/>
                        </a:lnTo>
                        <a:lnTo>
                          <a:pt x="41" y="898"/>
                        </a:lnTo>
                        <a:lnTo>
                          <a:pt x="29" y="868"/>
                        </a:lnTo>
                        <a:lnTo>
                          <a:pt x="21" y="836"/>
                        </a:lnTo>
                        <a:lnTo>
                          <a:pt x="13" y="805"/>
                        </a:lnTo>
                        <a:lnTo>
                          <a:pt x="8" y="772"/>
                        </a:lnTo>
                        <a:lnTo>
                          <a:pt x="3" y="738"/>
                        </a:lnTo>
                        <a:lnTo>
                          <a:pt x="1" y="705"/>
                        </a:lnTo>
                        <a:lnTo>
                          <a:pt x="0" y="671"/>
                        </a:lnTo>
                        <a:lnTo>
                          <a:pt x="0" y="636"/>
                        </a:lnTo>
                        <a:lnTo>
                          <a:pt x="3" y="602"/>
                        </a:lnTo>
                        <a:lnTo>
                          <a:pt x="7" y="567"/>
                        </a:lnTo>
                        <a:lnTo>
                          <a:pt x="12" y="535"/>
                        </a:lnTo>
                        <a:lnTo>
                          <a:pt x="19" y="502"/>
                        </a:lnTo>
                        <a:lnTo>
                          <a:pt x="28" y="469"/>
                        </a:lnTo>
                        <a:lnTo>
                          <a:pt x="39" y="439"/>
                        </a:lnTo>
                        <a:lnTo>
                          <a:pt x="50" y="408"/>
                        </a:lnTo>
                        <a:lnTo>
                          <a:pt x="63" y="379"/>
                        </a:lnTo>
                        <a:lnTo>
                          <a:pt x="77" y="349"/>
                        </a:lnTo>
                        <a:lnTo>
                          <a:pt x="93" y="322"/>
                        </a:lnTo>
                        <a:lnTo>
                          <a:pt x="110" y="294"/>
                        </a:lnTo>
                        <a:lnTo>
                          <a:pt x="128" y="268"/>
                        </a:lnTo>
                        <a:lnTo>
                          <a:pt x="148" y="243"/>
                        </a:lnTo>
                        <a:lnTo>
                          <a:pt x="168" y="219"/>
                        </a:lnTo>
                        <a:lnTo>
                          <a:pt x="190" y="195"/>
                        </a:lnTo>
                        <a:lnTo>
                          <a:pt x="213" y="174"/>
                        </a:lnTo>
                        <a:lnTo>
                          <a:pt x="237" y="152"/>
                        </a:lnTo>
                        <a:lnTo>
                          <a:pt x="261" y="133"/>
                        </a:lnTo>
                        <a:lnTo>
                          <a:pt x="287" y="115"/>
                        </a:lnTo>
                        <a:lnTo>
                          <a:pt x="313" y="97"/>
                        </a:lnTo>
                        <a:lnTo>
                          <a:pt x="341" y="81"/>
                        </a:lnTo>
                        <a:lnTo>
                          <a:pt x="368" y="67"/>
                        </a:lnTo>
                        <a:lnTo>
                          <a:pt x="398" y="53"/>
                        </a:lnTo>
                        <a:lnTo>
                          <a:pt x="427" y="41"/>
                        </a:lnTo>
                        <a:lnTo>
                          <a:pt x="457" y="31"/>
                        </a:lnTo>
                        <a:lnTo>
                          <a:pt x="488" y="22"/>
                        </a:lnTo>
                        <a:lnTo>
                          <a:pt x="519" y="15"/>
                        </a:lnTo>
                        <a:lnTo>
                          <a:pt x="552" y="9"/>
                        </a:lnTo>
                        <a:lnTo>
                          <a:pt x="584" y="5"/>
                        </a:lnTo>
                        <a:lnTo>
                          <a:pt x="617" y="2"/>
                        </a:lnTo>
                        <a:lnTo>
                          <a:pt x="650" y="0"/>
                        </a:lnTo>
                        <a:lnTo>
                          <a:pt x="684" y="0"/>
                        </a:lnTo>
                        <a:close/>
                      </a:path>
                    </a:pathLst>
                  </a:custGeom>
                  <a:noFill/>
                  <a:ln w="22225" cmpd="sng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1515" name="Text Box 151"/>
                <p:cNvSpPr txBox="1">
                  <a:spLocks noChangeArrowheads="1"/>
                </p:cNvSpPr>
                <p:nvPr/>
              </p:nvSpPr>
              <p:spPr bwMode="auto">
                <a:xfrm flipH="1">
                  <a:off x="3239" y="2203"/>
                  <a:ext cx="210" cy="1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de-DE"/>
                    <a:t>5,5</a:t>
                  </a:r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oup 152"/>
                <p:cNvGrpSpPr>
                  <a:grpSpLocks/>
                </p:cNvGrpSpPr>
                <p:nvPr/>
              </p:nvGrpSpPr>
              <p:grpSpPr bwMode="auto">
                <a:xfrm>
                  <a:off x="3190" y="2560"/>
                  <a:ext cx="302" cy="301"/>
                  <a:chOff x="3190" y="2560"/>
                  <a:chExt cx="302" cy="301"/>
                </a:xfrm>
              </p:grpSpPr>
              <p:grpSp>
                <p:nvGrpSpPr>
                  <p:cNvPr id="24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3333" y="2560"/>
                    <a:ext cx="16" cy="301"/>
                    <a:chOff x="3333" y="2560"/>
                    <a:chExt cx="16" cy="301"/>
                  </a:xfrm>
                </p:grpSpPr>
                <p:sp>
                  <p:nvSpPr>
                    <p:cNvPr id="61522" name="Rectangle 154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334" y="2725"/>
                      <a:ext cx="15" cy="136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solidFill>
                        <a:srgbClr val="5F5F5F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23" name="Rectangle 155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333" y="2560"/>
                      <a:ext cx="15" cy="136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solidFill>
                        <a:srgbClr val="5F5F5F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5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3190" y="2702"/>
                    <a:ext cx="302" cy="19"/>
                    <a:chOff x="3190" y="2702"/>
                    <a:chExt cx="302" cy="19"/>
                  </a:xfrm>
                </p:grpSpPr>
                <p:sp>
                  <p:nvSpPr>
                    <p:cNvPr id="61520" name="Rectangle 157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3249" y="2643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1521" name="Rectangle 158"/>
                    <p:cNvSpPr>
                      <a:spLocks noChangeArrowheads="1"/>
                    </p:cNvSpPr>
                    <p:nvPr/>
                  </p:nvSpPr>
                  <p:spPr bwMode="auto">
                    <a:xfrm rot="5400000" flipH="1">
                      <a:off x="3415" y="2644"/>
                      <a:ext cx="18" cy="13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1517" name="Text Box 159"/>
                <p:cNvSpPr txBox="1">
                  <a:spLocks noChangeArrowheads="1"/>
                </p:cNvSpPr>
                <p:nvPr/>
              </p:nvSpPr>
              <p:spPr bwMode="auto">
                <a:xfrm flipH="1">
                  <a:off x="2941" y="3653"/>
                  <a:ext cx="816" cy="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de-DE"/>
                    <a:t>Stereopsis nach hinten verzögert</a:t>
                  </a:r>
                  <a:endParaRPr lang="de-DE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61510" name="Text Box 160"/>
              <p:cNvSpPr txBox="1">
                <a:spLocks noChangeArrowheads="1"/>
              </p:cNvSpPr>
              <p:nvPr/>
            </p:nvSpPr>
            <p:spPr bwMode="auto">
              <a:xfrm>
                <a:off x="3993" y="1801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endParaRPr lang="de-DE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6" name="Group 161"/>
            <p:cNvGrpSpPr>
              <a:grpSpLocks/>
            </p:cNvGrpSpPr>
            <p:nvPr/>
          </p:nvGrpSpPr>
          <p:grpSpPr bwMode="auto">
            <a:xfrm flipH="1">
              <a:off x="3964" y="3696"/>
              <a:ext cx="156" cy="499"/>
              <a:chOff x="1684" y="3696"/>
              <a:chExt cx="156" cy="499"/>
            </a:xfrm>
          </p:grpSpPr>
          <p:grpSp>
            <p:nvGrpSpPr>
              <p:cNvPr id="27" name="Group 162"/>
              <p:cNvGrpSpPr>
                <a:grpSpLocks/>
              </p:cNvGrpSpPr>
              <p:nvPr/>
            </p:nvGrpSpPr>
            <p:grpSpPr bwMode="auto">
              <a:xfrm>
                <a:off x="1788" y="3840"/>
                <a:ext cx="0" cy="210"/>
                <a:chOff x="1606" y="3840"/>
                <a:chExt cx="0" cy="210"/>
              </a:xfrm>
            </p:grpSpPr>
            <p:sp>
              <p:nvSpPr>
                <p:cNvPr id="61507" name="Line 16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606" y="3840"/>
                  <a:ext cx="0" cy="107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08" name="Line 1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06" y="3944"/>
                  <a:ext cx="0" cy="10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1492" name="AutoShape 16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690" y="3696"/>
                <a:ext cx="150" cy="12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93" name="Oval 166"/>
              <p:cNvSpPr>
                <a:spLocks noChangeArrowheads="1"/>
              </p:cNvSpPr>
              <p:nvPr/>
            </p:nvSpPr>
            <p:spPr bwMode="auto">
              <a:xfrm flipH="1">
                <a:off x="1690" y="3898"/>
                <a:ext cx="91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94" name="Line 1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44" y="3840"/>
                <a:ext cx="0" cy="10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95" name="Line 1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5" y="3841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96" name="Line 1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06" y="3841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8" name="Group 170"/>
              <p:cNvGrpSpPr>
                <a:grpSpLocks/>
              </p:cNvGrpSpPr>
              <p:nvPr/>
            </p:nvGrpSpPr>
            <p:grpSpPr bwMode="auto">
              <a:xfrm>
                <a:off x="1684" y="3840"/>
                <a:ext cx="0" cy="210"/>
                <a:chOff x="1684" y="3840"/>
                <a:chExt cx="0" cy="210"/>
              </a:xfrm>
            </p:grpSpPr>
            <p:sp>
              <p:nvSpPr>
                <p:cNvPr id="61505" name="Line 17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684" y="3840"/>
                  <a:ext cx="0" cy="107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06" name="Line 1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4" y="3944"/>
                  <a:ext cx="0" cy="10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1498" name="Line 173"/>
              <p:cNvSpPr>
                <a:spLocks noChangeAspect="1" noChangeShapeType="1"/>
              </p:cNvSpPr>
              <p:nvPr/>
            </p:nvSpPr>
            <p:spPr bwMode="auto">
              <a:xfrm flipH="1">
                <a:off x="1744" y="3944"/>
                <a:ext cx="0" cy="10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9" name="Group 174"/>
              <p:cNvGrpSpPr>
                <a:grpSpLocks/>
              </p:cNvGrpSpPr>
              <p:nvPr/>
            </p:nvGrpSpPr>
            <p:grpSpPr bwMode="auto">
              <a:xfrm>
                <a:off x="1729" y="3840"/>
                <a:ext cx="0" cy="210"/>
                <a:chOff x="1727" y="3840"/>
                <a:chExt cx="0" cy="210"/>
              </a:xfrm>
            </p:grpSpPr>
            <p:sp>
              <p:nvSpPr>
                <p:cNvPr id="61503" name="Line 17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27" y="3840"/>
                  <a:ext cx="0" cy="107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04" name="Line 1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727" y="3944"/>
                  <a:ext cx="0" cy="10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1500" name="Line 177"/>
              <p:cNvSpPr>
                <a:spLocks noChangeAspect="1" noChangeShapeType="1"/>
              </p:cNvSpPr>
              <p:nvPr/>
            </p:nvSpPr>
            <p:spPr bwMode="auto">
              <a:xfrm flipH="1">
                <a:off x="1765" y="4011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01" name="Line 178"/>
              <p:cNvSpPr>
                <a:spLocks noChangeAspect="1" noChangeShapeType="1"/>
              </p:cNvSpPr>
              <p:nvPr/>
            </p:nvSpPr>
            <p:spPr bwMode="auto">
              <a:xfrm flipH="1">
                <a:off x="1706" y="4011"/>
                <a:ext cx="0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02" name="AutoShape 179"/>
              <p:cNvSpPr>
                <a:spLocks noChangeAspect="1" noChangeArrowheads="1"/>
              </p:cNvSpPr>
              <p:nvPr/>
            </p:nvSpPr>
            <p:spPr bwMode="auto">
              <a:xfrm flipH="1">
                <a:off x="1690" y="4067"/>
                <a:ext cx="150" cy="12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1490" name="AutoShape 180"/>
            <p:cNvSpPr>
              <a:spLocks noChangeArrowheads="1"/>
            </p:cNvSpPr>
            <p:nvPr/>
          </p:nvSpPr>
          <p:spPr bwMode="auto">
            <a:xfrm>
              <a:off x="4724" y="1908"/>
              <a:ext cx="264" cy="22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" name="Group 181"/>
          <p:cNvGrpSpPr>
            <a:grpSpLocks/>
          </p:cNvGrpSpPr>
          <p:nvPr/>
        </p:nvGrpSpPr>
        <p:grpSpPr bwMode="auto">
          <a:xfrm>
            <a:off x="7188200" y="4038600"/>
            <a:ext cx="996950" cy="1620838"/>
            <a:chOff x="4528" y="2544"/>
            <a:chExt cx="628" cy="1021"/>
          </a:xfrm>
        </p:grpSpPr>
        <p:grpSp>
          <p:nvGrpSpPr>
            <p:cNvPr id="31" name="Group 182"/>
            <p:cNvGrpSpPr>
              <a:grpSpLocks/>
            </p:cNvGrpSpPr>
            <p:nvPr/>
          </p:nvGrpSpPr>
          <p:grpSpPr bwMode="auto">
            <a:xfrm>
              <a:off x="4528" y="2976"/>
              <a:ext cx="628" cy="589"/>
              <a:chOff x="4528" y="2976"/>
              <a:chExt cx="628" cy="589"/>
            </a:xfrm>
          </p:grpSpPr>
          <p:sp>
            <p:nvSpPr>
              <p:cNvPr id="61451" name="Rectangle 183"/>
              <p:cNvSpPr>
                <a:spLocks noChangeArrowheads="1"/>
              </p:cNvSpPr>
              <p:nvPr/>
            </p:nvSpPr>
            <p:spPr bwMode="auto">
              <a:xfrm flipH="1">
                <a:off x="4528" y="2976"/>
                <a:ext cx="628" cy="589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52" name="Freeform 184"/>
              <p:cNvSpPr>
                <a:spLocks/>
              </p:cNvSpPr>
              <p:nvPr/>
            </p:nvSpPr>
            <p:spPr bwMode="auto">
              <a:xfrm flipH="1">
                <a:off x="4583" y="3012"/>
                <a:ext cx="518" cy="517"/>
              </a:xfrm>
              <a:custGeom>
                <a:avLst/>
                <a:gdLst>
                  <a:gd name="T0" fmla="*/ 7414 w 13455"/>
                  <a:gd name="T1" fmla="*/ 34 h 13438"/>
                  <a:gd name="T2" fmla="*/ 8406 w 13455"/>
                  <a:gd name="T3" fmla="*/ 212 h 13438"/>
                  <a:gd name="T4" fmla="*/ 9343 w 13455"/>
                  <a:gd name="T5" fmla="*/ 530 h 13438"/>
                  <a:gd name="T6" fmla="*/ 10212 w 13455"/>
                  <a:gd name="T7" fmla="*/ 975 h 13438"/>
                  <a:gd name="T8" fmla="*/ 11003 w 13455"/>
                  <a:gd name="T9" fmla="*/ 1538 h 13438"/>
                  <a:gd name="T10" fmla="*/ 11704 w 13455"/>
                  <a:gd name="T11" fmla="*/ 2205 h 13438"/>
                  <a:gd name="T12" fmla="*/ 12304 w 13455"/>
                  <a:gd name="T13" fmla="*/ 2966 h 13438"/>
                  <a:gd name="T14" fmla="*/ 12791 w 13455"/>
                  <a:gd name="T15" fmla="*/ 3810 h 13438"/>
                  <a:gd name="T16" fmla="*/ 13152 w 13455"/>
                  <a:gd name="T17" fmla="*/ 4725 h 13438"/>
                  <a:gd name="T18" fmla="*/ 13378 w 13455"/>
                  <a:gd name="T19" fmla="*/ 5698 h 13438"/>
                  <a:gd name="T20" fmla="*/ 13455 w 13455"/>
                  <a:gd name="T21" fmla="*/ 6719 h 13438"/>
                  <a:gd name="T22" fmla="*/ 13378 w 13455"/>
                  <a:gd name="T23" fmla="*/ 7740 h 13438"/>
                  <a:gd name="T24" fmla="*/ 13152 w 13455"/>
                  <a:gd name="T25" fmla="*/ 8714 h 13438"/>
                  <a:gd name="T26" fmla="*/ 12791 w 13455"/>
                  <a:gd name="T27" fmla="*/ 9628 h 13438"/>
                  <a:gd name="T28" fmla="*/ 12304 w 13455"/>
                  <a:gd name="T29" fmla="*/ 10472 h 13438"/>
                  <a:gd name="T30" fmla="*/ 11704 w 13455"/>
                  <a:gd name="T31" fmla="*/ 11233 h 13438"/>
                  <a:gd name="T32" fmla="*/ 11003 w 13455"/>
                  <a:gd name="T33" fmla="*/ 11901 h 13438"/>
                  <a:gd name="T34" fmla="*/ 10212 w 13455"/>
                  <a:gd name="T35" fmla="*/ 12463 h 13438"/>
                  <a:gd name="T36" fmla="*/ 9343 w 13455"/>
                  <a:gd name="T37" fmla="*/ 12908 h 13438"/>
                  <a:gd name="T38" fmla="*/ 8406 w 13455"/>
                  <a:gd name="T39" fmla="*/ 13226 h 13438"/>
                  <a:gd name="T40" fmla="*/ 7414 w 13455"/>
                  <a:gd name="T41" fmla="*/ 13404 h 13438"/>
                  <a:gd name="T42" fmla="*/ 6382 w 13455"/>
                  <a:gd name="T43" fmla="*/ 13429 h 13438"/>
                  <a:gd name="T44" fmla="*/ 5375 w 13455"/>
                  <a:gd name="T45" fmla="*/ 13301 h 13438"/>
                  <a:gd name="T46" fmla="*/ 4419 w 13455"/>
                  <a:gd name="T47" fmla="*/ 13030 h 13438"/>
                  <a:gd name="T48" fmla="*/ 3525 w 13455"/>
                  <a:gd name="T49" fmla="*/ 12625 h 13438"/>
                  <a:gd name="T50" fmla="*/ 2706 w 13455"/>
                  <a:gd name="T51" fmla="*/ 12100 h 13438"/>
                  <a:gd name="T52" fmla="*/ 1975 w 13455"/>
                  <a:gd name="T53" fmla="*/ 11466 h 13438"/>
                  <a:gd name="T54" fmla="*/ 1340 w 13455"/>
                  <a:gd name="T55" fmla="*/ 10735 h 13438"/>
                  <a:gd name="T56" fmla="*/ 814 w 13455"/>
                  <a:gd name="T57" fmla="*/ 9917 h 13438"/>
                  <a:gd name="T58" fmla="*/ 409 w 13455"/>
                  <a:gd name="T59" fmla="*/ 9025 h 13438"/>
                  <a:gd name="T60" fmla="*/ 137 w 13455"/>
                  <a:gd name="T61" fmla="*/ 8070 h 13438"/>
                  <a:gd name="T62" fmla="*/ 8 w 13455"/>
                  <a:gd name="T63" fmla="*/ 7064 h 13438"/>
                  <a:gd name="T64" fmla="*/ 35 w 13455"/>
                  <a:gd name="T65" fmla="*/ 6034 h 13438"/>
                  <a:gd name="T66" fmla="*/ 212 w 13455"/>
                  <a:gd name="T67" fmla="*/ 5044 h 13438"/>
                  <a:gd name="T68" fmla="*/ 530 w 13455"/>
                  <a:gd name="T69" fmla="*/ 4108 h 13438"/>
                  <a:gd name="T70" fmla="*/ 977 w 13455"/>
                  <a:gd name="T71" fmla="*/ 3240 h 13438"/>
                  <a:gd name="T72" fmla="*/ 1540 w 13455"/>
                  <a:gd name="T73" fmla="*/ 2449 h 13438"/>
                  <a:gd name="T74" fmla="*/ 2208 w 13455"/>
                  <a:gd name="T75" fmla="*/ 1749 h 13438"/>
                  <a:gd name="T76" fmla="*/ 2971 w 13455"/>
                  <a:gd name="T77" fmla="*/ 1150 h 13438"/>
                  <a:gd name="T78" fmla="*/ 3816 w 13455"/>
                  <a:gd name="T79" fmla="*/ 664 h 13438"/>
                  <a:gd name="T80" fmla="*/ 4731 w 13455"/>
                  <a:gd name="T81" fmla="*/ 302 h 13438"/>
                  <a:gd name="T82" fmla="*/ 5706 w 13455"/>
                  <a:gd name="T83" fmla="*/ 77 h 13438"/>
                  <a:gd name="T84" fmla="*/ 6728 w 13455"/>
                  <a:gd name="T85" fmla="*/ 0 h 134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455"/>
                  <a:gd name="T130" fmla="*/ 0 h 13438"/>
                  <a:gd name="T131" fmla="*/ 13455 w 13455"/>
                  <a:gd name="T132" fmla="*/ 13438 h 134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455" h="13438">
                    <a:moveTo>
                      <a:pt x="6728" y="0"/>
                    </a:moveTo>
                    <a:lnTo>
                      <a:pt x="7073" y="9"/>
                    </a:lnTo>
                    <a:lnTo>
                      <a:pt x="7414" y="34"/>
                    </a:lnTo>
                    <a:lnTo>
                      <a:pt x="7750" y="77"/>
                    </a:lnTo>
                    <a:lnTo>
                      <a:pt x="8080" y="137"/>
                    </a:lnTo>
                    <a:lnTo>
                      <a:pt x="8406" y="212"/>
                    </a:lnTo>
                    <a:lnTo>
                      <a:pt x="8724" y="302"/>
                    </a:lnTo>
                    <a:lnTo>
                      <a:pt x="9036" y="408"/>
                    </a:lnTo>
                    <a:lnTo>
                      <a:pt x="9343" y="530"/>
                    </a:lnTo>
                    <a:lnTo>
                      <a:pt x="9641" y="664"/>
                    </a:lnTo>
                    <a:lnTo>
                      <a:pt x="9930" y="813"/>
                    </a:lnTo>
                    <a:lnTo>
                      <a:pt x="10212" y="975"/>
                    </a:lnTo>
                    <a:lnTo>
                      <a:pt x="10485" y="1150"/>
                    </a:lnTo>
                    <a:lnTo>
                      <a:pt x="10749" y="1338"/>
                    </a:lnTo>
                    <a:lnTo>
                      <a:pt x="11003" y="1538"/>
                    </a:lnTo>
                    <a:lnTo>
                      <a:pt x="11247" y="1749"/>
                    </a:lnTo>
                    <a:lnTo>
                      <a:pt x="11482" y="1972"/>
                    </a:lnTo>
                    <a:lnTo>
                      <a:pt x="11704" y="2205"/>
                    </a:lnTo>
                    <a:lnTo>
                      <a:pt x="11916" y="2449"/>
                    </a:lnTo>
                    <a:lnTo>
                      <a:pt x="12116" y="2704"/>
                    </a:lnTo>
                    <a:lnTo>
                      <a:pt x="12304" y="2966"/>
                    </a:lnTo>
                    <a:lnTo>
                      <a:pt x="12480" y="3240"/>
                    </a:lnTo>
                    <a:lnTo>
                      <a:pt x="12642" y="3521"/>
                    </a:lnTo>
                    <a:lnTo>
                      <a:pt x="12791" y="3810"/>
                    </a:lnTo>
                    <a:lnTo>
                      <a:pt x="12926" y="4108"/>
                    </a:lnTo>
                    <a:lnTo>
                      <a:pt x="13046" y="4413"/>
                    </a:lnTo>
                    <a:lnTo>
                      <a:pt x="13152" y="4725"/>
                    </a:lnTo>
                    <a:lnTo>
                      <a:pt x="13243" y="5044"/>
                    </a:lnTo>
                    <a:lnTo>
                      <a:pt x="13318" y="5368"/>
                    </a:lnTo>
                    <a:lnTo>
                      <a:pt x="13378" y="5698"/>
                    </a:lnTo>
                    <a:lnTo>
                      <a:pt x="13421" y="6034"/>
                    </a:lnTo>
                    <a:lnTo>
                      <a:pt x="13447" y="6375"/>
                    </a:lnTo>
                    <a:lnTo>
                      <a:pt x="13455" y="6719"/>
                    </a:lnTo>
                    <a:lnTo>
                      <a:pt x="13447" y="7064"/>
                    </a:lnTo>
                    <a:lnTo>
                      <a:pt x="13421" y="7404"/>
                    </a:lnTo>
                    <a:lnTo>
                      <a:pt x="13378" y="7740"/>
                    </a:lnTo>
                    <a:lnTo>
                      <a:pt x="13318" y="8070"/>
                    </a:lnTo>
                    <a:lnTo>
                      <a:pt x="13243" y="8395"/>
                    </a:lnTo>
                    <a:lnTo>
                      <a:pt x="13152" y="8714"/>
                    </a:lnTo>
                    <a:lnTo>
                      <a:pt x="13046" y="9025"/>
                    </a:lnTo>
                    <a:lnTo>
                      <a:pt x="12926" y="9330"/>
                    </a:lnTo>
                    <a:lnTo>
                      <a:pt x="12791" y="9628"/>
                    </a:lnTo>
                    <a:lnTo>
                      <a:pt x="12642" y="9917"/>
                    </a:lnTo>
                    <a:lnTo>
                      <a:pt x="12480" y="10198"/>
                    </a:lnTo>
                    <a:lnTo>
                      <a:pt x="12304" y="10472"/>
                    </a:lnTo>
                    <a:lnTo>
                      <a:pt x="12116" y="10735"/>
                    </a:lnTo>
                    <a:lnTo>
                      <a:pt x="11916" y="10988"/>
                    </a:lnTo>
                    <a:lnTo>
                      <a:pt x="11704" y="11233"/>
                    </a:lnTo>
                    <a:lnTo>
                      <a:pt x="11482" y="11466"/>
                    </a:lnTo>
                    <a:lnTo>
                      <a:pt x="11247" y="11690"/>
                    </a:lnTo>
                    <a:lnTo>
                      <a:pt x="11003" y="11901"/>
                    </a:lnTo>
                    <a:lnTo>
                      <a:pt x="10749" y="12100"/>
                    </a:lnTo>
                    <a:lnTo>
                      <a:pt x="10485" y="12288"/>
                    </a:lnTo>
                    <a:lnTo>
                      <a:pt x="10212" y="12463"/>
                    </a:lnTo>
                    <a:lnTo>
                      <a:pt x="9930" y="12625"/>
                    </a:lnTo>
                    <a:lnTo>
                      <a:pt x="9641" y="12774"/>
                    </a:lnTo>
                    <a:lnTo>
                      <a:pt x="9343" y="12908"/>
                    </a:lnTo>
                    <a:lnTo>
                      <a:pt x="9036" y="13030"/>
                    </a:lnTo>
                    <a:lnTo>
                      <a:pt x="8724" y="13136"/>
                    </a:lnTo>
                    <a:lnTo>
                      <a:pt x="8406" y="13226"/>
                    </a:lnTo>
                    <a:lnTo>
                      <a:pt x="8080" y="13301"/>
                    </a:lnTo>
                    <a:lnTo>
                      <a:pt x="7750" y="13361"/>
                    </a:lnTo>
                    <a:lnTo>
                      <a:pt x="7414" y="13404"/>
                    </a:lnTo>
                    <a:lnTo>
                      <a:pt x="7073" y="13429"/>
                    </a:lnTo>
                    <a:lnTo>
                      <a:pt x="6728" y="13438"/>
                    </a:lnTo>
                    <a:lnTo>
                      <a:pt x="6382" y="13429"/>
                    </a:lnTo>
                    <a:lnTo>
                      <a:pt x="6041" y="13404"/>
                    </a:lnTo>
                    <a:lnTo>
                      <a:pt x="5706" y="13361"/>
                    </a:lnTo>
                    <a:lnTo>
                      <a:pt x="5375" y="13301"/>
                    </a:lnTo>
                    <a:lnTo>
                      <a:pt x="5049" y="13226"/>
                    </a:lnTo>
                    <a:lnTo>
                      <a:pt x="4731" y="13136"/>
                    </a:lnTo>
                    <a:lnTo>
                      <a:pt x="4419" y="13030"/>
                    </a:lnTo>
                    <a:lnTo>
                      <a:pt x="4114" y="12908"/>
                    </a:lnTo>
                    <a:lnTo>
                      <a:pt x="3816" y="12774"/>
                    </a:lnTo>
                    <a:lnTo>
                      <a:pt x="3525" y="12625"/>
                    </a:lnTo>
                    <a:lnTo>
                      <a:pt x="3243" y="12463"/>
                    </a:lnTo>
                    <a:lnTo>
                      <a:pt x="2971" y="12288"/>
                    </a:lnTo>
                    <a:lnTo>
                      <a:pt x="2706" y="12100"/>
                    </a:lnTo>
                    <a:lnTo>
                      <a:pt x="2452" y="11901"/>
                    </a:lnTo>
                    <a:lnTo>
                      <a:pt x="2208" y="11690"/>
                    </a:lnTo>
                    <a:lnTo>
                      <a:pt x="1975" y="11466"/>
                    </a:lnTo>
                    <a:lnTo>
                      <a:pt x="1751" y="11233"/>
                    </a:lnTo>
                    <a:lnTo>
                      <a:pt x="1540" y="10988"/>
                    </a:lnTo>
                    <a:lnTo>
                      <a:pt x="1340" y="10735"/>
                    </a:lnTo>
                    <a:lnTo>
                      <a:pt x="1151" y="10472"/>
                    </a:lnTo>
                    <a:lnTo>
                      <a:pt x="977" y="10198"/>
                    </a:lnTo>
                    <a:lnTo>
                      <a:pt x="814" y="9917"/>
                    </a:lnTo>
                    <a:lnTo>
                      <a:pt x="665" y="9628"/>
                    </a:lnTo>
                    <a:lnTo>
                      <a:pt x="530" y="9330"/>
                    </a:lnTo>
                    <a:lnTo>
                      <a:pt x="409" y="9025"/>
                    </a:lnTo>
                    <a:lnTo>
                      <a:pt x="303" y="8714"/>
                    </a:lnTo>
                    <a:lnTo>
                      <a:pt x="212" y="8395"/>
                    </a:lnTo>
                    <a:lnTo>
                      <a:pt x="137" y="8070"/>
                    </a:lnTo>
                    <a:lnTo>
                      <a:pt x="77" y="7740"/>
                    </a:lnTo>
                    <a:lnTo>
                      <a:pt x="35" y="7404"/>
                    </a:lnTo>
                    <a:lnTo>
                      <a:pt x="8" y="7064"/>
                    </a:lnTo>
                    <a:lnTo>
                      <a:pt x="0" y="6719"/>
                    </a:lnTo>
                    <a:lnTo>
                      <a:pt x="8" y="6375"/>
                    </a:lnTo>
                    <a:lnTo>
                      <a:pt x="35" y="6034"/>
                    </a:lnTo>
                    <a:lnTo>
                      <a:pt x="77" y="5698"/>
                    </a:lnTo>
                    <a:lnTo>
                      <a:pt x="137" y="5368"/>
                    </a:lnTo>
                    <a:lnTo>
                      <a:pt x="212" y="5044"/>
                    </a:lnTo>
                    <a:lnTo>
                      <a:pt x="303" y="4725"/>
                    </a:lnTo>
                    <a:lnTo>
                      <a:pt x="409" y="4413"/>
                    </a:lnTo>
                    <a:lnTo>
                      <a:pt x="530" y="4108"/>
                    </a:lnTo>
                    <a:lnTo>
                      <a:pt x="665" y="3810"/>
                    </a:lnTo>
                    <a:lnTo>
                      <a:pt x="814" y="3521"/>
                    </a:lnTo>
                    <a:lnTo>
                      <a:pt x="977" y="3240"/>
                    </a:lnTo>
                    <a:lnTo>
                      <a:pt x="1151" y="2966"/>
                    </a:lnTo>
                    <a:lnTo>
                      <a:pt x="1340" y="2704"/>
                    </a:lnTo>
                    <a:lnTo>
                      <a:pt x="1540" y="2449"/>
                    </a:lnTo>
                    <a:lnTo>
                      <a:pt x="1751" y="2205"/>
                    </a:lnTo>
                    <a:lnTo>
                      <a:pt x="1975" y="1972"/>
                    </a:lnTo>
                    <a:lnTo>
                      <a:pt x="2208" y="1749"/>
                    </a:lnTo>
                    <a:lnTo>
                      <a:pt x="2452" y="1538"/>
                    </a:lnTo>
                    <a:lnTo>
                      <a:pt x="2706" y="1338"/>
                    </a:lnTo>
                    <a:lnTo>
                      <a:pt x="2971" y="1150"/>
                    </a:lnTo>
                    <a:lnTo>
                      <a:pt x="3243" y="975"/>
                    </a:lnTo>
                    <a:lnTo>
                      <a:pt x="3525" y="813"/>
                    </a:lnTo>
                    <a:lnTo>
                      <a:pt x="3816" y="664"/>
                    </a:lnTo>
                    <a:lnTo>
                      <a:pt x="4114" y="530"/>
                    </a:lnTo>
                    <a:lnTo>
                      <a:pt x="4419" y="408"/>
                    </a:lnTo>
                    <a:lnTo>
                      <a:pt x="4731" y="302"/>
                    </a:lnTo>
                    <a:lnTo>
                      <a:pt x="5049" y="212"/>
                    </a:lnTo>
                    <a:lnTo>
                      <a:pt x="5375" y="137"/>
                    </a:lnTo>
                    <a:lnTo>
                      <a:pt x="5706" y="77"/>
                    </a:lnTo>
                    <a:lnTo>
                      <a:pt x="6041" y="34"/>
                    </a:lnTo>
                    <a:lnTo>
                      <a:pt x="6382" y="9"/>
                    </a:lnTo>
                    <a:lnTo>
                      <a:pt x="67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53" name="Rectangle 185"/>
              <p:cNvSpPr>
                <a:spLocks noChangeArrowheads="1"/>
              </p:cNvSpPr>
              <p:nvPr/>
            </p:nvSpPr>
            <p:spPr bwMode="auto">
              <a:xfrm flipH="1">
                <a:off x="4838" y="3015"/>
                <a:ext cx="8" cy="5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54" name="Freeform 186"/>
              <p:cNvSpPr>
                <a:spLocks/>
              </p:cNvSpPr>
              <p:nvPr/>
            </p:nvSpPr>
            <p:spPr bwMode="auto">
              <a:xfrm flipH="1">
                <a:off x="4781" y="3056"/>
                <a:ext cx="14" cy="24"/>
              </a:xfrm>
              <a:custGeom>
                <a:avLst/>
                <a:gdLst>
                  <a:gd name="T0" fmla="*/ 156 w 362"/>
                  <a:gd name="T1" fmla="*/ 0 h 632"/>
                  <a:gd name="T2" fmla="*/ 362 w 362"/>
                  <a:gd name="T3" fmla="*/ 55 h 632"/>
                  <a:gd name="T4" fmla="*/ 208 w 362"/>
                  <a:gd name="T5" fmla="*/ 632 h 632"/>
                  <a:gd name="T6" fmla="*/ 0 w 362"/>
                  <a:gd name="T7" fmla="*/ 576 h 632"/>
                  <a:gd name="T8" fmla="*/ 156 w 362"/>
                  <a:gd name="T9" fmla="*/ 0 h 6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632"/>
                  <a:gd name="T17" fmla="*/ 362 w 362"/>
                  <a:gd name="T18" fmla="*/ 632 h 6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632">
                    <a:moveTo>
                      <a:pt x="156" y="0"/>
                    </a:moveTo>
                    <a:lnTo>
                      <a:pt x="362" y="55"/>
                    </a:lnTo>
                    <a:lnTo>
                      <a:pt x="208" y="632"/>
                    </a:lnTo>
                    <a:lnTo>
                      <a:pt x="0" y="57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55" name="Freeform 187"/>
              <p:cNvSpPr>
                <a:spLocks/>
              </p:cNvSpPr>
              <p:nvPr/>
            </p:nvSpPr>
            <p:spPr bwMode="auto">
              <a:xfrm flipH="1">
                <a:off x="4889" y="3056"/>
                <a:ext cx="14" cy="25"/>
              </a:xfrm>
              <a:custGeom>
                <a:avLst/>
                <a:gdLst>
                  <a:gd name="T0" fmla="*/ 0 w 360"/>
                  <a:gd name="T1" fmla="*/ 55 h 631"/>
                  <a:gd name="T2" fmla="*/ 206 w 360"/>
                  <a:gd name="T3" fmla="*/ 0 h 631"/>
                  <a:gd name="T4" fmla="*/ 360 w 360"/>
                  <a:gd name="T5" fmla="*/ 576 h 631"/>
                  <a:gd name="T6" fmla="*/ 154 w 360"/>
                  <a:gd name="T7" fmla="*/ 631 h 631"/>
                  <a:gd name="T8" fmla="*/ 0 w 360"/>
                  <a:gd name="T9" fmla="*/ 55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631"/>
                  <a:gd name="T17" fmla="*/ 360 w 360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631">
                    <a:moveTo>
                      <a:pt x="0" y="55"/>
                    </a:moveTo>
                    <a:lnTo>
                      <a:pt x="206" y="0"/>
                    </a:lnTo>
                    <a:lnTo>
                      <a:pt x="360" y="576"/>
                    </a:lnTo>
                    <a:lnTo>
                      <a:pt x="154" y="63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56" name="Freeform 188"/>
              <p:cNvSpPr>
                <a:spLocks/>
              </p:cNvSpPr>
              <p:nvPr/>
            </p:nvSpPr>
            <p:spPr bwMode="auto">
              <a:xfrm flipH="1">
                <a:off x="4819" y="3050"/>
                <a:ext cx="10" cy="24"/>
              </a:xfrm>
              <a:custGeom>
                <a:avLst/>
                <a:gdLst>
                  <a:gd name="T0" fmla="*/ 52 w 265"/>
                  <a:gd name="T1" fmla="*/ 0 h 614"/>
                  <a:gd name="T2" fmla="*/ 265 w 265"/>
                  <a:gd name="T3" fmla="*/ 19 h 614"/>
                  <a:gd name="T4" fmla="*/ 213 w 265"/>
                  <a:gd name="T5" fmla="*/ 614 h 614"/>
                  <a:gd name="T6" fmla="*/ 0 w 265"/>
                  <a:gd name="T7" fmla="*/ 594 h 614"/>
                  <a:gd name="T8" fmla="*/ 52 w 265"/>
                  <a:gd name="T9" fmla="*/ 0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4"/>
                  <a:gd name="T17" fmla="*/ 265 w 265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4">
                    <a:moveTo>
                      <a:pt x="52" y="0"/>
                    </a:moveTo>
                    <a:lnTo>
                      <a:pt x="265" y="19"/>
                    </a:lnTo>
                    <a:lnTo>
                      <a:pt x="213" y="614"/>
                    </a:lnTo>
                    <a:lnTo>
                      <a:pt x="0" y="59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57" name="Freeform 189"/>
              <p:cNvSpPr>
                <a:spLocks/>
              </p:cNvSpPr>
              <p:nvPr/>
            </p:nvSpPr>
            <p:spPr bwMode="auto">
              <a:xfrm flipH="1">
                <a:off x="4855" y="3050"/>
                <a:ext cx="10" cy="24"/>
              </a:xfrm>
              <a:custGeom>
                <a:avLst/>
                <a:gdLst>
                  <a:gd name="T0" fmla="*/ 0 w 265"/>
                  <a:gd name="T1" fmla="*/ 19 h 613"/>
                  <a:gd name="T2" fmla="*/ 213 w 265"/>
                  <a:gd name="T3" fmla="*/ 0 h 613"/>
                  <a:gd name="T4" fmla="*/ 265 w 265"/>
                  <a:gd name="T5" fmla="*/ 594 h 613"/>
                  <a:gd name="T6" fmla="*/ 52 w 265"/>
                  <a:gd name="T7" fmla="*/ 613 h 613"/>
                  <a:gd name="T8" fmla="*/ 0 w 265"/>
                  <a:gd name="T9" fmla="*/ 19 h 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3"/>
                  <a:gd name="T17" fmla="*/ 265 w 265"/>
                  <a:gd name="T18" fmla="*/ 613 h 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3">
                    <a:moveTo>
                      <a:pt x="0" y="19"/>
                    </a:moveTo>
                    <a:lnTo>
                      <a:pt x="213" y="0"/>
                    </a:lnTo>
                    <a:lnTo>
                      <a:pt x="265" y="594"/>
                    </a:lnTo>
                    <a:lnTo>
                      <a:pt x="52" y="6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58" name="Freeform 190"/>
              <p:cNvSpPr>
                <a:spLocks/>
              </p:cNvSpPr>
              <p:nvPr/>
            </p:nvSpPr>
            <p:spPr bwMode="auto">
              <a:xfrm flipH="1">
                <a:off x="4796" y="3029"/>
                <a:ext cx="16" cy="47"/>
              </a:xfrm>
              <a:custGeom>
                <a:avLst/>
                <a:gdLst>
                  <a:gd name="T0" fmla="*/ 208 w 418"/>
                  <a:gd name="T1" fmla="*/ 0 h 1213"/>
                  <a:gd name="T2" fmla="*/ 418 w 418"/>
                  <a:gd name="T3" fmla="*/ 38 h 1213"/>
                  <a:gd name="T4" fmla="*/ 210 w 418"/>
                  <a:gd name="T5" fmla="*/ 1213 h 1213"/>
                  <a:gd name="T6" fmla="*/ 0 w 418"/>
                  <a:gd name="T7" fmla="*/ 1176 h 1213"/>
                  <a:gd name="T8" fmla="*/ 208 w 418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3"/>
                  <a:gd name="T17" fmla="*/ 418 w 418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3">
                    <a:moveTo>
                      <a:pt x="208" y="0"/>
                    </a:moveTo>
                    <a:lnTo>
                      <a:pt x="418" y="38"/>
                    </a:lnTo>
                    <a:lnTo>
                      <a:pt x="210" y="1213"/>
                    </a:lnTo>
                    <a:lnTo>
                      <a:pt x="0" y="1176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59" name="Freeform 191"/>
              <p:cNvSpPr>
                <a:spLocks/>
              </p:cNvSpPr>
              <p:nvPr/>
            </p:nvSpPr>
            <p:spPr bwMode="auto">
              <a:xfrm flipH="1">
                <a:off x="4872" y="3030"/>
                <a:ext cx="16" cy="46"/>
              </a:xfrm>
              <a:custGeom>
                <a:avLst/>
                <a:gdLst>
                  <a:gd name="T0" fmla="*/ 0 w 418"/>
                  <a:gd name="T1" fmla="*/ 37 h 1212"/>
                  <a:gd name="T2" fmla="*/ 210 w 418"/>
                  <a:gd name="T3" fmla="*/ 0 h 1212"/>
                  <a:gd name="T4" fmla="*/ 418 w 418"/>
                  <a:gd name="T5" fmla="*/ 1175 h 1212"/>
                  <a:gd name="T6" fmla="*/ 208 w 418"/>
                  <a:gd name="T7" fmla="*/ 1212 h 1212"/>
                  <a:gd name="T8" fmla="*/ 0 w 418"/>
                  <a:gd name="T9" fmla="*/ 37 h 1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2"/>
                  <a:gd name="T17" fmla="*/ 418 w 418"/>
                  <a:gd name="T18" fmla="*/ 1212 h 1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2">
                    <a:moveTo>
                      <a:pt x="0" y="37"/>
                    </a:moveTo>
                    <a:lnTo>
                      <a:pt x="210" y="0"/>
                    </a:lnTo>
                    <a:lnTo>
                      <a:pt x="418" y="1175"/>
                    </a:lnTo>
                    <a:lnTo>
                      <a:pt x="208" y="121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0" name="Rectangle 192"/>
              <p:cNvSpPr>
                <a:spLocks noChangeArrowheads="1"/>
              </p:cNvSpPr>
              <p:nvPr/>
            </p:nvSpPr>
            <p:spPr bwMode="auto">
              <a:xfrm flipH="1">
                <a:off x="4838" y="3468"/>
                <a:ext cx="8" cy="5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1" name="Freeform 193"/>
              <p:cNvSpPr>
                <a:spLocks/>
              </p:cNvSpPr>
              <p:nvPr/>
            </p:nvSpPr>
            <p:spPr bwMode="auto">
              <a:xfrm flipH="1">
                <a:off x="4889" y="3460"/>
                <a:ext cx="14" cy="25"/>
              </a:xfrm>
              <a:custGeom>
                <a:avLst/>
                <a:gdLst>
                  <a:gd name="T0" fmla="*/ 155 w 361"/>
                  <a:gd name="T1" fmla="*/ 0 h 631"/>
                  <a:gd name="T2" fmla="*/ 361 w 361"/>
                  <a:gd name="T3" fmla="*/ 55 h 631"/>
                  <a:gd name="T4" fmla="*/ 207 w 361"/>
                  <a:gd name="T5" fmla="*/ 631 h 631"/>
                  <a:gd name="T6" fmla="*/ 0 w 361"/>
                  <a:gd name="T7" fmla="*/ 576 h 631"/>
                  <a:gd name="T8" fmla="*/ 155 w 361"/>
                  <a:gd name="T9" fmla="*/ 0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631"/>
                  <a:gd name="T17" fmla="*/ 361 w 361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631">
                    <a:moveTo>
                      <a:pt x="155" y="0"/>
                    </a:moveTo>
                    <a:lnTo>
                      <a:pt x="361" y="55"/>
                    </a:lnTo>
                    <a:lnTo>
                      <a:pt x="207" y="631"/>
                    </a:lnTo>
                    <a:lnTo>
                      <a:pt x="0" y="576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2" name="Freeform 194"/>
              <p:cNvSpPr>
                <a:spLocks/>
              </p:cNvSpPr>
              <p:nvPr/>
            </p:nvSpPr>
            <p:spPr bwMode="auto">
              <a:xfrm flipH="1">
                <a:off x="4781" y="3460"/>
                <a:ext cx="14" cy="25"/>
              </a:xfrm>
              <a:custGeom>
                <a:avLst/>
                <a:gdLst>
                  <a:gd name="T0" fmla="*/ 0 w 362"/>
                  <a:gd name="T1" fmla="*/ 55 h 631"/>
                  <a:gd name="T2" fmla="*/ 207 w 362"/>
                  <a:gd name="T3" fmla="*/ 0 h 631"/>
                  <a:gd name="T4" fmla="*/ 362 w 362"/>
                  <a:gd name="T5" fmla="*/ 576 h 631"/>
                  <a:gd name="T6" fmla="*/ 156 w 362"/>
                  <a:gd name="T7" fmla="*/ 631 h 631"/>
                  <a:gd name="T8" fmla="*/ 0 w 362"/>
                  <a:gd name="T9" fmla="*/ 55 h 6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631"/>
                  <a:gd name="T17" fmla="*/ 362 w 362"/>
                  <a:gd name="T18" fmla="*/ 631 h 6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631">
                    <a:moveTo>
                      <a:pt x="0" y="55"/>
                    </a:moveTo>
                    <a:lnTo>
                      <a:pt x="207" y="0"/>
                    </a:lnTo>
                    <a:lnTo>
                      <a:pt x="362" y="576"/>
                    </a:lnTo>
                    <a:lnTo>
                      <a:pt x="156" y="631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3" name="Freeform 195"/>
              <p:cNvSpPr>
                <a:spLocks/>
              </p:cNvSpPr>
              <p:nvPr/>
            </p:nvSpPr>
            <p:spPr bwMode="auto">
              <a:xfrm flipH="1">
                <a:off x="4855" y="3467"/>
                <a:ext cx="10" cy="23"/>
              </a:xfrm>
              <a:custGeom>
                <a:avLst/>
                <a:gdLst>
                  <a:gd name="T0" fmla="*/ 52 w 265"/>
                  <a:gd name="T1" fmla="*/ 0 h 613"/>
                  <a:gd name="T2" fmla="*/ 265 w 265"/>
                  <a:gd name="T3" fmla="*/ 18 h 613"/>
                  <a:gd name="T4" fmla="*/ 213 w 265"/>
                  <a:gd name="T5" fmla="*/ 613 h 613"/>
                  <a:gd name="T6" fmla="*/ 0 w 265"/>
                  <a:gd name="T7" fmla="*/ 595 h 613"/>
                  <a:gd name="T8" fmla="*/ 52 w 265"/>
                  <a:gd name="T9" fmla="*/ 0 h 6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613"/>
                  <a:gd name="T17" fmla="*/ 265 w 265"/>
                  <a:gd name="T18" fmla="*/ 613 h 6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613">
                    <a:moveTo>
                      <a:pt x="52" y="0"/>
                    </a:moveTo>
                    <a:lnTo>
                      <a:pt x="265" y="18"/>
                    </a:lnTo>
                    <a:lnTo>
                      <a:pt x="213" y="613"/>
                    </a:lnTo>
                    <a:lnTo>
                      <a:pt x="0" y="59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4" name="Freeform 196"/>
              <p:cNvSpPr>
                <a:spLocks/>
              </p:cNvSpPr>
              <p:nvPr/>
            </p:nvSpPr>
            <p:spPr bwMode="auto">
              <a:xfrm flipH="1">
                <a:off x="4819" y="3467"/>
                <a:ext cx="10" cy="23"/>
              </a:xfrm>
              <a:custGeom>
                <a:avLst/>
                <a:gdLst>
                  <a:gd name="T0" fmla="*/ 0 w 264"/>
                  <a:gd name="T1" fmla="*/ 18 h 612"/>
                  <a:gd name="T2" fmla="*/ 212 w 264"/>
                  <a:gd name="T3" fmla="*/ 0 h 612"/>
                  <a:gd name="T4" fmla="*/ 264 w 264"/>
                  <a:gd name="T5" fmla="*/ 594 h 612"/>
                  <a:gd name="T6" fmla="*/ 52 w 264"/>
                  <a:gd name="T7" fmla="*/ 612 h 612"/>
                  <a:gd name="T8" fmla="*/ 0 w 264"/>
                  <a:gd name="T9" fmla="*/ 18 h 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4"/>
                  <a:gd name="T16" fmla="*/ 0 h 612"/>
                  <a:gd name="T17" fmla="*/ 264 w 264"/>
                  <a:gd name="T18" fmla="*/ 612 h 6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4" h="612">
                    <a:moveTo>
                      <a:pt x="0" y="18"/>
                    </a:moveTo>
                    <a:lnTo>
                      <a:pt x="212" y="0"/>
                    </a:lnTo>
                    <a:lnTo>
                      <a:pt x="264" y="594"/>
                    </a:lnTo>
                    <a:lnTo>
                      <a:pt x="52" y="6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5" name="Freeform 197"/>
              <p:cNvSpPr>
                <a:spLocks/>
              </p:cNvSpPr>
              <p:nvPr/>
            </p:nvSpPr>
            <p:spPr bwMode="auto">
              <a:xfrm flipH="1">
                <a:off x="4872" y="3464"/>
                <a:ext cx="16" cy="47"/>
              </a:xfrm>
              <a:custGeom>
                <a:avLst/>
                <a:gdLst>
                  <a:gd name="T0" fmla="*/ 208 w 418"/>
                  <a:gd name="T1" fmla="*/ 0 h 1213"/>
                  <a:gd name="T2" fmla="*/ 418 w 418"/>
                  <a:gd name="T3" fmla="*/ 37 h 1213"/>
                  <a:gd name="T4" fmla="*/ 211 w 418"/>
                  <a:gd name="T5" fmla="*/ 1213 h 1213"/>
                  <a:gd name="T6" fmla="*/ 0 w 418"/>
                  <a:gd name="T7" fmla="*/ 1175 h 1213"/>
                  <a:gd name="T8" fmla="*/ 208 w 418"/>
                  <a:gd name="T9" fmla="*/ 0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8"/>
                  <a:gd name="T16" fmla="*/ 0 h 1213"/>
                  <a:gd name="T17" fmla="*/ 418 w 418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8" h="1213">
                    <a:moveTo>
                      <a:pt x="208" y="0"/>
                    </a:moveTo>
                    <a:lnTo>
                      <a:pt x="418" y="37"/>
                    </a:lnTo>
                    <a:lnTo>
                      <a:pt x="211" y="1213"/>
                    </a:lnTo>
                    <a:lnTo>
                      <a:pt x="0" y="117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6" name="Freeform 198"/>
              <p:cNvSpPr>
                <a:spLocks/>
              </p:cNvSpPr>
              <p:nvPr/>
            </p:nvSpPr>
            <p:spPr bwMode="auto">
              <a:xfrm flipH="1">
                <a:off x="4796" y="3465"/>
                <a:ext cx="16" cy="46"/>
              </a:xfrm>
              <a:custGeom>
                <a:avLst/>
                <a:gdLst>
                  <a:gd name="T0" fmla="*/ 0 w 417"/>
                  <a:gd name="T1" fmla="*/ 38 h 1213"/>
                  <a:gd name="T2" fmla="*/ 210 w 417"/>
                  <a:gd name="T3" fmla="*/ 0 h 1213"/>
                  <a:gd name="T4" fmla="*/ 417 w 417"/>
                  <a:gd name="T5" fmla="*/ 1175 h 1213"/>
                  <a:gd name="T6" fmla="*/ 207 w 417"/>
                  <a:gd name="T7" fmla="*/ 1213 h 1213"/>
                  <a:gd name="T8" fmla="*/ 0 w 417"/>
                  <a:gd name="T9" fmla="*/ 38 h 12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7"/>
                  <a:gd name="T16" fmla="*/ 0 h 1213"/>
                  <a:gd name="T17" fmla="*/ 417 w 417"/>
                  <a:gd name="T18" fmla="*/ 1213 h 12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7" h="1213">
                    <a:moveTo>
                      <a:pt x="0" y="38"/>
                    </a:moveTo>
                    <a:lnTo>
                      <a:pt x="210" y="0"/>
                    </a:lnTo>
                    <a:lnTo>
                      <a:pt x="417" y="1175"/>
                    </a:lnTo>
                    <a:lnTo>
                      <a:pt x="207" y="121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7" name="Freeform 199"/>
              <p:cNvSpPr>
                <a:spLocks/>
              </p:cNvSpPr>
              <p:nvPr/>
            </p:nvSpPr>
            <p:spPr bwMode="auto">
              <a:xfrm flipH="1">
                <a:off x="4845" y="3289"/>
                <a:ext cx="9" cy="172"/>
              </a:xfrm>
              <a:custGeom>
                <a:avLst/>
                <a:gdLst>
                  <a:gd name="T0" fmla="*/ 208 w 226"/>
                  <a:gd name="T1" fmla="*/ 4463 h 4463"/>
                  <a:gd name="T2" fmla="*/ 189 w 226"/>
                  <a:gd name="T3" fmla="*/ 4449 h 4463"/>
                  <a:gd name="T4" fmla="*/ 0 w 226"/>
                  <a:gd name="T5" fmla="*/ 1 h 4463"/>
                  <a:gd name="T6" fmla="*/ 38 w 226"/>
                  <a:gd name="T7" fmla="*/ 0 h 4463"/>
                  <a:gd name="T8" fmla="*/ 226 w 226"/>
                  <a:gd name="T9" fmla="*/ 4448 h 4463"/>
                  <a:gd name="T10" fmla="*/ 208 w 226"/>
                  <a:gd name="T11" fmla="*/ 4433 h 4463"/>
                  <a:gd name="T12" fmla="*/ 208 w 226"/>
                  <a:gd name="T13" fmla="*/ 4463 h 4463"/>
                  <a:gd name="T14" fmla="*/ 190 w 226"/>
                  <a:gd name="T15" fmla="*/ 4463 h 4463"/>
                  <a:gd name="T16" fmla="*/ 189 w 226"/>
                  <a:gd name="T17" fmla="*/ 4449 h 4463"/>
                  <a:gd name="T18" fmla="*/ 208 w 226"/>
                  <a:gd name="T19" fmla="*/ 4463 h 44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6"/>
                  <a:gd name="T31" fmla="*/ 0 h 4463"/>
                  <a:gd name="T32" fmla="*/ 226 w 226"/>
                  <a:gd name="T33" fmla="*/ 4463 h 44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6" h="4463">
                    <a:moveTo>
                      <a:pt x="208" y="4463"/>
                    </a:moveTo>
                    <a:lnTo>
                      <a:pt x="189" y="4449"/>
                    </a:lnTo>
                    <a:lnTo>
                      <a:pt x="0" y="1"/>
                    </a:lnTo>
                    <a:lnTo>
                      <a:pt x="38" y="0"/>
                    </a:lnTo>
                    <a:lnTo>
                      <a:pt x="226" y="4448"/>
                    </a:lnTo>
                    <a:lnTo>
                      <a:pt x="208" y="4433"/>
                    </a:lnTo>
                    <a:lnTo>
                      <a:pt x="208" y="4463"/>
                    </a:lnTo>
                    <a:lnTo>
                      <a:pt x="190" y="4463"/>
                    </a:lnTo>
                    <a:lnTo>
                      <a:pt x="189" y="4449"/>
                    </a:lnTo>
                    <a:lnTo>
                      <a:pt x="208" y="446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8" name="Freeform 200"/>
              <p:cNvSpPr>
                <a:spLocks/>
              </p:cNvSpPr>
              <p:nvPr/>
            </p:nvSpPr>
            <p:spPr bwMode="auto">
              <a:xfrm flipH="1">
                <a:off x="4837" y="3460"/>
                <a:ext cx="9" cy="1"/>
              </a:xfrm>
              <a:custGeom>
                <a:avLst/>
                <a:gdLst>
                  <a:gd name="T0" fmla="*/ 216 w 216"/>
                  <a:gd name="T1" fmla="*/ 16 h 30"/>
                  <a:gd name="T2" fmla="*/ 197 w 216"/>
                  <a:gd name="T3" fmla="*/ 30 h 30"/>
                  <a:gd name="T4" fmla="*/ 0 w 216"/>
                  <a:gd name="T5" fmla="*/ 30 h 30"/>
                  <a:gd name="T6" fmla="*/ 0 w 216"/>
                  <a:gd name="T7" fmla="*/ 0 h 30"/>
                  <a:gd name="T8" fmla="*/ 197 w 216"/>
                  <a:gd name="T9" fmla="*/ 0 h 30"/>
                  <a:gd name="T10" fmla="*/ 179 w 216"/>
                  <a:gd name="T11" fmla="*/ 15 h 30"/>
                  <a:gd name="T12" fmla="*/ 216 w 216"/>
                  <a:gd name="T13" fmla="*/ 16 h 30"/>
                  <a:gd name="T14" fmla="*/ 215 w 216"/>
                  <a:gd name="T15" fmla="*/ 30 h 30"/>
                  <a:gd name="T16" fmla="*/ 197 w 216"/>
                  <a:gd name="T17" fmla="*/ 30 h 30"/>
                  <a:gd name="T18" fmla="*/ 216 w 216"/>
                  <a:gd name="T19" fmla="*/ 1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"/>
                  <a:gd name="T31" fmla="*/ 0 h 30"/>
                  <a:gd name="T32" fmla="*/ 216 w 216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" h="30">
                    <a:moveTo>
                      <a:pt x="216" y="16"/>
                    </a:moveTo>
                    <a:lnTo>
                      <a:pt x="197" y="3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197" y="0"/>
                    </a:lnTo>
                    <a:lnTo>
                      <a:pt x="179" y="15"/>
                    </a:lnTo>
                    <a:lnTo>
                      <a:pt x="216" y="16"/>
                    </a:lnTo>
                    <a:lnTo>
                      <a:pt x="215" y="30"/>
                    </a:lnTo>
                    <a:lnTo>
                      <a:pt x="197" y="30"/>
                    </a:lnTo>
                    <a:lnTo>
                      <a:pt x="216" y="1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69" name="Freeform 201"/>
              <p:cNvSpPr>
                <a:spLocks/>
              </p:cNvSpPr>
              <p:nvPr/>
            </p:nvSpPr>
            <p:spPr bwMode="auto">
              <a:xfrm flipH="1">
                <a:off x="4830" y="3289"/>
                <a:ext cx="9" cy="171"/>
              </a:xfrm>
              <a:custGeom>
                <a:avLst/>
                <a:gdLst>
                  <a:gd name="T0" fmla="*/ 215 w 234"/>
                  <a:gd name="T1" fmla="*/ 0 h 4463"/>
                  <a:gd name="T2" fmla="*/ 234 w 234"/>
                  <a:gd name="T3" fmla="*/ 15 h 4463"/>
                  <a:gd name="T4" fmla="*/ 37 w 234"/>
                  <a:gd name="T5" fmla="*/ 4463 h 4463"/>
                  <a:gd name="T6" fmla="*/ 0 w 234"/>
                  <a:gd name="T7" fmla="*/ 4462 h 4463"/>
                  <a:gd name="T8" fmla="*/ 197 w 234"/>
                  <a:gd name="T9" fmla="*/ 14 h 4463"/>
                  <a:gd name="T10" fmla="*/ 215 w 234"/>
                  <a:gd name="T11" fmla="*/ 29 h 4463"/>
                  <a:gd name="T12" fmla="*/ 215 w 234"/>
                  <a:gd name="T13" fmla="*/ 0 h 4463"/>
                  <a:gd name="T14" fmla="*/ 234 w 234"/>
                  <a:gd name="T15" fmla="*/ 0 h 4463"/>
                  <a:gd name="T16" fmla="*/ 234 w 234"/>
                  <a:gd name="T17" fmla="*/ 15 h 4463"/>
                  <a:gd name="T18" fmla="*/ 215 w 234"/>
                  <a:gd name="T19" fmla="*/ 0 h 44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4"/>
                  <a:gd name="T31" fmla="*/ 0 h 4463"/>
                  <a:gd name="T32" fmla="*/ 234 w 234"/>
                  <a:gd name="T33" fmla="*/ 4463 h 44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4" h="4463">
                    <a:moveTo>
                      <a:pt x="215" y="0"/>
                    </a:moveTo>
                    <a:lnTo>
                      <a:pt x="234" y="15"/>
                    </a:lnTo>
                    <a:lnTo>
                      <a:pt x="37" y="4463"/>
                    </a:lnTo>
                    <a:lnTo>
                      <a:pt x="0" y="4462"/>
                    </a:lnTo>
                    <a:lnTo>
                      <a:pt x="197" y="14"/>
                    </a:lnTo>
                    <a:lnTo>
                      <a:pt x="215" y="29"/>
                    </a:lnTo>
                    <a:lnTo>
                      <a:pt x="215" y="0"/>
                    </a:lnTo>
                    <a:lnTo>
                      <a:pt x="234" y="0"/>
                    </a:lnTo>
                    <a:lnTo>
                      <a:pt x="234" y="15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0" name="Freeform 202"/>
              <p:cNvSpPr>
                <a:spLocks/>
              </p:cNvSpPr>
              <p:nvPr/>
            </p:nvSpPr>
            <p:spPr bwMode="auto">
              <a:xfrm flipH="1">
                <a:off x="4831" y="3289"/>
                <a:ext cx="23" cy="1"/>
              </a:xfrm>
              <a:custGeom>
                <a:avLst/>
                <a:gdLst>
                  <a:gd name="T0" fmla="*/ 1 w 603"/>
                  <a:gd name="T1" fmla="*/ 15 h 29"/>
                  <a:gd name="T2" fmla="*/ 19 w 603"/>
                  <a:gd name="T3" fmla="*/ 0 h 29"/>
                  <a:gd name="T4" fmla="*/ 603 w 603"/>
                  <a:gd name="T5" fmla="*/ 0 h 29"/>
                  <a:gd name="T6" fmla="*/ 603 w 603"/>
                  <a:gd name="T7" fmla="*/ 29 h 29"/>
                  <a:gd name="T8" fmla="*/ 19 w 603"/>
                  <a:gd name="T9" fmla="*/ 29 h 29"/>
                  <a:gd name="T10" fmla="*/ 39 w 603"/>
                  <a:gd name="T11" fmla="*/ 14 h 29"/>
                  <a:gd name="T12" fmla="*/ 1 w 603"/>
                  <a:gd name="T13" fmla="*/ 15 h 29"/>
                  <a:gd name="T14" fmla="*/ 0 w 603"/>
                  <a:gd name="T15" fmla="*/ 0 h 29"/>
                  <a:gd name="T16" fmla="*/ 19 w 603"/>
                  <a:gd name="T17" fmla="*/ 0 h 29"/>
                  <a:gd name="T18" fmla="*/ 1 w 603"/>
                  <a:gd name="T19" fmla="*/ 15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3"/>
                  <a:gd name="T31" fmla="*/ 0 h 29"/>
                  <a:gd name="T32" fmla="*/ 603 w 603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3" h="29">
                    <a:moveTo>
                      <a:pt x="1" y="15"/>
                    </a:moveTo>
                    <a:lnTo>
                      <a:pt x="19" y="0"/>
                    </a:lnTo>
                    <a:lnTo>
                      <a:pt x="603" y="0"/>
                    </a:lnTo>
                    <a:lnTo>
                      <a:pt x="603" y="29"/>
                    </a:lnTo>
                    <a:lnTo>
                      <a:pt x="19" y="29"/>
                    </a:lnTo>
                    <a:lnTo>
                      <a:pt x="39" y="14"/>
                    </a:lnTo>
                    <a:lnTo>
                      <a:pt x="1" y="1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1" name="Freeform 203"/>
              <p:cNvSpPr>
                <a:spLocks/>
              </p:cNvSpPr>
              <p:nvPr/>
            </p:nvSpPr>
            <p:spPr bwMode="auto">
              <a:xfrm flipH="1">
                <a:off x="4831" y="3289"/>
                <a:ext cx="22" cy="171"/>
              </a:xfrm>
              <a:custGeom>
                <a:avLst/>
                <a:gdLst>
                  <a:gd name="T0" fmla="*/ 0 w 584"/>
                  <a:gd name="T1" fmla="*/ 0 h 4449"/>
                  <a:gd name="T2" fmla="*/ 190 w 584"/>
                  <a:gd name="T3" fmla="*/ 4449 h 4449"/>
                  <a:gd name="T4" fmla="*/ 387 w 584"/>
                  <a:gd name="T5" fmla="*/ 4449 h 4449"/>
                  <a:gd name="T6" fmla="*/ 584 w 584"/>
                  <a:gd name="T7" fmla="*/ 0 h 4449"/>
                  <a:gd name="T8" fmla="*/ 0 w 584"/>
                  <a:gd name="T9" fmla="*/ 0 h 4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449"/>
                  <a:gd name="T17" fmla="*/ 584 w 584"/>
                  <a:gd name="T18" fmla="*/ 4449 h 4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449">
                    <a:moveTo>
                      <a:pt x="0" y="0"/>
                    </a:moveTo>
                    <a:lnTo>
                      <a:pt x="190" y="4449"/>
                    </a:lnTo>
                    <a:lnTo>
                      <a:pt x="387" y="4449"/>
                    </a:lnTo>
                    <a:lnTo>
                      <a:pt x="5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2" name="Freeform 204"/>
              <p:cNvSpPr>
                <a:spLocks/>
              </p:cNvSpPr>
              <p:nvPr/>
            </p:nvSpPr>
            <p:spPr bwMode="auto">
              <a:xfrm flipH="1">
                <a:off x="4845" y="3078"/>
                <a:ext cx="9" cy="169"/>
              </a:xfrm>
              <a:custGeom>
                <a:avLst/>
                <a:gdLst>
                  <a:gd name="T0" fmla="*/ 209 w 227"/>
                  <a:gd name="T1" fmla="*/ 0 h 4382"/>
                  <a:gd name="T2" fmla="*/ 190 w 227"/>
                  <a:gd name="T3" fmla="*/ 14 h 4382"/>
                  <a:gd name="T4" fmla="*/ 0 w 227"/>
                  <a:gd name="T5" fmla="*/ 4381 h 4382"/>
                  <a:gd name="T6" fmla="*/ 38 w 227"/>
                  <a:gd name="T7" fmla="*/ 4382 h 4382"/>
                  <a:gd name="T8" fmla="*/ 227 w 227"/>
                  <a:gd name="T9" fmla="*/ 15 h 4382"/>
                  <a:gd name="T10" fmla="*/ 209 w 227"/>
                  <a:gd name="T11" fmla="*/ 29 h 4382"/>
                  <a:gd name="T12" fmla="*/ 209 w 227"/>
                  <a:gd name="T13" fmla="*/ 0 h 4382"/>
                  <a:gd name="T14" fmla="*/ 191 w 227"/>
                  <a:gd name="T15" fmla="*/ 0 h 4382"/>
                  <a:gd name="T16" fmla="*/ 190 w 227"/>
                  <a:gd name="T17" fmla="*/ 14 h 4382"/>
                  <a:gd name="T18" fmla="*/ 209 w 227"/>
                  <a:gd name="T19" fmla="*/ 0 h 43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7"/>
                  <a:gd name="T31" fmla="*/ 0 h 4382"/>
                  <a:gd name="T32" fmla="*/ 227 w 227"/>
                  <a:gd name="T33" fmla="*/ 4382 h 43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7" h="4382">
                    <a:moveTo>
                      <a:pt x="209" y="0"/>
                    </a:moveTo>
                    <a:lnTo>
                      <a:pt x="190" y="14"/>
                    </a:lnTo>
                    <a:lnTo>
                      <a:pt x="0" y="4381"/>
                    </a:lnTo>
                    <a:lnTo>
                      <a:pt x="38" y="4382"/>
                    </a:lnTo>
                    <a:lnTo>
                      <a:pt x="227" y="15"/>
                    </a:lnTo>
                    <a:lnTo>
                      <a:pt x="209" y="29"/>
                    </a:lnTo>
                    <a:lnTo>
                      <a:pt x="209" y="0"/>
                    </a:lnTo>
                    <a:lnTo>
                      <a:pt x="191" y="0"/>
                    </a:lnTo>
                    <a:lnTo>
                      <a:pt x="190" y="14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3" name="Freeform 205"/>
              <p:cNvSpPr>
                <a:spLocks/>
              </p:cNvSpPr>
              <p:nvPr/>
            </p:nvSpPr>
            <p:spPr bwMode="auto">
              <a:xfrm flipH="1">
                <a:off x="4837" y="3078"/>
                <a:ext cx="9" cy="1"/>
              </a:xfrm>
              <a:custGeom>
                <a:avLst/>
                <a:gdLst>
                  <a:gd name="T0" fmla="*/ 215 w 215"/>
                  <a:gd name="T1" fmla="*/ 14 h 29"/>
                  <a:gd name="T2" fmla="*/ 197 w 215"/>
                  <a:gd name="T3" fmla="*/ 0 h 29"/>
                  <a:gd name="T4" fmla="*/ 0 w 215"/>
                  <a:gd name="T5" fmla="*/ 0 h 29"/>
                  <a:gd name="T6" fmla="*/ 0 w 215"/>
                  <a:gd name="T7" fmla="*/ 29 h 29"/>
                  <a:gd name="T8" fmla="*/ 197 w 215"/>
                  <a:gd name="T9" fmla="*/ 29 h 29"/>
                  <a:gd name="T10" fmla="*/ 178 w 215"/>
                  <a:gd name="T11" fmla="*/ 15 h 29"/>
                  <a:gd name="T12" fmla="*/ 215 w 215"/>
                  <a:gd name="T13" fmla="*/ 14 h 29"/>
                  <a:gd name="T14" fmla="*/ 215 w 215"/>
                  <a:gd name="T15" fmla="*/ 0 h 29"/>
                  <a:gd name="T16" fmla="*/ 197 w 215"/>
                  <a:gd name="T17" fmla="*/ 0 h 29"/>
                  <a:gd name="T18" fmla="*/ 215 w 215"/>
                  <a:gd name="T19" fmla="*/ 14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5"/>
                  <a:gd name="T31" fmla="*/ 0 h 29"/>
                  <a:gd name="T32" fmla="*/ 215 w 215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5" h="29">
                    <a:moveTo>
                      <a:pt x="215" y="14"/>
                    </a:moveTo>
                    <a:lnTo>
                      <a:pt x="19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197" y="29"/>
                    </a:lnTo>
                    <a:lnTo>
                      <a:pt x="178" y="15"/>
                    </a:lnTo>
                    <a:lnTo>
                      <a:pt x="215" y="14"/>
                    </a:lnTo>
                    <a:lnTo>
                      <a:pt x="215" y="0"/>
                    </a:lnTo>
                    <a:lnTo>
                      <a:pt x="197" y="0"/>
                    </a:lnTo>
                    <a:lnTo>
                      <a:pt x="215" y="1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4" name="Freeform 206"/>
              <p:cNvSpPr>
                <a:spLocks/>
              </p:cNvSpPr>
              <p:nvPr/>
            </p:nvSpPr>
            <p:spPr bwMode="auto">
              <a:xfrm flipH="1">
                <a:off x="4830" y="3079"/>
                <a:ext cx="9" cy="168"/>
              </a:xfrm>
              <a:custGeom>
                <a:avLst/>
                <a:gdLst>
                  <a:gd name="T0" fmla="*/ 216 w 235"/>
                  <a:gd name="T1" fmla="*/ 4383 h 4383"/>
                  <a:gd name="T2" fmla="*/ 235 w 235"/>
                  <a:gd name="T3" fmla="*/ 4367 h 4383"/>
                  <a:gd name="T4" fmla="*/ 37 w 235"/>
                  <a:gd name="T5" fmla="*/ 0 h 4383"/>
                  <a:gd name="T6" fmla="*/ 0 w 235"/>
                  <a:gd name="T7" fmla="*/ 1 h 4383"/>
                  <a:gd name="T8" fmla="*/ 198 w 235"/>
                  <a:gd name="T9" fmla="*/ 4368 h 4383"/>
                  <a:gd name="T10" fmla="*/ 216 w 235"/>
                  <a:gd name="T11" fmla="*/ 4353 h 4383"/>
                  <a:gd name="T12" fmla="*/ 216 w 235"/>
                  <a:gd name="T13" fmla="*/ 4383 h 4383"/>
                  <a:gd name="T14" fmla="*/ 235 w 235"/>
                  <a:gd name="T15" fmla="*/ 4383 h 4383"/>
                  <a:gd name="T16" fmla="*/ 235 w 235"/>
                  <a:gd name="T17" fmla="*/ 4367 h 4383"/>
                  <a:gd name="T18" fmla="*/ 216 w 235"/>
                  <a:gd name="T19" fmla="*/ 4383 h 43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5"/>
                  <a:gd name="T31" fmla="*/ 0 h 4383"/>
                  <a:gd name="T32" fmla="*/ 235 w 235"/>
                  <a:gd name="T33" fmla="*/ 4383 h 43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5" h="4383">
                    <a:moveTo>
                      <a:pt x="216" y="4383"/>
                    </a:moveTo>
                    <a:lnTo>
                      <a:pt x="235" y="4367"/>
                    </a:lnTo>
                    <a:lnTo>
                      <a:pt x="37" y="0"/>
                    </a:lnTo>
                    <a:lnTo>
                      <a:pt x="0" y="1"/>
                    </a:lnTo>
                    <a:lnTo>
                      <a:pt x="198" y="4368"/>
                    </a:lnTo>
                    <a:lnTo>
                      <a:pt x="216" y="4353"/>
                    </a:lnTo>
                    <a:lnTo>
                      <a:pt x="216" y="4383"/>
                    </a:lnTo>
                    <a:lnTo>
                      <a:pt x="235" y="4383"/>
                    </a:lnTo>
                    <a:lnTo>
                      <a:pt x="235" y="4367"/>
                    </a:lnTo>
                    <a:lnTo>
                      <a:pt x="216" y="438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5" name="Freeform 207"/>
              <p:cNvSpPr>
                <a:spLocks/>
              </p:cNvSpPr>
              <p:nvPr/>
            </p:nvSpPr>
            <p:spPr bwMode="auto">
              <a:xfrm flipH="1">
                <a:off x="4831" y="3246"/>
                <a:ext cx="23" cy="1"/>
              </a:xfrm>
              <a:custGeom>
                <a:avLst/>
                <a:gdLst>
                  <a:gd name="T0" fmla="*/ 0 w 603"/>
                  <a:gd name="T1" fmla="*/ 14 h 30"/>
                  <a:gd name="T2" fmla="*/ 19 w 603"/>
                  <a:gd name="T3" fmla="*/ 30 h 30"/>
                  <a:gd name="T4" fmla="*/ 603 w 603"/>
                  <a:gd name="T5" fmla="*/ 30 h 30"/>
                  <a:gd name="T6" fmla="*/ 603 w 603"/>
                  <a:gd name="T7" fmla="*/ 0 h 30"/>
                  <a:gd name="T8" fmla="*/ 19 w 603"/>
                  <a:gd name="T9" fmla="*/ 0 h 30"/>
                  <a:gd name="T10" fmla="*/ 38 w 603"/>
                  <a:gd name="T11" fmla="*/ 15 h 30"/>
                  <a:gd name="T12" fmla="*/ 0 w 603"/>
                  <a:gd name="T13" fmla="*/ 14 h 30"/>
                  <a:gd name="T14" fmla="*/ 0 w 603"/>
                  <a:gd name="T15" fmla="*/ 30 h 30"/>
                  <a:gd name="T16" fmla="*/ 19 w 603"/>
                  <a:gd name="T17" fmla="*/ 30 h 30"/>
                  <a:gd name="T18" fmla="*/ 0 w 603"/>
                  <a:gd name="T19" fmla="*/ 14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3"/>
                  <a:gd name="T31" fmla="*/ 0 h 30"/>
                  <a:gd name="T32" fmla="*/ 603 w 603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3" h="30">
                    <a:moveTo>
                      <a:pt x="0" y="14"/>
                    </a:moveTo>
                    <a:lnTo>
                      <a:pt x="19" y="30"/>
                    </a:lnTo>
                    <a:lnTo>
                      <a:pt x="603" y="30"/>
                    </a:lnTo>
                    <a:lnTo>
                      <a:pt x="603" y="0"/>
                    </a:lnTo>
                    <a:lnTo>
                      <a:pt x="19" y="0"/>
                    </a:lnTo>
                    <a:lnTo>
                      <a:pt x="38" y="15"/>
                    </a:lnTo>
                    <a:lnTo>
                      <a:pt x="0" y="14"/>
                    </a:lnTo>
                    <a:lnTo>
                      <a:pt x="0" y="30"/>
                    </a:lnTo>
                    <a:lnTo>
                      <a:pt x="19" y="3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6" name="Freeform 208"/>
              <p:cNvSpPr>
                <a:spLocks/>
              </p:cNvSpPr>
              <p:nvPr/>
            </p:nvSpPr>
            <p:spPr bwMode="auto">
              <a:xfrm flipH="1">
                <a:off x="4831" y="3079"/>
                <a:ext cx="22" cy="168"/>
              </a:xfrm>
              <a:custGeom>
                <a:avLst/>
                <a:gdLst>
                  <a:gd name="T0" fmla="*/ 0 w 584"/>
                  <a:gd name="T1" fmla="*/ 4366 h 4366"/>
                  <a:gd name="T2" fmla="*/ 190 w 584"/>
                  <a:gd name="T3" fmla="*/ 0 h 4366"/>
                  <a:gd name="T4" fmla="*/ 387 w 584"/>
                  <a:gd name="T5" fmla="*/ 0 h 4366"/>
                  <a:gd name="T6" fmla="*/ 584 w 584"/>
                  <a:gd name="T7" fmla="*/ 4366 h 4366"/>
                  <a:gd name="T8" fmla="*/ 0 w 584"/>
                  <a:gd name="T9" fmla="*/ 4366 h 4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366"/>
                  <a:gd name="T17" fmla="*/ 584 w 584"/>
                  <a:gd name="T18" fmla="*/ 4366 h 4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366">
                    <a:moveTo>
                      <a:pt x="0" y="4366"/>
                    </a:moveTo>
                    <a:lnTo>
                      <a:pt x="190" y="0"/>
                    </a:lnTo>
                    <a:lnTo>
                      <a:pt x="387" y="0"/>
                    </a:lnTo>
                    <a:lnTo>
                      <a:pt x="584" y="4366"/>
                    </a:lnTo>
                    <a:lnTo>
                      <a:pt x="0" y="436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7" name="Freeform 209"/>
              <p:cNvSpPr>
                <a:spLocks/>
              </p:cNvSpPr>
              <p:nvPr/>
            </p:nvSpPr>
            <p:spPr bwMode="auto">
              <a:xfrm flipH="1">
                <a:off x="4832" y="3258"/>
                <a:ext cx="19" cy="20"/>
              </a:xfrm>
              <a:custGeom>
                <a:avLst/>
                <a:gdLst>
                  <a:gd name="T0" fmla="*/ 285 w 498"/>
                  <a:gd name="T1" fmla="*/ 2 h 497"/>
                  <a:gd name="T2" fmla="*/ 321 w 498"/>
                  <a:gd name="T3" fmla="*/ 10 h 497"/>
                  <a:gd name="T4" fmla="*/ 354 w 498"/>
                  <a:gd name="T5" fmla="*/ 24 h 497"/>
                  <a:gd name="T6" fmla="*/ 386 w 498"/>
                  <a:gd name="T7" fmla="*/ 41 h 497"/>
                  <a:gd name="T8" fmla="*/ 414 w 498"/>
                  <a:gd name="T9" fmla="*/ 62 h 497"/>
                  <a:gd name="T10" fmla="*/ 439 w 498"/>
                  <a:gd name="T11" fmla="*/ 88 h 497"/>
                  <a:gd name="T12" fmla="*/ 460 w 498"/>
                  <a:gd name="T13" fmla="*/ 116 h 497"/>
                  <a:gd name="T14" fmla="*/ 478 w 498"/>
                  <a:gd name="T15" fmla="*/ 149 h 497"/>
                  <a:gd name="T16" fmla="*/ 490 w 498"/>
                  <a:gd name="T17" fmla="*/ 184 h 497"/>
                  <a:gd name="T18" fmla="*/ 496 w 498"/>
                  <a:gd name="T19" fmla="*/ 220 h 497"/>
                  <a:gd name="T20" fmla="*/ 498 w 498"/>
                  <a:gd name="T21" fmla="*/ 259 h 497"/>
                  <a:gd name="T22" fmla="*/ 493 w 498"/>
                  <a:gd name="T23" fmla="*/ 299 h 497"/>
                  <a:gd name="T24" fmla="*/ 483 w 498"/>
                  <a:gd name="T25" fmla="*/ 334 h 497"/>
                  <a:gd name="T26" fmla="*/ 467 w 498"/>
                  <a:gd name="T27" fmla="*/ 368 h 497"/>
                  <a:gd name="T28" fmla="*/ 448 w 498"/>
                  <a:gd name="T29" fmla="*/ 399 h 497"/>
                  <a:gd name="T30" fmla="*/ 425 w 498"/>
                  <a:gd name="T31" fmla="*/ 425 h 497"/>
                  <a:gd name="T32" fmla="*/ 397 w 498"/>
                  <a:gd name="T33" fmla="*/ 449 h 497"/>
                  <a:gd name="T34" fmla="*/ 366 w 498"/>
                  <a:gd name="T35" fmla="*/ 468 h 497"/>
                  <a:gd name="T36" fmla="*/ 334 w 498"/>
                  <a:gd name="T37" fmla="*/ 482 h 497"/>
                  <a:gd name="T38" fmla="*/ 299 w 498"/>
                  <a:gd name="T39" fmla="*/ 492 h 497"/>
                  <a:gd name="T40" fmla="*/ 263 w 498"/>
                  <a:gd name="T41" fmla="*/ 496 h 497"/>
                  <a:gd name="T42" fmla="*/ 226 w 498"/>
                  <a:gd name="T43" fmla="*/ 496 h 497"/>
                  <a:gd name="T44" fmla="*/ 189 w 498"/>
                  <a:gd name="T45" fmla="*/ 490 h 497"/>
                  <a:gd name="T46" fmla="*/ 155 w 498"/>
                  <a:gd name="T47" fmla="*/ 479 h 497"/>
                  <a:gd name="T48" fmla="*/ 123 w 498"/>
                  <a:gd name="T49" fmla="*/ 463 h 497"/>
                  <a:gd name="T50" fmla="*/ 93 w 498"/>
                  <a:gd name="T51" fmla="*/ 442 h 497"/>
                  <a:gd name="T52" fmla="*/ 66 w 498"/>
                  <a:gd name="T53" fmla="*/ 418 h 497"/>
                  <a:gd name="T54" fmla="*/ 44 w 498"/>
                  <a:gd name="T55" fmla="*/ 390 h 497"/>
                  <a:gd name="T56" fmla="*/ 26 w 498"/>
                  <a:gd name="T57" fmla="*/ 360 h 497"/>
                  <a:gd name="T58" fmla="*/ 12 w 498"/>
                  <a:gd name="T59" fmla="*/ 325 h 497"/>
                  <a:gd name="T60" fmla="*/ 3 w 498"/>
                  <a:gd name="T61" fmla="*/ 290 h 497"/>
                  <a:gd name="T62" fmla="*/ 0 w 498"/>
                  <a:gd name="T63" fmla="*/ 251 h 497"/>
                  <a:gd name="T64" fmla="*/ 3 w 498"/>
                  <a:gd name="T65" fmla="*/ 212 h 497"/>
                  <a:gd name="T66" fmla="*/ 11 w 498"/>
                  <a:gd name="T67" fmla="*/ 174 h 497"/>
                  <a:gd name="T68" fmla="*/ 25 w 498"/>
                  <a:gd name="T69" fmla="*/ 140 h 497"/>
                  <a:gd name="T70" fmla="*/ 43 w 498"/>
                  <a:gd name="T71" fmla="*/ 108 h 497"/>
                  <a:gd name="T72" fmla="*/ 65 w 498"/>
                  <a:gd name="T73" fmla="*/ 81 h 497"/>
                  <a:gd name="T74" fmla="*/ 92 w 498"/>
                  <a:gd name="T75" fmla="*/ 56 h 497"/>
                  <a:gd name="T76" fmla="*/ 120 w 498"/>
                  <a:gd name="T77" fmla="*/ 36 h 497"/>
                  <a:gd name="T78" fmla="*/ 153 w 498"/>
                  <a:gd name="T79" fmla="*/ 19 h 497"/>
                  <a:gd name="T80" fmla="*/ 187 w 498"/>
                  <a:gd name="T81" fmla="*/ 7 h 497"/>
                  <a:gd name="T82" fmla="*/ 223 w 498"/>
                  <a:gd name="T83" fmla="*/ 1 h 497"/>
                  <a:gd name="T84" fmla="*/ 260 w 498"/>
                  <a:gd name="T85" fmla="*/ 0 h 4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8"/>
                  <a:gd name="T130" fmla="*/ 0 h 497"/>
                  <a:gd name="T131" fmla="*/ 498 w 498"/>
                  <a:gd name="T132" fmla="*/ 497 h 4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8" h="497">
                    <a:moveTo>
                      <a:pt x="260" y="0"/>
                    </a:moveTo>
                    <a:lnTo>
                      <a:pt x="273" y="1"/>
                    </a:lnTo>
                    <a:lnTo>
                      <a:pt x="285" y="2"/>
                    </a:lnTo>
                    <a:lnTo>
                      <a:pt x="297" y="4"/>
                    </a:lnTo>
                    <a:lnTo>
                      <a:pt x="308" y="7"/>
                    </a:lnTo>
                    <a:lnTo>
                      <a:pt x="321" y="10"/>
                    </a:lnTo>
                    <a:lnTo>
                      <a:pt x="332" y="14"/>
                    </a:lnTo>
                    <a:lnTo>
                      <a:pt x="343" y="18"/>
                    </a:lnTo>
                    <a:lnTo>
                      <a:pt x="354" y="24"/>
                    </a:lnTo>
                    <a:lnTo>
                      <a:pt x="364" y="29"/>
                    </a:lnTo>
                    <a:lnTo>
                      <a:pt x="376" y="35"/>
                    </a:lnTo>
                    <a:lnTo>
                      <a:pt x="386" y="41"/>
                    </a:lnTo>
                    <a:lnTo>
                      <a:pt x="395" y="47"/>
                    </a:lnTo>
                    <a:lnTo>
                      <a:pt x="405" y="54"/>
                    </a:lnTo>
                    <a:lnTo>
                      <a:pt x="414" y="62"/>
                    </a:lnTo>
                    <a:lnTo>
                      <a:pt x="423" y="70"/>
                    </a:lnTo>
                    <a:lnTo>
                      <a:pt x="431" y="79"/>
                    </a:lnTo>
                    <a:lnTo>
                      <a:pt x="439" y="88"/>
                    </a:lnTo>
                    <a:lnTo>
                      <a:pt x="447" y="97"/>
                    </a:lnTo>
                    <a:lnTo>
                      <a:pt x="453" y="106"/>
                    </a:lnTo>
                    <a:lnTo>
                      <a:pt x="460" y="116"/>
                    </a:lnTo>
                    <a:lnTo>
                      <a:pt x="466" y="126"/>
                    </a:lnTo>
                    <a:lnTo>
                      <a:pt x="473" y="138"/>
                    </a:lnTo>
                    <a:lnTo>
                      <a:pt x="478" y="149"/>
                    </a:lnTo>
                    <a:lnTo>
                      <a:pt x="482" y="160"/>
                    </a:lnTo>
                    <a:lnTo>
                      <a:pt x="486" y="171"/>
                    </a:lnTo>
                    <a:lnTo>
                      <a:pt x="490" y="184"/>
                    </a:lnTo>
                    <a:lnTo>
                      <a:pt x="492" y="196"/>
                    </a:lnTo>
                    <a:lnTo>
                      <a:pt x="495" y="208"/>
                    </a:lnTo>
                    <a:lnTo>
                      <a:pt x="496" y="220"/>
                    </a:lnTo>
                    <a:lnTo>
                      <a:pt x="497" y="234"/>
                    </a:lnTo>
                    <a:lnTo>
                      <a:pt x="498" y="246"/>
                    </a:lnTo>
                    <a:lnTo>
                      <a:pt x="498" y="259"/>
                    </a:lnTo>
                    <a:lnTo>
                      <a:pt x="497" y="272"/>
                    </a:lnTo>
                    <a:lnTo>
                      <a:pt x="495" y="285"/>
                    </a:lnTo>
                    <a:lnTo>
                      <a:pt x="493" y="299"/>
                    </a:lnTo>
                    <a:lnTo>
                      <a:pt x="490" y="311"/>
                    </a:lnTo>
                    <a:lnTo>
                      <a:pt x="487" y="323"/>
                    </a:lnTo>
                    <a:lnTo>
                      <a:pt x="483" y="334"/>
                    </a:lnTo>
                    <a:lnTo>
                      <a:pt x="479" y="346"/>
                    </a:lnTo>
                    <a:lnTo>
                      <a:pt x="474" y="357"/>
                    </a:lnTo>
                    <a:lnTo>
                      <a:pt x="467" y="368"/>
                    </a:lnTo>
                    <a:lnTo>
                      <a:pt x="461" y="378"/>
                    </a:lnTo>
                    <a:lnTo>
                      <a:pt x="455" y="388"/>
                    </a:lnTo>
                    <a:lnTo>
                      <a:pt x="448" y="399"/>
                    </a:lnTo>
                    <a:lnTo>
                      <a:pt x="441" y="408"/>
                    </a:lnTo>
                    <a:lnTo>
                      <a:pt x="433" y="417"/>
                    </a:lnTo>
                    <a:lnTo>
                      <a:pt x="425" y="425"/>
                    </a:lnTo>
                    <a:lnTo>
                      <a:pt x="415" y="433"/>
                    </a:lnTo>
                    <a:lnTo>
                      <a:pt x="406" y="441"/>
                    </a:lnTo>
                    <a:lnTo>
                      <a:pt x="397" y="449"/>
                    </a:lnTo>
                    <a:lnTo>
                      <a:pt x="387" y="456"/>
                    </a:lnTo>
                    <a:lnTo>
                      <a:pt x="378" y="462"/>
                    </a:lnTo>
                    <a:lnTo>
                      <a:pt x="366" y="468"/>
                    </a:lnTo>
                    <a:lnTo>
                      <a:pt x="356" y="473"/>
                    </a:lnTo>
                    <a:lnTo>
                      <a:pt x="345" y="478"/>
                    </a:lnTo>
                    <a:lnTo>
                      <a:pt x="334" y="482"/>
                    </a:lnTo>
                    <a:lnTo>
                      <a:pt x="323" y="486"/>
                    </a:lnTo>
                    <a:lnTo>
                      <a:pt x="311" y="489"/>
                    </a:lnTo>
                    <a:lnTo>
                      <a:pt x="299" y="492"/>
                    </a:lnTo>
                    <a:lnTo>
                      <a:pt x="287" y="494"/>
                    </a:lnTo>
                    <a:lnTo>
                      <a:pt x="276" y="495"/>
                    </a:lnTo>
                    <a:lnTo>
                      <a:pt x="263" y="496"/>
                    </a:lnTo>
                    <a:lnTo>
                      <a:pt x="250" y="497"/>
                    </a:lnTo>
                    <a:lnTo>
                      <a:pt x="238" y="497"/>
                    </a:lnTo>
                    <a:lnTo>
                      <a:pt x="226" y="496"/>
                    </a:lnTo>
                    <a:lnTo>
                      <a:pt x="213" y="494"/>
                    </a:lnTo>
                    <a:lnTo>
                      <a:pt x="201" y="492"/>
                    </a:lnTo>
                    <a:lnTo>
                      <a:pt x="189" y="490"/>
                    </a:lnTo>
                    <a:lnTo>
                      <a:pt x="178" y="487"/>
                    </a:lnTo>
                    <a:lnTo>
                      <a:pt x="166" y="483"/>
                    </a:lnTo>
                    <a:lnTo>
                      <a:pt x="155" y="479"/>
                    </a:lnTo>
                    <a:lnTo>
                      <a:pt x="144" y="474"/>
                    </a:lnTo>
                    <a:lnTo>
                      <a:pt x="133" y="469"/>
                    </a:lnTo>
                    <a:lnTo>
                      <a:pt x="123" y="463"/>
                    </a:lnTo>
                    <a:lnTo>
                      <a:pt x="112" y="457"/>
                    </a:lnTo>
                    <a:lnTo>
                      <a:pt x="103" y="450"/>
                    </a:lnTo>
                    <a:lnTo>
                      <a:pt x="93" y="442"/>
                    </a:lnTo>
                    <a:lnTo>
                      <a:pt x="84" y="435"/>
                    </a:lnTo>
                    <a:lnTo>
                      <a:pt x="76" y="427"/>
                    </a:lnTo>
                    <a:lnTo>
                      <a:pt x="66" y="418"/>
                    </a:lnTo>
                    <a:lnTo>
                      <a:pt x="59" y="410"/>
                    </a:lnTo>
                    <a:lnTo>
                      <a:pt x="51" y="401"/>
                    </a:lnTo>
                    <a:lnTo>
                      <a:pt x="44" y="390"/>
                    </a:lnTo>
                    <a:lnTo>
                      <a:pt x="38" y="380"/>
                    </a:lnTo>
                    <a:lnTo>
                      <a:pt x="32" y="370"/>
                    </a:lnTo>
                    <a:lnTo>
                      <a:pt x="26" y="360"/>
                    </a:lnTo>
                    <a:lnTo>
                      <a:pt x="20" y="349"/>
                    </a:lnTo>
                    <a:lnTo>
                      <a:pt x="16" y="337"/>
                    </a:lnTo>
                    <a:lnTo>
                      <a:pt x="12" y="325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90"/>
                    </a:lnTo>
                    <a:lnTo>
                      <a:pt x="1" y="276"/>
                    </a:lnTo>
                    <a:lnTo>
                      <a:pt x="0" y="264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1" y="224"/>
                    </a:lnTo>
                    <a:lnTo>
                      <a:pt x="3" y="212"/>
                    </a:lnTo>
                    <a:lnTo>
                      <a:pt x="5" y="199"/>
                    </a:lnTo>
                    <a:lnTo>
                      <a:pt x="7" y="187"/>
                    </a:lnTo>
                    <a:lnTo>
                      <a:pt x="11" y="174"/>
                    </a:lnTo>
                    <a:lnTo>
                      <a:pt x="15" y="162"/>
                    </a:lnTo>
                    <a:lnTo>
                      <a:pt x="19" y="151"/>
                    </a:lnTo>
                    <a:lnTo>
                      <a:pt x="25" y="140"/>
                    </a:lnTo>
                    <a:lnTo>
                      <a:pt x="31" y="130"/>
                    </a:lnTo>
                    <a:lnTo>
                      <a:pt x="37" y="118"/>
                    </a:lnTo>
                    <a:lnTo>
                      <a:pt x="43" y="108"/>
                    </a:lnTo>
                    <a:lnTo>
                      <a:pt x="50" y="99"/>
                    </a:lnTo>
                    <a:lnTo>
                      <a:pt x="57" y="89"/>
                    </a:lnTo>
                    <a:lnTo>
                      <a:pt x="65" y="81"/>
                    </a:lnTo>
                    <a:lnTo>
                      <a:pt x="74" y="71"/>
                    </a:lnTo>
                    <a:lnTo>
                      <a:pt x="83" y="63"/>
                    </a:lnTo>
                    <a:lnTo>
                      <a:pt x="92" y="56"/>
                    </a:lnTo>
                    <a:lnTo>
                      <a:pt x="101" y="48"/>
                    </a:lnTo>
                    <a:lnTo>
                      <a:pt x="110" y="42"/>
                    </a:lnTo>
                    <a:lnTo>
                      <a:pt x="120" y="36"/>
                    </a:lnTo>
                    <a:lnTo>
                      <a:pt x="131" y="30"/>
                    </a:lnTo>
                    <a:lnTo>
                      <a:pt x="142" y="25"/>
                    </a:lnTo>
                    <a:lnTo>
                      <a:pt x="153" y="19"/>
                    </a:lnTo>
                    <a:lnTo>
                      <a:pt x="164" y="14"/>
                    </a:lnTo>
                    <a:lnTo>
                      <a:pt x="176" y="11"/>
                    </a:lnTo>
                    <a:lnTo>
                      <a:pt x="187" y="7"/>
                    </a:lnTo>
                    <a:lnTo>
                      <a:pt x="199" y="5"/>
                    </a:lnTo>
                    <a:lnTo>
                      <a:pt x="210" y="3"/>
                    </a:lnTo>
                    <a:lnTo>
                      <a:pt x="223" y="1"/>
                    </a:lnTo>
                    <a:lnTo>
                      <a:pt x="235" y="0"/>
                    </a:lnTo>
                    <a:lnTo>
                      <a:pt x="247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8" name="Freeform 210"/>
              <p:cNvSpPr>
                <a:spLocks/>
              </p:cNvSpPr>
              <p:nvPr/>
            </p:nvSpPr>
            <p:spPr bwMode="auto">
              <a:xfrm flipH="1">
                <a:off x="4832" y="3258"/>
                <a:ext cx="9" cy="10"/>
              </a:xfrm>
              <a:custGeom>
                <a:avLst/>
                <a:gdLst>
                  <a:gd name="T0" fmla="*/ 254 w 254"/>
                  <a:gd name="T1" fmla="*/ 275 h 275"/>
                  <a:gd name="T2" fmla="*/ 254 w 254"/>
                  <a:gd name="T3" fmla="*/ 247 h 275"/>
                  <a:gd name="T4" fmla="*/ 251 w 254"/>
                  <a:gd name="T5" fmla="*/ 220 h 275"/>
                  <a:gd name="T6" fmla="*/ 245 w 254"/>
                  <a:gd name="T7" fmla="*/ 194 h 275"/>
                  <a:gd name="T8" fmla="*/ 237 w 254"/>
                  <a:gd name="T9" fmla="*/ 169 h 275"/>
                  <a:gd name="T10" fmla="*/ 227 w 254"/>
                  <a:gd name="T11" fmla="*/ 146 h 275"/>
                  <a:gd name="T12" fmla="*/ 215 w 254"/>
                  <a:gd name="T13" fmla="*/ 123 h 275"/>
                  <a:gd name="T14" fmla="*/ 200 w 254"/>
                  <a:gd name="T15" fmla="*/ 103 h 275"/>
                  <a:gd name="T16" fmla="*/ 184 w 254"/>
                  <a:gd name="T17" fmla="*/ 83 h 275"/>
                  <a:gd name="T18" fmla="*/ 166 w 254"/>
                  <a:gd name="T19" fmla="*/ 65 h 275"/>
                  <a:gd name="T20" fmla="*/ 145 w 254"/>
                  <a:gd name="T21" fmla="*/ 50 h 275"/>
                  <a:gd name="T22" fmla="*/ 124 w 254"/>
                  <a:gd name="T23" fmla="*/ 35 h 275"/>
                  <a:gd name="T24" fmla="*/ 101 w 254"/>
                  <a:gd name="T25" fmla="*/ 24 h 275"/>
                  <a:gd name="T26" fmla="*/ 78 w 254"/>
                  <a:gd name="T27" fmla="*/ 14 h 275"/>
                  <a:gd name="T28" fmla="*/ 53 w 254"/>
                  <a:gd name="T29" fmla="*/ 7 h 275"/>
                  <a:gd name="T30" fmla="*/ 28 w 254"/>
                  <a:gd name="T31" fmla="*/ 2 h 275"/>
                  <a:gd name="T32" fmla="*/ 1 w 254"/>
                  <a:gd name="T33" fmla="*/ 0 h 275"/>
                  <a:gd name="T34" fmla="*/ 12 w 254"/>
                  <a:gd name="T35" fmla="*/ 31 h 275"/>
                  <a:gd name="T36" fmla="*/ 35 w 254"/>
                  <a:gd name="T37" fmla="*/ 34 h 275"/>
                  <a:gd name="T38" fmla="*/ 56 w 254"/>
                  <a:gd name="T39" fmla="*/ 41 h 275"/>
                  <a:gd name="T40" fmla="*/ 78 w 254"/>
                  <a:gd name="T41" fmla="*/ 48 h 275"/>
                  <a:gd name="T42" fmla="*/ 98 w 254"/>
                  <a:gd name="T43" fmla="*/ 57 h 275"/>
                  <a:gd name="T44" fmla="*/ 118 w 254"/>
                  <a:gd name="T45" fmla="*/ 69 h 275"/>
                  <a:gd name="T46" fmla="*/ 136 w 254"/>
                  <a:gd name="T47" fmla="*/ 81 h 275"/>
                  <a:gd name="T48" fmla="*/ 153 w 254"/>
                  <a:gd name="T49" fmla="*/ 97 h 275"/>
                  <a:gd name="T50" fmla="*/ 169 w 254"/>
                  <a:gd name="T51" fmla="*/ 113 h 275"/>
                  <a:gd name="T52" fmla="*/ 182 w 254"/>
                  <a:gd name="T53" fmla="*/ 130 h 275"/>
                  <a:gd name="T54" fmla="*/ 194 w 254"/>
                  <a:gd name="T55" fmla="*/ 150 h 275"/>
                  <a:gd name="T56" fmla="*/ 204 w 254"/>
                  <a:gd name="T57" fmla="*/ 170 h 275"/>
                  <a:gd name="T58" fmla="*/ 213 w 254"/>
                  <a:gd name="T59" fmla="*/ 191 h 275"/>
                  <a:gd name="T60" fmla="*/ 218 w 254"/>
                  <a:gd name="T61" fmla="*/ 214 h 275"/>
                  <a:gd name="T62" fmla="*/ 222 w 254"/>
                  <a:gd name="T63" fmla="*/ 237 h 275"/>
                  <a:gd name="T64" fmla="*/ 224 w 254"/>
                  <a:gd name="T65" fmla="*/ 262 h 275"/>
                  <a:gd name="T66" fmla="*/ 223 w 254"/>
                  <a:gd name="T67" fmla="*/ 274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275"/>
                  <a:gd name="T104" fmla="*/ 254 w 254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275">
                    <a:moveTo>
                      <a:pt x="254" y="275"/>
                    </a:moveTo>
                    <a:lnTo>
                      <a:pt x="254" y="275"/>
                    </a:lnTo>
                    <a:lnTo>
                      <a:pt x="254" y="261"/>
                    </a:lnTo>
                    <a:lnTo>
                      <a:pt x="254" y="247"/>
                    </a:lnTo>
                    <a:lnTo>
                      <a:pt x="253" y="233"/>
                    </a:lnTo>
                    <a:lnTo>
                      <a:pt x="251" y="220"/>
                    </a:lnTo>
                    <a:lnTo>
                      <a:pt x="248" y="207"/>
                    </a:lnTo>
                    <a:lnTo>
                      <a:pt x="245" y="194"/>
                    </a:lnTo>
                    <a:lnTo>
                      <a:pt x="242" y="181"/>
                    </a:lnTo>
                    <a:lnTo>
                      <a:pt x="237" y="169"/>
                    </a:lnTo>
                    <a:lnTo>
                      <a:pt x="233" y="158"/>
                    </a:lnTo>
                    <a:lnTo>
                      <a:pt x="227" y="146"/>
                    </a:lnTo>
                    <a:lnTo>
                      <a:pt x="221" y="134"/>
                    </a:lnTo>
                    <a:lnTo>
                      <a:pt x="215" y="123"/>
                    </a:lnTo>
                    <a:lnTo>
                      <a:pt x="207" y="113"/>
                    </a:lnTo>
                    <a:lnTo>
                      <a:pt x="200" y="103"/>
                    </a:lnTo>
                    <a:lnTo>
                      <a:pt x="192" y="93"/>
                    </a:lnTo>
                    <a:lnTo>
                      <a:pt x="184" y="83"/>
                    </a:lnTo>
                    <a:lnTo>
                      <a:pt x="175" y="74"/>
                    </a:lnTo>
                    <a:lnTo>
                      <a:pt x="166" y="65"/>
                    </a:lnTo>
                    <a:lnTo>
                      <a:pt x="155" y="57"/>
                    </a:lnTo>
                    <a:lnTo>
                      <a:pt x="145" y="50"/>
                    </a:lnTo>
                    <a:lnTo>
                      <a:pt x="135" y="43"/>
                    </a:lnTo>
                    <a:lnTo>
                      <a:pt x="124" y="35"/>
                    </a:lnTo>
                    <a:lnTo>
                      <a:pt x="114" y="29"/>
                    </a:lnTo>
                    <a:lnTo>
                      <a:pt x="101" y="24"/>
                    </a:lnTo>
                    <a:lnTo>
                      <a:pt x="90" y="19"/>
                    </a:lnTo>
                    <a:lnTo>
                      <a:pt x="78" y="14"/>
                    </a:lnTo>
                    <a:lnTo>
                      <a:pt x="66" y="10"/>
                    </a:lnTo>
                    <a:lnTo>
                      <a:pt x="53" y="7"/>
                    </a:lnTo>
                    <a:lnTo>
                      <a:pt x="40" y="4"/>
                    </a:lnTo>
                    <a:lnTo>
                      <a:pt x="28" y="2"/>
                    </a:lnTo>
                    <a:lnTo>
                      <a:pt x="15" y="1"/>
                    </a:lnTo>
                    <a:lnTo>
                      <a:pt x="1" y="0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24" y="32"/>
                    </a:lnTo>
                    <a:lnTo>
                      <a:pt x="35" y="34"/>
                    </a:lnTo>
                    <a:lnTo>
                      <a:pt x="46" y="38"/>
                    </a:lnTo>
                    <a:lnTo>
                      <a:pt x="56" y="41"/>
                    </a:lnTo>
                    <a:lnTo>
                      <a:pt x="68" y="44"/>
                    </a:lnTo>
                    <a:lnTo>
                      <a:pt x="78" y="48"/>
                    </a:lnTo>
                    <a:lnTo>
                      <a:pt x="88" y="53"/>
                    </a:lnTo>
                    <a:lnTo>
                      <a:pt x="98" y="57"/>
                    </a:lnTo>
                    <a:lnTo>
                      <a:pt x="108" y="63"/>
                    </a:lnTo>
                    <a:lnTo>
                      <a:pt x="118" y="69"/>
                    </a:lnTo>
                    <a:lnTo>
                      <a:pt x="127" y="75"/>
                    </a:lnTo>
                    <a:lnTo>
                      <a:pt x="136" y="81"/>
                    </a:lnTo>
                    <a:lnTo>
                      <a:pt x="144" y="88"/>
                    </a:lnTo>
                    <a:lnTo>
                      <a:pt x="153" y="97"/>
                    </a:lnTo>
                    <a:lnTo>
                      <a:pt x="161" y="105"/>
                    </a:lnTo>
                    <a:lnTo>
                      <a:pt x="169" y="113"/>
                    </a:lnTo>
                    <a:lnTo>
                      <a:pt x="175" y="121"/>
                    </a:lnTo>
                    <a:lnTo>
                      <a:pt x="182" y="130"/>
                    </a:lnTo>
                    <a:lnTo>
                      <a:pt x="188" y="139"/>
                    </a:lnTo>
                    <a:lnTo>
                      <a:pt x="194" y="150"/>
                    </a:lnTo>
                    <a:lnTo>
                      <a:pt x="199" y="160"/>
                    </a:lnTo>
                    <a:lnTo>
                      <a:pt x="204" y="170"/>
                    </a:lnTo>
                    <a:lnTo>
                      <a:pt x="208" y="180"/>
                    </a:lnTo>
                    <a:lnTo>
                      <a:pt x="213" y="191"/>
                    </a:lnTo>
                    <a:lnTo>
                      <a:pt x="216" y="203"/>
                    </a:lnTo>
                    <a:lnTo>
                      <a:pt x="218" y="214"/>
                    </a:lnTo>
                    <a:lnTo>
                      <a:pt x="221" y="225"/>
                    </a:lnTo>
                    <a:lnTo>
                      <a:pt x="222" y="237"/>
                    </a:lnTo>
                    <a:lnTo>
                      <a:pt x="223" y="250"/>
                    </a:lnTo>
                    <a:lnTo>
                      <a:pt x="224" y="262"/>
                    </a:lnTo>
                    <a:lnTo>
                      <a:pt x="223" y="274"/>
                    </a:lnTo>
                    <a:lnTo>
                      <a:pt x="254" y="27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9" name="Freeform 211"/>
              <p:cNvSpPr>
                <a:spLocks/>
              </p:cNvSpPr>
              <p:nvPr/>
            </p:nvSpPr>
            <p:spPr bwMode="auto">
              <a:xfrm flipH="1">
                <a:off x="4832" y="3268"/>
                <a:ext cx="10" cy="10"/>
              </a:xfrm>
              <a:custGeom>
                <a:avLst/>
                <a:gdLst>
                  <a:gd name="T0" fmla="*/ 0 w 275"/>
                  <a:gd name="T1" fmla="*/ 254 h 254"/>
                  <a:gd name="T2" fmla="*/ 25 w 275"/>
                  <a:gd name="T3" fmla="*/ 254 h 254"/>
                  <a:gd name="T4" fmla="*/ 52 w 275"/>
                  <a:gd name="T5" fmla="*/ 251 h 254"/>
                  <a:gd name="T6" fmla="*/ 76 w 275"/>
                  <a:gd name="T7" fmla="*/ 246 h 254"/>
                  <a:gd name="T8" fmla="*/ 101 w 275"/>
                  <a:gd name="T9" fmla="*/ 238 h 254"/>
                  <a:gd name="T10" fmla="*/ 124 w 275"/>
                  <a:gd name="T11" fmla="*/ 228 h 254"/>
                  <a:gd name="T12" fmla="*/ 147 w 275"/>
                  <a:gd name="T13" fmla="*/ 216 h 254"/>
                  <a:gd name="T14" fmla="*/ 168 w 275"/>
                  <a:gd name="T15" fmla="*/ 202 h 254"/>
                  <a:gd name="T16" fmla="*/ 188 w 275"/>
                  <a:gd name="T17" fmla="*/ 186 h 254"/>
                  <a:gd name="T18" fmla="*/ 206 w 275"/>
                  <a:gd name="T19" fmla="*/ 168 h 254"/>
                  <a:gd name="T20" fmla="*/ 222 w 275"/>
                  <a:gd name="T21" fmla="*/ 149 h 254"/>
                  <a:gd name="T22" fmla="*/ 237 w 275"/>
                  <a:gd name="T23" fmla="*/ 127 h 254"/>
                  <a:gd name="T24" fmla="*/ 250 w 275"/>
                  <a:gd name="T25" fmla="*/ 105 h 254"/>
                  <a:gd name="T26" fmla="*/ 260 w 275"/>
                  <a:gd name="T27" fmla="*/ 80 h 254"/>
                  <a:gd name="T28" fmla="*/ 267 w 275"/>
                  <a:gd name="T29" fmla="*/ 55 h 254"/>
                  <a:gd name="T30" fmla="*/ 272 w 275"/>
                  <a:gd name="T31" fmla="*/ 29 h 254"/>
                  <a:gd name="T32" fmla="*/ 275 w 275"/>
                  <a:gd name="T33" fmla="*/ 1 h 254"/>
                  <a:gd name="T34" fmla="*/ 244 w 275"/>
                  <a:gd name="T35" fmla="*/ 12 h 254"/>
                  <a:gd name="T36" fmla="*/ 240 w 275"/>
                  <a:gd name="T37" fmla="*/ 37 h 254"/>
                  <a:gd name="T38" fmla="*/ 234 w 275"/>
                  <a:gd name="T39" fmla="*/ 59 h 254"/>
                  <a:gd name="T40" fmla="*/ 226 w 275"/>
                  <a:gd name="T41" fmla="*/ 82 h 254"/>
                  <a:gd name="T42" fmla="*/ 216 w 275"/>
                  <a:gd name="T43" fmla="*/ 102 h 254"/>
                  <a:gd name="T44" fmla="*/ 204 w 275"/>
                  <a:gd name="T45" fmla="*/ 121 h 254"/>
                  <a:gd name="T46" fmla="*/ 191 w 275"/>
                  <a:gd name="T47" fmla="*/ 139 h 254"/>
                  <a:gd name="T48" fmla="*/ 175 w 275"/>
                  <a:gd name="T49" fmla="*/ 155 h 254"/>
                  <a:gd name="T50" fmla="*/ 159 w 275"/>
                  <a:gd name="T51" fmla="*/ 170 h 254"/>
                  <a:gd name="T52" fmla="*/ 141 w 275"/>
                  <a:gd name="T53" fmla="*/ 183 h 254"/>
                  <a:gd name="T54" fmla="*/ 121 w 275"/>
                  <a:gd name="T55" fmla="*/ 195 h 254"/>
                  <a:gd name="T56" fmla="*/ 101 w 275"/>
                  <a:gd name="T57" fmla="*/ 205 h 254"/>
                  <a:gd name="T58" fmla="*/ 80 w 275"/>
                  <a:gd name="T59" fmla="*/ 212 h 254"/>
                  <a:gd name="T60" fmla="*/ 58 w 275"/>
                  <a:gd name="T61" fmla="*/ 218 h 254"/>
                  <a:gd name="T62" fmla="*/ 36 w 275"/>
                  <a:gd name="T63" fmla="*/ 221 h 254"/>
                  <a:gd name="T64" fmla="*/ 12 w 275"/>
                  <a:gd name="T65" fmla="*/ 222 h 254"/>
                  <a:gd name="T66" fmla="*/ 1 w 275"/>
                  <a:gd name="T67" fmla="*/ 222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4"/>
                  <a:gd name="T104" fmla="*/ 275 w 275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4">
                    <a:moveTo>
                      <a:pt x="0" y="254"/>
                    </a:moveTo>
                    <a:lnTo>
                      <a:pt x="0" y="254"/>
                    </a:lnTo>
                    <a:lnTo>
                      <a:pt x="13" y="254"/>
                    </a:lnTo>
                    <a:lnTo>
                      <a:pt x="25" y="254"/>
                    </a:lnTo>
                    <a:lnTo>
                      <a:pt x="39" y="253"/>
                    </a:lnTo>
                    <a:lnTo>
                      <a:pt x="52" y="251"/>
                    </a:lnTo>
                    <a:lnTo>
                      <a:pt x="64" y="249"/>
                    </a:lnTo>
                    <a:lnTo>
                      <a:pt x="76" y="246"/>
                    </a:lnTo>
                    <a:lnTo>
                      <a:pt x="90" y="243"/>
                    </a:lnTo>
                    <a:lnTo>
                      <a:pt x="101" y="238"/>
                    </a:lnTo>
                    <a:lnTo>
                      <a:pt x="113" y="233"/>
                    </a:lnTo>
                    <a:lnTo>
                      <a:pt x="124" y="228"/>
                    </a:lnTo>
                    <a:lnTo>
                      <a:pt x="137" y="222"/>
                    </a:lnTo>
                    <a:lnTo>
                      <a:pt x="147" y="216"/>
                    </a:lnTo>
                    <a:lnTo>
                      <a:pt x="158" y="210"/>
                    </a:lnTo>
                    <a:lnTo>
                      <a:pt x="168" y="202"/>
                    </a:lnTo>
                    <a:lnTo>
                      <a:pt x="178" y="195"/>
                    </a:lnTo>
                    <a:lnTo>
                      <a:pt x="188" y="186"/>
                    </a:lnTo>
                    <a:lnTo>
                      <a:pt x="197" y="177"/>
                    </a:lnTo>
                    <a:lnTo>
                      <a:pt x="206" y="168"/>
                    </a:lnTo>
                    <a:lnTo>
                      <a:pt x="214" y="159"/>
                    </a:lnTo>
                    <a:lnTo>
                      <a:pt x="222" y="149"/>
                    </a:lnTo>
                    <a:lnTo>
                      <a:pt x="229" y="139"/>
                    </a:lnTo>
                    <a:lnTo>
                      <a:pt x="237" y="127"/>
                    </a:lnTo>
                    <a:lnTo>
                      <a:pt x="244" y="116"/>
                    </a:lnTo>
                    <a:lnTo>
                      <a:pt x="250" y="105"/>
                    </a:lnTo>
                    <a:lnTo>
                      <a:pt x="255" y="93"/>
                    </a:lnTo>
                    <a:lnTo>
                      <a:pt x="260" y="80"/>
                    </a:lnTo>
                    <a:lnTo>
                      <a:pt x="264" y="68"/>
                    </a:lnTo>
                    <a:lnTo>
                      <a:pt x="267" y="55"/>
                    </a:lnTo>
                    <a:lnTo>
                      <a:pt x="270" y="42"/>
                    </a:lnTo>
                    <a:lnTo>
                      <a:pt x="272" y="29"/>
                    </a:lnTo>
                    <a:lnTo>
                      <a:pt x="274" y="15"/>
                    </a:lnTo>
                    <a:lnTo>
                      <a:pt x="275" y="1"/>
                    </a:lnTo>
                    <a:lnTo>
                      <a:pt x="244" y="0"/>
                    </a:lnTo>
                    <a:lnTo>
                      <a:pt x="244" y="12"/>
                    </a:lnTo>
                    <a:lnTo>
                      <a:pt x="242" y="24"/>
                    </a:lnTo>
                    <a:lnTo>
                      <a:pt x="240" y="37"/>
                    </a:lnTo>
                    <a:lnTo>
                      <a:pt x="237" y="48"/>
                    </a:lnTo>
                    <a:lnTo>
                      <a:pt x="234" y="59"/>
                    </a:lnTo>
                    <a:lnTo>
                      <a:pt x="230" y="70"/>
                    </a:lnTo>
                    <a:lnTo>
                      <a:pt x="226" y="82"/>
                    </a:lnTo>
                    <a:lnTo>
                      <a:pt x="221" y="92"/>
                    </a:lnTo>
                    <a:lnTo>
                      <a:pt x="216" y="102"/>
                    </a:lnTo>
                    <a:lnTo>
                      <a:pt x="210" y="111"/>
                    </a:lnTo>
                    <a:lnTo>
                      <a:pt x="204" y="121"/>
                    </a:lnTo>
                    <a:lnTo>
                      <a:pt x="198" y="130"/>
                    </a:lnTo>
                    <a:lnTo>
                      <a:pt x="191" y="139"/>
                    </a:lnTo>
                    <a:lnTo>
                      <a:pt x="184" y="148"/>
                    </a:lnTo>
                    <a:lnTo>
                      <a:pt x="175" y="155"/>
                    </a:lnTo>
                    <a:lnTo>
                      <a:pt x="167" y="163"/>
                    </a:lnTo>
                    <a:lnTo>
                      <a:pt x="159" y="170"/>
                    </a:lnTo>
                    <a:lnTo>
                      <a:pt x="150" y="177"/>
                    </a:lnTo>
                    <a:lnTo>
                      <a:pt x="141" y="183"/>
                    </a:lnTo>
                    <a:lnTo>
                      <a:pt x="132" y="190"/>
                    </a:lnTo>
                    <a:lnTo>
                      <a:pt x="121" y="195"/>
                    </a:lnTo>
                    <a:lnTo>
                      <a:pt x="111" y="200"/>
                    </a:lnTo>
                    <a:lnTo>
                      <a:pt x="101" y="205"/>
                    </a:lnTo>
                    <a:lnTo>
                      <a:pt x="91" y="209"/>
                    </a:lnTo>
                    <a:lnTo>
                      <a:pt x="80" y="212"/>
                    </a:lnTo>
                    <a:lnTo>
                      <a:pt x="69" y="215"/>
                    </a:lnTo>
                    <a:lnTo>
                      <a:pt x="58" y="218"/>
                    </a:lnTo>
                    <a:lnTo>
                      <a:pt x="47" y="220"/>
                    </a:lnTo>
                    <a:lnTo>
                      <a:pt x="36" y="221"/>
                    </a:lnTo>
                    <a:lnTo>
                      <a:pt x="24" y="222"/>
                    </a:lnTo>
                    <a:lnTo>
                      <a:pt x="12" y="222"/>
                    </a:lnTo>
                    <a:lnTo>
                      <a:pt x="1" y="222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80" name="Freeform 212"/>
              <p:cNvSpPr>
                <a:spLocks/>
              </p:cNvSpPr>
              <p:nvPr/>
            </p:nvSpPr>
            <p:spPr bwMode="auto">
              <a:xfrm flipH="1">
                <a:off x="4842" y="3268"/>
                <a:ext cx="10" cy="10"/>
              </a:xfrm>
              <a:custGeom>
                <a:avLst/>
                <a:gdLst>
                  <a:gd name="T0" fmla="*/ 0 w 254"/>
                  <a:gd name="T1" fmla="*/ 0 h 276"/>
                  <a:gd name="T2" fmla="*/ 0 w 254"/>
                  <a:gd name="T3" fmla="*/ 28 h 276"/>
                  <a:gd name="T4" fmla="*/ 3 w 254"/>
                  <a:gd name="T5" fmla="*/ 55 h 276"/>
                  <a:gd name="T6" fmla="*/ 8 w 254"/>
                  <a:gd name="T7" fmla="*/ 81 h 276"/>
                  <a:gd name="T8" fmla="*/ 16 w 254"/>
                  <a:gd name="T9" fmla="*/ 106 h 276"/>
                  <a:gd name="T10" fmla="*/ 26 w 254"/>
                  <a:gd name="T11" fmla="*/ 130 h 276"/>
                  <a:gd name="T12" fmla="*/ 40 w 254"/>
                  <a:gd name="T13" fmla="*/ 152 h 276"/>
                  <a:gd name="T14" fmla="*/ 54 w 254"/>
                  <a:gd name="T15" fmla="*/ 173 h 276"/>
                  <a:gd name="T16" fmla="*/ 70 w 254"/>
                  <a:gd name="T17" fmla="*/ 192 h 276"/>
                  <a:gd name="T18" fmla="*/ 89 w 254"/>
                  <a:gd name="T19" fmla="*/ 210 h 276"/>
                  <a:gd name="T20" fmla="*/ 109 w 254"/>
                  <a:gd name="T21" fmla="*/ 226 h 276"/>
                  <a:gd name="T22" fmla="*/ 129 w 254"/>
                  <a:gd name="T23" fmla="*/ 239 h 276"/>
                  <a:gd name="T24" fmla="*/ 152 w 254"/>
                  <a:gd name="T25" fmla="*/ 251 h 276"/>
                  <a:gd name="T26" fmla="*/ 176 w 254"/>
                  <a:gd name="T27" fmla="*/ 260 h 276"/>
                  <a:gd name="T28" fmla="*/ 201 w 254"/>
                  <a:gd name="T29" fmla="*/ 269 h 276"/>
                  <a:gd name="T30" fmla="*/ 226 w 254"/>
                  <a:gd name="T31" fmla="*/ 273 h 276"/>
                  <a:gd name="T32" fmla="*/ 253 w 254"/>
                  <a:gd name="T33" fmla="*/ 276 h 276"/>
                  <a:gd name="T34" fmla="*/ 242 w 254"/>
                  <a:gd name="T35" fmla="*/ 243 h 276"/>
                  <a:gd name="T36" fmla="*/ 219 w 254"/>
                  <a:gd name="T37" fmla="*/ 240 h 276"/>
                  <a:gd name="T38" fmla="*/ 197 w 254"/>
                  <a:gd name="T39" fmla="*/ 235 h 276"/>
                  <a:gd name="T40" fmla="*/ 175 w 254"/>
                  <a:gd name="T41" fmla="*/ 227 h 276"/>
                  <a:gd name="T42" fmla="*/ 155 w 254"/>
                  <a:gd name="T43" fmla="*/ 218 h 276"/>
                  <a:gd name="T44" fmla="*/ 137 w 254"/>
                  <a:gd name="T45" fmla="*/ 206 h 276"/>
                  <a:gd name="T46" fmla="*/ 118 w 254"/>
                  <a:gd name="T47" fmla="*/ 193 h 276"/>
                  <a:gd name="T48" fmla="*/ 101 w 254"/>
                  <a:gd name="T49" fmla="*/ 179 h 276"/>
                  <a:gd name="T50" fmla="*/ 85 w 254"/>
                  <a:gd name="T51" fmla="*/ 163 h 276"/>
                  <a:gd name="T52" fmla="*/ 72 w 254"/>
                  <a:gd name="T53" fmla="*/ 144 h 276"/>
                  <a:gd name="T54" fmla="*/ 60 w 254"/>
                  <a:gd name="T55" fmla="*/ 126 h 276"/>
                  <a:gd name="T56" fmla="*/ 50 w 254"/>
                  <a:gd name="T57" fmla="*/ 106 h 276"/>
                  <a:gd name="T58" fmla="*/ 42 w 254"/>
                  <a:gd name="T59" fmla="*/ 84 h 276"/>
                  <a:gd name="T60" fmla="*/ 35 w 254"/>
                  <a:gd name="T61" fmla="*/ 62 h 276"/>
                  <a:gd name="T62" fmla="*/ 32 w 254"/>
                  <a:gd name="T63" fmla="*/ 38 h 276"/>
                  <a:gd name="T64" fmla="*/ 30 w 254"/>
                  <a:gd name="T65" fmla="*/ 14 h 276"/>
                  <a:gd name="T66" fmla="*/ 31 w 254"/>
                  <a:gd name="T67" fmla="*/ 2 h 2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4"/>
                  <a:gd name="T103" fmla="*/ 0 h 276"/>
                  <a:gd name="T104" fmla="*/ 254 w 254"/>
                  <a:gd name="T105" fmla="*/ 276 h 2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4" h="276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1" y="41"/>
                    </a:lnTo>
                    <a:lnTo>
                      <a:pt x="3" y="55"/>
                    </a:lnTo>
                    <a:lnTo>
                      <a:pt x="5" y="68"/>
                    </a:lnTo>
                    <a:lnTo>
                      <a:pt x="8" y="81"/>
                    </a:lnTo>
                    <a:lnTo>
                      <a:pt x="12" y="93"/>
                    </a:lnTo>
                    <a:lnTo>
                      <a:pt x="16" y="106"/>
                    </a:lnTo>
                    <a:lnTo>
                      <a:pt x="21" y="118"/>
                    </a:lnTo>
                    <a:lnTo>
                      <a:pt x="26" y="130"/>
                    </a:lnTo>
                    <a:lnTo>
                      <a:pt x="32" y="141"/>
                    </a:lnTo>
                    <a:lnTo>
                      <a:pt x="40" y="152"/>
                    </a:lnTo>
                    <a:lnTo>
                      <a:pt x="47" y="163"/>
                    </a:lnTo>
                    <a:lnTo>
                      <a:pt x="54" y="173"/>
                    </a:lnTo>
                    <a:lnTo>
                      <a:pt x="62" y="183"/>
                    </a:lnTo>
                    <a:lnTo>
                      <a:pt x="70" y="192"/>
                    </a:lnTo>
                    <a:lnTo>
                      <a:pt x="79" y="201"/>
                    </a:lnTo>
                    <a:lnTo>
                      <a:pt x="89" y="210"/>
                    </a:lnTo>
                    <a:lnTo>
                      <a:pt x="99" y="218"/>
                    </a:lnTo>
                    <a:lnTo>
                      <a:pt x="109" y="226"/>
                    </a:lnTo>
                    <a:lnTo>
                      <a:pt x="119" y="233"/>
                    </a:lnTo>
                    <a:lnTo>
                      <a:pt x="129" y="239"/>
                    </a:lnTo>
                    <a:lnTo>
                      <a:pt x="141" y="245"/>
                    </a:lnTo>
                    <a:lnTo>
                      <a:pt x="152" y="251"/>
                    </a:lnTo>
                    <a:lnTo>
                      <a:pt x="164" y="256"/>
                    </a:lnTo>
                    <a:lnTo>
                      <a:pt x="176" y="260"/>
                    </a:lnTo>
                    <a:lnTo>
                      <a:pt x="189" y="265"/>
                    </a:lnTo>
                    <a:lnTo>
                      <a:pt x="201" y="269"/>
                    </a:lnTo>
                    <a:lnTo>
                      <a:pt x="213" y="271"/>
                    </a:lnTo>
                    <a:lnTo>
                      <a:pt x="226" y="273"/>
                    </a:lnTo>
                    <a:lnTo>
                      <a:pt x="240" y="275"/>
                    </a:lnTo>
                    <a:lnTo>
                      <a:pt x="253" y="276"/>
                    </a:lnTo>
                    <a:lnTo>
                      <a:pt x="254" y="244"/>
                    </a:lnTo>
                    <a:lnTo>
                      <a:pt x="242" y="243"/>
                    </a:lnTo>
                    <a:lnTo>
                      <a:pt x="230" y="242"/>
                    </a:lnTo>
                    <a:lnTo>
                      <a:pt x="219" y="240"/>
                    </a:lnTo>
                    <a:lnTo>
                      <a:pt x="208" y="238"/>
                    </a:lnTo>
                    <a:lnTo>
                      <a:pt x="197" y="235"/>
                    </a:lnTo>
                    <a:lnTo>
                      <a:pt x="187" y="231"/>
                    </a:lnTo>
                    <a:lnTo>
                      <a:pt x="175" y="227"/>
                    </a:lnTo>
                    <a:lnTo>
                      <a:pt x="165" y="223"/>
                    </a:lnTo>
                    <a:lnTo>
                      <a:pt x="155" y="218"/>
                    </a:lnTo>
                    <a:lnTo>
                      <a:pt x="146" y="213"/>
                    </a:lnTo>
                    <a:lnTo>
                      <a:pt x="137" y="206"/>
                    </a:lnTo>
                    <a:lnTo>
                      <a:pt x="127" y="200"/>
                    </a:lnTo>
                    <a:lnTo>
                      <a:pt x="118" y="193"/>
                    </a:lnTo>
                    <a:lnTo>
                      <a:pt x="109" y="186"/>
                    </a:lnTo>
                    <a:lnTo>
                      <a:pt x="101" y="179"/>
                    </a:lnTo>
                    <a:lnTo>
                      <a:pt x="94" y="171"/>
                    </a:lnTo>
                    <a:lnTo>
                      <a:pt x="85" y="163"/>
                    </a:lnTo>
                    <a:lnTo>
                      <a:pt x="78" y="153"/>
                    </a:lnTo>
                    <a:lnTo>
                      <a:pt x="72" y="144"/>
                    </a:lnTo>
                    <a:lnTo>
                      <a:pt x="66" y="135"/>
                    </a:lnTo>
                    <a:lnTo>
                      <a:pt x="60" y="126"/>
                    </a:lnTo>
                    <a:lnTo>
                      <a:pt x="55" y="116"/>
                    </a:lnTo>
                    <a:lnTo>
                      <a:pt x="50" y="106"/>
                    </a:lnTo>
                    <a:lnTo>
                      <a:pt x="46" y="94"/>
                    </a:lnTo>
                    <a:lnTo>
                      <a:pt x="42" y="84"/>
                    </a:lnTo>
                    <a:lnTo>
                      <a:pt x="39" y="73"/>
                    </a:lnTo>
                    <a:lnTo>
                      <a:pt x="35" y="62"/>
                    </a:lnTo>
                    <a:lnTo>
                      <a:pt x="33" y="50"/>
                    </a:lnTo>
                    <a:lnTo>
                      <a:pt x="32" y="38"/>
                    </a:lnTo>
                    <a:lnTo>
                      <a:pt x="31" y="26"/>
                    </a:lnTo>
                    <a:lnTo>
                      <a:pt x="30" y="14"/>
                    </a:lnTo>
                    <a:lnTo>
                      <a:pt x="3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81" name="Freeform 213"/>
              <p:cNvSpPr>
                <a:spLocks/>
              </p:cNvSpPr>
              <p:nvPr/>
            </p:nvSpPr>
            <p:spPr bwMode="auto">
              <a:xfrm flipH="1">
                <a:off x="4841" y="3258"/>
                <a:ext cx="11" cy="10"/>
              </a:xfrm>
              <a:custGeom>
                <a:avLst/>
                <a:gdLst>
                  <a:gd name="T0" fmla="*/ 275 w 275"/>
                  <a:gd name="T1" fmla="*/ 1 h 255"/>
                  <a:gd name="T2" fmla="*/ 249 w 275"/>
                  <a:gd name="T3" fmla="*/ 1 h 255"/>
                  <a:gd name="T4" fmla="*/ 223 w 275"/>
                  <a:gd name="T5" fmla="*/ 4 h 255"/>
                  <a:gd name="T6" fmla="*/ 198 w 275"/>
                  <a:gd name="T7" fmla="*/ 9 h 255"/>
                  <a:gd name="T8" fmla="*/ 173 w 275"/>
                  <a:gd name="T9" fmla="*/ 16 h 255"/>
                  <a:gd name="T10" fmla="*/ 150 w 275"/>
                  <a:gd name="T11" fmla="*/ 26 h 255"/>
                  <a:gd name="T12" fmla="*/ 127 w 275"/>
                  <a:gd name="T13" fmla="*/ 38 h 255"/>
                  <a:gd name="T14" fmla="*/ 107 w 275"/>
                  <a:gd name="T15" fmla="*/ 52 h 255"/>
                  <a:gd name="T16" fmla="*/ 87 w 275"/>
                  <a:gd name="T17" fmla="*/ 68 h 255"/>
                  <a:gd name="T18" fmla="*/ 69 w 275"/>
                  <a:gd name="T19" fmla="*/ 85 h 255"/>
                  <a:gd name="T20" fmla="*/ 53 w 275"/>
                  <a:gd name="T21" fmla="*/ 105 h 255"/>
                  <a:gd name="T22" fmla="*/ 38 w 275"/>
                  <a:gd name="T23" fmla="*/ 126 h 255"/>
                  <a:gd name="T24" fmla="*/ 25 w 275"/>
                  <a:gd name="T25" fmla="*/ 150 h 255"/>
                  <a:gd name="T26" fmla="*/ 15 w 275"/>
                  <a:gd name="T27" fmla="*/ 173 h 255"/>
                  <a:gd name="T28" fmla="*/ 8 w 275"/>
                  <a:gd name="T29" fmla="*/ 199 h 255"/>
                  <a:gd name="T30" fmla="*/ 2 w 275"/>
                  <a:gd name="T31" fmla="*/ 225 h 255"/>
                  <a:gd name="T32" fmla="*/ 0 w 275"/>
                  <a:gd name="T33" fmla="*/ 253 h 255"/>
                  <a:gd name="T34" fmla="*/ 31 w 275"/>
                  <a:gd name="T35" fmla="*/ 242 h 255"/>
                  <a:gd name="T36" fmla="*/ 35 w 275"/>
                  <a:gd name="T37" fmla="*/ 218 h 255"/>
                  <a:gd name="T38" fmla="*/ 41 w 275"/>
                  <a:gd name="T39" fmla="*/ 195 h 255"/>
                  <a:gd name="T40" fmla="*/ 49 w 275"/>
                  <a:gd name="T41" fmla="*/ 173 h 255"/>
                  <a:gd name="T42" fmla="*/ 59 w 275"/>
                  <a:gd name="T43" fmla="*/ 153 h 255"/>
                  <a:gd name="T44" fmla="*/ 71 w 275"/>
                  <a:gd name="T45" fmla="*/ 133 h 255"/>
                  <a:gd name="T46" fmla="*/ 84 w 275"/>
                  <a:gd name="T47" fmla="*/ 115 h 255"/>
                  <a:gd name="T48" fmla="*/ 100 w 275"/>
                  <a:gd name="T49" fmla="*/ 99 h 255"/>
                  <a:gd name="T50" fmla="*/ 116 w 275"/>
                  <a:gd name="T51" fmla="*/ 84 h 255"/>
                  <a:gd name="T52" fmla="*/ 134 w 275"/>
                  <a:gd name="T53" fmla="*/ 71 h 255"/>
                  <a:gd name="T54" fmla="*/ 154 w 275"/>
                  <a:gd name="T55" fmla="*/ 59 h 255"/>
                  <a:gd name="T56" fmla="*/ 173 w 275"/>
                  <a:gd name="T57" fmla="*/ 50 h 255"/>
                  <a:gd name="T58" fmla="*/ 195 w 275"/>
                  <a:gd name="T59" fmla="*/ 42 h 255"/>
                  <a:gd name="T60" fmla="*/ 217 w 275"/>
                  <a:gd name="T61" fmla="*/ 36 h 255"/>
                  <a:gd name="T62" fmla="*/ 240 w 275"/>
                  <a:gd name="T63" fmla="*/ 32 h 255"/>
                  <a:gd name="T64" fmla="*/ 262 w 275"/>
                  <a:gd name="T65" fmla="*/ 31 h 255"/>
                  <a:gd name="T66" fmla="*/ 274 w 275"/>
                  <a:gd name="T67" fmla="*/ 31 h 2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5"/>
                  <a:gd name="T104" fmla="*/ 275 w 275"/>
                  <a:gd name="T105" fmla="*/ 255 h 2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5">
                    <a:moveTo>
                      <a:pt x="275" y="1"/>
                    </a:moveTo>
                    <a:lnTo>
                      <a:pt x="275" y="1"/>
                    </a:lnTo>
                    <a:lnTo>
                      <a:pt x="262" y="0"/>
                    </a:lnTo>
                    <a:lnTo>
                      <a:pt x="249" y="1"/>
                    </a:lnTo>
                    <a:lnTo>
                      <a:pt x="237" y="2"/>
                    </a:lnTo>
                    <a:lnTo>
                      <a:pt x="223" y="4"/>
                    </a:lnTo>
                    <a:lnTo>
                      <a:pt x="211" y="6"/>
                    </a:lnTo>
                    <a:lnTo>
                      <a:pt x="198" y="9"/>
                    </a:lnTo>
                    <a:lnTo>
                      <a:pt x="186" y="12"/>
                    </a:lnTo>
                    <a:lnTo>
                      <a:pt x="173" y="16"/>
                    </a:lnTo>
                    <a:lnTo>
                      <a:pt x="162" y="21"/>
                    </a:lnTo>
                    <a:lnTo>
                      <a:pt x="150" y="26"/>
                    </a:lnTo>
                    <a:lnTo>
                      <a:pt x="139" y="31"/>
                    </a:lnTo>
                    <a:lnTo>
                      <a:pt x="127" y="38"/>
                    </a:lnTo>
                    <a:lnTo>
                      <a:pt x="117" y="45"/>
                    </a:lnTo>
                    <a:lnTo>
                      <a:pt x="107" y="52"/>
                    </a:lnTo>
                    <a:lnTo>
                      <a:pt x="97" y="60"/>
                    </a:lnTo>
                    <a:lnTo>
                      <a:pt x="87" y="68"/>
                    </a:lnTo>
                    <a:lnTo>
                      <a:pt x="77" y="76"/>
                    </a:lnTo>
                    <a:lnTo>
                      <a:pt x="69" y="85"/>
                    </a:lnTo>
                    <a:lnTo>
                      <a:pt x="60" y="96"/>
                    </a:lnTo>
                    <a:lnTo>
                      <a:pt x="53" y="105"/>
                    </a:lnTo>
                    <a:lnTo>
                      <a:pt x="45" y="116"/>
                    </a:lnTo>
                    <a:lnTo>
                      <a:pt x="38" y="126"/>
                    </a:lnTo>
                    <a:lnTo>
                      <a:pt x="31" y="137"/>
                    </a:lnTo>
                    <a:lnTo>
                      <a:pt x="25" y="150"/>
                    </a:lnTo>
                    <a:lnTo>
                      <a:pt x="20" y="161"/>
                    </a:lnTo>
                    <a:lnTo>
                      <a:pt x="15" y="173"/>
                    </a:lnTo>
                    <a:lnTo>
                      <a:pt x="11" y="186"/>
                    </a:lnTo>
                    <a:lnTo>
                      <a:pt x="8" y="199"/>
                    </a:lnTo>
                    <a:lnTo>
                      <a:pt x="5" y="212"/>
                    </a:lnTo>
                    <a:lnTo>
                      <a:pt x="2" y="225"/>
                    </a:lnTo>
                    <a:lnTo>
                      <a:pt x="1" y="239"/>
                    </a:lnTo>
                    <a:lnTo>
                      <a:pt x="0" y="253"/>
                    </a:lnTo>
                    <a:lnTo>
                      <a:pt x="31" y="255"/>
                    </a:lnTo>
                    <a:lnTo>
                      <a:pt x="31" y="242"/>
                    </a:lnTo>
                    <a:lnTo>
                      <a:pt x="33" y="230"/>
                    </a:lnTo>
                    <a:lnTo>
                      <a:pt x="35" y="218"/>
                    </a:lnTo>
                    <a:lnTo>
                      <a:pt x="38" y="207"/>
                    </a:lnTo>
                    <a:lnTo>
                      <a:pt x="41" y="195"/>
                    </a:lnTo>
                    <a:lnTo>
                      <a:pt x="45" y="184"/>
                    </a:lnTo>
                    <a:lnTo>
                      <a:pt x="49" y="173"/>
                    </a:lnTo>
                    <a:lnTo>
                      <a:pt x="54" y="163"/>
                    </a:lnTo>
                    <a:lnTo>
                      <a:pt x="59" y="153"/>
                    </a:lnTo>
                    <a:lnTo>
                      <a:pt x="65" y="142"/>
                    </a:lnTo>
                    <a:lnTo>
                      <a:pt x="71" y="133"/>
                    </a:lnTo>
                    <a:lnTo>
                      <a:pt x="77" y="124"/>
                    </a:lnTo>
                    <a:lnTo>
                      <a:pt x="84" y="115"/>
                    </a:lnTo>
                    <a:lnTo>
                      <a:pt x="92" y="107"/>
                    </a:lnTo>
                    <a:lnTo>
                      <a:pt x="100" y="99"/>
                    </a:lnTo>
                    <a:lnTo>
                      <a:pt x="108" y="92"/>
                    </a:lnTo>
                    <a:lnTo>
                      <a:pt x="116" y="84"/>
                    </a:lnTo>
                    <a:lnTo>
                      <a:pt x="125" y="77"/>
                    </a:lnTo>
                    <a:lnTo>
                      <a:pt x="134" y="71"/>
                    </a:lnTo>
                    <a:lnTo>
                      <a:pt x="144" y="65"/>
                    </a:lnTo>
                    <a:lnTo>
                      <a:pt x="154" y="59"/>
                    </a:lnTo>
                    <a:lnTo>
                      <a:pt x="163" y="54"/>
                    </a:lnTo>
                    <a:lnTo>
                      <a:pt x="173" y="50"/>
                    </a:lnTo>
                    <a:lnTo>
                      <a:pt x="184" y="46"/>
                    </a:lnTo>
                    <a:lnTo>
                      <a:pt x="195" y="42"/>
                    </a:lnTo>
                    <a:lnTo>
                      <a:pt x="206" y="39"/>
                    </a:lnTo>
                    <a:lnTo>
                      <a:pt x="217" y="36"/>
                    </a:lnTo>
                    <a:lnTo>
                      <a:pt x="228" y="34"/>
                    </a:lnTo>
                    <a:lnTo>
                      <a:pt x="240" y="32"/>
                    </a:lnTo>
                    <a:lnTo>
                      <a:pt x="251" y="31"/>
                    </a:lnTo>
                    <a:lnTo>
                      <a:pt x="262" y="31"/>
                    </a:lnTo>
                    <a:lnTo>
                      <a:pt x="274" y="31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82" name="Freeform 214"/>
              <p:cNvSpPr>
                <a:spLocks/>
              </p:cNvSpPr>
              <p:nvPr/>
            </p:nvSpPr>
            <p:spPr bwMode="auto">
              <a:xfrm flipH="1">
                <a:off x="4844" y="3259"/>
                <a:ext cx="10" cy="10"/>
              </a:xfrm>
              <a:custGeom>
                <a:avLst/>
                <a:gdLst>
                  <a:gd name="T0" fmla="*/ 253 w 255"/>
                  <a:gd name="T1" fmla="*/ 0 h 275"/>
                  <a:gd name="T2" fmla="*/ 225 w 255"/>
                  <a:gd name="T3" fmla="*/ 2 h 275"/>
                  <a:gd name="T4" fmla="*/ 199 w 255"/>
                  <a:gd name="T5" fmla="*/ 8 h 275"/>
                  <a:gd name="T6" fmla="*/ 173 w 255"/>
                  <a:gd name="T7" fmla="*/ 16 h 275"/>
                  <a:gd name="T8" fmla="*/ 149 w 255"/>
                  <a:gd name="T9" fmla="*/ 26 h 275"/>
                  <a:gd name="T10" fmla="*/ 126 w 255"/>
                  <a:gd name="T11" fmla="*/ 38 h 275"/>
                  <a:gd name="T12" fmla="*/ 105 w 255"/>
                  <a:gd name="T13" fmla="*/ 53 h 275"/>
                  <a:gd name="T14" fmla="*/ 86 w 255"/>
                  <a:gd name="T15" fmla="*/ 70 h 275"/>
                  <a:gd name="T16" fmla="*/ 68 w 255"/>
                  <a:gd name="T17" fmla="*/ 87 h 275"/>
                  <a:gd name="T18" fmla="*/ 52 w 255"/>
                  <a:gd name="T19" fmla="*/ 107 h 275"/>
                  <a:gd name="T20" fmla="*/ 38 w 255"/>
                  <a:gd name="T21" fmla="*/ 128 h 275"/>
                  <a:gd name="T22" fmla="*/ 26 w 255"/>
                  <a:gd name="T23" fmla="*/ 150 h 275"/>
                  <a:gd name="T24" fmla="*/ 16 w 255"/>
                  <a:gd name="T25" fmla="*/ 174 h 275"/>
                  <a:gd name="T26" fmla="*/ 9 w 255"/>
                  <a:gd name="T27" fmla="*/ 198 h 275"/>
                  <a:gd name="T28" fmla="*/ 3 w 255"/>
                  <a:gd name="T29" fmla="*/ 223 h 275"/>
                  <a:gd name="T30" fmla="*/ 1 w 255"/>
                  <a:gd name="T31" fmla="*/ 249 h 275"/>
                  <a:gd name="T32" fmla="*/ 1 w 255"/>
                  <a:gd name="T33" fmla="*/ 275 h 275"/>
                  <a:gd name="T34" fmla="*/ 32 w 255"/>
                  <a:gd name="T35" fmla="*/ 262 h 275"/>
                  <a:gd name="T36" fmla="*/ 33 w 255"/>
                  <a:gd name="T37" fmla="*/ 240 h 275"/>
                  <a:gd name="T38" fmla="*/ 37 w 255"/>
                  <a:gd name="T39" fmla="*/ 217 h 275"/>
                  <a:gd name="T40" fmla="*/ 42 w 255"/>
                  <a:gd name="T41" fmla="*/ 195 h 275"/>
                  <a:gd name="T42" fmla="*/ 50 w 255"/>
                  <a:gd name="T43" fmla="*/ 174 h 275"/>
                  <a:gd name="T44" fmla="*/ 59 w 255"/>
                  <a:gd name="T45" fmla="*/ 154 h 275"/>
                  <a:gd name="T46" fmla="*/ 70 w 255"/>
                  <a:gd name="T47" fmla="*/ 135 h 275"/>
                  <a:gd name="T48" fmla="*/ 84 w 255"/>
                  <a:gd name="T49" fmla="*/ 116 h 275"/>
                  <a:gd name="T50" fmla="*/ 99 w 255"/>
                  <a:gd name="T51" fmla="*/ 100 h 275"/>
                  <a:gd name="T52" fmla="*/ 115 w 255"/>
                  <a:gd name="T53" fmla="*/ 85 h 275"/>
                  <a:gd name="T54" fmla="*/ 134 w 255"/>
                  <a:gd name="T55" fmla="*/ 72 h 275"/>
                  <a:gd name="T56" fmla="*/ 153 w 255"/>
                  <a:gd name="T57" fmla="*/ 59 h 275"/>
                  <a:gd name="T58" fmla="*/ 173 w 255"/>
                  <a:gd name="T59" fmla="*/ 49 h 275"/>
                  <a:gd name="T60" fmla="*/ 195 w 255"/>
                  <a:gd name="T61" fmla="*/ 41 h 275"/>
                  <a:gd name="T62" fmla="*/ 218 w 255"/>
                  <a:gd name="T63" fmla="*/ 36 h 275"/>
                  <a:gd name="T64" fmla="*/ 243 w 255"/>
                  <a:gd name="T65" fmla="*/ 32 h 275"/>
                  <a:gd name="T66" fmla="*/ 255 w 255"/>
                  <a:gd name="T67" fmla="*/ 31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275"/>
                  <a:gd name="T104" fmla="*/ 255 w 255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275">
                    <a:moveTo>
                      <a:pt x="253" y="0"/>
                    </a:moveTo>
                    <a:lnTo>
                      <a:pt x="253" y="0"/>
                    </a:lnTo>
                    <a:lnTo>
                      <a:pt x="240" y="1"/>
                    </a:lnTo>
                    <a:lnTo>
                      <a:pt x="225" y="2"/>
                    </a:lnTo>
                    <a:lnTo>
                      <a:pt x="212" y="5"/>
                    </a:lnTo>
                    <a:lnTo>
                      <a:pt x="199" y="8"/>
                    </a:lnTo>
                    <a:lnTo>
                      <a:pt x="186" y="11"/>
                    </a:lnTo>
                    <a:lnTo>
                      <a:pt x="173" y="16"/>
                    </a:lnTo>
                    <a:lnTo>
                      <a:pt x="161" y="21"/>
                    </a:lnTo>
                    <a:lnTo>
                      <a:pt x="149" y="26"/>
                    </a:lnTo>
                    <a:lnTo>
                      <a:pt x="138" y="32"/>
                    </a:lnTo>
                    <a:lnTo>
                      <a:pt x="126" y="38"/>
                    </a:lnTo>
                    <a:lnTo>
                      <a:pt x="116" y="45"/>
                    </a:lnTo>
                    <a:lnTo>
                      <a:pt x="105" y="53"/>
                    </a:lnTo>
                    <a:lnTo>
                      <a:pt x="96" y="60"/>
                    </a:lnTo>
                    <a:lnTo>
                      <a:pt x="86" y="70"/>
                    </a:lnTo>
                    <a:lnTo>
                      <a:pt x="76" y="78"/>
                    </a:lnTo>
                    <a:lnTo>
                      <a:pt x="68" y="87"/>
                    </a:lnTo>
                    <a:lnTo>
                      <a:pt x="60" y="97"/>
                    </a:lnTo>
                    <a:lnTo>
                      <a:pt x="52" y="107"/>
                    </a:lnTo>
                    <a:lnTo>
                      <a:pt x="45" y="117"/>
                    </a:lnTo>
                    <a:lnTo>
                      <a:pt x="38" y="128"/>
                    </a:lnTo>
                    <a:lnTo>
                      <a:pt x="32" y="139"/>
                    </a:lnTo>
                    <a:lnTo>
                      <a:pt x="26" y="150"/>
                    </a:lnTo>
                    <a:lnTo>
                      <a:pt x="21" y="162"/>
                    </a:lnTo>
                    <a:lnTo>
                      <a:pt x="16" y="174"/>
                    </a:lnTo>
                    <a:lnTo>
                      <a:pt x="12" y="186"/>
                    </a:lnTo>
                    <a:lnTo>
                      <a:pt x="9" y="198"/>
                    </a:lnTo>
                    <a:lnTo>
                      <a:pt x="6" y="211"/>
                    </a:lnTo>
                    <a:lnTo>
                      <a:pt x="3" y="223"/>
                    </a:lnTo>
                    <a:lnTo>
                      <a:pt x="2" y="237"/>
                    </a:lnTo>
                    <a:lnTo>
                      <a:pt x="1" y="249"/>
                    </a:lnTo>
                    <a:lnTo>
                      <a:pt x="0" y="262"/>
                    </a:lnTo>
                    <a:lnTo>
                      <a:pt x="1" y="275"/>
                    </a:lnTo>
                    <a:lnTo>
                      <a:pt x="32" y="274"/>
                    </a:lnTo>
                    <a:lnTo>
                      <a:pt x="32" y="262"/>
                    </a:lnTo>
                    <a:lnTo>
                      <a:pt x="32" y="251"/>
                    </a:lnTo>
                    <a:lnTo>
                      <a:pt x="33" y="240"/>
                    </a:lnTo>
                    <a:lnTo>
                      <a:pt x="35" y="229"/>
                    </a:lnTo>
                    <a:lnTo>
                      <a:pt x="37" y="217"/>
                    </a:lnTo>
                    <a:lnTo>
                      <a:pt x="39" y="206"/>
                    </a:lnTo>
                    <a:lnTo>
                      <a:pt x="42" y="195"/>
                    </a:lnTo>
                    <a:lnTo>
                      <a:pt x="46" y="185"/>
                    </a:lnTo>
                    <a:lnTo>
                      <a:pt x="50" y="174"/>
                    </a:lnTo>
                    <a:lnTo>
                      <a:pt x="54" y="163"/>
                    </a:lnTo>
                    <a:lnTo>
                      <a:pt x="59" y="154"/>
                    </a:lnTo>
                    <a:lnTo>
                      <a:pt x="65" y="144"/>
                    </a:lnTo>
                    <a:lnTo>
                      <a:pt x="70" y="135"/>
                    </a:lnTo>
                    <a:lnTo>
                      <a:pt x="77" y="126"/>
                    </a:lnTo>
                    <a:lnTo>
                      <a:pt x="84" y="116"/>
                    </a:lnTo>
                    <a:lnTo>
                      <a:pt x="92" y="108"/>
                    </a:lnTo>
                    <a:lnTo>
                      <a:pt x="99" y="100"/>
                    </a:lnTo>
                    <a:lnTo>
                      <a:pt x="107" y="92"/>
                    </a:lnTo>
                    <a:lnTo>
                      <a:pt x="115" y="85"/>
                    </a:lnTo>
                    <a:lnTo>
                      <a:pt x="124" y="78"/>
                    </a:lnTo>
                    <a:lnTo>
                      <a:pt x="134" y="72"/>
                    </a:lnTo>
                    <a:lnTo>
                      <a:pt x="143" y="65"/>
                    </a:lnTo>
                    <a:lnTo>
                      <a:pt x="153" y="59"/>
                    </a:lnTo>
                    <a:lnTo>
                      <a:pt x="163" y="54"/>
                    </a:lnTo>
                    <a:lnTo>
                      <a:pt x="173" y="49"/>
                    </a:lnTo>
                    <a:lnTo>
                      <a:pt x="185" y="45"/>
                    </a:lnTo>
                    <a:lnTo>
                      <a:pt x="195" y="41"/>
                    </a:lnTo>
                    <a:lnTo>
                      <a:pt x="207" y="38"/>
                    </a:lnTo>
                    <a:lnTo>
                      <a:pt x="218" y="36"/>
                    </a:lnTo>
                    <a:lnTo>
                      <a:pt x="231" y="34"/>
                    </a:lnTo>
                    <a:lnTo>
                      <a:pt x="243" y="32"/>
                    </a:lnTo>
                    <a:lnTo>
                      <a:pt x="255" y="3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83" name="Freeform 215"/>
              <p:cNvSpPr>
                <a:spLocks/>
              </p:cNvSpPr>
              <p:nvPr/>
            </p:nvSpPr>
            <p:spPr bwMode="auto">
              <a:xfrm flipH="1">
                <a:off x="4831" y="3269"/>
                <a:ext cx="10" cy="10"/>
              </a:xfrm>
              <a:custGeom>
                <a:avLst/>
                <a:gdLst>
                  <a:gd name="T0" fmla="*/ 1 w 255"/>
                  <a:gd name="T1" fmla="*/ 275 h 275"/>
                  <a:gd name="T2" fmla="*/ 29 w 255"/>
                  <a:gd name="T3" fmla="*/ 272 h 275"/>
                  <a:gd name="T4" fmla="*/ 56 w 255"/>
                  <a:gd name="T5" fmla="*/ 267 h 275"/>
                  <a:gd name="T6" fmla="*/ 81 w 255"/>
                  <a:gd name="T7" fmla="*/ 260 h 275"/>
                  <a:gd name="T8" fmla="*/ 106 w 255"/>
                  <a:gd name="T9" fmla="*/ 249 h 275"/>
                  <a:gd name="T10" fmla="*/ 128 w 255"/>
                  <a:gd name="T11" fmla="*/ 236 h 275"/>
                  <a:gd name="T12" fmla="*/ 149 w 255"/>
                  <a:gd name="T13" fmla="*/ 222 h 275"/>
                  <a:gd name="T14" fmla="*/ 169 w 255"/>
                  <a:gd name="T15" fmla="*/ 206 h 275"/>
                  <a:gd name="T16" fmla="*/ 187 w 255"/>
                  <a:gd name="T17" fmla="*/ 188 h 275"/>
                  <a:gd name="T18" fmla="*/ 202 w 255"/>
                  <a:gd name="T19" fmla="*/ 168 h 275"/>
                  <a:gd name="T20" fmla="*/ 217 w 255"/>
                  <a:gd name="T21" fmla="*/ 147 h 275"/>
                  <a:gd name="T22" fmla="*/ 229 w 255"/>
                  <a:gd name="T23" fmla="*/ 124 h 275"/>
                  <a:gd name="T24" fmla="*/ 238 w 255"/>
                  <a:gd name="T25" fmla="*/ 101 h 275"/>
                  <a:gd name="T26" fmla="*/ 246 w 255"/>
                  <a:gd name="T27" fmla="*/ 76 h 275"/>
                  <a:gd name="T28" fmla="*/ 251 w 255"/>
                  <a:gd name="T29" fmla="*/ 52 h 275"/>
                  <a:gd name="T30" fmla="*/ 255 w 255"/>
                  <a:gd name="T31" fmla="*/ 26 h 275"/>
                  <a:gd name="T32" fmla="*/ 255 w 255"/>
                  <a:gd name="T33" fmla="*/ 0 h 275"/>
                  <a:gd name="T34" fmla="*/ 223 w 255"/>
                  <a:gd name="T35" fmla="*/ 12 h 275"/>
                  <a:gd name="T36" fmla="*/ 222 w 255"/>
                  <a:gd name="T37" fmla="*/ 36 h 275"/>
                  <a:gd name="T38" fmla="*/ 219 w 255"/>
                  <a:gd name="T39" fmla="*/ 58 h 275"/>
                  <a:gd name="T40" fmla="*/ 213 w 255"/>
                  <a:gd name="T41" fmla="*/ 81 h 275"/>
                  <a:gd name="T42" fmla="*/ 206 w 255"/>
                  <a:gd name="T43" fmla="*/ 101 h 275"/>
                  <a:gd name="T44" fmla="*/ 195 w 255"/>
                  <a:gd name="T45" fmla="*/ 121 h 275"/>
                  <a:gd name="T46" fmla="*/ 184 w 255"/>
                  <a:gd name="T47" fmla="*/ 141 h 275"/>
                  <a:gd name="T48" fmla="*/ 171 w 255"/>
                  <a:gd name="T49" fmla="*/ 159 h 275"/>
                  <a:gd name="T50" fmla="*/ 156 w 255"/>
                  <a:gd name="T51" fmla="*/ 175 h 275"/>
                  <a:gd name="T52" fmla="*/ 139 w 255"/>
                  <a:gd name="T53" fmla="*/ 191 h 275"/>
                  <a:gd name="T54" fmla="*/ 122 w 255"/>
                  <a:gd name="T55" fmla="*/ 204 h 275"/>
                  <a:gd name="T56" fmla="*/ 102 w 255"/>
                  <a:gd name="T57" fmla="*/ 216 h 275"/>
                  <a:gd name="T58" fmla="*/ 81 w 255"/>
                  <a:gd name="T59" fmla="*/ 226 h 275"/>
                  <a:gd name="T60" fmla="*/ 60 w 255"/>
                  <a:gd name="T61" fmla="*/ 233 h 275"/>
                  <a:gd name="T62" fmla="*/ 37 w 255"/>
                  <a:gd name="T63" fmla="*/ 240 h 275"/>
                  <a:gd name="T64" fmla="*/ 13 w 255"/>
                  <a:gd name="T65" fmla="*/ 244 h 275"/>
                  <a:gd name="T66" fmla="*/ 0 w 255"/>
                  <a:gd name="T67" fmla="*/ 244 h 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5"/>
                  <a:gd name="T103" fmla="*/ 0 h 275"/>
                  <a:gd name="T104" fmla="*/ 255 w 255"/>
                  <a:gd name="T105" fmla="*/ 275 h 2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5" h="275">
                    <a:moveTo>
                      <a:pt x="1" y="275"/>
                    </a:moveTo>
                    <a:lnTo>
                      <a:pt x="1" y="275"/>
                    </a:lnTo>
                    <a:lnTo>
                      <a:pt x="16" y="274"/>
                    </a:lnTo>
                    <a:lnTo>
                      <a:pt x="29" y="272"/>
                    </a:lnTo>
                    <a:lnTo>
                      <a:pt x="42" y="270"/>
                    </a:lnTo>
                    <a:lnTo>
                      <a:pt x="56" y="267"/>
                    </a:lnTo>
                    <a:lnTo>
                      <a:pt x="69" y="264"/>
                    </a:lnTo>
                    <a:lnTo>
                      <a:pt x="81" y="260"/>
                    </a:lnTo>
                    <a:lnTo>
                      <a:pt x="93" y="255"/>
                    </a:lnTo>
                    <a:lnTo>
                      <a:pt x="106" y="249"/>
                    </a:lnTo>
                    <a:lnTo>
                      <a:pt x="117" y="244"/>
                    </a:lnTo>
                    <a:lnTo>
                      <a:pt x="128" y="236"/>
                    </a:lnTo>
                    <a:lnTo>
                      <a:pt x="139" y="229"/>
                    </a:lnTo>
                    <a:lnTo>
                      <a:pt x="149" y="222"/>
                    </a:lnTo>
                    <a:lnTo>
                      <a:pt x="160" y="214"/>
                    </a:lnTo>
                    <a:lnTo>
                      <a:pt x="169" y="206"/>
                    </a:lnTo>
                    <a:lnTo>
                      <a:pt x="178" y="197"/>
                    </a:lnTo>
                    <a:lnTo>
                      <a:pt x="187" y="188"/>
                    </a:lnTo>
                    <a:lnTo>
                      <a:pt x="195" y="178"/>
                    </a:lnTo>
                    <a:lnTo>
                      <a:pt x="202" y="168"/>
                    </a:lnTo>
                    <a:lnTo>
                      <a:pt x="210" y="158"/>
                    </a:lnTo>
                    <a:lnTo>
                      <a:pt x="217" y="147"/>
                    </a:lnTo>
                    <a:lnTo>
                      <a:pt x="223" y="137"/>
                    </a:lnTo>
                    <a:lnTo>
                      <a:pt x="229" y="124"/>
                    </a:lnTo>
                    <a:lnTo>
                      <a:pt x="234" y="113"/>
                    </a:lnTo>
                    <a:lnTo>
                      <a:pt x="238" y="101"/>
                    </a:lnTo>
                    <a:lnTo>
                      <a:pt x="242" y="90"/>
                    </a:lnTo>
                    <a:lnTo>
                      <a:pt x="246" y="76"/>
                    </a:lnTo>
                    <a:lnTo>
                      <a:pt x="249" y="64"/>
                    </a:lnTo>
                    <a:lnTo>
                      <a:pt x="251" y="52"/>
                    </a:lnTo>
                    <a:lnTo>
                      <a:pt x="254" y="39"/>
                    </a:lnTo>
                    <a:lnTo>
                      <a:pt x="255" y="26"/>
                    </a:lnTo>
                    <a:lnTo>
                      <a:pt x="255" y="13"/>
                    </a:lnTo>
                    <a:lnTo>
                      <a:pt x="255" y="0"/>
                    </a:lnTo>
                    <a:lnTo>
                      <a:pt x="223" y="1"/>
                    </a:lnTo>
                    <a:lnTo>
                      <a:pt x="223" y="12"/>
                    </a:lnTo>
                    <a:lnTo>
                      <a:pt x="223" y="24"/>
                    </a:lnTo>
                    <a:lnTo>
                      <a:pt x="222" y="36"/>
                    </a:lnTo>
                    <a:lnTo>
                      <a:pt x="221" y="47"/>
                    </a:lnTo>
                    <a:lnTo>
                      <a:pt x="219" y="58"/>
                    </a:lnTo>
                    <a:lnTo>
                      <a:pt x="216" y="69"/>
                    </a:lnTo>
                    <a:lnTo>
                      <a:pt x="213" y="81"/>
                    </a:lnTo>
                    <a:lnTo>
                      <a:pt x="210" y="91"/>
                    </a:lnTo>
                    <a:lnTo>
                      <a:pt x="206" y="101"/>
                    </a:lnTo>
                    <a:lnTo>
                      <a:pt x="200" y="111"/>
                    </a:lnTo>
                    <a:lnTo>
                      <a:pt x="195" y="121"/>
                    </a:lnTo>
                    <a:lnTo>
                      <a:pt x="190" y="131"/>
                    </a:lnTo>
                    <a:lnTo>
                      <a:pt x="184" y="141"/>
                    </a:lnTo>
                    <a:lnTo>
                      <a:pt x="178" y="150"/>
                    </a:lnTo>
                    <a:lnTo>
                      <a:pt x="171" y="159"/>
                    </a:lnTo>
                    <a:lnTo>
                      <a:pt x="164" y="167"/>
                    </a:lnTo>
                    <a:lnTo>
                      <a:pt x="156" y="175"/>
                    </a:lnTo>
                    <a:lnTo>
                      <a:pt x="147" y="183"/>
                    </a:lnTo>
                    <a:lnTo>
                      <a:pt x="139" y="191"/>
                    </a:lnTo>
                    <a:lnTo>
                      <a:pt x="131" y="198"/>
                    </a:lnTo>
                    <a:lnTo>
                      <a:pt x="122" y="204"/>
                    </a:lnTo>
                    <a:lnTo>
                      <a:pt x="112" y="210"/>
                    </a:lnTo>
                    <a:lnTo>
                      <a:pt x="102" y="216"/>
                    </a:lnTo>
                    <a:lnTo>
                      <a:pt x="92" y="221"/>
                    </a:lnTo>
                    <a:lnTo>
                      <a:pt x="81" y="226"/>
                    </a:lnTo>
                    <a:lnTo>
                      <a:pt x="71" y="230"/>
                    </a:lnTo>
                    <a:lnTo>
                      <a:pt x="60" y="233"/>
                    </a:lnTo>
                    <a:lnTo>
                      <a:pt x="48" y="236"/>
                    </a:lnTo>
                    <a:lnTo>
                      <a:pt x="37" y="240"/>
                    </a:lnTo>
                    <a:lnTo>
                      <a:pt x="25" y="242"/>
                    </a:lnTo>
                    <a:lnTo>
                      <a:pt x="13" y="244"/>
                    </a:lnTo>
                    <a:lnTo>
                      <a:pt x="0" y="244"/>
                    </a:lnTo>
                    <a:lnTo>
                      <a:pt x="1" y="27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84" name="Freeform 216"/>
              <p:cNvSpPr>
                <a:spLocks/>
              </p:cNvSpPr>
              <p:nvPr/>
            </p:nvSpPr>
            <p:spPr bwMode="auto">
              <a:xfrm flipH="1">
                <a:off x="4843" y="3269"/>
                <a:ext cx="11" cy="10"/>
              </a:xfrm>
              <a:custGeom>
                <a:avLst/>
                <a:gdLst>
                  <a:gd name="T0" fmla="*/ 0 w 275"/>
                  <a:gd name="T1" fmla="*/ 1 h 254"/>
                  <a:gd name="T2" fmla="*/ 2 w 275"/>
                  <a:gd name="T3" fmla="*/ 28 h 254"/>
                  <a:gd name="T4" fmla="*/ 7 w 275"/>
                  <a:gd name="T5" fmla="*/ 53 h 254"/>
                  <a:gd name="T6" fmla="*/ 14 w 275"/>
                  <a:gd name="T7" fmla="*/ 78 h 254"/>
                  <a:gd name="T8" fmla="*/ 24 w 275"/>
                  <a:gd name="T9" fmla="*/ 101 h 254"/>
                  <a:gd name="T10" fmla="*/ 36 w 275"/>
                  <a:gd name="T11" fmla="*/ 124 h 254"/>
                  <a:gd name="T12" fmla="*/ 50 w 275"/>
                  <a:gd name="T13" fmla="*/ 145 h 254"/>
                  <a:gd name="T14" fmla="*/ 65 w 275"/>
                  <a:gd name="T15" fmla="*/ 166 h 254"/>
                  <a:gd name="T16" fmla="*/ 84 w 275"/>
                  <a:gd name="T17" fmla="*/ 183 h 254"/>
                  <a:gd name="T18" fmla="*/ 103 w 275"/>
                  <a:gd name="T19" fmla="*/ 200 h 254"/>
                  <a:gd name="T20" fmla="*/ 123 w 275"/>
                  <a:gd name="T21" fmla="*/ 214 h 254"/>
                  <a:gd name="T22" fmla="*/ 146 w 275"/>
                  <a:gd name="T23" fmla="*/ 227 h 254"/>
                  <a:gd name="T24" fmla="*/ 169 w 275"/>
                  <a:gd name="T25" fmla="*/ 237 h 254"/>
                  <a:gd name="T26" fmla="*/ 195 w 275"/>
                  <a:gd name="T27" fmla="*/ 245 h 254"/>
                  <a:gd name="T28" fmla="*/ 220 w 275"/>
                  <a:gd name="T29" fmla="*/ 251 h 254"/>
                  <a:gd name="T30" fmla="*/ 248 w 275"/>
                  <a:gd name="T31" fmla="*/ 254 h 254"/>
                  <a:gd name="T32" fmla="*/ 275 w 275"/>
                  <a:gd name="T33" fmla="*/ 254 h 254"/>
                  <a:gd name="T34" fmla="*/ 261 w 275"/>
                  <a:gd name="T35" fmla="*/ 224 h 254"/>
                  <a:gd name="T36" fmla="*/ 238 w 275"/>
                  <a:gd name="T37" fmla="*/ 222 h 254"/>
                  <a:gd name="T38" fmla="*/ 214 w 275"/>
                  <a:gd name="T39" fmla="*/ 218 h 254"/>
                  <a:gd name="T40" fmla="*/ 192 w 275"/>
                  <a:gd name="T41" fmla="*/ 212 h 254"/>
                  <a:gd name="T42" fmla="*/ 170 w 275"/>
                  <a:gd name="T43" fmla="*/ 204 h 254"/>
                  <a:gd name="T44" fmla="*/ 150 w 275"/>
                  <a:gd name="T45" fmla="*/ 194 h 254"/>
                  <a:gd name="T46" fmla="*/ 131 w 275"/>
                  <a:gd name="T47" fmla="*/ 182 h 254"/>
                  <a:gd name="T48" fmla="*/ 113 w 275"/>
                  <a:gd name="T49" fmla="*/ 169 h 254"/>
                  <a:gd name="T50" fmla="*/ 97 w 275"/>
                  <a:gd name="T51" fmla="*/ 152 h 254"/>
                  <a:gd name="T52" fmla="*/ 82 w 275"/>
                  <a:gd name="T53" fmla="*/ 136 h 254"/>
                  <a:gd name="T54" fmla="*/ 68 w 275"/>
                  <a:gd name="T55" fmla="*/ 118 h 254"/>
                  <a:gd name="T56" fmla="*/ 57 w 275"/>
                  <a:gd name="T57" fmla="*/ 98 h 254"/>
                  <a:gd name="T58" fmla="*/ 48 w 275"/>
                  <a:gd name="T59" fmla="*/ 78 h 254"/>
                  <a:gd name="T60" fmla="*/ 41 w 275"/>
                  <a:gd name="T61" fmla="*/ 56 h 254"/>
                  <a:gd name="T62" fmla="*/ 35 w 275"/>
                  <a:gd name="T63" fmla="*/ 35 h 254"/>
                  <a:gd name="T64" fmla="*/ 32 w 275"/>
                  <a:gd name="T65" fmla="*/ 12 h 254"/>
                  <a:gd name="T66" fmla="*/ 31 w 275"/>
                  <a:gd name="T67" fmla="*/ 0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254"/>
                  <a:gd name="T104" fmla="*/ 275 w 275"/>
                  <a:gd name="T105" fmla="*/ 254 h 2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254">
                    <a:moveTo>
                      <a:pt x="0" y="1"/>
                    </a:moveTo>
                    <a:lnTo>
                      <a:pt x="0" y="1"/>
                    </a:lnTo>
                    <a:lnTo>
                      <a:pt x="1" y="15"/>
                    </a:lnTo>
                    <a:lnTo>
                      <a:pt x="2" y="28"/>
                    </a:lnTo>
                    <a:lnTo>
                      <a:pt x="4" y="40"/>
                    </a:lnTo>
                    <a:lnTo>
                      <a:pt x="7" y="53"/>
                    </a:lnTo>
                    <a:lnTo>
                      <a:pt x="10" y="66"/>
                    </a:lnTo>
                    <a:lnTo>
                      <a:pt x="14" y="78"/>
                    </a:lnTo>
                    <a:lnTo>
                      <a:pt x="19" y="90"/>
                    </a:lnTo>
                    <a:lnTo>
                      <a:pt x="24" y="101"/>
                    </a:lnTo>
                    <a:lnTo>
                      <a:pt x="30" y="114"/>
                    </a:lnTo>
                    <a:lnTo>
                      <a:pt x="36" y="124"/>
                    </a:lnTo>
                    <a:lnTo>
                      <a:pt x="43" y="135"/>
                    </a:lnTo>
                    <a:lnTo>
                      <a:pt x="50" y="145"/>
                    </a:lnTo>
                    <a:lnTo>
                      <a:pt x="57" y="155"/>
                    </a:lnTo>
                    <a:lnTo>
                      <a:pt x="65" y="166"/>
                    </a:lnTo>
                    <a:lnTo>
                      <a:pt x="74" y="175"/>
                    </a:lnTo>
                    <a:lnTo>
                      <a:pt x="84" y="183"/>
                    </a:lnTo>
                    <a:lnTo>
                      <a:pt x="93" y="192"/>
                    </a:lnTo>
                    <a:lnTo>
                      <a:pt x="103" y="200"/>
                    </a:lnTo>
                    <a:lnTo>
                      <a:pt x="113" y="207"/>
                    </a:lnTo>
                    <a:lnTo>
                      <a:pt x="123" y="214"/>
                    </a:lnTo>
                    <a:lnTo>
                      <a:pt x="135" y="221"/>
                    </a:lnTo>
                    <a:lnTo>
                      <a:pt x="146" y="227"/>
                    </a:lnTo>
                    <a:lnTo>
                      <a:pt x="157" y="233"/>
                    </a:lnTo>
                    <a:lnTo>
                      <a:pt x="169" y="237"/>
                    </a:lnTo>
                    <a:lnTo>
                      <a:pt x="182" y="242"/>
                    </a:lnTo>
                    <a:lnTo>
                      <a:pt x="195" y="245"/>
                    </a:lnTo>
                    <a:lnTo>
                      <a:pt x="207" y="248"/>
                    </a:lnTo>
                    <a:lnTo>
                      <a:pt x="220" y="251"/>
                    </a:lnTo>
                    <a:lnTo>
                      <a:pt x="234" y="253"/>
                    </a:lnTo>
                    <a:lnTo>
                      <a:pt x="248" y="254"/>
                    </a:lnTo>
                    <a:lnTo>
                      <a:pt x="261" y="254"/>
                    </a:lnTo>
                    <a:lnTo>
                      <a:pt x="275" y="254"/>
                    </a:lnTo>
                    <a:lnTo>
                      <a:pt x="274" y="223"/>
                    </a:lnTo>
                    <a:lnTo>
                      <a:pt x="261" y="224"/>
                    </a:lnTo>
                    <a:lnTo>
                      <a:pt x="249" y="223"/>
                    </a:lnTo>
                    <a:lnTo>
                      <a:pt x="238" y="222"/>
                    </a:lnTo>
                    <a:lnTo>
                      <a:pt x="225" y="221"/>
                    </a:lnTo>
                    <a:lnTo>
                      <a:pt x="214" y="218"/>
                    </a:lnTo>
                    <a:lnTo>
                      <a:pt x="203" y="215"/>
                    </a:lnTo>
                    <a:lnTo>
                      <a:pt x="192" y="212"/>
                    </a:lnTo>
                    <a:lnTo>
                      <a:pt x="181" y="208"/>
                    </a:lnTo>
                    <a:lnTo>
                      <a:pt x="170" y="204"/>
                    </a:lnTo>
                    <a:lnTo>
                      <a:pt x="160" y="199"/>
                    </a:lnTo>
                    <a:lnTo>
                      <a:pt x="150" y="194"/>
                    </a:lnTo>
                    <a:lnTo>
                      <a:pt x="140" y="188"/>
                    </a:lnTo>
                    <a:lnTo>
                      <a:pt x="131" y="182"/>
                    </a:lnTo>
                    <a:lnTo>
                      <a:pt x="121" y="175"/>
                    </a:lnTo>
                    <a:lnTo>
                      <a:pt x="113" y="169"/>
                    </a:lnTo>
                    <a:lnTo>
                      <a:pt x="105" y="160"/>
                    </a:lnTo>
                    <a:lnTo>
                      <a:pt x="97" y="152"/>
                    </a:lnTo>
                    <a:lnTo>
                      <a:pt x="89" y="144"/>
                    </a:lnTo>
                    <a:lnTo>
                      <a:pt x="82" y="136"/>
                    </a:lnTo>
                    <a:lnTo>
                      <a:pt x="75" y="127"/>
                    </a:lnTo>
                    <a:lnTo>
                      <a:pt x="68" y="118"/>
                    </a:lnTo>
                    <a:lnTo>
                      <a:pt x="63" y="108"/>
                    </a:lnTo>
                    <a:lnTo>
                      <a:pt x="57" y="98"/>
                    </a:lnTo>
                    <a:lnTo>
                      <a:pt x="52" y="88"/>
                    </a:lnTo>
                    <a:lnTo>
                      <a:pt x="48" y="78"/>
                    </a:lnTo>
                    <a:lnTo>
                      <a:pt x="44" y="68"/>
                    </a:lnTo>
                    <a:lnTo>
                      <a:pt x="41" y="56"/>
                    </a:lnTo>
                    <a:lnTo>
                      <a:pt x="38" y="46"/>
                    </a:lnTo>
                    <a:lnTo>
                      <a:pt x="35" y="35"/>
                    </a:lnTo>
                    <a:lnTo>
                      <a:pt x="33" y="24"/>
                    </a:lnTo>
                    <a:lnTo>
                      <a:pt x="32" y="12"/>
                    </a:lnTo>
                    <a:lnTo>
                      <a:pt x="3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85" name="Freeform 217"/>
              <p:cNvSpPr>
                <a:spLocks noChangeAspect="1"/>
              </p:cNvSpPr>
              <p:nvPr/>
            </p:nvSpPr>
            <p:spPr bwMode="auto">
              <a:xfrm flipH="1">
                <a:off x="4819" y="3243"/>
                <a:ext cx="45" cy="46"/>
              </a:xfrm>
              <a:custGeom>
                <a:avLst/>
                <a:gdLst>
                  <a:gd name="T0" fmla="*/ 749 w 1310"/>
                  <a:gd name="T1" fmla="*/ 8 h 1328"/>
                  <a:gd name="T2" fmla="*/ 844 w 1310"/>
                  <a:gd name="T3" fmla="*/ 29 h 1328"/>
                  <a:gd name="T4" fmla="*/ 933 w 1310"/>
                  <a:gd name="T5" fmla="*/ 64 h 1328"/>
                  <a:gd name="T6" fmla="*/ 1015 w 1310"/>
                  <a:gd name="T7" fmla="*/ 111 h 1328"/>
                  <a:gd name="T8" fmla="*/ 1090 w 1310"/>
                  <a:gd name="T9" fmla="*/ 169 h 1328"/>
                  <a:gd name="T10" fmla="*/ 1156 w 1310"/>
                  <a:gd name="T11" fmla="*/ 238 h 1328"/>
                  <a:gd name="T12" fmla="*/ 1211 w 1310"/>
                  <a:gd name="T13" fmla="*/ 315 h 1328"/>
                  <a:gd name="T14" fmla="*/ 1256 w 1310"/>
                  <a:gd name="T15" fmla="*/ 401 h 1328"/>
                  <a:gd name="T16" fmla="*/ 1288 w 1310"/>
                  <a:gd name="T17" fmla="*/ 493 h 1328"/>
                  <a:gd name="T18" fmla="*/ 1306 w 1310"/>
                  <a:gd name="T19" fmla="*/ 591 h 1328"/>
                  <a:gd name="T20" fmla="*/ 1310 w 1310"/>
                  <a:gd name="T21" fmla="*/ 694 h 1328"/>
                  <a:gd name="T22" fmla="*/ 1298 w 1310"/>
                  <a:gd name="T23" fmla="*/ 794 h 1328"/>
                  <a:gd name="T24" fmla="*/ 1270 w 1310"/>
                  <a:gd name="T25" fmla="*/ 891 h 1328"/>
                  <a:gd name="T26" fmla="*/ 1231 w 1310"/>
                  <a:gd name="T27" fmla="*/ 980 h 1328"/>
                  <a:gd name="T28" fmla="*/ 1179 w 1310"/>
                  <a:gd name="T29" fmla="*/ 1061 h 1328"/>
                  <a:gd name="T30" fmla="*/ 1116 w 1310"/>
                  <a:gd name="T31" fmla="*/ 1134 h 1328"/>
                  <a:gd name="T32" fmla="*/ 1045 w 1310"/>
                  <a:gd name="T33" fmla="*/ 1196 h 1328"/>
                  <a:gd name="T34" fmla="*/ 965 w 1310"/>
                  <a:gd name="T35" fmla="*/ 1248 h 1328"/>
                  <a:gd name="T36" fmla="*/ 878 w 1310"/>
                  <a:gd name="T37" fmla="*/ 1288 h 1328"/>
                  <a:gd name="T38" fmla="*/ 788 w 1310"/>
                  <a:gd name="T39" fmla="*/ 1314 h 1328"/>
                  <a:gd name="T40" fmla="*/ 692 w 1310"/>
                  <a:gd name="T41" fmla="*/ 1327 h 1328"/>
                  <a:gd name="T42" fmla="*/ 593 w 1310"/>
                  <a:gd name="T43" fmla="*/ 1326 h 1328"/>
                  <a:gd name="T44" fmla="*/ 495 w 1310"/>
                  <a:gd name="T45" fmla="*/ 1309 h 1328"/>
                  <a:gd name="T46" fmla="*/ 403 w 1310"/>
                  <a:gd name="T47" fmla="*/ 1279 h 1328"/>
                  <a:gd name="T48" fmla="*/ 317 w 1310"/>
                  <a:gd name="T49" fmla="*/ 1236 h 1328"/>
                  <a:gd name="T50" fmla="*/ 240 w 1310"/>
                  <a:gd name="T51" fmla="*/ 1181 h 1328"/>
                  <a:gd name="T52" fmla="*/ 171 w 1310"/>
                  <a:gd name="T53" fmla="*/ 1115 h 1328"/>
                  <a:gd name="T54" fmla="*/ 113 w 1310"/>
                  <a:gd name="T55" fmla="*/ 1041 h 1328"/>
                  <a:gd name="T56" fmla="*/ 65 w 1310"/>
                  <a:gd name="T57" fmla="*/ 957 h 1328"/>
                  <a:gd name="T58" fmla="*/ 29 w 1310"/>
                  <a:gd name="T59" fmla="*/ 868 h 1328"/>
                  <a:gd name="T60" fmla="*/ 8 w 1310"/>
                  <a:gd name="T61" fmla="*/ 772 h 1328"/>
                  <a:gd name="T62" fmla="*/ 0 w 1310"/>
                  <a:gd name="T63" fmla="*/ 671 h 1328"/>
                  <a:gd name="T64" fmla="*/ 7 w 1310"/>
                  <a:gd name="T65" fmla="*/ 567 h 1328"/>
                  <a:gd name="T66" fmla="*/ 28 w 1310"/>
                  <a:gd name="T67" fmla="*/ 469 h 1328"/>
                  <a:gd name="T68" fmla="*/ 63 w 1310"/>
                  <a:gd name="T69" fmla="*/ 379 h 1328"/>
                  <a:gd name="T70" fmla="*/ 110 w 1310"/>
                  <a:gd name="T71" fmla="*/ 294 h 1328"/>
                  <a:gd name="T72" fmla="*/ 168 w 1310"/>
                  <a:gd name="T73" fmla="*/ 219 h 1328"/>
                  <a:gd name="T74" fmla="*/ 237 w 1310"/>
                  <a:gd name="T75" fmla="*/ 152 h 1328"/>
                  <a:gd name="T76" fmla="*/ 313 w 1310"/>
                  <a:gd name="T77" fmla="*/ 97 h 1328"/>
                  <a:gd name="T78" fmla="*/ 398 w 1310"/>
                  <a:gd name="T79" fmla="*/ 53 h 1328"/>
                  <a:gd name="T80" fmla="*/ 488 w 1310"/>
                  <a:gd name="T81" fmla="*/ 22 h 1328"/>
                  <a:gd name="T82" fmla="*/ 584 w 1310"/>
                  <a:gd name="T83" fmla="*/ 5 h 1328"/>
                  <a:gd name="T84" fmla="*/ 684 w 1310"/>
                  <a:gd name="T85" fmla="*/ 0 h 13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0"/>
                  <a:gd name="T130" fmla="*/ 0 h 1328"/>
                  <a:gd name="T131" fmla="*/ 1310 w 1310"/>
                  <a:gd name="T132" fmla="*/ 1328 h 13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0" h="1328">
                    <a:moveTo>
                      <a:pt x="684" y="0"/>
                    </a:moveTo>
                    <a:lnTo>
                      <a:pt x="717" y="4"/>
                    </a:lnTo>
                    <a:lnTo>
                      <a:pt x="749" y="8"/>
                    </a:lnTo>
                    <a:lnTo>
                      <a:pt x="781" y="13"/>
                    </a:lnTo>
                    <a:lnTo>
                      <a:pt x="812" y="20"/>
                    </a:lnTo>
                    <a:lnTo>
                      <a:pt x="844" y="29"/>
                    </a:lnTo>
                    <a:lnTo>
                      <a:pt x="873" y="39"/>
                    </a:lnTo>
                    <a:lnTo>
                      <a:pt x="903" y="50"/>
                    </a:lnTo>
                    <a:lnTo>
                      <a:pt x="933" y="64"/>
                    </a:lnTo>
                    <a:lnTo>
                      <a:pt x="961" y="78"/>
                    </a:lnTo>
                    <a:lnTo>
                      <a:pt x="989" y="93"/>
                    </a:lnTo>
                    <a:lnTo>
                      <a:pt x="1015" y="111"/>
                    </a:lnTo>
                    <a:lnTo>
                      <a:pt x="1041" y="129"/>
                    </a:lnTo>
                    <a:lnTo>
                      <a:pt x="1066" y="148"/>
                    </a:lnTo>
                    <a:lnTo>
                      <a:pt x="1090" y="169"/>
                    </a:lnTo>
                    <a:lnTo>
                      <a:pt x="1113" y="191"/>
                    </a:lnTo>
                    <a:lnTo>
                      <a:pt x="1135" y="213"/>
                    </a:lnTo>
                    <a:lnTo>
                      <a:pt x="1156" y="238"/>
                    </a:lnTo>
                    <a:lnTo>
                      <a:pt x="1175" y="262"/>
                    </a:lnTo>
                    <a:lnTo>
                      <a:pt x="1194" y="289"/>
                    </a:lnTo>
                    <a:lnTo>
                      <a:pt x="1211" y="315"/>
                    </a:lnTo>
                    <a:lnTo>
                      <a:pt x="1227" y="343"/>
                    </a:lnTo>
                    <a:lnTo>
                      <a:pt x="1243" y="371"/>
                    </a:lnTo>
                    <a:lnTo>
                      <a:pt x="1256" y="401"/>
                    </a:lnTo>
                    <a:lnTo>
                      <a:pt x="1268" y="431"/>
                    </a:lnTo>
                    <a:lnTo>
                      <a:pt x="1278" y="461"/>
                    </a:lnTo>
                    <a:lnTo>
                      <a:pt x="1288" y="493"/>
                    </a:lnTo>
                    <a:lnTo>
                      <a:pt x="1296" y="525"/>
                    </a:lnTo>
                    <a:lnTo>
                      <a:pt x="1302" y="558"/>
                    </a:lnTo>
                    <a:lnTo>
                      <a:pt x="1306" y="591"/>
                    </a:lnTo>
                    <a:lnTo>
                      <a:pt x="1309" y="624"/>
                    </a:lnTo>
                    <a:lnTo>
                      <a:pt x="1310" y="659"/>
                    </a:lnTo>
                    <a:lnTo>
                      <a:pt x="1310" y="694"/>
                    </a:lnTo>
                    <a:lnTo>
                      <a:pt x="1307" y="728"/>
                    </a:lnTo>
                    <a:lnTo>
                      <a:pt x="1303" y="762"/>
                    </a:lnTo>
                    <a:lnTo>
                      <a:pt x="1298" y="794"/>
                    </a:lnTo>
                    <a:lnTo>
                      <a:pt x="1290" y="828"/>
                    </a:lnTo>
                    <a:lnTo>
                      <a:pt x="1282" y="860"/>
                    </a:lnTo>
                    <a:lnTo>
                      <a:pt x="1270" y="891"/>
                    </a:lnTo>
                    <a:lnTo>
                      <a:pt x="1259" y="922"/>
                    </a:lnTo>
                    <a:lnTo>
                      <a:pt x="1246" y="951"/>
                    </a:lnTo>
                    <a:lnTo>
                      <a:pt x="1231" y="980"/>
                    </a:lnTo>
                    <a:lnTo>
                      <a:pt x="1215" y="1007"/>
                    </a:lnTo>
                    <a:lnTo>
                      <a:pt x="1198" y="1035"/>
                    </a:lnTo>
                    <a:lnTo>
                      <a:pt x="1179" y="1061"/>
                    </a:lnTo>
                    <a:lnTo>
                      <a:pt x="1159" y="1086"/>
                    </a:lnTo>
                    <a:lnTo>
                      <a:pt x="1139" y="1110"/>
                    </a:lnTo>
                    <a:lnTo>
                      <a:pt x="1116" y="1134"/>
                    </a:lnTo>
                    <a:lnTo>
                      <a:pt x="1094" y="1155"/>
                    </a:lnTo>
                    <a:lnTo>
                      <a:pt x="1069" y="1177"/>
                    </a:lnTo>
                    <a:lnTo>
                      <a:pt x="1045" y="1196"/>
                    </a:lnTo>
                    <a:lnTo>
                      <a:pt x="1019" y="1214"/>
                    </a:lnTo>
                    <a:lnTo>
                      <a:pt x="993" y="1232"/>
                    </a:lnTo>
                    <a:lnTo>
                      <a:pt x="965" y="1248"/>
                    </a:lnTo>
                    <a:lnTo>
                      <a:pt x="938" y="1262"/>
                    </a:lnTo>
                    <a:lnTo>
                      <a:pt x="908" y="1275"/>
                    </a:lnTo>
                    <a:lnTo>
                      <a:pt x="878" y="1288"/>
                    </a:lnTo>
                    <a:lnTo>
                      <a:pt x="849" y="1298"/>
                    </a:lnTo>
                    <a:lnTo>
                      <a:pt x="818" y="1307"/>
                    </a:lnTo>
                    <a:lnTo>
                      <a:pt x="788" y="1314"/>
                    </a:lnTo>
                    <a:lnTo>
                      <a:pt x="756" y="1320"/>
                    </a:lnTo>
                    <a:lnTo>
                      <a:pt x="723" y="1325"/>
                    </a:lnTo>
                    <a:lnTo>
                      <a:pt x="692" y="1327"/>
                    </a:lnTo>
                    <a:lnTo>
                      <a:pt x="659" y="1328"/>
                    </a:lnTo>
                    <a:lnTo>
                      <a:pt x="626" y="1328"/>
                    </a:lnTo>
                    <a:lnTo>
                      <a:pt x="593" y="1326"/>
                    </a:lnTo>
                    <a:lnTo>
                      <a:pt x="559" y="1322"/>
                    </a:lnTo>
                    <a:lnTo>
                      <a:pt x="526" y="1316"/>
                    </a:lnTo>
                    <a:lnTo>
                      <a:pt x="495" y="1309"/>
                    </a:lnTo>
                    <a:lnTo>
                      <a:pt x="463" y="1301"/>
                    </a:lnTo>
                    <a:lnTo>
                      <a:pt x="432" y="1291"/>
                    </a:lnTo>
                    <a:lnTo>
                      <a:pt x="403" y="1279"/>
                    </a:lnTo>
                    <a:lnTo>
                      <a:pt x="373" y="1265"/>
                    </a:lnTo>
                    <a:lnTo>
                      <a:pt x="345" y="1251"/>
                    </a:lnTo>
                    <a:lnTo>
                      <a:pt x="317" y="1236"/>
                    </a:lnTo>
                    <a:lnTo>
                      <a:pt x="291" y="1218"/>
                    </a:lnTo>
                    <a:lnTo>
                      <a:pt x="265" y="1200"/>
                    </a:lnTo>
                    <a:lnTo>
                      <a:pt x="240" y="1181"/>
                    </a:lnTo>
                    <a:lnTo>
                      <a:pt x="216" y="1160"/>
                    </a:lnTo>
                    <a:lnTo>
                      <a:pt x="194" y="1138"/>
                    </a:lnTo>
                    <a:lnTo>
                      <a:pt x="171" y="1115"/>
                    </a:lnTo>
                    <a:lnTo>
                      <a:pt x="151" y="1091"/>
                    </a:lnTo>
                    <a:lnTo>
                      <a:pt x="131" y="1067"/>
                    </a:lnTo>
                    <a:lnTo>
                      <a:pt x="113" y="1041"/>
                    </a:lnTo>
                    <a:lnTo>
                      <a:pt x="96" y="1014"/>
                    </a:lnTo>
                    <a:lnTo>
                      <a:pt x="79" y="986"/>
                    </a:lnTo>
                    <a:lnTo>
                      <a:pt x="65" y="957"/>
                    </a:lnTo>
                    <a:lnTo>
                      <a:pt x="52" y="929"/>
                    </a:lnTo>
                    <a:lnTo>
                      <a:pt x="41" y="898"/>
                    </a:lnTo>
                    <a:lnTo>
                      <a:pt x="29" y="868"/>
                    </a:lnTo>
                    <a:lnTo>
                      <a:pt x="21" y="836"/>
                    </a:lnTo>
                    <a:lnTo>
                      <a:pt x="13" y="805"/>
                    </a:lnTo>
                    <a:lnTo>
                      <a:pt x="8" y="772"/>
                    </a:lnTo>
                    <a:lnTo>
                      <a:pt x="3" y="738"/>
                    </a:lnTo>
                    <a:lnTo>
                      <a:pt x="1" y="705"/>
                    </a:lnTo>
                    <a:lnTo>
                      <a:pt x="0" y="671"/>
                    </a:lnTo>
                    <a:lnTo>
                      <a:pt x="0" y="636"/>
                    </a:lnTo>
                    <a:lnTo>
                      <a:pt x="3" y="602"/>
                    </a:lnTo>
                    <a:lnTo>
                      <a:pt x="7" y="567"/>
                    </a:lnTo>
                    <a:lnTo>
                      <a:pt x="12" y="535"/>
                    </a:lnTo>
                    <a:lnTo>
                      <a:pt x="19" y="502"/>
                    </a:lnTo>
                    <a:lnTo>
                      <a:pt x="28" y="469"/>
                    </a:lnTo>
                    <a:lnTo>
                      <a:pt x="39" y="439"/>
                    </a:lnTo>
                    <a:lnTo>
                      <a:pt x="50" y="408"/>
                    </a:lnTo>
                    <a:lnTo>
                      <a:pt x="63" y="379"/>
                    </a:lnTo>
                    <a:lnTo>
                      <a:pt x="77" y="349"/>
                    </a:lnTo>
                    <a:lnTo>
                      <a:pt x="93" y="322"/>
                    </a:lnTo>
                    <a:lnTo>
                      <a:pt x="110" y="294"/>
                    </a:lnTo>
                    <a:lnTo>
                      <a:pt x="128" y="268"/>
                    </a:lnTo>
                    <a:lnTo>
                      <a:pt x="148" y="243"/>
                    </a:lnTo>
                    <a:lnTo>
                      <a:pt x="168" y="219"/>
                    </a:lnTo>
                    <a:lnTo>
                      <a:pt x="190" y="195"/>
                    </a:lnTo>
                    <a:lnTo>
                      <a:pt x="213" y="174"/>
                    </a:lnTo>
                    <a:lnTo>
                      <a:pt x="237" y="152"/>
                    </a:lnTo>
                    <a:lnTo>
                      <a:pt x="261" y="133"/>
                    </a:lnTo>
                    <a:lnTo>
                      <a:pt x="287" y="115"/>
                    </a:lnTo>
                    <a:lnTo>
                      <a:pt x="313" y="97"/>
                    </a:lnTo>
                    <a:lnTo>
                      <a:pt x="341" y="81"/>
                    </a:lnTo>
                    <a:lnTo>
                      <a:pt x="368" y="67"/>
                    </a:lnTo>
                    <a:lnTo>
                      <a:pt x="398" y="53"/>
                    </a:lnTo>
                    <a:lnTo>
                      <a:pt x="427" y="41"/>
                    </a:lnTo>
                    <a:lnTo>
                      <a:pt x="457" y="31"/>
                    </a:lnTo>
                    <a:lnTo>
                      <a:pt x="488" y="22"/>
                    </a:lnTo>
                    <a:lnTo>
                      <a:pt x="519" y="15"/>
                    </a:lnTo>
                    <a:lnTo>
                      <a:pt x="552" y="9"/>
                    </a:lnTo>
                    <a:lnTo>
                      <a:pt x="584" y="5"/>
                    </a:lnTo>
                    <a:lnTo>
                      <a:pt x="617" y="2"/>
                    </a:lnTo>
                    <a:lnTo>
                      <a:pt x="650" y="0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tx1"/>
              </a:solidFill>
              <a:ln w="222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1447" name="Rectangle 218"/>
            <p:cNvSpPr>
              <a:spLocks noChangeArrowheads="1"/>
            </p:cNvSpPr>
            <p:nvPr/>
          </p:nvSpPr>
          <p:spPr bwMode="auto">
            <a:xfrm flipH="1">
              <a:off x="4840" y="2710"/>
              <a:ext cx="15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48" name="Rectangle 219"/>
            <p:cNvSpPr>
              <a:spLocks noChangeArrowheads="1"/>
            </p:cNvSpPr>
            <p:nvPr/>
          </p:nvSpPr>
          <p:spPr bwMode="auto">
            <a:xfrm rot="5400000" flipH="1">
              <a:off x="4755" y="2625"/>
              <a:ext cx="18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49" name="Rectangle 220"/>
            <p:cNvSpPr>
              <a:spLocks noChangeArrowheads="1"/>
            </p:cNvSpPr>
            <p:nvPr/>
          </p:nvSpPr>
          <p:spPr bwMode="auto">
            <a:xfrm rot="5400000" flipH="1">
              <a:off x="4921" y="2626"/>
              <a:ext cx="18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50" name="Rectangle 221"/>
            <p:cNvSpPr>
              <a:spLocks noChangeArrowheads="1"/>
            </p:cNvSpPr>
            <p:nvPr/>
          </p:nvSpPr>
          <p:spPr bwMode="auto">
            <a:xfrm flipH="1">
              <a:off x="4839" y="2544"/>
              <a:ext cx="15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Valenztest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229600" cy="1920875"/>
          </a:xfrm>
        </p:spPr>
        <p:txBody>
          <a:bodyPr/>
          <a:lstStyle/>
          <a:p>
            <a:r>
              <a:rPr lang="de-DE" smtClean="0"/>
              <a:t>Am Valenztest wird eine Auswanderung auch dann angegeben, wenn sein Zentrum auf eine Netzhautstelle abgebildet wird, an der die FD bereits älter als FD II/3 ist. </a:t>
            </a: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381000" y="3565525"/>
            <a:ext cx="8229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Das Prisma, das die Auswanderung bei beiden Darbietungsarten abstellt (Stereo-Sehgleichgewicht), liefert die Abbildung auf das ursprüngliche Korrespondenzzentrum </a:t>
            </a:r>
            <a:r>
              <a:rPr kumimoji="1" lang="de-DE" sz="3000" u="sng"/>
              <a:t>und</a:t>
            </a:r>
            <a:r>
              <a:rPr kumimoji="1" lang="de-DE" sz="3000"/>
              <a:t> reaktiviert dieses Korrespondenzzentrum.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6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Heterophorie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An</a:t>
            </a:r>
            <a:r>
              <a:rPr lang="de-DE" sz="2400" smtClean="0"/>
              <a:t>wesenheit von Fusionsreizen:</a:t>
            </a:r>
            <a:endParaRPr lang="de-DE" sz="1900" smtClean="0"/>
          </a:p>
        </p:txBody>
      </p:sp>
      <p:sp>
        <p:nvSpPr>
          <p:cNvPr id="31748" name="Oval 1028"/>
          <p:cNvSpPr>
            <a:spLocks noChangeArrowheads="1"/>
          </p:cNvSpPr>
          <p:nvPr/>
        </p:nvSpPr>
        <p:spPr bwMode="auto">
          <a:xfrm>
            <a:off x="3554413" y="5956300"/>
            <a:ext cx="220662" cy="93663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49" name="Oval 1029"/>
          <p:cNvSpPr>
            <a:spLocks noChangeArrowheads="1"/>
          </p:cNvSpPr>
          <p:nvPr/>
        </p:nvSpPr>
        <p:spPr bwMode="auto">
          <a:xfrm>
            <a:off x="3630613" y="5376863"/>
            <a:ext cx="77787" cy="777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0" name="Oval 1030"/>
          <p:cNvSpPr>
            <a:spLocks noChangeArrowheads="1"/>
          </p:cNvSpPr>
          <p:nvPr/>
        </p:nvSpPr>
        <p:spPr bwMode="auto">
          <a:xfrm>
            <a:off x="1163638" y="5373688"/>
            <a:ext cx="77787" cy="777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1" name="Oval 1031"/>
          <p:cNvSpPr>
            <a:spLocks noChangeArrowheads="1"/>
          </p:cNvSpPr>
          <p:nvPr/>
        </p:nvSpPr>
        <p:spPr bwMode="auto">
          <a:xfrm>
            <a:off x="762000" y="4554538"/>
            <a:ext cx="865188" cy="863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2" name="Line 1032"/>
          <p:cNvSpPr>
            <a:spLocks noChangeShapeType="1"/>
          </p:cNvSpPr>
          <p:nvPr/>
        </p:nvSpPr>
        <p:spPr bwMode="auto">
          <a:xfrm flipV="1">
            <a:off x="1200150" y="2319338"/>
            <a:ext cx="0" cy="3106737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753" name="Oval 1033"/>
          <p:cNvSpPr>
            <a:spLocks noChangeArrowheads="1"/>
          </p:cNvSpPr>
          <p:nvPr/>
        </p:nvSpPr>
        <p:spPr bwMode="auto">
          <a:xfrm>
            <a:off x="3240088" y="4554538"/>
            <a:ext cx="865187" cy="863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4" name="Line 1034"/>
          <p:cNvSpPr>
            <a:spLocks noChangeShapeType="1"/>
          </p:cNvSpPr>
          <p:nvPr/>
        </p:nvSpPr>
        <p:spPr bwMode="auto">
          <a:xfrm flipH="1" flipV="1">
            <a:off x="3668713" y="2328863"/>
            <a:ext cx="0" cy="307975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31755" name="Group 1035"/>
          <p:cNvGrpSpPr>
            <a:grpSpLocks/>
          </p:cNvGrpSpPr>
          <p:nvPr/>
        </p:nvGrpSpPr>
        <p:grpSpPr bwMode="auto">
          <a:xfrm>
            <a:off x="803275" y="5595938"/>
            <a:ext cx="793750" cy="795337"/>
            <a:chOff x="-236" y="0"/>
            <a:chExt cx="20472" cy="20000"/>
          </a:xfrm>
        </p:grpSpPr>
        <p:sp>
          <p:nvSpPr>
            <p:cNvPr id="31776" name="Line 1036"/>
            <p:cNvSpPr>
              <a:spLocks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7" name="Line 1037"/>
            <p:cNvSpPr>
              <a:spLocks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1756" name="Group 1038"/>
          <p:cNvGrpSpPr>
            <a:grpSpLocks/>
          </p:cNvGrpSpPr>
          <p:nvPr/>
        </p:nvGrpSpPr>
        <p:grpSpPr bwMode="auto">
          <a:xfrm>
            <a:off x="3268663" y="5603875"/>
            <a:ext cx="793750" cy="796925"/>
            <a:chOff x="-236" y="0"/>
            <a:chExt cx="20472" cy="20000"/>
          </a:xfrm>
        </p:grpSpPr>
        <p:sp>
          <p:nvSpPr>
            <p:cNvPr id="31774" name="Line 1039"/>
            <p:cNvSpPr>
              <a:spLocks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5" name="Line 1040"/>
            <p:cNvSpPr>
              <a:spLocks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757" name="Oval 1041"/>
          <p:cNvSpPr>
            <a:spLocks noChangeArrowheads="1"/>
          </p:cNvSpPr>
          <p:nvPr/>
        </p:nvSpPr>
        <p:spPr bwMode="auto">
          <a:xfrm>
            <a:off x="2401888" y="2305050"/>
            <a:ext cx="77787" cy="80963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8" name="Oval 1042"/>
          <p:cNvSpPr>
            <a:spLocks noChangeArrowheads="1"/>
          </p:cNvSpPr>
          <p:nvPr/>
        </p:nvSpPr>
        <p:spPr bwMode="auto">
          <a:xfrm>
            <a:off x="3627438" y="5959475"/>
            <a:ext cx="77787" cy="80963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59" name="Oval 1043"/>
          <p:cNvSpPr>
            <a:spLocks noChangeArrowheads="1"/>
          </p:cNvSpPr>
          <p:nvPr/>
        </p:nvSpPr>
        <p:spPr bwMode="auto">
          <a:xfrm>
            <a:off x="1157288" y="5954713"/>
            <a:ext cx="80962" cy="77787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60" name="Line 1044"/>
          <p:cNvSpPr>
            <a:spLocks noChangeShapeType="1"/>
          </p:cNvSpPr>
          <p:nvPr/>
        </p:nvSpPr>
        <p:spPr bwMode="auto">
          <a:xfrm>
            <a:off x="3667125" y="2387600"/>
            <a:ext cx="1588" cy="30305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761" name="Oval 1045"/>
          <p:cNvSpPr>
            <a:spLocks noChangeArrowheads="1"/>
          </p:cNvSpPr>
          <p:nvPr/>
        </p:nvSpPr>
        <p:spPr bwMode="auto">
          <a:xfrm>
            <a:off x="5353050" y="2311400"/>
            <a:ext cx="79375" cy="8255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762" name="Rectangle 1046"/>
          <p:cNvSpPr>
            <a:spLocks noChangeArrowheads="1"/>
          </p:cNvSpPr>
          <p:nvPr/>
        </p:nvSpPr>
        <p:spPr bwMode="auto">
          <a:xfrm>
            <a:off x="5711825" y="2165350"/>
            <a:ext cx="30591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angeblicktes fernes Objekt (Fusionsreiz)</a:t>
            </a:r>
            <a:endParaRPr lang="de-DE" sz="1000"/>
          </a:p>
        </p:txBody>
      </p:sp>
      <p:sp>
        <p:nvSpPr>
          <p:cNvPr id="31763" name="Rectangle 1047"/>
          <p:cNvSpPr>
            <a:spLocks noChangeArrowheads="1"/>
          </p:cNvSpPr>
          <p:nvPr/>
        </p:nvSpPr>
        <p:spPr bwMode="auto">
          <a:xfrm>
            <a:off x="5691188" y="5832475"/>
            <a:ext cx="2930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/>
              <a:t>Blick von hinten auf den Augenhintergrund</a:t>
            </a:r>
            <a:endParaRPr lang="de-DE" sz="1000"/>
          </a:p>
        </p:txBody>
      </p:sp>
      <p:sp>
        <p:nvSpPr>
          <p:cNvPr id="31764" name="Line 1048"/>
          <p:cNvSpPr>
            <a:spLocks noChangeShapeType="1"/>
          </p:cNvSpPr>
          <p:nvPr/>
        </p:nvSpPr>
        <p:spPr bwMode="auto">
          <a:xfrm flipV="1">
            <a:off x="1200150" y="2336800"/>
            <a:ext cx="0" cy="3081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765" name="Rectangle 1049"/>
          <p:cNvSpPr>
            <a:spLocks noChangeArrowheads="1"/>
          </p:cNvSpPr>
          <p:nvPr/>
        </p:nvSpPr>
        <p:spPr bwMode="auto">
          <a:xfrm>
            <a:off x="5711825" y="3038475"/>
            <a:ext cx="11620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Fixierlinie</a:t>
            </a:r>
            <a:endParaRPr lang="de-DE" sz="1000"/>
          </a:p>
        </p:txBody>
      </p:sp>
      <p:sp>
        <p:nvSpPr>
          <p:cNvPr id="31766" name="Rectangle 1050"/>
          <p:cNvSpPr>
            <a:spLocks noChangeArrowheads="1"/>
          </p:cNvSpPr>
          <p:nvPr/>
        </p:nvSpPr>
        <p:spPr bwMode="auto">
          <a:xfrm>
            <a:off x="5711825" y="3533775"/>
            <a:ext cx="3279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Hauptstrahl des </a:t>
            </a:r>
            <a:br>
              <a:rPr lang="de-DE"/>
            </a:br>
            <a:r>
              <a:rPr lang="de-DE"/>
              <a:t>abbildenden Lichtbündels</a:t>
            </a:r>
            <a:endParaRPr lang="de-DE" sz="1000"/>
          </a:p>
        </p:txBody>
      </p:sp>
      <p:sp>
        <p:nvSpPr>
          <p:cNvPr id="31767" name="Line 1051"/>
          <p:cNvSpPr>
            <a:spLocks noChangeShapeType="1"/>
          </p:cNvSpPr>
          <p:nvPr/>
        </p:nvSpPr>
        <p:spPr bwMode="auto">
          <a:xfrm>
            <a:off x="5245100" y="3851275"/>
            <a:ext cx="344488" cy="3175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768" name="Oval 1052"/>
          <p:cNvSpPr>
            <a:spLocks noChangeArrowheads="1"/>
          </p:cNvSpPr>
          <p:nvPr/>
        </p:nvSpPr>
        <p:spPr bwMode="auto">
          <a:xfrm>
            <a:off x="5284788" y="4530725"/>
            <a:ext cx="219075" cy="952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69" name="Rectangle 1053"/>
          <p:cNvSpPr>
            <a:spLocks noChangeArrowheads="1"/>
          </p:cNvSpPr>
          <p:nvPr/>
        </p:nvSpPr>
        <p:spPr bwMode="auto">
          <a:xfrm>
            <a:off x="5711825" y="4400550"/>
            <a:ext cx="18240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Panumbereich</a:t>
            </a:r>
            <a:endParaRPr lang="de-DE" sz="1000"/>
          </a:p>
        </p:txBody>
      </p:sp>
      <p:sp>
        <p:nvSpPr>
          <p:cNvPr id="31770" name="Line 1054"/>
          <p:cNvSpPr>
            <a:spLocks noChangeShapeType="1"/>
          </p:cNvSpPr>
          <p:nvPr/>
        </p:nvSpPr>
        <p:spPr bwMode="auto">
          <a:xfrm flipH="1" flipV="1">
            <a:off x="5157788" y="6003925"/>
            <a:ext cx="3444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1771" name="Line 1055"/>
          <p:cNvSpPr>
            <a:spLocks noChangeShapeType="1"/>
          </p:cNvSpPr>
          <p:nvPr/>
        </p:nvSpPr>
        <p:spPr bwMode="auto">
          <a:xfrm>
            <a:off x="5238750" y="3190875"/>
            <a:ext cx="3492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772" name="Line 1056"/>
          <p:cNvSpPr>
            <a:spLocks noChangeShapeType="1"/>
          </p:cNvSpPr>
          <p:nvPr/>
        </p:nvSpPr>
        <p:spPr bwMode="auto">
          <a:xfrm>
            <a:off x="930275" y="46513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1773" name="Line 1057"/>
          <p:cNvSpPr>
            <a:spLocks noChangeShapeType="1"/>
          </p:cNvSpPr>
          <p:nvPr/>
        </p:nvSpPr>
        <p:spPr bwMode="auto">
          <a:xfrm>
            <a:off x="3406775" y="464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  <a:noFill/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/>
              <a:t>Valenztest ...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 Stereoteste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5562600" y="58515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autoUpdateAnimBg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/>
              <a:t>Differenzierte Stereoteste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8304212" cy="827088"/>
          </a:xfrm>
        </p:spPr>
        <p:txBody>
          <a:bodyPr/>
          <a:lstStyle/>
          <a:p>
            <a:r>
              <a:rPr lang="de-DE" smtClean="0"/>
              <a:t>Differenzierter Stereotest, fünfreihig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Seheindruck ohne Analysatoren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4579938" y="5483225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3365500" y="5483225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5794375" y="5486400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5184775" y="5486400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3203575" y="4905375"/>
            <a:ext cx="323850" cy="3238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 flipV="1">
            <a:off x="3198813" y="4314825"/>
            <a:ext cx="33972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206750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08338" y="3181350"/>
            <a:ext cx="314325" cy="314325"/>
            <a:chOff x="2021" y="2004"/>
            <a:chExt cx="198" cy="198"/>
          </a:xfrm>
        </p:grpSpPr>
        <p:sp>
          <p:nvSpPr>
            <p:cNvPr id="65588" name="Line 13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89" name="Line 14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08413" y="3181350"/>
            <a:ext cx="314325" cy="314325"/>
            <a:chOff x="2021" y="2004"/>
            <a:chExt cx="198" cy="198"/>
          </a:xfrm>
        </p:grpSpPr>
        <p:sp>
          <p:nvSpPr>
            <p:cNvPr id="65586" name="Line 16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87" name="Line 17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356100" y="3181350"/>
            <a:ext cx="314325" cy="314325"/>
            <a:chOff x="2021" y="2004"/>
            <a:chExt cx="198" cy="198"/>
          </a:xfrm>
        </p:grpSpPr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85" name="Line 20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494213" y="3181350"/>
            <a:ext cx="314325" cy="314325"/>
            <a:chOff x="2021" y="2004"/>
            <a:chExt cx="198" cy="198"/>
          </a:xfrm>
        </p:grpSpPr>
        <p:sp>
          <p:nvSpPr>
            <p:cNvPr id="65582" name="Line 22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83" name="Line 23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018088" y="3181350"/>
            <a:ext cx="314325" cy="314325"/>
            <a:chOff x="2021" y="2004"/>
            <a:chExt cx="198" cy="198"/>
          </a:xfrm>
        </p:grpSpPr>
        <p:sp>
          <p:nvSpPr>
            <p:cNvPr id="65580" name="Line 25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81" name="Line 26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641975" y="3181350"/>
            <a:ext cx="314325" cy="314325"/>
            <a:chOff x="2021" y="2004"/>
            <a:chExt cx="198" cy="198"/>
          </a:xfrm>
        </p:grpSpPr>
        <p:sp>
          <p:nvSpPr>
            <p:cNvPr id="65578" name="Line 28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9" name="Line 29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5554" name="Line 30"/>
          <p:cNvSpPr>
            <a:spLocks noChangeShapeType="1"/>
          </p:cNvSpPr>
          <p:nvPr/>
        </p:nvSpPr>
        <p:spPr bwMode="auto">
          <a:xfrm>
            <a:off x="4486275" y="3333750"/>
            <a:ext cx="190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55" name="Rectangle 31"/>
          <p:cNvSpPr>
            <a:spLocks noChangeArrowheads="1"/>
          </p:cNvSpPr>
          <p:nvPr/>
        </p:nvSpPr>
        <p:spPr bwMode="auto">
          <a:xfrm>
            <a:off x="3811588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56" name="Rectangle 32"/>
          <p:cNvSpPr>
            <a:spLocks noChangeArrowheads="1"/>
          </p:cNvSpPr>
          <p:nvPr/>
        </p:nvSpPr>
        <p:spPr bwMode="auto">
          <a:xfrm>
            <a:off x="4421188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57" name="Rectangle 33"/>
          <p:cNvSpPr>
            <a:spLocks noChangeArrowheads="1"/>
          </p:cNvSpPr>
          <p:nvPr/>
        </p:nvSpPr>
        <p:spPr bwMode="auto">
          <a:xfrm>
            <a:off x="5021263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58" name="Rectangle 34"/>
          <p:cNvSpPr>
            <a:spLocks noChangeArrowheads="1"/>
          </p:cNvSpPr>
          <p:nvPr/>
        </p:nvSpPr>
        <p:spPr bwMode="auto">
          <a:xfrm>
            <a:off x="5592763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59" name="Rectangle 35"/>
          <p:cNvSpPr>
            <a:spLocks noChangeArrowheads="1"/>
          </p:cNvSpPr>
          <p:nvPr/>
        </p:nvSpPr>
        <p:spPr bwMode="auto">
          <a:xfrm>
            <a:off x="5692775" y="3746500"/>
            <a:ext cx="317500" cy="317500"/>
          </a:xfrm>
          <a:prstGeom prst="rect">
            <a:avLst/>
          </a:prstGeom>
          <a:noFill/>
          <a:ln w="5715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0" name="Line 36"/>
          <p:cNvSpPr>
            <a:spLocks noChangeShapeType="1"/>
          </p:cNvSpPr>
          <p:nvPr/>
        </p:nvSpPr>
        <p:spPr bwMode="auto">
          <a:xfrm>
            <a:off x="5662613" y="3748088"/>
            <a:ext cx="276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1" name="Line 37"/>
          <p:cNvSpPr>
            <a:spLocks noChangeShapeType="1"/>
          </p:cNvSpPr>
          <p:nvPr/>
        </p:nvSpPr>
        <p:spPr bwMode="auto">
          <a:xfrm>
            <a:off x="5662613" y="4062413"/>
            <a:ext cx="276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2" name="AutoShape 38"/>
          <p:cNvSpPr>
            <a:spLocks noChangeArrowheads="1"/>
          </p:cNvSpPr>
          <p:nvPr/>
        </p:nvSpPr>
        <p:spPr bwMode="auto">
          <a:xfrm flipV="1">
            <a:off x="4979988" y="4314825"/>
            <a:ext cx="339725" cy="323850"/>
          </a:xfrm>
          <a:prstGeom prst="triangle">
            <a:avLst>
              <a:gd name="adj" fmla="val 50000"/>
            </a:avLst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3" name="AutoShape 39"/>
          <p:cNvSpPr>
            <a:spLocks noChangeArrowheads="1"/>
          </p:cNvSpPr>
          <p:nvPr/>
        </p:nvSpPr>
        <p:spPr bwMode="auto">
          <a:xfrm flipV="1">
            <a:off x="5051425" y="4314825"/>
            <a:ext cx="339725" cy="323850"/>
          </a:xfrm>
          <a:prstGeom prst="triangle">
            <a:avLst>
              <a:gd name="adj" fmla="val 50000"/>
            </a:avLst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4" name="AutoShape 40"/>
          <p:cNvSpPr>
            <a:spLocks noChangeArrowheads="1"/>
          </p:cNvSpPr>
          <p:nvPr/>
        </p:nvSpPr>
        <p:spPr bwMode="auto">
          <a:xfrm flipV="1">
            <a:off x="3803650" y="4314825"/>
            <a:ext cx="33972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5" name="AutoShape 41"/>
          <p:cNvSpPr>
            <a:spLocks noChangeArrowheads="1"/>
          </p:cNvSpPr>
          <p:nvPr/>
        </p:nvSpPr>
        <p:spPr bwMode="auto">
          <a:xfrm flipV="1">
            <a:off x="4413250" y="4314825"/>
            <a:ext cx="33972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6" name="AutoShape 42"/>
          <p:cNvSpPr>
            <a:spLocks noChangeArrowheads="1"/>
          </p:cNvSpPr>
          <p:nvPr/>
        </p:nvSpPr>
        <p:spPr bwMode="auto">
          <a:xfrm flipV="1">
            <a:off x="5060950" y="4314825"/>
            <a:ext cx="244475" cy="2619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7" name="AutoShape 43"/>
          <p:cNvSpPr>
            <a:spLocks noChangeArrowheads="1"/>
          </p:cNvSpPr>
          <p:nvPr/>
        </p:nvSpPr>
        <p:spPr bwMode="auto">
          <a:xfrm flipV="1">
            <a:off x="5627688" y="4314825"/>
            <a:ext cx="33972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8" name="Oval 44"/>
          <p:cNvSpPr>
            <a:spLocks noChangeArrowheads="1"/>
          </p:cNvSpPr>
          <p:nvPr/>
        </p:nvSpPr>
        <p:spPr bwMode="auto">
          <a:xfrm>
            <a:off x="3808413" y="4905375"/>
            <a:ext cx="323850" cy="3238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9" name="Oval 45"/>
          <p:cNvSpPr>
            <a:spLocks noChangeArrowheads="1"/>
          </p:cNvSpPr>
          <p:nvPr/>
        </p:nvSpPr>
        <p:spPr bwMode="auto">
          <a:xfrm>
            <a:off x="4400550" y="4905375"/>
            <a:ext cx="323850" cy="323850"/>
          </a:xfrm>
          <a:prstGeom prst="ellips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70" name="Oval 46"/>
          <p:cNvSpPr>
            <a:spLocks noChangeArrowheads="1"/>
          </p:cNvSpPr>
          <p:nvPr/>
        </p:nvSpPr>
        <p:spPr bwMode="auto">
          <a:xfrm>
            <a:off x="4429125" y="4905375"/>
            <a:ext cx="323850" cy="323850"/>
          </a:xfrm>
          <a:prstGeom prst="ellips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71" name="Oval 47"/>
          <p:cNvSpPr>
            <a:spLocks noChangeArrowheads="1"/>
          </p:cNvSpPr>
          <p:nvPr/>
        </p:nvSpPr>
        <p:spPr bwMode="auto">
          <a:xfrm>
            <a:off x="5018088" y="4905375"/>
            <a:ext cx="323850" cy="3238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72" name="Oval 48"/>
          <p:cNvSpPr>
            <a:spLocks noChangeArrowheads="1"/>
          </p:cNvSpPr>
          <p:nvPr/>
        </p:nvSpPr>
        <p:spPr bwMode="auto">
          <a:xfrm>
            <a:off x="5632450" y="4903788"/>
            <a:ext cx="323850" cy="3238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73" name="Oval 49"/>
          <p:cNvSpPr>
            <a:spLocks noChangeArrowheads="1"/>
          </p:cNvSpPr>
          <p:nvPr/>
        </p:nvSpPr>
        <p:spPr bwMode="auto">
          <a:xfrm>
            <a:off x="4430713" y="4930775"/>
            <a:ext cx="273050" cy="27305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74" name="Oval 50"/>
          <p:cNvSpPr>
            <a:spLocks noChangeArrowheads="1"/>
          </p:cNvSpPr>
          <p:nvPr/>
        </p:nvSpPr>
        <p:spPr bwMode="auto">
          <a:xfrm>
            <a:off x="4430713" y="4906963"/>
            <a:ext cx="292100" cy="32067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75" name="Line 51"/>
          <p:cNvSpPr>
            <a:spLocks noChangeShapeType="1"/>
          </p:cNvSpPr>
          <p:nvPr/>
        </p:nvSpPr>
        <p:spPr bwMode="auto">
          <a:xfrm>
            <a:off x="3954463" y="5483225"/>
            <a:ext cx="0" cy="314325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76" name="Line 52"/>
          <p:cNvSpPr>
            <a:spLocks noChangeShapeType="1"/>
          </p:cNvSpPr>
          <p:nvPr/>
        </p:nvSpPr>
        <p:spPr bwMode="auto">
          <a:xfrm>
            <a:off x="3986213" y="5483225"/>
            <a:ext cx="0" cy="314325"/>
          </a:xfrm>
          <a:prstGeom prst="line">
            <a:avLst/>
          </a:prstGeom>
          <a:noFill/>
          <a:ln w="5715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77" name="Line 53"/>
          <p:cNvSpPr>
            <a:spLocks noChangeShapeType="1"/>
          </p:cNvSpPr>
          <p:nvPr/>
        </p:nvSpPr>
        <p:spPr bwMode="auto">
          <a:xfrm>
            <a:off x="3970338" y="5483225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rechten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4579938" y="5483225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3365500" y="5483225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5794375" y="5486400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5184775" y="5486400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3203575" y="4905375"/>
            <a:ext cx="323850" cy="3238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 flipV="1">
            <a:off x="3198813" y="4314825"/>
            <a:ext cx="33972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3206750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08338" y="3181350"/>
            <a:ext cx="314325" cy="314325"/>
            <a:chOff x="2021" y="2004"/>
            <a:chExt cx="198" cy="198"/>
          </a:xfrm>
        </p:grpSpPr>
        <p:sp>
          <p:nvSpPr>
            <p:cNvPr id="66598" name="Line 12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599" name="Line 13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08413" y="3181350"/>
            <a:ext cx="314325" cy="314325"/>
            <a:chOff x="2021" y="2004"/>
            <a:chExt cx="198" cy="198"/>
          </a:xfrm>
        </p:grpSpPr>
        <p:sp>
          <p:nvSpPr>
            <p:cNvPr id="66596" name="Line 15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597" name="Line 16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356100" y="3181350"/>
            <a:ext cx="314325" cy="314325"/>
            <a:chOff x="2021" y="2004"/>
            <a:chExt cx="198" cy="198"/>
          </a:xfrm>
        </p:grpSpPr>
        <p:sp>
          <p:nvSpPr>
            <p:cNvPr id="66594" name="Line 18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595" name="Line 19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018088" y="3181350"/>
            <a:ext cx="314325" cy="314325"/>
            <a:chOff x="2021" y="2004"/>
            <a:chExt cx="198" cy="198"/>
          </a:xfrm>
        </p:grpSpPr>
        <p:sp>
          <p:nvSpPr>
            <p:cNvPr id="66592" name="Line 21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593" name="Line 22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641975" y="3181350"/>
            <a:ext cx="314325" cy="314325"/>
            <a:chOff x="2021" y="2004"/>
            <a:chExt cx="198" cy="198"/>
          </a:xfrm>
        </p:grpSpPr>
        <p:sp>
          <p:nvSpPr>
            <p:cNvPr id="66590" name="Line 24"/>
            <p:cNvSpPr>
              <a:spLocks noChangeShapeType="1"/>
            </p:cNvSpPr>
            <p:nvPr/>
          </p:nvSpPr>
          <p:spPr bwMode="auto">
            <a:xfrm>
              <a:off x="2120" y="200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591" name="Line 25"/>
            <p:cNvSpPr>
              <a:spLocks noChangeShapeType="1"/>
            </p:cNvSpPr>
            <p:nvPr/>
          </p:nvSpPr>
          <p:spPr bwMode="auto">
            <a:xfrm rot="5400000">
              <a:off x="2120" y="2001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6576" name="Rectangle 26"/>
          <p:cNvSpPr>
            <a:spLocks noChangeArrowheads="1"/>
          </p:cNvSpPr>
          <p:nvPr/>
        </p:nvSpPr>
        <p:spPr bwMode="auto">
          <a:xfrm>
            <a:off x="3811588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77" name="Rectangle 27"/>
          <p:cNvSpPr>
            <a:spLocks noChangeArrowheads="1"/>
          </p:cNvSpPr>
          <p:nvPr/>
        </p:nvSpPr>
        <p:spPr bwMode="auto">
          <a:xfrm>
            <a:off x="4421188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78" name="Rectangle 28"/>
          <p:cNvSpPr>
            <a:spLocks noChangeArrowheads="1"/>
          </p:cNvSpPr>
          <p:nvPr/>
        </p:nvSpPr>
        <p:spPr bwMode="auto">
          <a:xfrm>
            <a:off x="5021263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79" name="Rectangle 29"/>
          <p:cNvSpPr>
            <a:spLocks noChangeArrowheads="1"/>
          </p:cNvSpPr>
          <p:nvPr/>
        </p:nvSpPr>
        <p:spPr bwMode="auto">
          <a:xfrm>
            <a:off x="5592763" y="3746500"/>
            <a:ext cx="317500" cy="317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0" name="AutoShape 30"/>
          <p:cNvSpPr>
            <a:spLocks noChangeArrowheads="1"/>
          </p:cNvSpPr>
          <p:nvPr/>
        </p:nvSpPr>
        <p:spPr bwMode="auto">
          <a:xfrm flipV="1">
            <a:off x="4979988" y="4314825"/>
            <a:ext cx="33972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1" name="AutoShape 31"/>
          <p:cNvSpPr>
            <a:spLocks noChangeArrowheads="1"/>
          </p:cNvSpPr>
          <p:nvPr/>
        </p:nvSpPr>
        <p:spPr bwMode="auto">
          <a:xfrm flipV="1">
            <a:off x="3803650" y="4314825"/>
            <a:ext cx="33972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2" name="AutoShape 32"/>
          <p:cNvSpPr>
            <a:spLocks noChangeArrowheads="1"/>
          </p:cNvSpPr>
          <p:nvPr/>
        </p:nvSpPr>
        <p:spPr bwMode="auto">
          <a:xfrm flipV="1">
            <a:off x="4413250" y="4314825"/>
            <a:ext cx="33972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3" name="AutoShape 33"/>
          <p:cNvSpPr>
            <a:spLocks noChangeArrowheads="1"/>
          </p:cNvSpPr>
          <p:nvPr/>
        </p:nvSpPr>
        <p:spPr bwMode="auto">
          <a:xfrm flipV="1">
            <a:off x="5627688" y="4314825"/>
            <a:ext cx="33972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4" name="Oval 34"/>
          <p:cNvSpPr>
            <a:spLocks noChangeArrowheads="1"/>
          </p:cNvSpPr>
          <p:nvPr/>
        </p:nvSpPr>
        <p:spPr bwMode="auto">
          <a:xfrm>
            <a:off x="3808413" y="4905375"/>
            <a:ext cx="323850" cy="3238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5" name="Oval 35"/>
          <p:cNvSpPr>
            <a:spLocks noChangeArrowheads="1"/>
          </p:cNvSpPr>
          <p:nvPr/>
        </p:nvSpPr>
        <p:spPr bwMode="auto">
          <a:xfrm>
            <a:off x="4400550" y="4905375"/>
            <a:ext cx="323850" cy="3238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6" name="Oval 36"/>
          <p:cNvSpPr>
            <a:spLocks noChangeArrowheads="1"/>
          </p:cNvSpPr>
          <p:nvPr/>
        </p:nvSpPr>
        <p:spPr bwMode="auto">
          <a:xfrm>
            <a:off x="5018088" y="4905375"/>
            <a:ext cx="323850" cy="3238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7" name="Oval 37"/>
          <p:cNvSpPr>
            <a:spLocks noChangeArrowheads="1"/>
          </p:cNvSpPr>
          <p:nvPr/>
        </p:nvSpPr>
        <p:spPr bwMode="auto">
          <a:xfrm>
            <a:off x="5632450" y="4903788"/>
            <a:ext cx="323850" cy="3238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8" name="Line 38"/>
          <p:cNvSpPr>
            <a:spLocks noChangeShapeType="1"/>
          </p:cNvSpPr>
          <p:nvPr/>
        </p:nvSpPr>
        <p:spPr bwMode="auto">
          <a:xfrm>
            <a:off x="3954463" y="5483225"/>
            <a:ext cx="0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589" name="Rectangle 39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8304212" cy="827088"/>
          </a:xfrm>
          <a:noFill/>
        </p:spPr>
        <p:txBody>
          <a:bodyPr/>
          <a:lstStyle/>
          <a:p>
            <a:r>
              <a:rPr lang="de-DE" smtClean="0"/>
              <a:t>Differenzierter Stereotest, fünfreihig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linken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76550" y="3009900"/>
            <a:ext cx="3390900" cy="2933700"/>
            <a:chOff x="1812" y="1896"/>
            <a:chExt cx="2136" cy="1848"/>
          </a:xfrm>
        </p:grpSpPr>
        <p:sp>
          <p:nvSpPr>
            <p:cNvPr id="67589" name="Rectangle 4"/>
            <p:cNvSpPr>
              <a:spLocks noChangeArrowheads="1"/>
            </p:cNvSpPr>
            <p:nvPr/>
          </p:nvSpPr>
          <p:spPr bwMode="auto">
            <a:xfrm>
              <a:off x="1812" y="1896"/>
              <a:ext cx="2136" cy="18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590" name="Line 5"/>
            <p:cNvSpPr>
              <a:spLocks noChangeShapeType="1"/>
            </p:cNvSpPr>
            <p:nvPr/>
          </p:nvSpPr>
          <p:spPr bwMode="auto">
            <a:xfrm>
              <a:off x="2885" y="345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591" name="Line 6"/>
            <p:cNvSpPr>
              <a:spLocks noChangeShapeType="1"/>
            </p:cNvSpPr>
            <p:nvPr/>
          </p:nvSpPr>
          <p:spPr bwMode="auto">
            <a:xfrm>
              <a:off x="2120" y="345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592" name="Line 7"/>
            <p:cNvSpPr>
              <a:spLocks noChangeShapeType="1"/>
            </p:cNvSpPr>
            <p:nvPr/>
          </p:nvSpPr>
          <p:spPr bwMode="auto">
            <a:xfrm>
              <a:off x="3650" y="3456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593" name="Line 8"/>
            <p:cNvSpPr>
              <a:spLocks noChangeShapeType="1"/>
            </p:cNvSpPr>
            <p:nvPr/>
          </p:nvSpPr>
          <p:spPr bwMode="auto">
            <a:xfrm>
              <a:off x="3266" y="3456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594" name="Oval 9"/>
            <p:cNvSpPr>
              <a:spLocks noChangeArrowheads="1"/>
            </p:cNvSpPr>
            <p:nvPr/>
          </p:nvSpPr>
          <p:spPr bwMode="auto">
            <a:xfrm>
              <a:off x="2018" y="3090"/>
              <a:ext cx="204" cy="2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595" name="AutoShape 10"/>
            <p:cNvSpPr>
              <a:spLocks noChangeArrowheads="1"/>
            </p:cNvSpPr>
            <p:nvPr/>
          </p:nvSpPr>
          <p:spPr bwMode="auto">
            <a:xfrm flipV="1">
              <a:off x="2015" y="2718"/>
              <a:ext cx="214" cy="2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596" name="Rectangle 11"/>
            <p:cNvSpPr>
              <a:spLocks noChangeArrowheads="1"/>
            </p:cNvSpPr>
            <p:nvPr/>
          </p:nvSpPr>
          <p:spPr bwMode="auto">
            <a:xfrm>
              <a:off x="2020" y="2360"/>
              <a:ext cx="200" cy="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021" y="2004"/>
              <a:ext cx="198" cy="198"/>
              <a:chOff x="2021" y="2004"/>
              <a:chExt cx="198" cy="198"/>
            </a:xfrm>
          </p:grpSpPr>
          <p:sp>
            <p:nvSpPr>
              <p:cNvPr id="67623" name="Line 13"/>
              <p:cNvSpPr>
                <a:spLocks noChangeShapeType="1"/>
              </p:cNvSpPr>
              <p:nvPr/>
            </p:nvSpPr>
            <p:spPr bwMode="auto">
              <a:xfrm>
                <a:off x="2120" y="2004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24" name="Line 14"/>
              <p:cNvSpPr>
                <a:spLocks noChangeShapeType="1"/>
              </p:cNvSpPr>
              <p:nvPr/>
            </p:nvSpPr>
            <p:spPr bwMode="auto">
              <a:xfrm rot="5400000">
                <a:off x="2120" y="2001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399" y="2004"/>
              <a:ext cx="198" cy="198"/>
              <a:chOff x="2021" y="2004"/>
              <a:chExt cx="198" cy="198"/>
            </a:xfrm>
          </p:grpSpPr>
          <p:sp>
            <p:nvSpPr>
              <p:cNvPr id="67621" name="Line 16"/>
              <p:cNvSpPr>
                <a:spLocks noChangeShapeType="1"/>
              </p:cNvSpPr>
              <p:nvPr/>
            </p:nvSpPr>
            <p:spPr bwMode="auto">
              <a:xfrm>
                <a:off x="2120" y="2004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22" name="Line 17"/>
              <p:cNvSpPr>
                <a:spLocks noChangeShapeType="1"/>
              </p:cNvSpPr>
              <p:nvPr/>
            </p:nvSpPr>
            <p:spPr bwMode="auto">
              <a:xfrm rot="5400000">
                <a:off x="2120" y="2001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831" y="2004"/>
              <a:ext cx="198" cy="198"/>
              <a:chOff x="2021" y="2004"/>
              <a:chExt cx="198" cy="198"/>
            </a:xfrm>
          </p:grpSpPr>
          <p:sp>
            <p:nvSpPr>
              <p:cNvPr id="67619" name="Line 19"/>
              <p:cNvSpPr>
                <a:spLocks noChangeShapeType="1"/>
              </p:cNvSpPr>
              <p:nvPr/>
            </p:nvSpPr>
            <p:spPr bwMode="auto">
              <a:xfrm>
                <a:off x="2120" y="2004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20" name="Line 20"/>
              <p:cNvSpPr>
                <a:spLocks noChangeShapeType="1"/>
              </p:cNvSpPr>
              <p:nvPr/>
            </p:nvSpPr>
            <p:spPr bwMode="auto">
              <a:xfrm rot="5400000">
                <a:off x="2120" y="2001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161" y="2004"/>
              <a:ext cx="198" cy="198"/>
              <a:chOff x="2021" y="2004"/>
              <a:chExt cx="198" cy="198"/>
            </a:xfrm>
          </p:grpSpPr>
          <p:sp>
            <p:nvSpPr>
              <p:cNvPr id="67617" name="Line 22"/>
              <p:cNvSpPr>
                <a:spLocks noChangeShapeType="1"/>
              </p:cNvSpPr>
              <p:nvPr/>
            </p:nvSpPr>
            <p:spPr bwMode="auto">
              <a:xfrm>
                <a:off x="2120" y="2004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18" name="Line 23"/>
              <p:cNvSpPr>
                <a:spLocks noChangeShapeType="1"/>
              </p:cNvSpPr>
              <p:nvPr/>
            </p:nvSpPr>
            <p:spPr bwMode="auto">
              <a:xfrm rot="5400000">
                <a:off x="2120" y="2001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554" y="2004"/>
              <a:ext cx="198" cy="198"/>
              <a:chOff x="2021" y="2004"/>
              <a:chExt cx="198" cy="198"/>
            </a:xfrm>
          </p:grpSpPr>
          <p:sp>
            <p:nvSpPr>
              <p:cNvPr id="67615" name="Line 25"/>
              <p:cNvSpPr>
                <a:spLocks noChangeShapeType="1"/>
              </p:cNvSpPr>
              <p:nvPr/>
            </p:nvSpPr>
            <p:spPr bwMode="auto">
              <a:xfrm>
                <a:off x="2120" y="2004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16" name="Line 26"/>
              <p:cNvSpPr>
                <a:spLocks noChangeShapeType="1"/>
              </p:cNvSpPr>
              <p:nvPr/>
            </p:nvSpPr>
            <p:spPr bwMode="auto">
              <a:xfrm rot="5400000">
                <a:off x="2120" y="2001"/>
                <a:ext cx="0" cy="19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7602" name="Rectangle 27"/>
            <p:cNvSpPr>
              <a:spLocks noChangeArrowheads="1"/>
            </p:cNvSpPr>
            <p:nvPr/>
          </p:nvSpPr>
          <p:spPr bwMode="auto">
            <a:xfrm>
              <a:off x="2401" y="2360"/>
              <a:ext cx="200" cy="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3" name="Rectangle 28"/>
            <p:cNvSpPr>
              <a:spLocks noChangeArrowheads="1"/>
            </p:cNvSpPr>
            <p:nvPr/>
          </p:nvSpPr>
          <p:spPr bwMode="auto">
            <a:xfrm>
              <a:off x="2785" y="2360"/>
              <a:ext cx="200" cy="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4" name="Rectangle 29"/>
            <p:cNvSpPr>
              <a:spLocks noChangeArrowheads="1"/>
            </p:cNvSpPr>
            <p:nvPr/>
          </p:nvSpPr>
          <p:spPr bwMode="auto">
            <a:xfrm>
              <a:off x="3163" y="2360"/>
              <a:ext cx="200" cy="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5" name="Rectangle 30"/>
            <p:cNvSpPr>
              <a:spLocks noChangeArrowheads="1"/>
            </p:cNvSpPr>
            <p:nvPr/>
          </p:nvSpPr>
          <p:spPr bwMode="auto">
            <a:xfrm>
              <a:off x="3586" y="2360"/>
              <a:ext cx="200" cy="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6" name="AutoShape 31"/>
            <p:cNvSpPr>
              <a:spLocks noChangeArrowheads="1"/>
            </p:cNvSpPr>
            <p:nvPr/>
          </p:nvSpPr>
          <p:spPr bwMode="auto">
            <a:xfrm flipV="1">
              <a:off x="3182" y="2718"/>
              <a:ext cx="214" cy="2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7" name="AutoShape 32"/>
            <p:cNvSpPr>
              <a:spLocks noChangeArrowheads="1"/>
            </p:cNvSpPr>
            <p:nvPr/>
          </p:nvSpPr>
          <p:spPr bwMode="auto">
            <a:xfrm flipV="1">
              <a:off x="2396" y="2718"/>
              <a:ext cx="214" cy="2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8" name="AutoShape 33"/>
            <p:cNvSpPr>
              <a:spLocks noChangeArrowheads="1"/>
            </p:cNvSpPr>
            <p:nvPr/>
          </p:nvSpPr>
          <p:spPr bwMode="auto">
            <a:xfrm flipV="1">
              <a:off x="2780" y="2718"/>
              <a:ext cx="214" cy="2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9" name="AutoShape 34"/>
            <p:cNvSpPr>
              <a:spLocks noChangeArrowheads="1"/>
            </p:cNvSpPr>
            <p:nvPr/>
          </p:nvSpPr>
          <p:spPr bwMode="auto">
            <a:xfrm flipV="1">
              <a:off x="3545" y="2718"/>
              <a:ext cx="214" cy="2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0" name="Oval 35"/>
            <p:cNvSpPr>
              <a:spLocks noChangeArrowheads="1"/>
            </p:cNvSpPr>
            <p:nvPr/>
          </p:nvSpPr>
          <p:spPr bwMode="auto">
            <a:xfrm>
              <a:off x="2399" y="3090"/>
              <a:ext cx="204" cy="2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1" name="Oval 36"/>
            <p:cNvSpPr>
              <a:spLocks noChangeArrowheads="1"/>
            </p:cNvSpPr>
            <p:nvPr/>
          </p:nvSpPr>
          <p:spPr bwMode="auto">
            <a:xfrm>
              <a:off x="2790" y="3090"/>
              <a:ext cx="204" cy="20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2" name="Oval 37"/>
            <p:cNvSpPr>
              <a:spLocks noChangeArrowheads="1"/>
            </p:cNvSpPr>
            <p:nvPr/>
          </p:nvSpPr>
          <p:spPr bwMode="auto">
            <a:xfrm>
              <a:off x="3161" y="3090"/>
              <a:ext cx="204" cy="2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3" name="Oval 38"/>
            <p:cNvSpPr>
              <a:spLocks noChangeArrowheads="1"/>
            </p:cNvSpPr>
            <p:nvPr/>
          </p:nvSpPr>
          <p:spPr bwMode="auto">
            <a:xfrm>
              <a:off x="3548" y="3089"/>
              <a:ext cx="204" cy="2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4" name="Line 39"/>
            <p:cNvSpPr>
              <a:spLocks noChangeShapeType="1"/>
            </p:cNvSpPr>
            <p:nvPr/>
          </p:nvSpPr>
          <p:spPr bwMode="auto">
            <a:xfrm>
              <a:off x="2511" y="3454"/>
              <a:ext cx="0" cy="1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588" name="Rectangle 40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8304212" cy="827088"/>
          </a:xfrm>
          <a:noFill/>
        </p:spPr>
        <p:txBody>
          <a:bodyPr/>
          <a:lstStyle/>
          <a:p>
            <a:r>
              <a:rPr lang="de-DE" smtClean="0"/>
              <a:t>Differenzierter Stereotest, fünfreihig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Binokularer Seheindruck mit Analysatoren bei </a:t>
            </a:r>
            <a:r>
              <a:rPr lang="de-DE" u="sng" smtClean="0"/>
              <a:t>Normal</a:t>
            </a:r>
            <a:r>
              <a:rPr lang="de-DE" smtClean="0"/>
              <a:t>darbietung: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8304212" cy="827088"/>
          </a:xfrm>
          <a:noFill/>
        </p:spPr>
        <p:txBody>
          <a:bodyPr/>
          <a:lstStyle/>
          <a:p>
            <a:r>
              <a:rPr lang="de-DE" smtClean="0"/>
              <a:t>Differenzierter Stereotest, fünfreihig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81000" y="3962400"/>
            <a:ext cx="817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Binokularer Seheindruck mit Analysatoren bei </a:t>
            </a:r>
            <a:r>
              <a:rPr kumimoji="1" lang="de-DE" sz="3000" u="sng"/>
              <a:t>Invers</a:t>
            </a:r>
            <a:r>
              <a:rPr kumimoji="1" lang="de-DE" sz="3000"/>
              <a:t>darbietung:</a:t>
            </a: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381000" y="2513013"/>
            <a:ext cx="8382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Die Stereoobjekte treten nach vorn aus der Testebene heraus. Sie erscheinen dem </a:t>
            </a:r>
            <a:br>
              <a:rPr kumimoji="1" lang="de-DE" sz="2800"/>
            </a:br>
            <a:r>
              <a:rPr kumimoji="1" lang="de-DE" sz="2800"/>
              <a:t>Klienten also näher als die restlichen Objekte.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381000" y="4951413"/>
            <a:ext cx="8178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Die Stereoobjekte treten nach hinten aus der Testebene heraus. Sie erscheinen dem Klienten also ferner als die restlichen Objekte.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utoUpdateAnimBg="0"/>
      <p:bldP spid="252933" grpId="0" autoUpdateAnimBg="0"/>
      <p:bldP spid="252934" grpId="0" autoUpdateAnimBg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2857500" cy="549275"/>
          </a:xfrm>
        </p:spPr>
        <p:txBody>
          <a:bodyPr/>
          <a:lstStyle/>
          <a:p>
            <a:r>
              <a:rPr lang="de-DE" smtClean="0"/>
              <a:t>Fusionsreize</a:t>
            </a: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811213" y="2552700"/>
            <a:ext cx="7600950" cy="2908300"/>
            <a:chOff x="511" y="1608"/>
            <a:chExt cx="4788" cy="1832"/>
          </a:xfrm>
        </p:grpSpPr>
        <p:sp>
          <p:nvSpPr>
            <p:cNvPr id="69713" name="Rectangle 19"/>
            <p:cNvSpPr>
              <a:spLocks noChangeAspect="1" noChangeArrowheads="1"/>
            </p:cNvSpPr>
            <p:nvPr/>
          </p:nvSpPr>
          <p:spPr bwMode="auto">
            <a:xfrm>
              <a:off x="581" y="1681"/>
              <a:ext cx="1681" cy="1688"/>
            </a:xfrm>
            <a:prstGeom prst="rect">
              <a:avLst/>
            </a:prstGeom>
            <a:solidFill>
              <a:srgbClr val="969696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714" name="Oval 20"/>
            <p:cNvSpPr>
              <a:spLocks noChangeAspect="1" noChangeArrowheads="1"/>
            </p:cNvSpPr>
            <p:nvPr/>
          </p:nvSpPr>
          <p:spPr bwMode="auto">
            <a:xfrm>
              <a:off x="933" y="2032"/>
              <a:ext cx="980" cy="986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715" name="Oval 21"/>
            <p:cNvSpPr>
              <a:spLocks noChangeAspect="1" noChangeArrowheads="1"/>
            </p:cNvSpPr>
            <p:nvPr/>
          </p:nvSpPr>
          <p:spPr bwMode="auto">
            <a:xfrm>
              <a:off x="1354" y="2454"/>
              <a:ext cx="140" cy="141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oup 47"/>
            <p:cNvGrpSpPr>
              <a:grpSpLocks noChangeAspect="1"/>
            </p:cNvGrpSpPr>
            <p:nvPr/>
          </p:nvGrpSpPr>
          <p:grpSpPr bwMode="auto">
            <a:xfrm>
              <a:off x="511" y="1608"/>
              <a:ext cx="1824" cy="1832"/>
              <a:chOff x="0" y="0"/>
              <a:chExt cx="20000" cy="20000"/>
            </a:xfrm>
          </p:grpSpPr>
          <p:sp>
            <p:nvSpPr>
              <p:cNvPr id="69724" name="Line 48"/>
              <p:cNvSpPr>
                <a:spLocks noChangeAspect="1" noChangeShapeType="1"/>
              </p:cNvSpPr>
              <p:nvPr/>
            </p:nvSpPr>
            <p:spPr bwMode="auto">
              <a:xfrm>
                <a:off x="0" y="9996"/>
                <a:ext cx="20000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725" name="Line 49"/>
              <p:cNvSpPr>
                <a:spLocks noChangeAspect="1" noChangeShapeType="1"/>
              </p:cNvSpPr>
              <p:nvPr/>
            </p:nvSpPr>
            <p:spPr bwMode="auto">
              <a:xfrm>
                <a:off x="9999" y="0"/>
                <a:ext cx="5" cy="2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9717" name="Text Box 50"/>
            <p:cNvSpPr txBox="1">
              <a:spLocks noChangeArrowheads="1"/>
            </p:cNvSpPr>
            <p:nvPr/>
          </p:nvSpPr>
          <p:spPr bwMode="auto">
            <a:xfrm>
              <a:off x="2052" y="1668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L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69718" name="Rectangle 68"/>
            <p:cNvSpPr>
              <a:spLocks noChangeAspect="1" noChangeArrowheads="1"/>
            </p:cNvSpPr>
            <p:nvPr/>
          </p:nvSpPr>
          <p:spPr bwMode="auto">
            <a:xfrm>
              <a:off x="3545" y="1681"/>
              <a:ext cx="1681" cy="1688"/>
            </a:xfrm>
            <a:prstGeom prst="rect">
              <a:avLst/>
            </a:prstGeom>
            <a:solidFill>
              <a:srgbClr val="969696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719" name="Oval 69"/>
            <p:cNvSpPr>
              <a:spLocks noChangeAspect="1" noChangeArrowheads="1"/>
            </p:cNvSpPr>
            <p:nvPr/>
          </p:nvSpPr>
          <p:spPr bwMode="auto">
            <a:xfrm>
              <a:off x="3897" y="2032"/>
              <a:ext cx="980" cy="986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720" name="Oval 70"/>
            <p:cNvSpPr>
              <a:spLocks noChangeAspect="1" noChangeArrowheads="1"/>
            </p:cNvSpPr>
            <p:nvPr/>
          </p:nvSpPr>
          <p:spPr bwMode="auto">
            <a:xfrm>
              <a:off x="4318" y="2454"/>
              <a:ext cx="140" cy="141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721" name="Line 98"/>
            <p:cNvSpPr>
              <a:spLocks noChangeAspect="1" noChangeShapeType="1"/>
            </p:cNvSpPr>
            <p:nvPr/>
          </p:nvSpPr>
          <p:spPr bwMode="auto">
            <a:xfrm>
              <a:off x="3475" y="252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722" name="Line 99"/>
            <p:cNvSpPr>
              <a:spLocks noChangeAspect="1" noChangeShapeType="1"/>
            </p:cNvSpPr>
            <p:nvPr/>
          </p:nvSpPr>
          <p:spPr bwMode="auto">
            <a:xfrm>
              <a:off x="4387" y="1608"/>
              <a:ext cx="0" cy="18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723" name="Text Box 100"/>
            <p:cNvSpPr txBox="1">
              <a:spLocks noChangeArrowheads="1"/>
            </p:cNvSpPr>
            <p:nvPr/>
          </p:nvSpPr>
          <p:spPr bwMode="auto">
            <a:xfrm>
              <a:off x="3528" y="1656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</a:rPr>
                <a:t>R</a:t>
              </a:r>
              <a:endParaRPr lang="de-DE" sz="2400">
                <a:latin typeface="Times New Roman" pitchFamily="18" charset="0"/>
              </a:endParaRPr>
            </a:p>
          </p:txBody>
        </p:sp>
      </p:grpSp>
      <p:sp>
        <p:nvSpPr>
          <p:cNvPr id="69636" name="Rectangle 176"/>
          <p:cNvSpPr>
            <a:spLocks noGrp="1" noChangeArrowheads="1"/>
          </p:cNvSpPr>
          <p:nvPr>
            <p:ph type="title"/>
          </p:nvPr>
        </p:nvSpPr>
        <p:spPr>
          <a:xfrm>
            <a:off x="382588" y="215900"/>
            <a:ext cx="8304212" cy="827088"/>
          </a:xfrm>
          <a:noFill/>
        </p:spPr>
        <p:txBody>
          <a:bodyPr/>
          <a:lstStyle/>
          <a:p>
            <a:r>
              <a:rPr lang="de-DE" smtClean="0"/>
              <a:t>Differenzierter Stereotest, fünfreihig</a:t>
            </a:r>
          </a:p>
        </p:txBody>
      </p:sp>
      <p:sp>
        <p:nvSpPr>
          <p:cNvPr id="254131" name="Rectangle 179"/>
          <p:cNvSpPr>
            <a:spLocks noChangeArrowheads="1"/>
          </p:cNvSpPr>
          <p:nvPr/>
        </p:nvSpPr>
        <p:spPr bwMode="auto">
          <a:xfrm>
            <a:off x="781050" y="57150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200"/>
              <a:t>Fusionsreize sind in allen drei Bereichen vorhanden, nämlich zentral, parazentral und peripher - wie im natürlichen Sehen.</a:t>
            </a: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1219200" y="3105150"/>
            <a:ext cx="6781800" cy="1797050"/>
            <a:chOff x="768" y="1956"/>
            <a:chExt cx="4272" cy="1132"/>
          </a:xfrm>
        </p:grpSpPr>
        <p:grpSp>
          <p:nvGrpSpPr>
            <p:cNvPr id="5" name="Group 183"/>
            <p:cNvGrpSpPr>
              <a:grpSpLocks/>
            </p:cNvGrpSpPr>
            <p:nvPr/>
          </p:nvGrpSpPr>
          <p:grpSpPr bwMode="auto">
            <a:xfrm>
              <a:off x="3732" y="1956"/>
              <a:ext cx="1308" cy="1132"/>
              <a:chOff x="3732" y="1956"/>
              <a:chExt cx="1308" cy="1132"/>
            </a:xfrm>
          </p:grpSpPr>
          <p:sp>
            <p:nvSpPr>
              <p:cNvPr id="69677" name="Rectangle 184"/>
              <p:cNvSpPr>
                <a:spLocks noChangeArrowheads="1"/>
              </p:cNvSpPr>
              <p:nvPr/>
            </p:nvSpPr>
            <p:spPr bwMode="auto">
              <a:xfrm>
                <a:off x="3732" y="1956"/>
                <a:ext cx="1308" cy="11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78" name="Line 185"/>
              <p:cNvSpPr>
                <a:spLocks noChangeShapeType="1"/>
              </p:cNvSpPr>
              <p:nvPr/>
            </p:nvSpPr>
            <p:spPr bwMode="auto">
              <a:xfrm>
                <a:off x="4389" y="2910"/>
                <a:ext cx="0" cy="12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79" name="Line 186"/>
              <p:cNvSpPr>
                <a:spLocks noChangeShapeType="1"/>
              </p:cNvSpPr>
              <p:nvPr/>
            </p:nvSpPr>
            <p:spPr bwMode="auto">
              <a:xfrm>
                <a:off x="3921" y="2910"/>
                <a:ext cx="0" cy="12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80" name="Line 187"/>
              <p:cNvSpPr>
                <a:spLocks noChangeShapeType="1"/>
              </p:cNvSpPr>
              <p:nvPr/>
            </p:nvSpPr>
            <p:spPr bwMode="auto">
              <a:xfrm>
                <a:off x="4858" y="2912"/>
                <a:ext cx="0" cy="1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81" name="Line 188"/>
              <p:cNvSpPr>
                <a:spLocks noChangeShapeType="1"/>
              </p:cNvSpPr>
              <p:nvPr/>
            </p:nvSpPr>
            <p:spPr bwMode="auto">
              <a:xfrm>
                <a:off x="4622" y="2912"/>
                <a:ext cx="0" cy="1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82" name="Oval 189"/>
              <p:cNvSpPr>
                <a:spLocks noChangeArrowheads="1"/>
              </p:cNvSpPr>
              <p:nvPr/>
            </p:nvSpPr>
            <p:spPr bwMode="auto">
              <a:xfrm>
                <a:off x="3858" y="2687"/>
                <a:ext cx="125" cy="1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83" name="AutoShape 190"/>
              <p:cNvSpPr>
                <a:spLocks noChangeArrowheads="1"/>
              </p:cNvSpPr>
              <p:nvPr/>
            </p:nvSpPr>
            <p:spPr bwMode="auto">
              <a:xfrm flipV="1">
                <a:off x="3856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84" name="Rectangle 191"/>
              <p:cNvSpPr>
                <a:spLocks noChangeArrowheads="1"/>
              </p:cNvSpPr>
              <p:nvPr/>
            </p:nvSpPr>
            <p:spPr bwMode="auto">
              <a:xfrm>
                <a:off x="3859" y="2240"/>
                <a:ext cx="123" cy="12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6" name="Group 192"/>
              <p:cNvGrpSpPr>
                <a:grpSpLocks/>
              </p:cNvGrpSpPr>
              <p:nvPr/>
            </p:nvGrpSpPr>
            <p:grpSpPr bwMode="auto">
              <a:xfrm>
                <a:off x="3860" y="2022"/>
                <a:ext cx="121" cy="121"/>
                <a:chOff x="2021" y="2004"/>
                <a:chExt cx="198" cy="198"/>
              </a:xfrm>
            </p:grpSpPr>
            <p:sp>
              <p:nvSpPr>
                <p:cNvPr id="69711" name="Line 193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712" name="Line 194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195"/>
              <p:cNvGrpSpPr>
                <a:grpSpLocks/>
              </p:cNvGrpSpPr>
              <p:nvPr/>
            </p:nvGrpSpPr>
            <p:grpSpPr bwMode="auto">
              <a:xfrm>
                <a:off x="4091" y="2022"/>
                <a:ext cx="122" cy="121"/>
                <a:chOff x="2021" y="2004"/>
                <a:chExt cx="198" cy="198"/>
              </a:xfrm>
            </p:grpSpPr>
            <p:sp>
              <p:nvSpPr>
                <p:cNvPr id="69709" name="Line 196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710" name="Line 197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198"/>
              <p:cNvGrpSpPr>
                <a:grpSpLocks/>
              </p:cNvGrpSpPr>
              <p:nvPr/>
            </p:nvGrpSpPr>
            <p:grpSpPr bwMode="auto">
              <a:xfrm>
                <a:off x="4356" y="2022"/>
                <a:ext cx="121" cy="121"/>
                <a:chOff x="2021" y="2004"/>
                <a:chExt cx="198" cy="198"/>
              </a:xfrm>
            </p:grpSpPr>
            <p:sp>
              <p:nvSpPr>
                <p:cNvPr id="69707" name="Line 199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708" name="Line 200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9" name="Group 201"/>
              <p:cNvGrpSpPr>
                <a:grpSpLocks/>
              </p:cNvGrpSpPr>
              <p:nvPr/>
            </p:nvGrpSpPr>
            <p:grpSpPr bwMode="auto">
              <a:xfrm>
                <a:off x="4558" y="2022"/>
                <a:ext cx="121" cy="121"/>
                <a:chOff x="2021" y="2004"/>
                <a:chExt cx="198" cy="198"/>
              </a:xfrm>
            </p:grpSpPr>
            <p:sp>
              <p:nvSpPr>
                <p:cNvPr id="69705" name="Line 202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706" name="Line 203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204"/>
              <p:cNvGrpSpPr>
                <a:grpSpLocks/>
              </p:cNvGrpSpPr>
              <p:nvPr/>
            </p:nvGrpSpPr>
            <p:grpSpPr bwMode="auto">
              <a:xfrm>
                <a:off x="4799" y="2022"/>
                <a:ext cx="121" cy="121"/>
                <a:chOff x="2021" y="2004"/>
                <a:chExt cx="198" cy="198"/>
              </a:xfrm>
            </p:grpSpPr>
            <p:sp>
              <p:nvSpPr>
                <p:cNvPr id="69703" name="Line 205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704" name="Line 206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69690" name="Rectangle 207"/>
              <p:cNvSpPr>
                <a:spLocks noChangeArrowheads="1"/>
              </p:cNvSpPr>
              <p:nvPr/>
            </p:nvSpPr>
            <p:spPr bwMode="auto">
              <a:xfrm>
                <a:off x="4093" y="2240"/>
                <a:ext cx="122" cy="12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91" name="Rectangle 208"/>
              <p:cNvSpPr>
                <a:spLocks noChangeArrowheads="1"/>
              </p:cNvSpPr>
              <p:nvPr/>
            </p:nvSpPr>
            <p:spPr bwMode="auto">
              <a:xfrm>
                <a:off x="4328" y="2240"/>
                <a:ext cx="122" cy="12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92" name="Rectangle 209"/>
              <p:cNvSpPr>
                <a:spLocks noChangeArrowheads="1"/>
              </p:cNvSpPr>
              <p:nvPr/>
            </p:nvSpPr>
            <p:spPr bwMode="auto">
              <a:xfrm>
                <a:off x="4559" y="2240"/>
                <a:ext cx="123" cy="12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93" name="Rectangle 210"/>
              <p:cNvSpPr>
                <a:spLocks noChangeArrowheads="1"/>
              </p:cNvSpPr>
              <p:nvPr/>
            </p:nvSpPr>
            <p:spPr bwMode="auto">
              <a:xfrm>
                <a:off x="4818" y="2240"/>
                <a:ext cx="123" cy="123"/>
              </a:xfrm>
              <a:prstGeom prst="rect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94" name="AutoShape 211"/>
              <p:cNvSpPr>
                <a:spLocks noChangeArrowheads="1"/>
              </p:cNvSpPr>
              <p:nvPr/>
            </p:nvSpPr>
            <p:spPr bwMode="auto">
              <a:xfrm flipV="1">
                <a:off x="4571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95" name="AutoShape 212"/>
              <p:cNvSpPr>
                <a:spLocks noChangeArrowheads="1"/>
              </p:cNvSpPr>
              <p:nvPr/>
            </p:nvSpPr>
            <p:spPr bwMode="auto">
              <a:xfrm flipV="1">
                <a:off x="4090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96" name="AutoShape 213"/>
              <p:cNvSpPr>
                <a:spLocks noChangeArrowheads="1"/>
              </p:cNvSpPr>
              <p:nvPr/>
            </p:nvSpPr>
            <p:spPr bwMode="auto">
              <a:xfrm flipV="1">
                <a:off x="4325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97" name="AutoShape 214"/>
              <p:cNvSpPr>
                <a:spLocks noChangeArrowheads="1"/>
              </p:cNvSpPr>
              <p:nvPr/>
            </p:nvSpPr>
            <p:spPr bwMode="auto">
              <a:xfrm flipV="1">
                <a:off x="4793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98" name="Oval 215"/>
              <p:cNvSpPr>
                <a:spLocks noChangeArrowheads="1"/>
              </p:cNvSpPr>
              <p:nvPr/>
            </p:nvSpPr>
            <p:spPr bwMode="auto">
              <a:xfrm>
                <a:off x="4091" y="2687"/>
                <a:ext cx="125" cy="1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99" name="Oval 216"/>
              <p:cNvSpPr>
                <a:spLocks noChangeArrowheads="1"/>
              </p:cNvSpPr>
              <p:nvPr/>
            </p:nvSpPr>
            <p:spPr bwMode="auto">
              <a:xfrm>
                <a:off x="4331" y="2687"/>
                <a:ext cx="125" cy="125"/>
              </a:xfrm>
              <a:prstGeom prst="ellips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700" name="Oval 217"/>
              <p:cNvSpPr>
                <a:spLocks noChangeArrowheads="1"/>
              </p:cNvSpPr>
              <p:nvPr/>
            </p:nvSpPr>
            <p:spPr bwMode="auto">
              <a:xfrm>
                <a:off x="4558" y="2687"/>
                <a:ext cx="125" cy="1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701" name="Oval 218"/>
              <p:cNvSpPr>
                <a:spLocks noChangeArrowheads="1"/>
              </p:cNvSpPr>
              <p:nvPr/>
            </p:nvSpPr>
            <p:spPr bwMode="auto">
              <a:xfrm>
                <a:off x="4795" y="2687"/>
                <a:ext cx="125" cy="1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702" name="Line 219"/>
              <p:cNvSpPr>
                <a:spLocks noChangeShapeType="1"/>
              </p:cNvSpPr>
              <p:nvPr/>
            </p:nvSpPr>
            <p:spPr bwMode="auto">
              <a:xfrm>
                <a:off x="4160" y="2910"/>
                <a:ext cx="0" cy="12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" name="Group 220"/>
            <p:cNvGrpSpPr>
              <a:grpSpLocks/>
            </p:cNvGrpSpPr>
            <p:nvPr/>
          </p:nvGrpSpPr>
          <p:grpSpPr bwMode="auto">
            <a:xfrm>
              <a:off x="768" y="1956"/>
              <a:ext cx="1308" cy="1132"/>
              <a:chOff x="768" y="1956"/>
              <a:chExt cx="1308" cy="1132"/>
            </a:xfrm>
          </p:grpSpPr>
          <p:sp>
            <p:nvSpPr>
              <p:cNvPr id="69641" name="Rectangle 221"/>
              <p:cNvSpPr>
                <a:spLocks noChangeArrowheads="1"/>
              </p:cNvSpPr>
              <p:nvPr/>
            </p:nvSpPr>
            <p:spPr bwMode="auto">
              <a:xfrm flipH="1">
                <a:off x="768" y="1956"/>
                <a:ext cx="1308" cy="11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42" name="Line 222"/>
              <p:cNvSpPr>
                <a:spLocks noChangeShapeType="1"/>
              </p:cNvSpPr>
              <p:nvPr/>
            </p:nvSpPr>
            <p:spPr bwMode="auto">
              <a:xfrm flipH="1">
                <a:off x="1419" y="2910"/>
                <a:ext cx="0" cy="12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43" name="Line 223"/>
              <p:cNvSpPr>
                <a:spLocks noChangeShapeType="1"/>
              </p:cNvSpPr>
              <p:nvPr/>
            </p:nvSpPr>
            <p:spPr bwMode="auto">
              <a:xfrm flipH="1">
                <a:off x="1887" y="2910"/>
                <a:ext cx="0" cy="12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44" name="Line 224"/>
              <p:cNvSpPr>
                <a:spLocks noChangeShapeType="1"/>
              </p:cNvSpPr>
              <p:nvPr/>
            </p:nvSpPr>
            <p:spPr bwMode="auto">
              <a:xfrm flipH="1">
                <a:off x="950" y="2912"/>
                <a:ext cx="0" cy="1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45" name="Line 225"/>
              <p:cNvSpPr>
                <a:spLocks noChangeShapeType="1"/>
              </p:cNvSpPr>
              <p:nvPr/>
            </p:nvSpPr>
            <p:spPr bwMode="auto">
              <a:xfrm flipH="1">
                <a:off x="1186" y="2912"/>
                <a:ext cx="0" cy="12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46" name="Oval 226"/>
              <p:cNvSpPr>
                <a:spLocks noChangeArrowheads="1"/>
              </p:cNvSpPr>
              <p:nvPr/>
            </p:nvSpPr>
            <p:spPr bwMode="auto">
              <a:xfrm flipH="1">
                <a:off x="1825" y="2687"/>
                <a:ext cx="125" cy="1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47" name="AutoShape 227"/>
              <p:cNvSpPr>
                <a:spLocks noChangeArrowheads="1"/>
              </p:cNvSpPr>
              <p:nvPr/>
            </p:nvSpPr>
            <p:spPr bwMode="auto">
              <a:xfrm flipH="1" flipV="1">
                <a:off x="1821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48" name="Rectangle 228"/>
              <p:cNvSpPr>
                <a:spLocks noChangeArrowheads="1"/>
              </p:cNvSpPr>
              <p:nvPr/>
            </p:nvSpPr>
            <p:spPr bwMode="auto">
              <a:xfrm flipH="1">
                <a:off x="1826" y="2240"/>
                <a:ext cx="123" cy="12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229"/>
              <p:cNvGrpSpPr>
                <a:grpSpLocks/>
              </p:cNvGrpSpPr>
              <p:nvPr/>
            </p:nvGrpSpPr>
            <p:grpSpPr bwMode="auto">
              <a:xfrm flipH="1">
                <a:off x="1827" y="2022"/>
                <a:ext cx="121" cy="121"/>
                <a:chOff x="2021" y="2004"/>
                <a:chExt cx="198" cy="198"/>
              </a:xfrm>
            </p:grpSpPr>
            <p:sp>
              <p:nvSpPr>
                <p:cNvPr id="69675" name="Line 230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676" name="Line 231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/>
            </p:nvGrpSpPr>
            <p:grpSpPr bwMode="auto">
              <a:xfrm flipH="1">
                <a:off x="1595" y="2022"/>
                <a:ext cx="122" cy="121"/>
                <a:chOff x="2021" y="2004"/>
                <a:chExt cx="198" cy="198"/>
              </a:xfrm>
            </p:grpSpPr>
            <p:sp>
              <p:nvSpPr>
                <p:cNvPr id="69673" name="Line 233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674" name="Line 234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/>
            </p:nvGrpSpPr>
            <p:grpSpPr bwMode="auto">
              <a:xfrm flipH="1">
                <a:off x="1331" y="2022"/>
                <a:ext cx="121" cy="121"/>
                <a:chOff x="2021" y="2004"/>
                <a:chExt cx="198" cy="198"/>
              </a:xfrm>
            </p:grpSpPr>
            <p:sp>
              <p:nvSpPr>
                <p:cNvPr id="69671" name="Line 236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672" name="Line 237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/>
            </p:nvGrpSpPr>
            <p:grpSpPr bwMode="auto">
              <a:xfrm flipH="1">
                <a:off x="1129" y="2022"/>
                <a:ext cx="121" cy="121"/>
                <a:chOff x="2021" y="2004"/>
                <a:chExt cx="198" cy="198"/>
              </a:xfrm>
            </p:grpSpPr>
            <p:sp>
              <p:nvSpPr>
                <p:cNvPr id="69669" name="Line 239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670" name="Line 240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" name="Group 241"/>
              <p:cNvGrpSpPr>
                <a:grpSpLocks/>
              </p:cNvGrpSpPr>
              <p:nvPr/>
            </p:nvGrpSpPr>
            <p:grpSpPr bwMode="auto">
              <a:xfrm flipH="1">
                <a:off x="888" y="2022"/>
                <a:ext cx="121" cy="121"/>
                <a:chOff x="2021" y="2004"/>
                <a:chExt cx="198" cy="198"/>
              </a:xfrm>
            </p:grpSpPr>
            <p:sp>
              <p:nvSpPr>
                <p:cNvPr id="69667" name="Line 242"/>
                <p:cNvSpPr>
                  <a:spLocks noChangeShapeType="1"/>
                </p:cNvSpPr>
                <p:nvPr/>
              </p:nvSpPr>
              <p:spPr bwMode="auto">
                <a:xfrm>
                  <a:off x="2120" y="2004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668" name="Line 243"/>
                <p:cNvSpPr>
                  <a:spLocks noChangeShapeType="1"/>
                </p:cNvSpPr>
                <p:nvPr/>
              </p:nvSpPr>
              <p:spPr bwMode="auto">
                <a:xfrm rot="5400000">
                  <a:off x="2120" y="2001"/>
                  <a:ext cx="0" cy="19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69654" name="Rectangle 244"/>
              <p:cNvSpPr>
                <a:spLocks noChangeArrowheads="1"/>
              </p:cNvSpPr>
              <p:nvPr/>
            </p:nvSpPr>
            <p:spPr bwMode="auto">
              <a:xfrm flipH="1">
                <a:off x="1593" y="2240"/>
                <a:ext cx="122" cy="12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55" name="Rectangle 245"/>
              <p:cNvSpPr>
                <a:spLocks noChangeArrowheads="1"/>
              </p:cNvSpPr>
              <p:nvPr/>
            </p:nvSpPr>
            <p:spPr bwMode="auto">
              <a:xfrm flipH="1">
                <a:off x="1358" y="2240"/>
                <a:ext cx="122" cy="12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56" name="Rectangle 246"/>
              <p:cNvSpPr>
                <a:spLocks noChangeArrowheads="1"/>
              </p:cNvSpPr>
              <p:nvPr/>
            </p:nvSpPr>
            <p:spPr bwMode="auto">
              <a:xfrm flipH="1">
                <a:off x="1126" y="2240"/>
                <a:ext cx="123" cy="123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57" name="Rectangle 247"/>
              <p:cNvSpPr>
                <a:spLocks noChangeArrowheads="1"/>
              </p:cNvSpPr>
              <p:nvPr/>
            </p:nvSpPr>
            <p:spPr bwMode="auto">
              <a:xfrm flipH="1">
                <a:off x="867" y="2240"/>
                <a:ext cx="123" cy="123"/>
              </a:xfrm>
              <a:prstGeom prst="rect">
                <a:avLst/>
              </a:prstGeom>
              <a:noFill/>
              <a:ln w="5715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58" name="AutoShape 248"/>
              <p:cNvSpPr>
                <a:spLocks noChangeArrowheads="1"/>
              </p:cNvSpPr>
              <p:nvPr/>
            </p:nvSpPr>
            <p:spPr bwMode="auto">
              <a:xfrm flipH="1" flipV="1">
                <a:off x="1106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59" name="AutoShape 249"/>
              <p:cNvSpPr>
                <a:spLocks noChangeArrowheads="1"/>
              </p:cNvSpPr>
              <p:nvPr/>
            </p:nvSpPr>
            <p:spPr bwMode="auto">
              <a:xfrm flipH="1" flipV="1">
                <a:off x="1587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60" name="AutoShape 250"/>
              <p:cNvSpPr>
                <a:spLocks noChangeArrowheads="1"/>
              </p:cNvSpPr>
              <p:nvPr/>
            </p:nvSpPr>
            <p:spPr bwMode="auto">
              <a:xfrm flipH="1" flipV="1">
                <a:off x="1352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61" name="AutoShape 251"/>
              <p:cNvSpPr>
                <a:spLocks noChangeArrowheads="1"/>
              </p:cNvSpPr>
              <p:nvPr/>
            </p:nvSpPr>
            <p:spPr bwMode="auto">
              <a:xfrm flipH="1" flipV="1">
                <a:off x="884" y="2460"/>
                <a:ext cx="131" cy="12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62" name="Oval 252"/>
              <p:cNvSpPr>
                <a:spLocks noChangeArrowheads="1"/>
              </p:cNvSpPr>
              <p:nvPr/>
            </p:nvSpPr>
            <p:spPr bwMode="auto">
              <a:xfrm flipH="1">
                <a:off x="1592" y="2687"/>
                <a:ext cx="125" cy="1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63" name="Oval 253"/>
              <p:cNvSpPr>
                <a:spLocks noChangeArrowheads="1"/>
              </p:cNvSpPr>
              <p:nvPr/>
            </p:nvSpPr>
            <p:spPr bwMode="auto">
              <a:xfrm flipH="1">
                <a:off x="1352" y="2687"/>
                <a:ext cx="125" cy="125"/>
              </a:xfrm>
              <a:prstGeom prst="ellips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64" name="Oval 254"/>
              <p:cNvSpPr>
                <a:spLocks noChangeArrowheads="1"/>
              </p:cNvSpPr>
              <p:nvPr/>
            </p:nvSpPr>
            <p:spPr bwMode="auto">
              <a:xfrm flipH="1">
                <a:off x="1125" y="2687"/>
                <a:ext cx="125" cy="1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65" name="Oval 255"/>
              <p:cNvSpPr>
                <a:spLocks noChangeArrowheads="1"/>
              </p:cNvSpPr>
              <p:nvPr/>
            </p:nvSpPr>
            <p:spPr bwMode="auto">
              <a:xfrm flipH="1">
                <a:off x="888" y="2687"/>
                <a:ext cx="125" cy="1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666" name="Line 256"/>
              <p:cNvSpPr>
                <a:spLocks noChangeShapeType="1"/>
              </p:cNvSpPr>
              <p:nvPr/>
            </p:nvSpPr>
            <p:spPr bwMode="auto">
              <a:xfrm flipH="1">
                <a:off x="1648" y="2910"/>
                <a:ext cx="0" cy="12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131" grpId="0" autoUpdateAnimBg="0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mtClean="0"/>
              <a:t>Einschub ...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81000" y="1524000"/>
            <a:ext cx="8178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Spontanverzögerung</a:t>
            </a:r>
          </a:p>
          <a:p>
            <a:pPr marL="342900" indent="-342900"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100"/>
              <a:t>	</a:t>
            </a:r>
            <a:r>
              <a:rPr kumimoji="1" lang="de-DE" sz="2800"/>
              <a:t>Zeitliche Verzögerung der Wahrnehmung von Stereotiefe eines im natürlichen Sehen plötzlich auftauchenden oder in einem Stereotest dargebotenen Stereo-Objekts 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381000" y="3981450"/>
            <a:ext cx="86566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300"/>
              <a:t>	</a:t>
            </a:r>
            <a:r>
              <a:rPr kumimoji="1" lang="de-DE" sz="2400"/>
              <a:t>Die Spontanverzögerung wird mit einer schnellen Stereo-Wechselprobe an einem differenzierten Stereotest gemessen durch den Zeitunterschied zwischen der plötzlichen inversen oder normalen Darbietung des Stereo-Objekts und dem Beginn des querdisparaten Tiefensehens, also dem richtigen Erkennen, ob sich das Stereo-Objekt vor oder hinter dem Fixationsobjekt (der Testebene) befindet.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build="p" autoUpdateAnimBg="0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200" smtClean="0"/>
              <a:t>Korrektionsregeln bei Spontanverzögerung</a:t>
            </a:r>
            <a:r>
              <a:rPr lang="de-DE" sz="2800" smtClean="0"/>
              <a:t> </a:t>
            </a:r>
            <a:endParaRPr lang="de-DE" smtClean="0"/>
          </a:p>
        </p:txBody>
      </p:sp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461963" y="2006600"/>
          <a:ext cx="8023225" cy="4675188"/>
        </p:xfrm>
        <a:graphic>
          <a:graphicData uri="http://schemas.openxmlformats.org/presentationml/2006/ole">
            <p:oleObj spid="_x0000_s138242" name="Dokument" r:id="rId3" imgW="7749000" imgH="46778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  <a:noFill/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/>
              <a:t>Differenzierte Stereoteste ...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mtClean="0">
                <a:solidFill>
                  <a:srgbClr val="969696"/>
                </a:solidFill>
              </a:rPr>
              <a:t>Cowentest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5562600" y="58515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Die vollständige MKH</a:t>
            </a:r>
          </a:p>
        </p:txBody>
      </p:sp>
      <p:sp>
        <p:nvSpPr>
          <p:cNvPr id="5123" name="Text Box 1030"/>
          <p:cNvSpPr txBox="1">
            <a:spLocks noChangeArrowheads="1"/>
          </p:cNvSpPr>
          <p:nvPr/>
        </p:nvSpPr>
        <p:spPr bwMode="auto">
          <a:xfrm>
            <a:off x="2362200" y="4419600"/>
            <a:ext cx="6172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de-DE" sz="2600">
                <a:latin typeface="Arial Black" pitchFamily="34" charset="0"/>
              </a:rPr>
              <a:t>Kleine Ergänzung obigen Titels wegen viel zu knapper Zeit</a:t>
            </a:r>
            <a:endParaRPr kumimoji="1" lang="de-DE" sz="280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Heterophorie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An</a:t>
            </a:r>
            <a:r>
              <a:rPr lang="de-DE" sz="2400" smtClean="0"/>
              <a:t>wesenheit von Fusionsreizen:</a:t>
            </a:r>
          </a:p>
        </p:txBody>
      </p:sp>
      <p:sp>
        <p:nvSpPr>
          <p:cNvPr id="32772" name="Oval 1028"/>
          <p:cNvSpPr>
            <a:spLocks noChangeArrowheads="1"/>
          </p:cNvSpPr>
          <p:nvPr/>
        </p:nvSpPr>
        <p:spPr bwMode="auto">
          <a:xfrm>
            <a:off x="1163638" y="5373688"/>
            <a:ext cx="79375" cy="777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73" name="Oval 1029"/>
          <p:cNvSpPr>
            <a:spLocks noChangeArrowheads="1"/>
          </p:cNvSpPr>
          <p:nvPr/>
        </p:nvSpPr>
        <p:spPr bwMode="auto">
          <a:xfrm>
            <a:off x="762000" y="4554538"/>
            <a:ext cx="866775" cy="863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74" name="Line 1030"/>
          <p:cNvSpPr>
            <a:spLocks noChangeShapeType="1"/>
          </p:cNvSpPr>
          <p:nvPr/>
        </p:nvSpPr>
        <p:spPr bwMode="auto">
          <a:xfrm flipV="1">
            <a:off x="1200150" y="2319338"/>
            <a:ext cx="0" cy="3106737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32775" name="Group 1031"/>
          <p:cNvGrpSpPr>
            <a:grpSpLocks/>
          </p:cNvGrpSpPr>
          <p:nvPr/>
        </p:nvGrpSpPr>
        <p:grpSpPr bwMode="auto">
          <a:xfrm>
            <a:off x="803275" y="5595938"/>
            <a:ext cx="793750" cy="795337"/>
            <a:chOff x="-236" y="0"/>
            <a:chExt cx="20472" cy="20000"/>
          </a:xfrm>
        </p:grpSpPr>
        <p:sp>
          <p:nvSpPr>
            <p:cNvPr id="32801" name="Line 1032"/>
            <p:cNvSpPr>
              <a:spLocks noChangeShapeType="1"/>
            </p:cNvSpPr>
            <p:nvPr/>
          </p:nvSpPr>
          <p:spPr bwMode="auto">
            <a:xfrm>
              <a:off x="9988" y="0"/>
              <a:ext cx="24" cy="20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02" name="Line 1033"/>
            <p:cNvSpPr>
              <a:spLocks noChangeShapeType="1"/>
            </p:cNvSpPr>
            <p:nvPr/>
          </p:nvSpPr>
          <p:spPr bwMode="auto">
            <a:xfrm flipH="1">
              <a:off x="-236" y="9965"/>
              <a:ext cx="20472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776" name="Group 1034"/>
          <p:cNvGrpSpPr>
            <a:grpSpLocks/>
          </p:cNvGrpSpPr>
          <p:nvPr/>
        </p:nvGrpSpPr>
        <p:grpSpPr bwMode="auto">
          <a:xfrm>
            <a:off x="3340100" y="5603875"/>
            <a:ext cx="793750" cy="796925"/>
            <a:chOff x="2256" y="3441"/>
            <a:chExt cx="403" cy="405"/>
          </a:xfrm>
        </p:grpSpPr>
        <p:sp>
          <p:nvSpPr>
            <p:cNvPr id="32797" name="Oval 1035"/>
            <p:cNvSpPr>
              <a:spLocks noChangeArrowheads="1"/>
            </p:cNvSpPr>
            <p:nvPr/>
          </p:nvSpPr>
          <p:spPr bwMode="auto">
            <a:xfrm>
              <a:off x="2401" y="3620"/>
              <a:ext cx="112" cy="4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2798" name="Group 1036"/>
            <p:cNvGrpSpPr>
              <a:grpSpLocks/>
            </p:cNvGrpSpPr>
            <p:nvPr/>
          </p:nvGrpSpPr>
          <p:grpSpPr bwMode="auto">
            <a:xfrm>
              <a:off x="2256" y="3441"/>
              <a:ext cx="403" cy="405"/>
              <a:chOff x="-236" y="0"/>
              <a:chExt cx="20472" cy="20000"/>
            </a:xfrm>
          </p:grpSpPr>
          <p:sp>
            <p:nvSpPr>
              <p:cNvPr id="32799" name="Line 1037"/>
              <p:cNvSpPr>
                <a:spLocks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00" name="Line 1038"/>
              <p:cNvSpPr>
                <a:spLocks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2777" name="Oval 1039"/>
          <p:cNvSpPr>
            <a:spLocks noChangeArrowheads="1"/>
          </p:cNvSpPr>
          <p:nvPr/>
        </p:nvSpPr>
        <p:spPr bwMode="auto">
          <a:xfrm>
            <a:off x="2401888" y="2305050"/>
            <a:ext cx="77787" cy="80963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78" name="Oval 1040"/>
          <p:cNvSpPr>
            <a:spLocks noChangeArrowheads="1"/>
          </p:cNvSpPr>
          <p:nvPr/>
        </p:nvSpPr>
        <p:spPr bwMode="auto">
          <a:xfrm>
            <a:off x="3627438" y="5959475"/>
            <a:ext cx="79375" cy="80963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79" name="Oval 1041"/>
          <p:cNvSpPr>
            <a:spLocks noChangeArrowheads="1"/>
          </p:cNvSpPr>
          <p:nvPr/>
        </p:nvSpPr>
        <p:spPr bwMode="auto">
          <a:xfrm>
            <a:off x="1157288" y="5954713"/>
            <a:ext cx="80962" cy="77787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80" name="Oval 1042"/>
          <p:cNvSpPr>
            <a:spLocks noChangeArrowheads="1"/>
          </p:cNvSpPr>
          <p:nvPr/>
        </p:nvSpPr>
        <p:spPr bwMode="auto">
          <a:xfrm>
            <a:off x="3686175" y="53736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81" name="Oval 1043"/>
          <p:cNvSpPr>
            <a:spLocks noChangeArrowheads="1"/>
          </p:cNvSpPr>
          <p:nvPr/>
        </p:nvSpPr>
        <p:spPr bwMode="auto">
          <a:xfrm>
            <a:off x="3240088" y="4554538"/>
            <a:ext cx="865187" cy="863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82" name="Line 1044"/>
          <p:cNvSpPr>
            <a:spLocks noChangeShapeType="1"/>
          </p:cNvSpPr>
          <p:nvPr/>
        </p:nvSpPr>
        <p:spPr bwMode="auto">
          <a:xfrm>
            <a:off x="3429000" y="2362200"/>
            <a:ext cx="304800" cy="3048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783" name="Oval 1045"/>
          <p:cNvSpPr>
            <a:spLocks noChangeArrowheads="1"/>
          </p:cNvSpPr>
          <p:nvPr/>
        </p:nvSpPr>
        <p:spPr bwMode="auto">
          <a:xfrm>
            <a:off x="5354638" y="2311400"/>
            <a:ext cx="77787" cy="8255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84" name="Rectangle 1046"/>
          <p:cNvSpPr>
            <a:spLocks noChangeArrowheads="1"/>
          </p:cNvSpPr>
          <p:nvPr/>
        </p:nvSpPr>
        <p:spPr bwMode="auto">
          <a:xfrm>
            <a:off x="5711825" y="2165350"/>
            <a:ext cx="30607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angeblicktes fernes Objekt (Fusionsreiz)</a:t>
            </a:r>
            <a:endParaRPr lang="de-DE" sz="1000"/>
          </a:p>
        </p:txBody>
      </p:sp>
      <p:sp>
        <p:nvSpPr>
          <p:cNvPr id="32785" name="Rectangle 1047"/>
          <p:cNvSpPr>
            <a:spLocks noChangeArrowheads="1"/>
          </p:cNvSpPr>
          <p:nvPr/>
        </p:nvSpPr>
        <p:spPr bwMode="auto">
          <a:xfrm>
            <a:off x="5692775" y="5832475"/>
            <a:ext cx="29305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/>
              <a:t>Blick von hinten auf den Augenhintergrund</a:t>
            </a:r>
            <a:endParaRPr lang="de-DE" sz="1000"/>
          </a:p>
        </p:txBody>
      </p:sp>
      <p:sp>
        <p:nvSpPr>
          <p:cNvPr id="32786" name="Line 1048"/>
          <p:cNvSpPr>
            <a:spLocks noChangeShapeType="1"/>
          </p:cNvSpPr>
          <p:nvPr/>
        </p:nvSpPr>
        <p:spPr bwMode="auto">
          <a:xfrm flipV="1">
            <a:off x="1200150" y="2333625"/>
            <a:ext cx="0" cy="3081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787" name="Rectangle 1049"/>
          <p:cNvSpPr>
            <a:spLocks noChangeArrowheads="1"/>
          </p:cNvSpPr>
          <p:nvPr/>
        </p:nvSpPr>
        <p:spPr bwMode="auto">
          <a:xfrm>
            <a:off x="5711825" y="3038475"/>
            <a:ext cx="11636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Fixierlinie</a:t>
            </a:r>
            <a:endParaRPr lang="de-DE" sz="1000"/>
          </a:p>
        </p:txBody>
      </p:sp>
      <p:sp>
        <p:nvSpPr>
          <p:cNvPr id="32788" name="Rectangle 1050"/>
          <p:cNvSpPr>
            <a:spLocks noChangeArrowheads="1"/>
          </p:cNvSpPr>
          <p:nvPr/>
        </p:nvSpPr>
        <p:spPr bwMode="auto">
          <a:xfrm>
            <a:off x="5711825" y="3533775"/>
            <a:ext cx="32813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Hauptstrahl des </a:t>
            </a:r>
            <a:br>
              <a:rPr lang="de-DE"/>
            </a:br>
            <a:r>
              <a:rPr lang="de-DE"/>
              <a:t>abbildenden Lichtbündels</a:t>
            </a:r>
            <a:endParaRPr lang="de-DE" sz="1000"/>
          </a:p>
        </p:txBody>
      </p:sp>
      <p:sp>
        <p:nvSpPr>
          <p:cNvPr id="32789" name="Line 1051"/>
          <p:cNvSpPr>
            <a:spLocks noChangeShapeType="1"/>
          </p:cNvSpPr>
          <p:nvPr/>
        </p:nvSpPr>
        <p:spPr bwMode="auto">
          <a:xfrm>
            <a:off x="5245100" y="3851275"/>
            <a:ext cx="344488" cy="3175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790" name="Oval 1052"/>
          <p:cNvSpPr>
            <a:spLocks noChangeArrowheads="1"/>
          </p:cNvSpPr>
          <p:nvPr/>
        </p:nvSpPr>
        <p:spPr bwMode="auto">
          <a:xfrm>
            <a:off x="5284788" y="4530725"/>
            <a:ext cx="220662" cy="952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91" name="Rectangle 1053"/>
          <p:cNvSpPr>
            <a:spLocks noChangeArrowheads="1"/>
          </p:cNvSpPr>
          <p:nvPr/>
        </p:nvSpPr>
        <p:spPr bwMode="auto">
          <a:xfrm>
            <a:off x="5711825" y="4400550"/>
            <a:ext cx="1825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de-DE"/>
              <a:t>Panumbereich</a:t>
            </a:r>
            <a:endParaRPr lang="de-DE" sz="1000"/>
          </a:p>
        </p:txBody>
      </p:sp>
      <p:sp>
        <p:nvSpPr>
          <p:cNvPr id="32792" name="Line 1054"/>
          <p:cNvSpPr>
            <a:spLocks noChangeShapeType="1"/>
          </p:cNvSpPr>
          <p:nvPr/>
        </p:nvSpPr>
        <p:spPr bwMode="auto">
          <a:xfrm flipH="1" flipV="1">
            <a:off x="3668713" y="2328863"/>
            <a:ext cx="0" cy="307975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793" name="Line 1055"/>
          <p:cNvSpPr>
            <a:spLocks noChangeShapeType="1"/>
          </p:cNvSpPr>
          <p:nvPr/>
        </p:nvSpPr>
        <p:spPr bwMode="auto">
          <a:xfrm flipH="1" flipV="1">
            <a:off x="5159375" y="6003925"/>
            <a:ext cx="344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2794" name="Line 1056"/>
          <p:cNvSpPr>
            <a:spLocks noChangeShapeType="1"/>
          </p:cNvSpPr>
          <p:nvPr/>
        </p:nvSpPr>
        <p:spPr bwMode="auto">
          <a:xfrm>
            <a:off x="5238750" y="3190875"/>
            <a:ext cx="3492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2795" name="Line 1057"/>
          <p:cNvSpPr>
            <a:spLocks noChangeShapeType="1"/>
          </p:cNvSpPr>
          <p:nvPr/>
        </p:nvSpPr>
        <p:spPr bwMode="auto">
          <a:xfrm>
            <a:off x="930275" y="46513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96" name="Line 1058"/>
          <p:cNvSpPr>
            <a:spLocks noChangeShapeType="1"/>
          </p:cNvSpPr>
          <p:nvPr/>
        </p:nvSpPr>
        <p:spPr bwMode="auto">
          <a:xfrm rot="-327982">
            <a:off x="3375025" y="4652963"/>
            <a:ext cx="533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 Stereoteste</a:t>
            </a:r>
          </a:p>
          <a:p>
            <a:pPr lvl="1"/>
            <a:r>
              <a:rPr lang="de-DE" smtClean="0"/>
              <a:t>Cowentest</a:t>
            </a:r>
            <a:endParaRPr lang="de-DE" smtClean="0">
              <a:solidFill>
                <a:srgbClr val="969696"/>
              </a:solidFill>
            </a:endParaRP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Cowentest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1098550"/>
          </a:xfrm>
        </p:spPr>
        <p:txBody>
          <a:bodyPr/>
          <a:lstStyle/>
          <a:p>
            <a:r>
              <a:rPr lang="de-DE" smtClean="0"/>
              <a:t>Aufbau </a:t>
            </a:r>
          </a:p>
          <a:p>
            <a:r>
              <a:rPr lang="de-DE" smtClean="0">
                <a:solidFill>
                  <a:srgbClr val="969696"/>
                </a:solidFill>
              </a:rPr>
              <a:t>Funktionsweise</a:t>
            </a:r>
            <a:endParaRPr lang="de-DE" smtClean="0"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Cowentest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Seheindruck ohne Analysatoren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873375" y="3008313"/>
            <a:ext cx="1698625" cy="293687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572000" y="3008313"/>
            <a:ext cx="1698625" cy="2936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7938" y="3873500"/>
            <a:ext cx="1500187" cy="365125"/>
            <a:chOff x="2405" y="2405"/>
            <a:chExt cx="945" cy="2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120" y="2405"/>
              <a:ext cx="230" cy="230"/>
              <a:chOff x="2385" y="2405"/>
              <a:chExt cx="230" cy="230"/>
            </a:xfrm>
          </p:grpSpPr>
          <p:sp>
            <p:nvSpPr>
              <p:cNvPr id="74771" name="Oval 9"/>
              <p:cNvSpPr>
                <a:spLocks noChangeArrowheads="1"/>
              </p:cNvSpPr>
              <p:nvPr/>
            </p:nvSpPr>
            <p:spPr bwMode="auto">
              <a:xfrm>
                <a:off x="2385" y="2405"/>
                <a:ext cx="230" cy="230"/>
              </a:xfrm>
              <a:prstGeom prst="ellipse">
                <a:avLst/>
              </a:prstGeom>
              <a:noFill/>
              <a:ln w="7620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772" name="Oval 10"/>
              <p:cNvSpPr>
                <a:spLocks noChangeArrowheads="1"/>
              </p:cNvSpPr>
              <p:nvPr/>
            </p:nvSpPr>
            <p:spPr bwMode="auto">
              <a:xfrm>
                <a:off x="2460" y="2480"/>
                <a:ext cx="80" cy="80"/>
              </a:xfrm>
              <a:prstGeom prst="ellips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405" y="2405"/>
              <a:ext cx="230" cy="230"/>
              <a:chOff x="2385" y="2405"/>
              <a:chExt cx="230" cy="230"/>
            </a:xfrm>
          </p:grpSpPr>
          <p:sp>
            <p:nvSpPr>
              <p:cNvPr id="74769" name="Oval 12"/>
              <p:cNvSpPr>
                <a:spLocks noChangeArrowheads="1"/>
              </p:cNvSpPr>
              <p:nvPr/>
            </p:nvSpPr>
            <p:spPr bwMode="auto">
              <a:xfrm>
                <a:off x="2385" y="2405"/>
                <a:ext cx="230" cy="230"/>
              </a:xfrm>
              <a:prstGeom prst="ellipse">
                <a:avLst/>
              </a:prstGeom>
              <a:noFill/>
              <a:ln w="7620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770" name="Oval 13"/>
              <p:cNvSpPr>
                <a:spLocks noChangeArrowheads="1"/>
              </p:cNvSpPr>
              <p:nvPr/>
            </p:nvSpPr>
            <p:spPr bwMode="auto">
              <a:xfrm>
                <a:off x="2460" y="2480"/>
                <a:ext cx="80" cy="80"/>
              </a:xfrm>
              <a:prstGeom prst="ellips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817938" y="4722813"/>
            <a:ext cx="1500187" cy="365125"/>
            <a:chOff x="2405" y="2405"/>
            <a:chExt cx="945" cy="230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120" y="2405"/>
              <a:ext cx="230" cy="230"/>
              <a:chOff x="2385" y="2405"/>
              <a:chExt cx="230" cy="230"/>
            </a:xfrm>
          </p:grpSpPr>
          <p:sp>
            <p:nvSpPr>
              <p:cNvPr id="74765" name="Oval 16"/>
              <p:cNvSpPr>
                <a:spLocks noChangeArrowheads="1"/>
              </p:cNvSpPr>
              <p:nvPr/>
            </p:nvSpPr>
            <p:spPr bwMode="auto">
              <a:xfrm>
                <a:off x="2385" y="2405"/>
                <a:ext cx="230" cy="230"/>
              </a:xfrm>
              <a:prstGeom prst="ellipse">
                <a:avLst/>
              </a:prstGeom>
              <a:noFill/>
              <a:ln w="7620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766" name="Oval 17"/>
              <p:cNvSpPr>
                <a:spLocks noChangeArrowheads="1"/>
              </p:cNvSpPr>
              <p:nvPr/>
            </p:nvSpPr>
            <p:spPr bwMode="auto">
              <a:xfrm>
                <a:off x="2460" y="2480"/>
                <a:ext cx="80" cy="80"/>
              </a:xfrm>
              <a:prstGeom prst="ellips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405" y="2405"/>
              <a:ext cx="230" cy="230"/>
              <a:chOff x="2385" y="2405"/>
              <a:chExt cx="230" cy="230"/>
            </a:xfrm>
          </p:grpSpPr>
          <p:sp>
            <p:nvSpPr>
              <p:cNvPr id="74763" name="Oval 19"/>
              <p:cNvSpPr>
                <a:spLocks noChangeArrowheads="1"/>
              </p:cNvSpPr>
              <p:nvPr/>
            </p:nvSpPr>
            <p:spPr bwMode="auto">
              <a:xfrm>
                <a:off x="2385" y="2405"/>
                <a:ext cx="230" cy="230"/>
              </a:xfrm>
              <a:prstGeom prst="ellipse">
                <a:avLst/>
              </a:prstGeom>
              <a:noFill/>
              <a:ln w="7620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764" name="Oval 20"/>
              <p:cNvSpPr>
                <a:spLocks noChangeArrowheads="1"/>
              </p:cNvSpPr>
              <p:nvPr/>
            </p:nvSpPr>
            <p:spPr bwMode="auto">
              <a:xfrm>
                <a:off x="2460" y="2480"/>
                <a:ext cx="80" cy="80"/>
              </a:xfrm>
              <a:prstGeom prst="ellips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Cowentest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rechten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873375" y="3008313"/>
            <a:ext cx="1698625" cy="293687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572000" y="3008313"/>
            <a:ext cx="1698625" cy="2936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7938" y="3873500"/>
            <a:ext cx="1500187" cy="365125"/>
            <a:chOff x="2405" y="2405"/>
            <a:chExt cx="945" cy="2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120" y="2405"/>
              <a:ext cx="230" cy="230"/>
              <a:chOff x="2385" y="2405"/>
              <a:chExt cx="230" cy="230"/>
            </a:xfrm>
          </p:grpSpPr>
          <p:sp>
            <p:nvSpPr>
              <p:cNvPr id="75788" name="Oval 9"/>
              <p:cNvSpPr>
                <a:spLocks noChangeArrowheads="1"/>
              </p:cNvSpPr>
              <p:nvPr/>
            </p:nvSpPr>
            <p:spPr bwMode="auto">
              <a:xfrm>
                <a:off x="2385" y="2405"/>
                <a:ext cx="230" cy="23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789" name="Oval 10"/>
              <p:cNvSpPr>
                <a:spLocks noChangeArrowheads="1"/>
              </p:cNvSpPr>
              <p:nvPr/>
            </p:nvSpPr>
            <p:spPr bwMode="auto">
              <a:xfrm>
                <a:off x="2460" y="2480"/>
                <a:ext cx="80" cy="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405" y="2405"/>
              <a:ext cx="230" cy="230"/>
              <a:chOff x="2385" y="2405"/>
              <a:chExt cx="230" cy="230"/>
            </a:xfrm>
          </p:grpSpPr>
          <p:sp>
            <p:nvSpPr>
              <p:cNvPr id="75786" name="Oval 12"/>
              <p:cNvSpPr>
                <a:spLocks noChangeArrowheads="1"/>
              </p:cNvSpPr>
              <p:nvPr/>
            </p:nvSpPr>
            <p:spPr bwMode="auto">
              <a:xfrm>
                <a:off x="2385" y="2405"/>
                <a:ext cx="230" cy="23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787" name="Oval 13"/>
              <p:cNvSpPr>
                <a:spLocks noChangeArrowheads="1"/>
              </p:cNvSpPr>
              <p:nvPr/>
            </p:nvSpPr>
            <p:spPr bwMode="auto">
              <a:xfrm>
                <a:off x="2460" y="2480"/>
                <a:ext cx="80" cy="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Cowentest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r>
              <a:rPr lang="de-DE" smtClean="0"/>
              <a:t>Seheindruck des </a:t>
            </a:r>
            <a:r>
              <a:rPr lang="de-DE" u="sng" smtClean="0"/>
              <a:t>linken</a:t>
            </a:r>
            <a:r>
              <a:rPr lang="de-DE" smtClean="0"/>
              <a:t> Auges mit Analysatoren bei </a:t>
            </a:r>
            <a:r>
              <a:rPr lang="de-DE" u="sng" smtClean="0"/>
              <a:t>Normal</a:t>
            </a:r>
            <a:r>
              <a:rPr lang="de-DE" smtClean="0"/>
              <a:t>darbietung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876550" y="3009900"/>
            <a:ext cx="3390900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873375" y="3008313"/>
            <a:ext cx="1698625" cy="293687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4572000" y="3008313"/>
            <a:ext cx="1698625" cy="2936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7938" y="4722813"/>
            <a:ext cx="1500187" cy="365125"/>
            <a:chOff x="2405" y="2405"/>
            <a:chExt cx="945" cy="23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120" y="2405"/>
              <a:ext cx="230" cy="230"/>
              <a:chOff x="2385" y="2405"/>
              <a:chExt cx="230" cy="230"/>
            </a:xfrm>
          </p:grpSpPr>
          <p:sp>
            <p:nvSpPr>
              <p:cNvPr id="76812" name="Oval 9"/>
              <p:cNvSpPr>
                <a:spLocks noChangeArrowheads="1"/>
              </p:cNvSpPr>
              <p:nvPr/>
            </p:nvSpPr>
            <p:spPr bwMode="auto">
              <a:xfrm>
                <a:off x="2385" y="2405"/>
                <a:ext cx="230" cy="23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13" name="Oval 10"/>
              <p:cNvSpPr>
                <a:spLocks noChangeArrowheads="1"/>
              </p:cNvSpPr>
              <p:nvPr/>
            </p:nvSpPr>
            <p:spPr bwMode="auto">
              <a:xfrm>
                <a:off x="2460" y="2480"/>
                <a:ext cx="80" cy="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405" y="2405"/>
              <a:ext cx="230" cy="230"/>
              <a:chOff x="2385" y="2405"/>
              <a:chExt cx="230" cy="230"/>
            </a:xfrm>
          </p:grpSpPr>
          <p:sp>
            <p:nvSpPr>
              <p:cNvPr id="76810" name="Oval 12"/>
              <p:cNvSpPr>
                <a:spLocks noChangeArrowheads="1"/>
              </p:cNvSpPr>
              <p:nvPr/>
            </p:nvSpPr>
            <p:spPr bwMode="auto">
              <a:xfrm>
                <a:off x="2385" y="2405"/>
                <a:ext cx="230" cy="23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11" name="Oval 13"/>
              <p:cNvSpPr>
                <a:spLocks noChangeArrowheads="1"/>
              </p:cNvSpPr>
              <p:nvPr/>
            </p:nvSpPr>
            <p:spPr bwMode="auto">
              <a:xfrm>
                <a:off x="2460" y="2480"/>
                <a:ext cx="80" cy="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Cowentest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10985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Aufbau</a:t>
            </a:r>
            <a:r>
              <a:rPr lang="de-DE" smtClean="0"/>
              <a:t> </a:t>
            </a:r>
          </a:p>
          <a:p>
            <a:r>
              <a:rPr lang="de-DE" smtClean="0"/>
              <a:t>Funktionsweise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Cowentest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Funktionsweise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2950" y="2762250"/>
            <a:ext cx="5772150" cy="819150"/>
            <a:chOff x="468" y="1740"/>
            <a:chExt cx="3636" cy="516"/>
          </a:xfrm>
        </p:grpSpPr>
        <p:sp>
          <p:nvSpPr>
            <p:cNvPr id="78903" name="Line 5"/>
            <p:cNvSpPr>
              <a:spLocks noChangeShapeType="1"/>
            </p:cNvSpPr>
            <p:nvPr/>
          </p:nvSpPr>
          <p:spPr bwMode="auto">
            <a:xfrm flipV="1">
              <a:off x="624" y="1740"/>
              <a:ext cx="3472" cy="3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904" name="Line 6"/>
            <p:cNvSpPr>
              <a:spLocks noChangeShapeType="1"/>
            </p:cNvSpPr>
            <p:nvPr/>
          </p:nvSpPr>
          <p:spPr bwMode="auto">
            <a:xfrm flipV="1">
              <a:off x="468" y="2112"/>
              <a:ext cx="3636" cy="144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502400" y="2992438"/>
            <a:ext cx="674688" cy="360362"/>
            <a:chOff x="4096" y="1885"/>
            <a:chExt cx="425" cy="227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435" y="1885"/>
              <a:ext cx="86" cy="140"/>
              <a:chOff x="1211" y="2591"/>
              <a:chExt cx="86" cy="140"/>
            </a:xfrm>
          </p:grpSpPr>
          <p:sp>
            <p:nvSpPr>
              <p:cNvPr id="78901" name="Oval 9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902" name="Oval 10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8900" name="Line 11"/>
            <p:cNvSpPr>
              <a:spLocks noChangeShapeType="1"/>
            </p:cNvSpPr>
            <p:nvPr/>
          </p:nvSpPr>
          <p:spPr bwMode="auto">
            <a:xfrm flipV="1">
              <a:off x="4096" y="1956"/>
              <a:ext cx="382" cy="156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496050" y="2762250"/>
            <a:ext cx="1535113" cy="452438"/>
            <a:chOff x="4092" y="1740"/>
            <a:chExt cx="967" cy="285"/>
          </a:xfrm>
        </p:grpSpPr>
        <p:sp>
          <p:nvSpPr>
            <p:cNvPr id="78895" name="Line 13"/>
            <p:cNvSpPr>
              <a:spLocks noChangeShapeType="1"/>
            </p:cNvSpPr>
            <p:nvPr/>
          </p:nvSpPr>
          <p:spPr bwMode="auto">
            <a:xfrm>
              <a:off x="4092" y="1740"/>
              <a:ext cx="936" cy="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973" y="1885"/>
              <a:ext cx="86" cy="140"/>
              <a:chOff x="1211" y="2591"/>
              <a:chExt cx="86" cy="140"/>
            </a:xfrm>
          </p:grpSpPr>
          <p:sp>
            <p:nvSpPr>
              <p:cNvPr id="78897" name="Oval 15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98" name="Oval 16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33400" y="2914650"/>
            <a:ext cx="609600" cy="1828800"/>
            <a:chOff x="336" y="1836"/>
            <a:chExt cx="384" cy="1152"/>
          </a:xfrm>
        </p:grpSpPr>
        <p:sp>
          <p:nvSpPr>
            <p:cNvPr id="78880" name="Freeform 18"/>
            <p:cNvSpPr>
              <a:spLocks/>
            </p:cNvSpPr>
            <p:nvPr/>
          </p:nvSpPr>
          <p:spPr bwMode="auto">
            <a:xfrm>
              <a:off x="336" y="1836"/>
              <a:ext cx="384" cy="1152"/>
            </a:xfrm>
            <a:custGeom>
              <a:avLst/>
              <a:gdLst>
                <a:gd name="T0" fmla="*/ 0 w 384"/>
                <a:gd name="T1" fmla="*/ 216 h 1092"/>
                <a:gd name="T2" fmla="*/ 0 w 384"/>
                <a:gd name="T3" fmla="*/ 1092 h 1092"/>
                <a:gd name="T4" fmla="*/ 384 w 384"/>
                <a:gd name="T5" fmla="*/ 744 h 1092"/>
                <a:gd name="T6" fmla="*/ 384 w 384"/>
                <a:gd name="T7" fmla="*/ 0 h 1092"/>
                <a:gd name="T8" fmla="*/ 0 w 384"/>
                <a:gd name="T9" fmla="*/ 216 h 10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092"/>
                <a:gd name="T17" fmla="*/ 384 w 384"/>
                <a:gd name="T18" fmla="*/ 1092 h 10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092">
                  <a:moveTo>
                    <a:pt x="0" y="216"/>
                  </a:moveTo>
                  <a:lnTo>
                    <a:pt x="0" y="1092"/>
                  </a:lnTo>
                  <a:lnTo>
                    <a:pt x="384" y="744"/>
                  </a:lnTo>
                  <a:lnTo>
                    <a:pt x="384" y="0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1" name="Freeform 19"/>
            <p:cNvSpPr>
              <a:spLocks/>
            </p:cNvSpPr>
            <p:nvPr/>
          </p:nvSpPr>
          <p:spPr bwMode="auto">
            <a:xfrm>
              <a:off x="336" y="1929"/>
              <a:ext cx="225" cy="1053"/>
            </a:xfrm>
            <a:custGeom>
              <a:avLst/>
              <a:gdLst>
                <a:gd name="T0" fmla="*/ 0 w 225"/>
                <a:gd name="T1" fmla="*/ 132 h 1053"/>
                <a:gd name="T2" fmla="*/ 0 w 225"/>
                <a:gd name="T3" fmla="*/ 1053 h 1053"/>
                <a:gd name="T4" fmla="*/ 225 w 225"/>
                <a:gd name="T5" fmla="*/ 837 h 1053"/>
                <a:gd name="T6" fmla="*/ 225 w 225"/>
                <a:gd name="T7" fmla="*/ 0 h 1053"/>
                <a:gd name="T8" fmla="*/ 0 w 225"/>
                <a:gd name="T9" fmla="*/ 132 h 10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1053"/>
                <a:gd name="T17" fmla="*/ 225 w 225"/>
                <a:gd name="T18" fmla="*/ 1053 h 10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1053">
                  <a:moveTo>
                    <a:pt x="0" y="132"/>
                  </a:moveTo>
                  <a:lnTo>
                    <a:pt x="0" y="1053"/>
                  </a:lnTo>
                  <a:lnTo>
                    <a:pt x="225" y="837"/>
                  </a:lnTo>
                  <a:lnTo>
                    <a:pt x="225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2" name="Freeform 20"/>
            <p:cNvSpPr>
              <a:spLocks/>
            </p:cNvSpPr>
            <p:nvPr/>
          </p:nvSpPr>
          <p:spPr bwMode="auto">
            <a:xfrm>
              <a:off x="564" y="1839"/>
              <a:ext cx="153" cy="924"/>
            </a:xfrm>
            <a:custGeom>
              <a:avLst/>
              <a:gdLst>
                <a:gd name="T0" fmla="*/ 153 w 153"/>
                <a:gd name="T1" fmla="*/ 783 h 924"/>
                <a:gd name="T2" fmla="*/ 153 w 153"/>
                <a:gd name="T3" fmla="*/ 0 h 924"/>
                <a:gd name="T4" fmla="*/ 0 w 153"/>
                <a:gd name="T5" fmla="*/ 87 h 924"/>
                <a:gd name="T6" fmla="*/ 0 w 153"/>
                <a:gd name="T7" fmla="*/ 924 h 924"/>
                <a:gd name="T8" fmla="*/ 153 w 153"/>
                <a:gd name="T9" fmla="*/ 783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924"/>
                <a:gd name="T17" fmla="*/ 153 w 153"/>
                <a:gd name="T18" fmla="*/ 924 h 9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924">
                  <a:moveTo>
                    <a:pt x="153" y="783"/>
                  </a:moveTo>
                  <a:lnTo>
                    <a:pt x="153" y="0"/>
                  </a:lnTo>
                  <a:lnTo>
                    <a:pt x="0" y="87"/>
                  </a:lnTo>
                  <a:lnTo>
                    <a:pt x="0" y="924"/>
                  </a:lnTo>
                  <a:lnTo>
                    <a:pt x="153" y="78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590" y="2075"/>
              <a:ext cx="80" cy="122"/>
              <a:chOff x="1211" y="2591"/>
              <a:chExt cx="86" cy="140"/>
            </a:xfrm>
          </p:grpSpPr>
          <p:sp>
            <p:nvSpPr>
              <p:cNvPr id="78893" name="Oval 22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94" name="Oval 23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28" y="2182"/>
              <a:ext cx="86" cy="140"/>
              <a:chOff x="1211" y="2591"/>
              <a:chExt cx="86" cy="140"/>
            </a:xfrm>
          </p:grpSpPr>
          <p:sp>
            <p:nvSpPr>
              <p:cNvPr id="78891" name="Oval 25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92" name="Oval 26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425" y="2458"/>
              <a:ext cx="86" cy="140"/>
              <a:chOff x="1211" y="2591"/>
              <a:chExt cx="86" cy="140"/>
            </a:xfrm>
          </p:grpSpPr>
          <p:sp>
            <p:nvSpPr>
              <p:cNvPr id="78889" name="Oval 28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90" name="Oval 29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590" y="2342"/>
              <a:ext cx="80" cy="122"/>
              <a:chOff x="1211" y="2591"/>
              <a:chExt cx="86" cy="140"/>
            </a:xfrm>
          </p:grpSpPr>
          <p:sp>
            <p:nvSpPr>
              <p:cNvPr id="78887" name="Oval 31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88" name="Oval 32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28600" y="2197100"/>
            <a:ext cx="8077200" cy="1746250"/>
            <a:chOff x="144" y="1384"/>
            <a:chExt cx="5088" cy="1100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2388" y="1384"/>
              <a:ext cx="2844" cy="1016"/>
              <a:chOff x="2388" y="1384"/>
              <a:chExt cx="2844" cy="1016"/>
            </a:xfrm>
          </p:grpSpPr>
          <p:sp>
            <p:nvSpPr>
              <p:cNvPr id="78876" name="Oval 35"/>
              <p:cNvSpPr>
                <a:spLocks noChangeArrowheads="1"/>
              </p:cNvSpPr>
              <p:nvPr/>
            </p:nvSpPr>
            <p:spPr bwMode="auto">
              <a:xfrm>
                <a:off x="3936" y="1560"/>
                <a:ext cx="804" cy="8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77" name="Line 36"/>
              <p:cNvSpPr>
                <a:spLocks noChangeShapeType="1"/>
              </p:cNvSpPr>
              <p:nvPr/>
            </p:nvSpPr>
            <p:spPr bwMode="auto">
              <a:xfrm>
                <a:off x="4092" y="1500"/>
                <a:ext cx="0" cy="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78" name="Line 37"/>
              <p:cNvSpPr>
                <a:spLocks noChangeShapeType="1"/>
              </p:cNvSpPr>
              <p:nvPr/>
            </p:nvSpPr>
            <p:spPr bwMode="auto">
              <a:xfrm flipH="1">
                <a:off x="2388" y="1956"/>
                <a:ext cx="28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79" name="Text Box 38"/>
              <p:cNvSpPr txBox="1">
                <a:spLocks noChangeArrowheads="1"/>
              </p:cNvSpPr>
              <p:nvPr/>
            </p:nvSpPr>
            <p:spPr bwMode="auto">
              <a:xfrm>
                <a:off x="4632" y="1384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R</a:t>
                </a:r>
              </a:p>
            </p:txBody>
          </p:sp>
        </p:grpSp>
        <p:sp>
          <p:nvSpPr>
            <p:cNvPr id="78875" name="Text Box 39"/>
            <p:cNvSpPr txBox="1">
              <a:spLocks noChangeArrowheads="1"/>
            </p:cNvSpPr>
            <p:nvPr/>
          </p:nvSpPr>
          <p:spPr bwMode="auto">
            <a:xfrm>
              <a:off x="144" y="227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R</a:t>
              </a: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228600" y="3810000"/>
            <a:ext cx="8077200" cy="2095500"/>
            <a:chOff x="144" y="2400"/>
            <a:chExt cx="5088" cy="1320"/>
          </a:xfrm>
        </p:grpSpPr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4435" y="3085"/>
              <a:ext cx="86" cy="140"/>
              <a:chOff x="1211" y="2591"/>
              <a:chExt cx="86" cy="140"/>
            </a:xfrm>
          </p:grpSpPr>
          <p:sp>
            <p:nvSpPr>
              <p:cNvPr id="78872" name="Oval 42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73" name="Oval 43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8860" name="Oval 44"/>
            <p:cNvSpPr>
              <a:spLocks noChangeArrowheads="1"/>
            </p:cNvSpPr>
            <p:nvPr/>
          </p:nvSpPr>
          <p:spPr bwMode="auto">
            <a:xfrm>
              <a:off x="3936" y="2760"/>
              <a:ext cx="804" cy="8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1" name="Line 45"/>
            <p:cNvSpPr>
              <a:spLocks noChangeShapeType="1"/>
            </p:cNvSpPr>
            <p:nvPr/>
          </p:nvSpPr>
          <p:spPr bwMode="auto">
            <a:xfrm>
              <a:off x="4092" y="2700"/>
              <a:ext cx="0" cy="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2" name="Line 46"/>
            <p:cNvSpPr>
              <a:spLocks noChangeShapeType="1"/>
            </p:cNvSpPr>
            <p:nvPr/>
          </p:nvSpPr>
          <p:spPr bwMode="auto">
            <a:xfrm flipV="1">
              <a:off x="4092" y="3156"/>
              <a:ext cx="386" cy="144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3" name="Line 47"/>
            <p:cNvSpPr>
              <a:spLocks noChangeShapeType="1"/>
            </p:cNvSpPr>
            <p:nvPr/>
          </p:nvSpPr>
          <p:spPr bwMode="auto">
            <a:xfrm>
              <a:off x="4092" y="2940"/>
              <a:ext cx="936" cy="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4" name="Line 48"/>
            <p:cNvSpPr>
              <a:spLocks noChangeShapeType="1"/>
            </p:cNvSpPr>
            <p:nvPr/>
          </p:nvSpPr>
          <p:spPr bwMode="auto">
            <a:xfrm flipH="1">
              <a:off x="2388" y="3156"/>
              <a:ext cx="28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4973" y="3085"/>
              <a:ext cx="86" cy="140"/>
              <a:chOff x="1211" y="2591"/>
              <a:chExt cx="86" cy="140"/>
            </a:xfrm>
          </p:grpSpPr>
          <p:sp>
            <p:nvSpPr>
              <p:cNvPr id="78870" name="Oval 50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71" name="Oval 51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8866" name="Line 52"/>
            <p:cNvSpPr>
              <a:spLocks noChangeShapeType="1"/>
            </p:cNvSpPr>
            <p:nvPr/>
          </p:nvSpPr>
          <p:spPr bwMode="auto">
            <a:xfrm>
              <a:off x="624" y="2400"/>
              <a:ext cx="3463" cy="5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7" name="Line 53"/>
            <p:cNvSpPr>
              <a:spLocks noChangeShapeType="1"/>
            </p:cNvSpPr>
            <p:nvPr/>
          </p:nvSpPr>
          <p:spPr bwMode="auto">
            <a:xfrm>
              <a:off x="474" y="2526"/>
              <a:ext cx="3623" cy="775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68" name="Text Box 54"/>
            <p:cNvSpPr txBox="1">
              <a:spLocks noChangeArrowheads="1"/>
            </p:cNvSpPr>
            <p:nvPr/>
          </p:nvSpPr>
          <p:spPr bwMode="auto">
            <a:xfrm>
              <a:off x="4644" y="3508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L</a:t>
              </a:r>
            </a:p>
          </p:txBody>
        </p:sp>
        <p:sp>
          <p:nvSpPr>
            <p:cNvPr id="78869" name="Text Box 55"/>
            <p:cNvSpPr txBox="1">
              <a:spLocks noChangeArrowheads="1"/>
            </p:cNvSpPr>
            <p:nvPr/>
          </p:nvSpPr>
          <p:spPr bwMode="auto">
            <a:xfrm>
              <a:off x="144" y="2560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L</a:t>
              </a:r>
            </a:p>
          </p:txBody>
        </p:sp>
      </p:grpSp>
      <p:sp>
        <p:nvSpPr>
          <p:cNvPr id="700472" name="Text Box 56"/>
          <p:cNvSpPr txBox="1">
            <a:spLocks noChangeArrowheads="1"/>
          </p:cNvSpPr>
          <p:nvPr/>
        </p:nvSpPr>
        <p:spPr bwMode="auto">
          <a:xfrm>
            <a:off x="666750" y="5695950"/>
            <a:ext cx="489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Refraktionsgleichgewicht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72" grpId="0" autoUpdateAnimBg="0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Cowentest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Funktionsweise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197100"/>
            <a:ext cx="8077200" cy="4017963"/>
            <a:chOff x="144" y="1384"/>
            <a:chExt cx="5088" cy="2531"/>
          </a:xfrm>
        </p:grpSpPr>
        <p:sp>
          <p:nvSpPr>
            <p:cNvPr id="79877" name="Freeform 5"/>
            <p:cNvSpPr>
              <a:spLocks/>
            </p:cNvSpPr>
            <p:nvPr/>
          </p:nvSpPr>
          <p:spPr bwMode="auto">
            <a:xfrm>
              <a:off x="336" y="1836"/>
              <a:ext cx="384" cy="1152"/>
            </a:xfrm>
            <a:custGeom>
              <a:avLst/>
              <a:gdLst>
                <a:gd name="T0" fmla="*/ 0 w 384"/>
                <a:gd name="T1" fmla="*/ 216 h 1092"/>
                <a:gd name="T2" fmla="*/ 0 w 384"/>
                <a:gd name="T3" fmla="*/ 1092 h 1092"/>
                <a:gd name="T4" fmla="*/ 384 w 384"/>
                <a:gd name="T5" fmla="*/ 744 h 1092"/>
                <a:gd name="T6" fmla="*/ 384 w 384"/>
                <a:gd name="T7" fmla="*/ 0 h 1092"/>
                <a:gd name="T8" fmla="*/ 0 w 384"/>
                <a:gd name="T9" fmla="*/ 216 h 10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092"/>
                <a:gd name="T17" fmla="*/ 384 w 384"/>
                <a:gd name="T18" fmla="*/ 1092 h 10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092">
                  <a:moveTo>
                    <a:pt x="0" y="216"/>
                  </a:moveTo>
                  <a:lnTo>
                    <a:pt x="0" y="1092"/>
                  </a:lnTo>
                  <a:lnTo>
                    <a:pt x="384" y="744"/>
                  </a:lnTo>
                  <a:lnTo>
                    <a:pt x="384" y="0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36" y="1839"/>
              <a:ext cx="381" cy="1143"/>
              <a:chOff x="336" y="1839"/>
              <a:chExt cx="381" cy="1143"/>
            </a:xfrm>
          </p:grpSpPr>
          <p:sp>
            <p:nvSpPr>
              <p:cNvPr id="79925" name="Freeform 7"/>
              <p:cNvSpPr>
                <a:spLocks/>
              </p:cNvSpPr>
              <p:nvPr/>
            </p:nvSpPr>
            <p:spPr bwMode="auto">
              <a:xfrm>
                <a:off x="336" y="1929"/>
                <a:ext cx="225" cy="1053"/>
              </a:xfrm>
              <a:custGeom>
                <a:avLst/>
                <a:gdLst>
                  <a:gd name="T0" fmla="*/ 0 w 225"/>
                  <a:gd name="T1" fmla="*/ 132 h 1053"/>
                  <a:gd name="T2" fmla="*/ 0 w 225"/>
                  <a:gd name="T3" fmla="*/ 1053 h 1053"/>
                  <a:gd name="T4" fmla="*/ 225 w 225"/>
                  <a:gd name="T5" fmla="*/ 837 h 1053"/>
                  <a:gd name="T6" fmla="*/ 225 w 225"/>
                  <a:gd name="T7" fmla="*/ 0 h 1053"/>
                  <a:gd name="T8" fmla="*/ 0 w 225"/>
                  <a:gd name="T9" fmla="*/ 132 h 10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053"/>
                  <a:gd name="T17" fmla="*/ 225 w 225"/>
                  <a:gd name="T18" fmla="*/ 1053 h 10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053">
                    <a:moveTo>
                      <a:pt x="0" y="132"/>
                    </a:moveTo>
                    <a:lnTo>
                      <a:pt x="0" y="1053"/>
                    </a:lnTo>
                    <a:lnTo>
                      <a:pt x="225" y="837"/>
                    </a:lnTo>
                    <a:lnTo>
                      <a:pt x="225" y="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26" name="Freeform 8"/>
              <p:cNvSpPr>
                <a:spLocks/>
              </p:cNvSpPr>
              <p:nvPr/>
            </p:nvSpPr>
            <p:spPr bwMode="auto">
              <a:xfrm>
                <a:off x="564" y="1839"/>
                <a:ext cx="153" cy="924"/>
              </a:xfrm>
              <a:custGeom>
                <a:avLst/>
                <a:gdLst>
                  <a:gd name="T0" fmla="*/ 153 w 153"/>
                  <a:gd name="T1" fmla="*/ 783 h 924"/>
                  <a:gd name="T2" fmla="*/ 153 w 153"/>
                  <a:gd name="T3" fmla="*/ 0 h 924"/>
                  <a:gd name="T4" fmla="*/ 0 w 153"/>
                  <a:gd name="T5" fmla="*/ 87 h 924"/>
                  <a:gd name="T6" fmla="*/ 0 w 153"/>
                  <a:gd name="T7" fmla="*/ 924 h 924"/>
                  <a:gd name="T8" fmla="*/ 153 w 153"/>
                  <a:gd name="T9" fmla="*/ 783 h 9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924"/>
                  <a:gd name="T17" fmla="*/ 153 w 153"/>
                  <a:gd name="T18" fmla="*/ 924 h 9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924">
                    <a:moveTo>
                      <a:pt x="153" y="783"/>
                    </a:moveTo>
                    <a:lnTo>
                      <a:pt x="153" y="0"/>
                    </a:lnTo>
                    <a:lnTo>
                      <a:pt x="0" y="87"/>
                    </a:lnTo>
                    <a:lnTo>
                      <a:pt x="0" y="924"/>
                    </a:lnTo>
                    <a:lnTo>
                      <a:pt x="153" y="78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90" y="2075"/>
              <a:ext cx="80" cy="122"/>
              <a:chOff x="1211" y="2591"/>
              <a:chExt cx="86" cy="140"/>
            </a:xfrm>
          </p:grpSpPr>
          <p:sp>
            <p:nvSpPr>
              <p:cNvPr id="79923" name="Oval 10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24" name="Oval 11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68" y="1740"/>
              <a:ext cx="3636" cy="516"/>
              <a:chOff x="468" y="1740"/>
              <a:chExt cx="3636" cy="516"/>
            </a:xfrm>
          </p:grpSpPr>
          <p:sp>
            <p:nvSpPr>
              <p:cNvPr id="79921" name="Line 13"/>
              <p:cNvSpPr>
                <a:spLocks noChangeShapeType="1"/>
              </p:cNvSpPr>
              <p:nvPr/>
            </p:nvSpPr>
            <p:spPr bwMode="auto">
              <a:xfrm flipV="1">
                <a:off x="624" y="1740"/>
                <a:ext cx="3472" cy="3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22" name="Line 14"/>
              <p:cNvSpPr>
                <a:spLocks noChangeShapeType="1"/>
              </p:cNvSpPr>
              <p:nvPr/>
            </p:nvSpPr>
            <p:spPr bwMode="auto">
              <a:xfrm flipV="1">
                <a:off x="468" y="2112"/>
                <a:ext cx="3636" cy="144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4096" y="1885"/>
              <a:ext cx="425" cy="227"/>
              <a:chOff x="4096" y="1885"/>
              <a:chExt cx="425" cy="227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4435" y="1885"/>
                <a:ext cx="86" cy="140"/>
                <a:chOff x="1211" y="2591"/>
                <a:chExt cx="86" cy="140"/>
              </a:xfrm>
            </p:grpSpPr>
            <p:sp>
              <p:nvSpPr>
                <p:cNvPr id="79919" name="Oval 17"/>
                <p:cNvSpPr>
                  <a:spLocks noChangeArrowheads="1"/>
                </p:cNvSpPr>
                <p:nvPr/>
              </p:nvSpPr>
              <p:spPr bwMode="auto">
                <a:xfrm>
                  <a:off x="1211" y="2591"/>
                  <a:ext cx="86" cy="140"/>
                </a:xfrm>
                <a:prstGeom prst="ellipse">
                  <a:avLst/>
                </a:prstGeom>
                <a:noFill/>
                <a:ln w="28575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920" name="Oval 18"/>
                <p:cNvSpPr>
                  <a:spLocks noChangeArrowheads="1"/>
                </p:cNvSpPr>
                <p:nvPr/>
              </p:nvSpPr>
              <p:spPr bwMode="auto">
                <a:xfrm>
                  <a:off x="1239" y="2637"/>
                  <a:ext cx="30" cy="48"/>
                </a:xfrm>
                <a:prstGeom prst="ellipse">
                  <a:avLst/>
                </a:prstGeom>
                <a:noFill/>
                <a:ln w="1905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9918" name="Line 19"/>
              <p:cNvSpPr>
                <a:spLocks noChangeShapeType="1"/>
              </p:cNvSpPr>
              <p:nvPr/>
            </p:nvSpPr>
            <p:spPr bwMode="auto">
              <a:xfrm flipV="1">
                <a:off x="4096" y="1956"/>
                <a:ext cx="382" cy="156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9882" name="Line 20"/>
            <p:cNvSpPr>
              <a:spLocks noChangeShapeType="1"/>
            </p:cNvSpPr>
            <p:nvPr/>
          </p:nvSpPr>
          <p:spPr bwMode="auto">
            <a:xfrm>
              <a:off x="4092" y="1740"/>
              <a:ext cx="936" cy="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973" y="1885"/>
              <a:ext cx="86" cy="140"/>
              <a:chOff x="1211" y="2591"/>
              <a:chExt cx="86" cy="140"/>
            </a:xfrm>
          </p:grpSpPr>
          <p:sp>
            <p:nvSpPr>
              <p:cNvPr id="79915" name="Oval 22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16" name="Oval 23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28" y="2182"/>
              <a:ext cx="86" cy="140"/>
              <a:chOff x="1211" y="2591"/>
              <a:chExt cx="86" cy="140"/>
            </a:xfrm>
          </p:grpSpPr>
          <p:sp>
            <p:nvSpPr>
              <p:cNvPr id="79913" name="Oval 25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14" name="Oval 26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4579" y="3085"/>
              <a:ext cx="86" cy="140"/>
              <a:chOff x="1211" y="2591"/>
              <a:chExt cx="86" cy="140"/>
            </a:xfrm>
          </p:grpSpPr>
          <p:sp>
            <p:nvSpPr>
              <p:cNvPr id="79911" name="Oval 28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12" name="Oval 29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9886" name="Oval 30"/>
            <p:cNvSpPr>
              <a:spLocks noChangeArrowheads="1"/>
            </p:cNvSpPr>
            <p:nvPr/>
          </p:nvSpPr>
          <p:spPr bwMode="auto">
            <a:xfrm>
              <a:off x="3936" y="2760"/>
              <a:ext cx="804" cy="8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887" name="Line 31"/>
            <p:cNvSpPr>
              <a:spLocks noChangeShapeType="1"/>
            </p:cNvSpPr>
            <p:nvPr/>
          </p:nvSpPr>
          <p:spPr bwMode="auto">
            <a:xfrm>
              <a:off x="4092" y="2700"/>
              <a:ext cx="0" cy="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888" name="Line 32"/>
            <p:cNvSpPr>
              <a:spLocks noChangeShapeType="1"/>
            </p:cNvSpPr>
            <p:nvPr/>
          </p:nvSpPr>
          <p:spPr bwMode="auto">
            <a:xfrm flipV="1">
              <a:off x="4092" y="3156"/>
              <a:ext cx="522" cy="144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889" name="Line 33"/>
            <p:cNvSpPr>
              <a:spLocks noChangeShapeType="1"/>
            </p:cNvSpPr>
            <p:nvPr/>
          </p:nvSpPr>
          <p:spPr bwMode="auto">
            <a:xfrm>
              <a:off x="4092" y="2940"/>
              <a:ext cx="1072" cy="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890" name="Line 34"/>
            <p:cNvSpPr>
              <a:spLocks noChangeShapeType="1"/>
            </p:cNvSpPr>
            <p:nvPr/>
          </p:nvSpPr>
          <p:spPr bwMode="auto">
            <a:xfrm flipH="1">
              <a:off x="2388" y="3156"/>
              <a:ext cx="28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5117" y="3085"/>
              <a:ext cx="86" cy="140"/>
              <a:chOff x="1211" y="2591"/>
              <a:chExt cx="86" cy="140"/>
            </a:xfrm>
          </p:grpSpPr>
          <p:sp>
            <p:nvSpPr>
              <p:cNvPr id="79909" name="Oval 36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10" name="Oval 37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425" y="2458"/>
              <a:ext cx="86" cy="140"/>
              <a:chOff x="1211" y="2591"/>
              <a:chExt cx="86" cy="140"/>
            </a:xfrm>
          </p:grpSpPr>
          <p:sp>
            <p:nvSpPr>
              <p:cNvPr id="79907" name="Oval 39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08" name="Oval 40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590" y="2342"/>
              <a:ext cx="80" cy="122"/>
              <a:chOff x="1211" y="2591"/>
              <a:chExt cx="86" cy="140"/>
            </a:xfrm>
          </p:grpSpPr>
          <p:sp>
            <p:nvSpPr>
              <p:cNvPr id="79905" name="Oval 42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06" name="Oval 43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9894" name="Line 44"/>
            <p:cNvSpPr>
              <a:spLocks noChangeShapeType="1"/>
            </p:cNvSpPr>
            <p:nvPr/>
          </p:nvSpPr>
          <p:spPr bwMode="auto">
            <a:xfrm>
              <a:off x="624" y="2400"/>
              <a:ext cx="3463" cy="5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895" name="Line 45"/>
            <p:cNvSpPr>
              <a:spLocks noChangeShapeType="1"/>
            </p:cNvSpPr>
            <p:nvPr/>
          </p:nvSpPr>
          <p:spPr bwMode="auto">
            <a:xfrm>
              <a:off x="474" y="2526"/>
              <a:ext cx="3623" cy="775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896" name="Text Box 46"/>
            <p:cNvSpPr txBox="1">
              <a:spLocks noChangeArrowheads="1"/>
            </p:cNvSpPr>
            <p:nvPr/>
          </p:nvSpPr>
          <p:spPr bwMode="auto">
            <a:xfrm>
              <a:off x="4644" y="3508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L</a:t>
              </a:r>
            </a:p>
          </p:txBody>
        </p: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144" y="1384"/>
              <a:ext cx="5088" cy="1100"/>
              <a:chOff x="144" y="1384"/>
              <a:chExt cx="5088" cy="1100"/>
            </a:xfrm>
          </p:grpSpPr>
          <p:sp>
            <p:nvSpPr>
              <p:cNvPr id="79900" name="Oval 48"/>
              <p:cNvSpPr>
                <a:spLocks noChangeArrowheads="1"/>
              </p:cNvSpPr>
              <p:nvPr/>
            </p:nvSpPr>
            <p:spPr bwMode="auto">
              <a:xfrm>
                <a:off x="3936" y="1560"/>
                <a:ext cx="804" cy="8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01" name="Line 49"/>
              <p:cNvSpPr>
                <a:spLocks noChangeShapeType="1"/>
              </p:cNvSpPr>
              <p:nvPr/>
            </p:nvSpPr>
            <p:spPr bwMode="auto">
              <a:xfrm>
                <a:off x="4092" y="1500"/>
                <a:ext cx="0" cy="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02" name="Line 50"/>
              <p:cNvSpPr>
                <a:spLocks noChangeShapeType="1"/>
              </p:cNvSpPr>
              <p:nvPr/>
            </p:nvSpPr>
            <p:spPr bwMode="auto">
              <a:xfrm flipH="1">
                <a:off x="2388" y="1956"/>
                <a:ext cx="28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03" name="Text Box 51"/>
              <p:cNvSpPr txBox="1">
                <a:spLocks noChangeArrowheads="1"/>
              </p:cNvSpPr>
              <p:nvPr/>
            </p:nvSpPr>
            <p:spPr bwMode="auto">
              <a:xfrm>
                <a:off x="4632" y="1384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R</a:t>
                </a:r>
              </a:p>
            </p:txBody>
          </p:sp>
          <p:sp>
            <p:nvSpPr>
              <p:cNvPr id="79904" name="Text Box 52"/>
              <p:cNvSpPr txBox="1">
                <a:spLocks noChangeArrowheads="1"/>
              </p:cNvSpPr>
              <p:nvPr/>
            </p:nvSpPr>
            <p:spPr bwMode="auto">
              <a:xfrm>
                <a:off x="144" y="2272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R</a:t>
                </a:r>
              </a:p>
            </p:txBody>
          </p:sp>
        </p:grpSp>
        <p:sp>
          <p:nvSpPr>
            <p:cNvPr id="79898" name="Text Box 53"/>
            <p:cNvSpPr txBox="1">
              <a:spLocks noChangeArrowheads="1"/>
            </p:cNvSpPr>
            <p:nvPr/>
          </p:nvSpPr>
          <p:spPr bwMode="auto">
            <a:xfrm>
              <a:off x="144" y="2560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L</a:t>
              </a:r>
            </a:p>
          </p:txBody>
        </p:sp>
        <p:sp>
          <p:nvSpPr>
            <p:cNvPr id="79899" name="Text Box 54"/>
            <p:cNvSpPr txBox="1">
              <a:spLocks noChangeArrowheads="1"/>
            </p:cNvSpPr>
            <p:nvPr/>
          </p:nvSpPr>
          <p:spPr bwMode="auto">
            <a:xfrm>
              <a:off x="420" y="3588"/>
              <a:ext cx="30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800"/>
                <a:t>Refraktions</a:t>
              </a:r>
              <a:r>
                <a:rPr lang="de-DE" sz="2800" u="sng"/>
                <a:t>un</a:t>
              </a:r>
              <a:r>
                <a:rPr lang="de-DE" sz="2800"/>
                <a:t>gleichgewicht</a:t>
              </a:r>
              <a:endParaRPr lang="de-DE"/>
            </a:p>
          </p:txBody>
        </p:sp>
      </p:grp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Cowentest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Funktionsweise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197100"/>
            <a:ext cx="8077200" cy="3708400"/>
            <a:chOff x="144" y="1384"/>
            <a:chExt cx="5088" cy="2336"/>
          </a:xfrm>
        </p:grpSpPr>
        <p:sp>
          <p:nvSpPr>
            <p:cNvPr id="80902" name="Freeform 5"/>
            <p:cNvSpPr>
              <a:spLocks/>
            </p:cNvSpPr>
            <p:nvPr/>
          </p:nvSpPr>
          <p:spPr bwMode="auto">
            <a:xfrm>
              <a:off x="336" y="1836"/>
              <a:ext cx="384" cy="1152"/>
            </a:xfrm>
            <a:custGeom>
              <a:avLst/>
              <a:gdLst>
                <a:gd name="T0" fmla="*/ 0 w 384"/>
                <a:gd name="T1" fmla="*/ 216 h 1092"/>
                <a:gd name="T2" fmla="*/ 0 w 384"/>
                <a:gd name="T3" fmla="*/ 1092 h 1092"/>
                <a:gd name="T4" fmla="*/ 384 w 384"/>
                <a:gd name="T5" fmla="*/ 744 h 1092"/>
                <a:gd name="T6" fmla="*/ 384 w 384"/>
                <a:gd name="T7" fmla="*/ 0 h 1092"/>
                <a:gd name="T8" fmla="*/ 0 w 384"/>
                <a:gd name="T9" fmla="*/ 216 h 10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092"/>
                <a:gd name="T17" fmla="*/ 384 w 384"/>
                <a:gd name="T18" fmla="*/ 1092 h 10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092">
                  <a:moveTo>
                    <a:pt x="0" y="216"/>
                  </a:moveTo>
                  <a:lnTo>
                    <a:pt x="0" y="1092"/>
                  </a:lnTo>
                  <a:lnTo>
                    <a:pt x="384" y="744"/>
                  </a:lnTo>
                  <a:lnTo>
                    <a:pt x="384" y="0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36" y="1839"/>
              <a:ext cx="381" cy="1143"/>
              <a:chOff x="336" y="1839"/>
              <a:chExt cx="381" cy="1143"/>
            </a:xfrm>
          </p:grpSpPr>
          <p:sp>
            <p:nvSpPr>
              <p:cNvPr id="80949" name="Freeform 7"/>
              <p:cNvSpPr>
                <a:spLocks/>
              </p:cNvSpPr>
              <p:nvPr/>
            </p:nvSpPr>
            <p:spPr bwMode="auto">
              <a:xfrm>
                <a:off x="336" y="1929"/>
                <a:ext cx="225" cy="1053"/>
              </a:xfrm>
              <a:custGeom>
                <a:avLst/>
                <a:gdLst>
                  <a:gd name="T0" fmla="*/ 0 w 225"/>
                  <a:gd name="T1" fmla="*/ 132 h 1053"/>
                  <a:gd name="T2" fmla="*/ 0 w 225"/>
                  <a:gd name="T3" fmla="*/ 1053 h 1053"/>
                  <a:gd name="T4" fmla="*/ 225 w 225"/>
                  <a:gd name="T5" fmla="*/ 837 h 1053"/>
                  <a:gd name="T6" fmla="*/ 225 w 225"/>
                  <a:gd name="T7" fmla="*/ 0 h 1053"/>
                  <a:gd name="T8" fmla="*/ 0 w 225"/>
                  <a:gd name="T9" fmla="*/ 132 h 10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053"/>
                  <a:gd name="T17" fmla="*/ 225 w 225"/>
                  <a:gd name="T18" fmla="*/ 1053 h 10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053">
                    <a:moveTo>
                      <a:pt x="0" y="132"/>
                    </a:moveTo>
                    <a:lnTo>
                      <a:pt x="0" y="1053"/>
                    </a:lnTo>
                    <a:lnTo>
                      <a:pt x="225" y="837"/>
                    </a:lnTo>
                    <a:lnTo>
                      <a:pt x="225" y="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50" name="Freeform 8"/>
              <p:cNvSpPr>
                <a:spLocks/>
              </p:cNvSpPr>
              <p:nvPr/>
            </p:nvSpPr>
            <p:spPr bwMode="auto">
              <a:xfrm>
                <a:off x="564" y="1839"/>
                <a:ext cx="153" cy="924"/>
              </a:xfrm>
              <a:custGeom>
                <a:avLst/>
                <a:gdLst>
                  <a:gd name="T0" fmla="*/ 153 w 153"/>
                  <a:gd name="T1" fmla="*/ 783 h 924"/>
                  <a:gd name="T2" fmla="*/ 153 w 153"/>
                  <a:gd name="T3" fmla="*/ 0 h 924"/>
                  <a:gd name="T4" fmla="*/ 0 w 153"/>
                  <a:gd name="T5" fmla="*/ 87 h 924"/>
                  <a:gd name="T6" fmla="*/ 0 w 153"/>
                  <a:gd name="T7" fmla="*/ 924 h 924"/>
                  <a:gd name="T8" fmla="*/ 153 w 153"/>
                  <a:gd name="T9" fmla="*/ 783 h 9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924"/>
                  <a:gd name="T17" fmla="*/ 153 w 153"/>
                  <a:gd name="T18" fmla="*/ 924 h 9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924">
                    <a:moveTo>
                      <a:pt x="153" y="783"/>
                    </a:moveTo>
                    <a:lnTo>
                      <a:pt x="153" y="0"/>
                    </a:lnTo>
                    <a:lnTo>
                      <a:pt x="0" y="87"/>
                    </a:lnTo>
                    <a:lnTo>
                      <a:pt x="0" y="924"/>
                    </a:lnTo>
                    <a:lnTo>
                      <a:pt x="153" y="78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90" y="2075"/>
              <a:ext cx="80" cy="122"/>
              <a:chOff x="1211" y="2591"/>
              <a:chExt cx="86" cy="140"/>
            </a:xfrm>
          </p:grpSpPr>
          <p:sp>
            <p:nvSpPr>
              <p:cNvPr id="80947" name="Oval 10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48" name="Oval 11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68" y="1740"/>
              <a:ext cx="3636" cy="516"/>
              <a:chOff x="468" y="1740"/>
              <a:chExt cx="3636" cy="516"/>
            </a:xfrm>
          </p:grpSpPr>
          <p:sp>
            <p:nvSpPr>
              <p:cNvPr id="80945" name="Line 13"/>
              <p:cNvSpPr>
                <a:spLocks noChangeShapeType="1"/>
              </p:cNvSpPr>
              <p:nvPr/>
            </p:nvSpPr>
            <p:spPr bwMode="auto">
              <a:xfrm flipV="1">
                <a:off x="624" y="1740"/>
                <a:ext cx="3472" cy="3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46" name="Line 14"/>
              <p:cNvSpPr>
                <a:spLocks noChangeShapeType="1"/>
              </p:cNvSpPr>
              <p:nvPr/>
            </p:nvSpPr>
            <p:spPr bwMode="auto">
              <a:xfrm flipV="1">
                <a:off x="468" y="2112"/>
                <a:ext cx="3636" cy="144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4096" y="1885"/>
              <a:ext cx="569" cy="223"/>
              <a:chOff x="4096" y="1885"/>
              <a:chExt cx="569" cy="223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4579" y="1885"/>
                <a:ext cx="86" cy="140"/>
                <a:chOff x="1211" y="2591"/>
                <a:chExt cx="86" cy="140"/>
              </a:xfrm>
            </p:grpSpPr>
            <p:sp>
              <p:nvSpPr>
                <p:cNvPr id="80943" name="Oval 17"/>
                <p:cNvSpPr>
                  <a:spLocks noChangeArrowheads="1"/>
                </p:cNvSpPr>
                <p:nvPr/>
              </p:nvSpPr>
              <p:spPr bwMode="auto">
                <a:xfrm>
                  <a:off x="1211" y="2591"/>
                  <a:ext cx="86" cy="140"/>
                </a:xfrm>
                <a:prstGeom prst="ellipse">
                  <a:avLst/>
                </a:prstGeom>
                <a:noFill/>
                <a:ln w="28575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944" name="Oval 18"/>
                <p:cNvSpPr>
                  <a:spLocks noChangeArrowheads="1"/>
                </p:cNvSpPr>
                <p:nvPr/>
              </p:nvSpPr>
              <p:spPr bwMode="auto">
                <a:xfrm>
                  <a:off x="1239" y="2637"/>
                  <a:ext cx="30" cy="48"/>
                </a:xfrm>
                <a:prstGeom prst="ellipse">
                  <a:avLst/>
                </a:prstGeom>
                <a:noFill/>
                <a:ln w="1905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0942" name="Line 19"/>
              <p:cNvSpPr>
                <a:spLocks noChangeShapeType="1"/>
              </p:cNvSpPr>
              <p:nvPr/>
            </p:nvSpPr>
            <p:spPr bwMode="auto">
              <a:xfrm flipV="1">
                <a:off x="4096" y="1956"/>
                <a:ext cx="526" cy="152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0907" name="Line 20"/>
            <p:cNvSpPr>
              <a:spLocks noChangeShapeType="1"/>
            </p:cNvSpPr>
            <p:nvPr/>
          </p:nvSpPr>
          <p:spPr bwMode="auto">
            <a:xfrm>
              <a:off x="4092" y="1740"/>
              <a:ext cx="1076" cy="2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5117" y="1885"/>
              <a:ext cx="86" cy="140"/>
              <a:chOff x="1211" y="2591"/>
              <a:chExt cx="86" cy="140"/>
            </a:xfrm>
          </p:grpSpPr>
          <p:sp>
            <p:nvSpPr>
              <p:cNvPr id="80939" name="Oval 22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40" name="Oval 23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28" y="2182"/>
              <a:ext cx="86" cy="140"/>
              <a:chOff x="1211" y="2591"/>
              <a:chExt cx="86" cy="140"/>
            </a:xfrm>
          </p:grpSpPr>
          <p:sp>
            <p:nvSpPr>
              <p:cNvPr id="80937" name="Oval 25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38" name="Oval 26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4579" y="3085"/>
              <a:ext cx="86" cy="140"/>
              <a:chOff x="1211" y="2591"/>
              <a:chExt cx="86" cy="140"/>
            </a:xfrm>
          </p:grpSpPr>
          <p:sp>
            <p:nvSpPr>
              <p:cNvPr id="80935" name="Oval 28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36" name="Oval 29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0911" name="Oval 30"/>
            <p:cNvSpPr>
              <a:spLocks noChangeArrowheads="1"/>
            </p:cNvSpPr>
            <p:nvPr/>
          </p:nvSpPr>
          <p:spPr bwMode="auto">
            <a:xfrm>
              <a:off x="3936" y="2760"/>
              <a:ext cx="804" cy="8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2" name="Line 31"/>
            <p:cNvSpPr>
              <a:spLocks noChangeShapeType="1"/>
            </p:cNvSpPr>
            <p:nvPr/>
          </p:nvSpPr>
          <p:spPr bwMode="auto">
            <a:xfrm>
              <a:off x="4092" y="2700"/>
              <a:ext cx="0" cy="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3" name="Line 32"/>
            <p:cNvSpPr>
              <a:spLocks noChangeShapeType="1"/>
            </p:cNvSpPr>
            <p:nvPr/>
          </p:nvSpPr>
          <p:spPr bwMode="auto">
            <a:xfrm flipV="1">
              <a:off x="4092" y="3156"/>
              <a:ext cx="522" cy="144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4" name="Line 33"/>
            <p:cNvSpPr>
              <a:spLocks noChangeShapeType="1"/>
            </p:cNvSpPr>
            <p:nvPr/>
          </p:nvSpPr>
          <p:spPr bwMode="auto">
            <a:xfrm>
              <a:off x="4092" y="2940"/>
              <a:ext cx="1072" cy="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5" name="Line 34"/>
            <p:cNvSpPr>
              <a:spLocks noChangeShapeType="1"/>
            </p:cNvSpPr>
            <p:nvPr/>
          </p:nvSpPr>
          <p:spPr bwMode="auto">
            <a:xfrm flipH="1">
              <a:off x="2388" y="3156"/>
              <a:ext cx="28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5117" y="3085"/>
              <a:ext cx="86" cy="140"/>
              <a:chOff x="1211" y="2591"/>
              <a:chExt cx="86" cy="140"/>
            </a:xfrm>
          </p:grpSpPr>
          <p:sp>
            <p:nvSpPr>
              <p:cNvPr id="80933" name="Oval 36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34" name="Oval 37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425" y="2458"/>
              <a:ext cx="86" cy="140"/>
              <a:chOff x="1211" y="2591"/>
              <a:chExt cx="86" cy="140"/>
            </a:xfrm>
          </p:grpSpPr>
          <p:sp>
            <p:nvSpPr>
              <p:cNvPr id="80931" name="Oval 39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32" name="Oval 40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590" y="2342"/>
              <a:ext cx="80" cy="122"/>
              <a:chOff x="1211" y="2591"/>
              <a:chExt cx="86" cy="140"/>
            </a:xfrm>
          </p:grpSpPr>
          <p:sp>
            <p:nvSpPr>
              <p:cNvPr id="80929" name="Oval 42"/>
              <p:cNvSpPr>
                <a:spLocks noChangeArrowheads="1"/>
              </p:cNvSpPr>
              <p:nvPr/>
            </p:nvSpPr>
            <p:spPr bwMode="auto">
              <a:xfrm>
                <a:off x="1211" y="2591"/>
                <a:ext cx="86" cy="1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30" name="Oval 43"/>
              <p:cNvSpPr>
                <a:spLocks noChangeArrowheads="1"/>
              </p:cNvSpPr>
              <p:nvPr/>
            </p:nvSpPr>
            <p:spPr bwMode="auto">
              <a:xfrm>
                <a:off x="1239" y="2637"/>
                <a:ext cx="30" cy="4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0919" name="Line 44"/>
            <p:cNvSpPr>
              <a:spLocks noChangeShapeType="1"/>
            </p:cNvSpPr>
            <p:nvPr/>
          </p:nvSpPr>
          <p:spPr bwMode="auto">
            <a:xfrm>
              <a:off x="624" y="2400"/>
              <a:ext cx="3463" cy="5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20" name="Line 45"/>
            <p:cNvSpPr>
              <a:spLocks noChangeShapeType="1"/>
            </p:cNvSpPr>
            <p:nvPr/>
          </p:nvSpPr>
          <p:spPr bwMode="auto">
            <a:xfrm>
              <a:off x="474" y="2526"/>
              <a:ext cx="3623" cy="775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21" name="Text Box 46"/>
            <p:cNvSpPr txBox="1">
              <a:spLocks noChangeArrowheads="1"/>
            </p:cNvSpPr>
            <p:nvPr/>
          </p:nvSpPr>
          <p:spPr bwMode="auto">
            <a:xfrm>
              <a:off x="4644" y="3508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L</a:t>
              </a:r>
            </a:p>
          </p:txBody>
        </p:sp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144" y="1384"/>
              <a:ext cx="5088" cy="1100"/>
              <a:chOff x="144" y="1384"/>
              <a:chExt cx="5088" cy="1100"/>
            </a:xfrm>
          </p:grpSpPr>
          <p:sp>
            <p:nvSpPr>
              <p:cNvPr id="80924" name="Oval 48"/>
              <p:cNvSpPr>
                <a:spLocks noChangeArrowheads="1"/>
              </p:cNvSpPr>
              <p:nvPr/>
            </p:nvSpPr>
            <p:spPr bwMode="auto">
              <a:xfrm>
                <a:off x="3936" y="1560"/>
                <a:ext cx="804" cy="8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25" name="Line 49"/>
              <p:cNvSpPr>
                <a:spLocks noChangeShapeType="1"/>
              </p:cNvSpPr>
              <p:nvPr/>
            </p:nvSpPr>
            <p:spPr bwMode="auto">
              <a:xfrm>
                <a:off x="4092" y="1500"/>
                <a:ext cx="0" cy="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26" name="Line 50"/>
              <p:cNvSpPr>
                <a:spLocks noChangeShapeType="1"/>
              </p:cNvSpPr>
              <p:nvPr/>
            </p:nvSpPr>
            <p:spPr bwMode="auto">
              <a:xfrm flipH="1">
                <a:off x="2388" y="1956"/>
                <a:ext cx="28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27" name="Text Box 51"/>
              <p:cNvSpPr txBox="1">
                <a:spLocks noChangeArrowheads="1"/>
              </p:cNvSpPr>
              <p:nvPr/>
            </p:nvSpPr>
            <p:spPr bwMode="auto">
              <a:xfrm>
                <a:off x="4632" y="1384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R</a:t>
                </a:r>
              </a:p>
            </p:txBody>
          </p:sp>
          <p:sp>
            <p:nvSpPr>
              <p:cNvPr id="80928" name="Text Box 52"/>
              <p:cNvSpPr txBox="1">
                <a:spLocks noChangeArrowheads="1"/>
              </p:cNvSpPr>
              <p:nvPr/>
            </p:nvSpPr>
            <p:spPr bwMode="auto">
              <a:xfrm>
                <a:off x="144" y="2272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R</a:t>
                </a:r>
              </a:p>
            </p:txBody>
          </p:sp>
        </p:grpSp>
        <p:sp>
          <p:nvSpPr>
            <p:cNvPr id="80923" name="Text Box 53"/>
            <p:cNvSpPr txBox="1">
              <a:spLocks noChangeArrowheads="1"/>
            </p:cNvSpPr>
            <p:nvPr/>
          </p:nvSpPr>
          <p:spPr bwMode="auto">
            <a:xfrm>
              <a:off x="144" y="2560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L</a:t>
              </a:r>
            </a:p>
          </p:txBody>
        </p:sp>
      </p:grpSp>
      <p:sp>
        <p:nvSpPr>
          <p:cNvPr id="702518" name="Text Box 54"/>
          <p:cNvSpPr txBox="1">
            <a:spLocks noChangeArrowheads="1"/>
          </p:cNvSpPr>
          <p:nvPr/>
        </p:nvSpPr>
        <p:spPr bwMode="auto">
          <a:xfrm>
            <a:off x="666750" y="5695950"/>
            <a:ext cx="489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Refraktions</a:t>
            </a:r>
            <a:r>
              <a:rPr lang="de-DE" sz="2800" u="sng"/>
              <a:t>gleich</a:t>
            </a:r>
            <a:r>
              <a:rPr lang="de-DE" sz="2800"/>
              <a:t>gewicht!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518" grpId="0" autoUpdateAnimBg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4651375"/>
          </a:xfrm>
          <a:noFill/>
        </p:spPr>
        <p:txBody>
          <a:bodyPr/>
          <a:lstStyle/>
          <a:p>
            <a:r>
              <a:rPr lang="de-DE" smtClean="0"/>
              <a:t>Die MKH-Teste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Kreuztest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Zeigertest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Doppelzeigertest 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Hakentest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Stereotest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Valenztest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Differenzierte Stereoteste</a:t>
            </a:r>
          </a:p>
          <a:p>
            <a:pPr lvl="1"/>
            <a:r>
              <a:rPr lang="de-DE" smtClean="0"/>
              <a:t>Cowentest ...</a:t>
            </a:r>
            <a:endParaRPr lang="de-DE" smtClean="0">
              <a:solidFill>
                <a:srgbClr val="969696"/>
              </a:solidFill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5562600" y="58515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Heterophorie</a:t>
            </a:r>
          </a:p>
        </p:txBody>
      </p:sp>
      <p:sp>
        <p:nvSpPr>
          <p:cNvPr id="337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Ab</a:t>
            </a:r>
            <a:r>
              <a:rPr lang="de-DE" sz="2400" smtClean="0"/>
              <a:t>wesenheit von Fusionsreizen:</a:t>
            </a:r>
          </a:p>
        </p:txBody>
      </p:sp>
      <p:grpSp>
        <p:nvGrpSpPr>
          <p:cNvPr id="33796" name="Group 2052"/>
          <p:cNvGrpSpPr>
            <a:grpSpLocks/>
          </p:cNvGrpSpPr>
          <p:nvPr/>
        </p:nvGrpSpPr>
        <p:grpSpPr bwMode="auto">
          <a:xfrm>
            <a:off x="762000" y="2290763"/>
            <a:ext cx="7861300" cy="4110037"/>
            <a:chOff x="480" y="1443"/>
            <a:chExt cx="4952" cy="2589"/>
          </a:xfrm>
        </p:grpSpPr>
        <p:sp>
          <p:nvSpPr>
            <p:cNvPr id="33800" name="Oval 2053"/>
            <p:cNvSpPr>
              <a:spLocks noChangeArrowheads="1"/>
            </p:cNvSpPr>
            <p:nvPr/>
          </p:nvSpPr>
          <p:spPr bwMode="auto">
            <a:xfrm>
              <a:off x="733" y="3385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01" name="Oval 2054"/>
            <p:cNvSpPr>
              <a:spLocks noChangeArrowheads="1"/>
            </p:cNvSpPr>
            <p:nvPr/>
          </p:nvSpPr>
          <p:spPr bwMode="auto">
            <a:xfrm>
              <a:off x="480" y="2869"/>
              <a:ext cx="546" cy="5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02" name="Line 2055"/>
            <p:cNvSpPr>
              <a:spLocks noChangeShapeType="1"/>
            </p:cNvSpPr>
            <p:nvPr/>
          </p:nvSpPr>
          <p:spPr bwMode="auto">
            <a:xfrm flipV="1">
              <a:off x="756" y="1461"/>
              <a:ext cx="0" cy="1957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803" name="Group 2056"/>
            <p:cNvGrpSpPr>
              <a:grpSpLocks/>
            </p:cNvGrpSpPr>
            <p:nvPr/>
          </p:nvGrpSpPr>
          <p:grpSpPr bwMode="auto">
            <a:xfrm>
              <a:off x="506" y="3525"/>
              <a:ext cx="500" cy="501"/>
              <a:chOff x="-236" y="0"/>
              <a:chExt cx="20472" cy="20000"/>
            </a:xfrm>
          </p:grpSpPr>
          <p:sp>
            <p:nvSpPr>
              <p:cNvPr id="33817" name="Line 2057"/>
              <p:cNvSpPr>
                <a:spLocks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8" name="Line 2058"/>
              <p:cNvSpPr>
                <a:spLocks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3804" name="Group 2059"/>
            <p:cNvGrpSpPr>
              <a:grpSpLocks/>
            </p:cNvGrpSpPr>
            <p:nvPr/>
          </p:nvGrpSpPr>
          <p:grpSpPr bwMode="auto">
            <a:xfrm>
              <a:off x="2356" y="3530"/>
              <a:ext cx="500" cy="502"/>
              <a:chOff x="2256" y="3441"/>
              <a:chExt cx="403" cy="405"/>
            </a:xfrm>
          </p:grpSpPr>
          <p:sp>
            <p:nvSpPr>
              <p:cNvPr id="33813" name="Oval 2060"/>
              <p:cNvSpPr>
                <a:spLocks noChangeArrowheads="1"/>
              </p:cNvSpPr>
              <p:nvPr/>
            </p:nvSpPr>
            <p:spPr bwMode="auto">
              <a:xfrm>
                <a:off x="2401" y="3620"/>
                <a:ext cx="112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814" name="Group 2061"/>
              <p:cNvGrpSpPr>
                <a:grpSpLocks/>
              </p:cNvGrpSpPr>
              <p:nvPr/>
            </p:nvGrpSpPr>
            <p:grpSpPr bwMode="auto">
              <a:xfrm>
                <a:off x="2256" y="3441"/>
                <a:ext cx="403" cy="405"/>
                <a:chOff x="-236" y="0"/>
                <a:chExt cx="20472" cy="20000"/>
              </a:xfrm>
            </p:grpSpPr>
            <p:sp>
              <p:nvSpPr>
                <p:cNvPr id="33815" name="Line 2062"/>
                <p:cNvSpPr>
                  <a:spLocks noChangeShapeType="1"/>
                </p:cNvSpPr>
                <p:nvPr/>
              </p:nvSpPr>
              <p:spPr bwMode="auto">
                <a:xfrm>
                  <a:off x="9988" y="0"/>
                  <a:ext cx="24" cy="200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6" name="Line 2063"/>
                <p:cNvSpPr>
                  <a:spLocks noChangeShapeType="1"/>
                </p:cNvSpPr>
                <p:nvPr/>
              </p:nvSpPr>
              <p:spPr bwMode="auto">
                <a:xfrm flipH="1">
                  <a:off x="-236" y="9965"/>
                  <a:ext cx="20472" cy="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3805" name="Group 2064"/>
            <p:cNvGrpSpPr>
              <a:grpSpLocks/>
            </p:cNvGrpSpPr>
            <p:nvPr/>
          </p:nvGrpSpPr>
          <p:grpSpPr bwMode="auto">
            <a:xfrm>
              <a:off x="2146" y="1443"/>
              <a:ext cx="617" cy="1981"/>
              <a:chOff x="2146" y="1443"/>
              <a:chExt cx="617" cy="1981"/>
            </a:xfrm>
          </p:grpSpPr>
          <p:sp>
            <p:nvSpPr>
              <p:cNvPr id="33810" name="Oval 2065"/>
              <p:cNvSpPr>
                <a:spLocks noChangeArrowheads="1"/>
              </p:cNvSpPr>
              <p:nvPr/>
            </p:nvSpPr>
            <p:spPr bwMode="auto">
              <a:xfrm rot="-931257">
                <a:off x="2570" y="334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1" name="Oval 2066"/>
              <p:cNvSpPr>
                <a:spLocks noChangeArrowheads="1"/>
              </p:cNvSpPr>
              <p:nvPr/>
            </p:nvSpPr>
            <p:spPr bwMode="auto">
              <a:xfrm rot="-931257">
                <a:off x="2218" y="2844"/>
                <a:ext cx="545" cy="54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12" name="Line 2067"/>
              <p:cNvSpPr>
                <a:spLocks noChangeShapeType="1"/>
              </p:cNvSpPr>
              <p:nvPr/>
            </p:nvSpPr>
            <p:spPr bwMode="auto">
              <a:xfrm rot="-931257">
                <a:off x="2146" y="1443"/>
                <a:ext cx="188" cy="198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3806" name="Rectangle 2068"/>
            <p:cNvSpPr>
              <a:spLocks noChangeArrowheads="1"/>
            </p:cNvSpPr>
            <p:nvPr/>
          </p:nvSpPr>
          <p:spPr bwMode="auto">
            <a:xfrm>
              <a:off x="3586" y="3674"/>
              <a:ext cx="184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>
                <a:latin typeface="Times New Roman" pitchFamily="18" charset="0"/>
              </a:endParaRPr>
            </a:p>
          </p:txBody>
        </p:sp>
        <p:sp>
          <p:nvSpPr>
            <p:cNvPr id="33807" name="Line 2069"/>
            <p:cNvSpPr>
              <a:spLocks noChangeShapeType="1"/>
            </p:cNvSpPr>
            <p:nvPr/>
          </p:nvSpPr>
          <p:spPr bwMode="auto">
            <a:xfrm flipV="1">
              <a:off x="756" y="1468"/>
              <a:ext cx="0" cy="194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08" name="Rectangle 2070"/>
            <p:cNvSpPr>
              <a:spLocks noChangeArrowheads="1"/>
            </p:cNvSpPr>
            <p:nvPr/>
          </p:nvSpPr>
          <p:spPr bwMode="auto">
            <a:xfrm>
              <a:off x="3598" y="1914"/>
              <a:ext cx="733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</a:t>
              </a:r>
              <a:endParaRPr lang="de-DE" sz="1000"/>
            </a:p>
          </p:txBody>
        </p:sp>
        <p:sp>
          <p:nvSpPr>
            <p:cNvPr id="33809" name="Line 2071"/>
            <p:cNvSpPr>
              <a:spLocks noChangeShapeType="1"/>
            </p:cNvSpPr>
            <p:nvPr/>
          </p:nvSpPr>
          <p:spPr bwMode="auto">
            <a:xfrm flipH="1" flipV="1">
              <a:off x="3250" y="3782"/>
              <a:ext cx="2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7" name="Line 2072"/>
          <p:cNvSpPr>
            <a:spLocks noChangeShapeType="1"/>
          </p:cNvSpPr>
          <p:nvPr/>
        </p:nvSpPr>
        <p:spPr bwMode="auto">
          <a:xfrm>
            <a:off x="5238750" y="3190875"/>
            <a:ext cx="3492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3798" name="Line 2073"/>
          <p:cNvSpPr>
            <a:spLocks noChangeShapeType="1"/>
          </p:cNvSpPr>
          <p:nvPr/>
        </p:nvSpPr>
        <p:spPr bwMode="auto">
          <a:xfrm>
            <a:off x="930275" y="46513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799" name="Line 2074"/>
          <p:cNvSpPr>
            <a:spLocks noChangeShapeType="1"/>
          </p:cNvSpPr>
          <p:nvPr/>
        </p:nvSpPr>
        <p:spPr bwMode="auto">
          <a:xfrm rot="-1344518">
            <a:off x="3559175" y="46355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Übung macht den Meister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352800" y="2057400"/>
            <a:ext cx="53340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spcAft>
                <a:spcPct val="40000"/>
              </a:spcAft>
            </a:pPr>
            <a:r>
              <a:rPr lang="de-DE" sz="3000"/>
              <a:t>MKH-Teste sind Werkzeuge, </a:t>
            </a:r>
            <a:br>
              <a:rPr lang="de-DE" sz="3000"/>
            </a:br>
            <a:r>
              <a:rPr lang="de-DE" sz="3000"/>
              <a:t>und dafür galt schon immer</a:t>
            </a:r>
            <a:r>
              <a:rPr lang="de-DE" sz="800"/>
              <a:t> </a:t>
            </a:r>
            <a:r>
              <a:rPr lang="de-DE" sz="3000"/>
              <a:t>:</a:t>
            </a:r>
          </a:p>
          <a:p>
            <a:pPr>
              <a:spcAft>
                <a:spcPct val="30000"/>
              </a:spcAft>
            </a:pPr>
            <a:r>
              <a:rPr lang="de-DE" sz="3000">
                <a:solidFill>
                  <a:srgbClr val="CC0000"/>
                </a:solidFill>
              </a:rPr>
              <a:t>„Sie werden umso wertvoller, </a:t>
            </a:r>
            <a:br>
              <a:rPr lang="de-DE" sz="3000">
                <a:solidFill>
                  <a:srgbClr val="CC0000"/>
                </a:solidFill>
              </a:rPr>
            </a:br>
            <a:r>
              <a:rPr lang="de-DE" sz="3000">
                <a:solidFill>
                  <a:srgbClr val="CC0000"/>
                </a:solidFill>
              </a:rPr>
              <a:t>je besser man mit ihnen umgehen kann</a:t>
            </a:r>
            <a:r>
              <a:rPr lang="de-DE" sz="800">
                <a:solidFill>
                  <a:srgbClr val="CC0000"/>
                </a:solidFill>
              </a:rPr>
              <a:t> </a:t>
            </a:r>
            <a:r>
              <a:rPr lang="de-DE" sz="3000">
                <a:solidFill>
                  <a:srgbClr val="CC0000"/>
                </a:solidFill>
              </a:rPr>
              <a:t>!”</a:t>
            </a:r>
            <a:endParaRPr lang="de-DE" sz="30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2057400"/>
            <a:ext cx="2360613" cy="2879725"/>
            <a:chOff x="336" y="1296"/>
            <a:chExt cx="1487" cy="1814"/>
          </a:xfrm>
        </p:grpSpPr>
        <p:graphicFrame>
          <p:nvGraphicFramePr>
            <p:cNvPr id="4098" name="Object 5"/>
            <p:cNvGraphicFramePr>
              <a:graphicFrameLocks noChangeAspect="1"/>
            </p:cNvGraphicFramePr>
            <p:nvPr/>
          </p:nvGraphicFramePr>
          <p:xfrm>
            <a:off x="336" y="1296"/>
            <a:ext cx="1487" cy="1814"/>
          </p:xfrm>
          <a:graphic>
            <a:graphicData uri="http://schemas.openxmlformats.org/presentationml/2006/ole">
              <p:oleObj spid="_x0000_s139266" name="Clip" r:id="rId4" imgW="2712960" imgH="3310560" progId="MS_ClipArt_Gallery.2">
                <p:embed/>
              </p:oleObj>
            </a:graphicData>
          </a:graphic>
        </p:graphicFrame>
        <p:sp>
          <p:nvSpPr>
            <p:cNvPr id="4107" name="Oval 6"/>
            <p:cNvSpPr>
              <a:spLocks noChangeArrowheads="1"/>
            </p:cNvSpPr>
            <p:nvPr/>
          </p:nvSpPr>
          <p:spPr bwMode="auto">
            <a:xfrm rot="888120">
              <a:off x="813" y="1305"/>
              <a:ext cx="144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102" name="Picture 8" descr="A:\paint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029200"/>
            <a:ext cx="5638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67400" y="5638800"/>
            <a:ext cx="2057400" cy="868363"/>
            <a:chOff x="4416" y="3053"/>
            <a:chExt cx="1296" cy="547"/>
          </a:xfrm>
        </p:grpSpPr>
        <p:sp>
          <p:nvSpPr>
            <p:cNvPr id="4105" name="Text Box 10"/>
            <p:cNvSpPr txBox="1">
              <a:spLocks noChangeArrowheads="1"/>
            </p:cNvSpPr>
            <p:nvPr/>
          </p:nvSpPr>
          <p:spPr bwMode="auto">
            <a:xfrm>
              <a:off x="4438" y="3053"/>
              <a:ext cx="127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3200">
                  <a:latin typeface="Arial Black" pitchFamily="34" charset="0"/>
                </a:rPr>
                <a:t>Pause ...</a:t>
              </a:r>
              <a:endParaRPr lang="de-DE" sz="3200" b="1"/>
            </a:p>
          </p:txBody>
        </p:sp>
        <p:pic>
          <p:nvPicPr>
            <p:cNvPr id="4106" name="Picture 11" descr="A:\paint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6" y="3408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4" name="AutoShape 13">
            <a:hlinkClick r:id="rId6" action="ppaction://hlinkpres?slideindex=57&amp;slidetitle=H. Goersch und R. Krüger sagen Ihnen" highlightClick="1"/>
          </p:cNvPr>
          <p:cNvSpPr>
            <a:spLocks noChangeArrowheads="1"/>
          </p:cNvSpPr>
          <p:nvPr/>
        </p:nvSpPr>
        <p:spPr bwMode="auto">
          <a:xfrm>
            <a:off x="5562600" y="5467350"/>
            <a:ext cx="2590800" cy="1219200"/>
          </a:xfrm>
          <a:prstGeom prst="actionButtonBlank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build="p" autoUpdateAnimBg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Die fast vollständige MKH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0" y="4495800"/>
            <a:ext cx="2057400" cy="1219200"/>
            <a:chOff x="4320" y="2832"/>
            <a:chExt cx="1296" cy="768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4342" y="3053"/>
              <a:ext cx="127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3200">
                  <a:latin typeface="Arial Black" pitchFamily="34" charset="0"/>
                </a:rPr>
                <a:t>Teil III ...</a:t>
              </a:r>
            </a:p>
          </p:txBody>
        </p:sp>
        <p:pic>
          <p:nvPicPr>
            <p:cNvPr id="6149" name="Picture 5" descr="A:\paint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3408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6" descr="A:\paint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2832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H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III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40250"/>
          </a:xfrm>
        </p:spPr>
        <p:txBody>
          <a:bodyPr/>
          <a:lstStyle/>
          <a:p>
            <a:r>
              <a:rPr lang="de-DE" smtClean="0"/>
              <a:t>Prismatische Feinkorrektion mit Hilfe der Stereopsis: Zusammenfassung der Regeln</a:t>
            </a:r>
          </a:p>
          <a:p>
            <a:r>
              <a:rPr lang="de-DE" smtClean="0"/>
              <a:t>Erkennen der Stadien von Kompensation und Anpassung bei Winkelfehlsichtigkeit</a:t>
            </a:r>
          </a:p>
          <a:p>
            <a:r>
              <a:rPr lang="de-DE" smtClean="0"/>
              <a:t>Das normale Binokularsehen</a:t>
            </a:r>
          </a:p>
          <a:p>
            <a:r>
              <a:rPr lang="de-DE" smtClean="0"/>
              <a:t>Ergänzungen</a:t>
            </a:r>
          </a:p>
          <a:p>
            <a:pPr lvl="1"/>
            <a:r>
              <a:rPr lang="de-DE" sz="2600" smtClean="0"/>
              <a:t>Ausstattung des Prüfraums</a:t>
            </a:r>
          </a:p>
          <a:p>
            <a:pPr lvl="1"/>
            <a:r>
              <a:rPr lang="de-DE" sz="2600" smtClean="0"/>
              <a:t>Gespräch mit dem Klienten</a:t>
            </a:r>
          </a:p>
          <a:p>
            <a:pPr lvl="1"/>
            <a:r>
              <a:rPr lang="de-DE" sz="2600" smtClean="0"/>
              <a:t>Vollkorrektion und Unterkorrektion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bldLvl="2" autoUpdateAnimBg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40250"/>
          </a:xfrm>
        </p:spPr>
        <p:txBody>
          <a:bodyPr/>
          <a:lstStyle/>
          <a:p>
            <a:r>
              <a:rPr lang="de-DE" smtClean="0"/>
              <a:t>Prismatische Feinkorrektion mit Hilfe der Stereopsis: Zusammenfassung der Regeln</a:t>
            </a:r>
          </a:p>
          <a:p>
            <a:r>
              <a:rPr lang="de-DE" smtClean="0">
                <a:solidFill>
                  <a:srgbClr val="969696"/>
                </a:solidFill>
              </a:rPr>
              <a:t>Erkennen der Stadien von Kompensation und Anpassung bei Winkelfehlsichtigkeit</a:t>
            </a:r>
          </a:p>
          <a:p>
            <a:r>
              <a:rPr lang="de-DE" smtClean="0">
                <a:solidFill>
                  <a:srgbClr val="969696"/>
                </a:solidFill>
              </a:rPr>
              <a:t>Das normale Binokularsehen</a:t>
            </a:r>
          </a:p>
          <a:p>
            <a:r>
              <a:rPr lang="de-DE" smtClean="0">
                <a:solidFill>
                  <a:srgbClr val="969696"/>
                </a:solidFill>
              </a:rPr>
              <a:t>Ergänzungen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Ausstattung des Prüfraums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Gespräch mit dem Klienten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Vollkorrektion und Unterkorrektion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211513" y="1730375"/>
            <a:ext cx="2740025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Verzögerung / Prävalenz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46463" y="2076450"/>
            <a:ext cx="2257425" cy="685800"/>
            <a:chOff x="2171" y="1308"/>
            <a:chExt cx="1422" cy="432"/>
          </a:xfrm>
        </p:grpSpPr>
        <p:sp>
          <p:nvSpPr>
            <p:cNvPr id="9233" name="Rectangle 5"/>
            <p:cNvSpPr>
              <a:spLocks noChangeArrowheads="1"/>
            </p:cNvSpPr>
            <p:nvPr/>
          </p:nvSpPr>
          <p:spPr bwMode="auto">
            <a:xfrm>
              <a:off x="2171" y="1522"/>
              <a:ext cx="1422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Normaldarbietung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9234" name="AutoShape 6"/>
            <p:cNvCxnSpPr>
              <a:cxnSpLocks noChangeShapeType="1"/>
              <a:stCxn id="241667" idx="2"/>
              <a:endCxn id="9233" idx="0"/>
            </p:cNvCxnSpPr>
            <p:nvPr/>
          </p:nvCxnSpPr>
          <p:spPr bwMode="auto">
            <a:xfrm flipH="1">
              <a:off x="2882" y="1308"/>
              <a:ext cx="4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2000" y="2762250"/>
            <a:ext cx="2806700" cy="698500"/>
            <a:chOff x="2882" y="1740"/>
            <a:chExt cx="1768" cy="440"/>
          </a:xfrm>
        </p:grpSpPr>
        <p:sp>
          <p:nvSpPr>
            <p:cNvPr id="9231" name="AutoShape 8"/>
            <p:cNvSpPr>
              <a:spLocks noChangeArrowheads="1"/>
            </p:cNvSpPr>
            <p:nvPr/>
          </p:nvSpPr>
          <p:spPr bwMode="auto">
            <a:xfrm>
              <a:off x="4274" y="1944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9232" name="AutoShape 9"/>
            <p:cNvCxnSpPr>
              <a:cxnSpLocks noChangeShapeType="1"/>
              <a:stCxn id="9233" idx="2"/>
              <a:endCxn id="9231" idx="0"/>
            </p:cNvCxnSpPr>
            <p:nvPr/>
          </p:nvCxnSpPr>
          <p:spPr bwMode="auto">
            <a:xfrm rot="16200000" flipH="1">
              <a:off x="3570" y="1052"/>
              <a:ext cx="204" cy="15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991225" y="3460750"/>
            <a:ext cx="2174875" cy="676275"/>
            <a:chOff x="3776" y="2180"/>
            <a:chExt cx="1370" cy="426"/>
          </a:xfrm>
        </p:grpSpPr>
        <p:sp>
          <p:nvSpPr>
            <p:cNvPr id="9229" name="Rectangle 11"/>
            <p:cNvSpPr>
              <a:spLocks noChangeArrowheads="1"/>
            </p:cNvSpPr>
            <p:nvPr/>
          </p:nvSpPr>
          <p:spPr bwMode="auto">
            <a:xfrm>
              <a:off x="3776" y="2388"/>
              <a:ext cx="137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Inversdarbietung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9230" name="AutoShape 12"/>
            <p:cNvCxnSpPr>
              <a:cxnSpLocks noChangeShapeType="1"/>
              <a:stCxn id="9231" idx="2"/>
              <a:endCxn id="9229" idx="0"/>
            </p:cNvCxnSpPr>
            <p:nvPr/>
          </p:nvCxnSpPr>
          <p:spPr bwMode="auto">
            <a:xfrm flipH="1">
              <a:off x="4461" y="2180"/>
              <a:ext cx="1" cy="2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1677" name="Oval 13"/>
          <p:cNvSpPr>
            <a:spLocks noChangeArrowheads="1"/>
          </p:cNvSpPr>
          <p:nvPr/>
        </p:nvSpPr>
        <p:spPr bwMode="auto">
          <a:xfrm>
            <a:off x="7578725" y="5106988"/>
            <a:ext cx="990600" cy="447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fertig</a:t>
            </a:r>
            <a:endParaRPr lang="de-DE" sz="280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78663" y="4137025"/>
            <a:ext cx="1296987" cy="969963"/>
            <a:chOff x="4461" y="2606"/>
            <a:chExt cx="817" cy="611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4461" y="2606"/>
              <a:ext cx="817" cy="440"/>
              <a:chOff x="4461" y="2606"/>
              <a:chExt cx="817" cy="440"/>
            </a:xfrm>
          </p:grpSpPr>
          <p:sp>
            <p:nvSpPr>
              <p:cNvPr id="9227" name="AutoShape 16"/>
              <p:cNvSpPr>
                <a:spLocks noChangeArrowheads="1"/>
              </p:cNvSpPr>
              <p:nvPr/>
            </p:nvSpPr>
            <p:spPr bwMode="auto">
              <a:xfrm>
                <a:off x="4902" y="2810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nein</a:t>
                </a:r>
              </a:p>
            </p:txBody>
          </p:sp>
          <p:cxnSp>
            <p:nvCxnSpPr>
              <p:cNvPr id="9228" name="AutoShape 17"/>
              <p:cNvCxnSpPr>
                <a:cxnSpLocks noChangeShapeType="1"/>
                <a:stCxn id="9229" idx="2"/>
                <a:endCxn id="9227" idx="0"/>
              </p:cNvCxnSpPr>
              <p:nvPr/>
            </p:nvCxnSpPr>
            <p:spPr bwMode="auto">
              <a:xfrm rot="16200000" flipH="1">
                <a:off x="4674" y="2393"/>
                <a:ext cx="204" cy="629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9226" name="AutoShape 18"/>
            <p:cNvCxnSpPr>
              <a:cxnSpLocks noChangeShapeType="1"/>
              <a:stCxn id="9227" idx="2"/>
              <a:endCxn id="241677" idx="0"/>
            </p:cNvCxnSpPr>
            <p:nvPr/>
          </p:nvCxnSpPr>
          <p:spPr bwMode="auto">
            <a:xfrm flipH="1">
              <a:off x="5088" y="3046"/>
              <a:ext cx="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animBg="1" autoUpdateAnimBg="0"/>
      <p:bldP spid="241677" grpId="0" animBg="1" autoUpdateAnimBg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42691" name="AutoShape 3"/>
          <p:cNvSpPr>
            <a:spLocks noChangeArrowheads="1"/>
          </p:cNvSpPr>
          <p:nvPr/>
        </p:nvSpPr>
        <p:spPr bwMode="auto">
          <a:xfrm>
            <a:off x="5018088" y="5149850"/>
            <a:ext cx="2149475" cy="3746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Basis außen geben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08675" y="4137025"/>
            <a:ext cx="1173163" cy="1012825"/>
            <a:chOff x="3722" y="2606"/>
            <a:chExt cx="739" cy="63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22" y="2606"/>
              <a:ext cx="739" cy="442"/>
              <a:chOff x="3722" y="2606"/>
              <a:chExt cx="739" cy="442"/>
            </a:xfrm>
          </p:grpSpPr>
          <p:sp>
            <p:nvSpPr>
              <p:cNvPr id="10259" name="AutoShape 6"/>
              <p:cNvSpPr>
                <a:spLocks noChangeArrowheads="1"/>
              </p:cNvSpPr>
              <p:nvPr/>
            </p:nvSpPr>
            <p:spPr bwMode="auto">
              <a:xfrm>
                <a:off x="3722" y="2808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ja</a:t>
                </a:r>
              </a:p>
            </p:txBody>
          </p:sp>
          <p:cxnSp>
            <p:nvCxnSpPr>
              <p:cNvPr id="10260" name="AutoShape 7"/>
              <p:cNvCxnSpPr>
                <a:cxnSpLocks noChangeShapeType="1"/>
                <a:stCxn id="10249" idx="2"/>
                <a:endCxn id="10259" idx="0"/>
              </p:cNvCxnSpPr>
              <p:nvPr/>
            </p:nvCxnSpPr>
            <p:spPr bwMode="auto">
              <a:xfrm rot="5400000">
                <a:off x="4051" y="2397"/>
                <a:ext cx="202" cy="619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10258" name="AutoShape 8"/>
            <p:cNvCxnSpPr>
              <a:cxnSpLocks noChangeShapeType="1"/>
              <a:stCxn id="10259" idx="2"/>
              <a:endCxn id="242691" idx="0"/>
            </p:cNvCxnSpPr>
            <p:nvPr/>
          </p:nvCxnSpPr>
          <p:spPr bwMode="auto">
            <a:xfrm flipH="1">
              <a:off x="3837" y="3048"/>
              <a:ext cx="5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211513" y="1730375"/>
            <a:ext cx="5360987" cy="3824288"/>
            <a:chOff x="2023" y="1090"/>
            <a:chExt cx="3377" cy="2409"/>
          </a:xfrm>
        </p:grpSpPr>
        <p:sp>
          <p:nvSpPr>
            <p:cNvPr id="10246" name="Rectangle 10"/>
            <p:cNvSpPr>
              <a:spLocks noChangeArrowheads="1"/>
            </p:cNvSpPr>
            <p:nvPr/>
          </p:nvSpPr>
          <p:spPr bwMode="auto">
            <a:xfrm>
              <a:off x="2023" y="1090"/>
              <a:ext cx="1726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Verzögerung / Prävalenz</a:t>
              </a:r>
              <a:endParaRPr lang="de-DE" sz="2800"/>
            </a:p>
          </p:txBody>
        </p:sp>
        <p:sp>
          <p:nvSpPr>
            <p:cNvPr id="10247" name="Rectangle 11"/>
            <p:cNvSpPr>
              <a:spLocks noChangeArrowheads="1"/>
            </p:cNvSpPr>
            <p:nvPr/>
          </p:nvSpPr>
          <p:spPr bwMode="auto">
            <a:xfrm>
              <a:off x="2171" y="1522"/>
              <a:ext cx="1422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Normaldarbietung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0248" name="AutoShape 12"/>
            <p:cNvSpPr>
              <a:spLocks noChangeArrowheads="1"/>
            </p:cNvSpPr>
            <p:nvPr/>
          </p:nvSpPr>
          <p:spPr bwMode="auto">
            <a:xfrm>
              <a:off x="4274" y="1944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10249" name="Rectangle 13"/>
            <p:cNvSpPr>
              <a:spLocks noChangeArrowheads="1"/>
            </p:cNvSpPr>
            <p:nvPr/>
          </p:nvSpPr>
          <p:spPr bwMode="auto">
            <a:xfrm>
              <a:off x="3776" y="2388"/>
              <a:ext cx="137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Inversdarbietung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0250" name="AutoShape 14"/>
            <p:cNvSpPr>
              <a:spLocks noChangeArrowheads="1"/>
            </p:cNvSpPr>
            <p:nvPr/>
          </p:nvSpPr>
          <p:spPr bwMode="auto">
            <a:xfrm>
              <a:off x="4902" y="2810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  <a:endParaRPr lang="de-DE"/>
            </a:p>
          </p:txBody>
        </p:sp>
        <p:sp>
          <p:nvSpPr>
            <p:cNvPr id="242703" name="Oval 15"/>
            <p:cNvSpPr>
              <a:spLocks noChangeArrowheads="1"/>
            </p:cNvSpPr>
            <p:nvPr/>
          </p:nvSpPr>
          <p:spPr bwMode="auto">
            <a:xfrm>
              <a:off x="4776" y="321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  <a:endParaRPr lang="de-DE" sz="2800"/>
            </a:p>
          </p:txBody>
        </p:sp>
        <p:cxnSp>
          <p:nvCxnSpPr>
            <p:cNvPr id="10252" name="AutoShape 16"/>
            <p:cNvCxnSpPr>
              <a:cxnSpLocks noChangeShapeType="1"/>
              <a:stCxn id="10246" idx="2"/>
              <a:endCxn id="10247" idx="0"/>
            </p:cNvCxnSpPr>
            <p:nvPr/>
          </p:nvCxnSpPr>
          <p:spPr bwMode="auto">
            <a:xfrm flipH="1">
              <a:off x="2882" y="1308"/>
              <a:ext cx="4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3" name="AutoShape 17"/>
            <p:cNvCxnSpPr>
              <a:cxnSpLocks noChangeShapeType="1"/>
              <a:stCxn id="10247" idx="2"/>
              <a:endCxn id="10248" idx="0"/>
            </p:cNvCxnSpPr>
            <p:nvPr/>
          </p:nvCxnSpPr>
          <p:spPr bwMode="auto">
            <a:xfrm rot="16200000" flipH="1">
              <a:off x="3570" y="1052"/>
              <a:ext cx="204" cy="15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54" name="AutoShape 18"/>
            <p:cNvCxnSpPr>
              <a:cxnSpLocks noChangeShapeType="1"/>
              <a:stCxn id="10248" idx="2"/>
              <a:endCxn id="10249" idx="0"/>
            </p:cNvCxnSpPr>
            <p:nvPr/>
          </p:nvCxnSpPr>
          <p:spPr bwMode="auto">
            <a:xfrm flipH="1">
              <a:off x="4461" y="2180"/>
              <a:ext cx="1" cy="2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55" name="AutoShape 19"/>
            <p:cNvCxnSpPr>
              <a:cxnSpLocks noChangeShapeType="1"/>
              <a:stCxn id="10249" idx="2"/>
              <a:endCxn id="10250" idx="0"/>
            </p:cNvCxnSpPr>
            <p:nvPr/>
          </p:nvCxnSpPr>
          <p:spPr bwMode="auto">
            <a:xfrm rot="16200000" flipH="1">
              <a:off x="4674" y="2393"/>
              <a:ext cx="204" cy="6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56" name="AutoShape 20"/>
            <p:cNvCxnSpPr>
              <a:cxnSpLocks noChangeShapeType="1"/>
              <a:stCxn id="10250" idx="2"/>
              <a:endCxn id="242703" idx="0"/>
            </p:cNvCxnSpPr>
            <p:nvPr/>
          </p:nvCxnSpPr>
          <p:spPr bwMode="auto">
            <a:xfrm flipH="1">
              <a:off x="5088" y="3046"/>
              <a:ext cx="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nimBg="1" autoUpdateAnimBg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66900" y="2762250"/>
            <a:ext cx="2708275" cy="704850"/>
            <a:chOff x="1176" y="1740"/>
            <a:chExt cx="1706" cy="444"/>
          </a:xfrm>
        </p:grpSpPr>
        <p:sp>
          <p:nvSpPr>
            <p:cNvPr id="11293" name="AutoShape 4"/>
            <p:cNvSpPr>
              <a:spLocks noChangeArrowheads="1"/>
            </p:cNvSpPr>
            <p:nvPr/>
          </p:nvSpPr>
          <p:spPr bwMode="auto">
            <a:xfrm>
              <a:off x="1176" y="1944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11294" name="AutoShape 5"/>
            <p:cNvCxnSpPr>
              <a:cxnSpLocks noChangeShapeType="1"/>
              <a:stCxn id="11273" idx="2"/>
              <a:endCxn id="11293" idx="0"/>
            </p:cNvCxnSpPr>
            <p:nvPr/>
          </p:nvCxnSpPr>
          <p:spPr bwMode="auto">
            <a:xfrm rot="5400000">
              <a:off x="1987" y="1049"/>
              <a:ext cx="204" cy="158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65200" y="3467100"/>
            <a:ext cx="2174875" cy="673100"/>
            <a:chOff x="608" y="2184"/>
            <a:chExt cx="1370" cy="424"/>
          </a:xfrm>
        </p:grpSpPr>
        <p:sp>
          <p:nvSpPr>
            <p:cNvPr id="11291" name="Rectangle 7"/>
            <p:cNvSpPr>
              <a:spLocks noChangeArrowheads="1"/>
            </p:cNvSpPr>
            <p:nvPr/>
          </p:nvSpPr>
          <p:spPr bwMode="auto">
            <a:xfrm>
              <a:off x="608" y="2390"/>
              <a:ext cx="137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Inversdarbietung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11292" name="AutoShape 8"/>
            <p:cNvCxnSpPr>
              <a:cxnSpLocks noChangeShapeType="1"/>
              <a:stCxn id="11291" idx="0"/>
              <a:endCxn id="11293" idx="2"/>
            </p:cNvCxnSpPr>
            <p:nvPr/>
          </p:nvCxnSpPr>
          <p:spPr bwMode="auto">
            <a:xfrm flipV="1">
              <a:off x="1293" y="2184"/>
              <a:ext cx="3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3721" name="AutoShape 9"/>
          <p:cNvSpPr>
            <a:spLocks noChangeArrowheads="1"/>
          </p:cNvSpPr>
          <p:nvPr/>
        </p:nvSpPr>
        <p:spPr bwMode="auto">
          <a:xfrm>
            <a:off x="2008188" y="5143500"/>
            <a:ext cx="2084387" cy="37465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Basis innen geben</a:t>
            </a:r>
            <a:endParaRPr lang="de-DE" sz="280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52638" y="4140200"/>
            <a:ext cx="1296987" cy="1003300"/>
            <a:chOff x="1293" y="2608"/>
            <a:chExt cx="817" cy="632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293" y="2608"/>
              <a:ext cx="817" cy="438"/>
              <a:chOff x="1293" y="2608"/>
              <a:chExt cx="817" cy="438"/>
            </a:xfrm>
          </p:grpSpPr>
          <p:sp>
            <p:nvSpPr>
              <p:cNvPr id="11289" name="AutoShape 12"/>
              <p:cNvSpPr>
                <a:spLocks noChangeArrowheads="1"/>
              </p:cNvSpPr>
              <p:nvPr/>
            </p:nvSpPr>
            <p:spPr bwMode="auto">
              <a:xfrm>
                <a:off x="1734" y="2810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nein</a:t>
                </a:r>
              </a:p>
            </p:txBody>
          </p:sp>
          <p:cxnSp>
            <p:nvCxnSpPr>
              <p:cNvPr id="11290" name="AutoShape 13"/>
              <p:cNvCxnSpPr>
                <a:cxnSpLocks noChangeShapeType="1"/>
                <a:stCxn id="11291" idx="2"/>
                <a:endCxn id="11289" idx="0"/>
              </p:cNvCxnSpPr>
              <p:nvPr/>
            </p:nvCxnSpPr>
            <p:spPr bwMode="auto">
              <a:xfrm rot="16200000" flipH="1">
                <a:off x="1507" y="2394"/>
                <a:ext cx="202" cy="629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11288" name="AutoShape 14"/>
            <p:cNvCxnSpPr>
              <a:cxnSpLocks noChangeShapeType="1"/>
              <a:stCxn id="11289" idx="2"/>
              <a:endCxn id="243721" idx="0"/>
            </p:cNvCxnSpPr>
            <p:nvPr/>
          </p:nvCxnSpPr>
          <p:spPr bwMode="auto">
            <a:xfrm flipH="1">
              <a:off x="1921" y="3046"/>
              <a:ext cx="1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11513" y="1730375"/>
            <a:ext cx="5360987" cy="3824288"/>
            <a:chOff x="2023" y="1090"/>
            <a:chExt cx="3377" cy="2409"/>
          </a:xfrm>
        </p:grpSpPr>
        <p:sp>
          <p:nvSpPr>
            <p:cNvPr id="11272" name="Rectangle 16"/>
            <p:cNvSpPr>
              <a:spLocks noChangeArrowheads="1"/>
            </p:cNvSpPr>
            <p:nvPr/>
          </p:nvSpPr>
          <p:spPr bwMode="auto">
            <a:xfrm>
              <a:off x="2023" y="1090"/>
              <a:ext cx="1726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Verzögerung / Prävalenz</a:t>
              </a:r>
              <a:endParaRPr lang="de-DE" sz="2800"/>
            </a:p>
          </p:txBody>
        </p:sp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2171" y="1522"/>
              <a:ext cx="1422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Normaldarbietung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1274" name="AutoShape 18"/>
            <p:cNvSpPr>
              <a:spLocks noChangeArrowheads="1"/>
            </p:cNvSpPr>
            <p:nvPr/>
          </p:nvSpPr>
          <p:spPr bwMode="auto">
            <a:xfrm>
              <a:off x="4274" y="1944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11275" name="Rectangle 19"/>
            <p:cNvSpPr>
              <a:spLocks noChangeArrowheads="1"/>
            </p:cNvSpPr>
            <p:nvPr/>
          </p:nvSpPr>
          <p:spPr bwMode="auto">
            <a:xfrm>
              <a:off x="3776" y="2388"/>
              <a:ext cx="137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bei Inversdarbietung</a:t>
              </a:r>
              <a:r>
                <a:rPr lang="de-DE" sz="800"/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11276" name="AutoShape 20"/>
            <p:cNvSpPr>
              <a:spLocks noChangeArrowheads="1"/>
            </p:cNvSpPr>
            <p:nvPr/>
          </p:nvSpPr>
          <p:spPr bwMode="auto">
            <a:xfrm>
              <a:off x="3722" y="2808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11277" name="AutoShape 21"/>
            <p:cNvSpPr>
              <a:spLocks noChangeArrowheads="1"/>
            </p:cNvSpPr>
            <p:nvPr/>
          </p:nvSpPr>
          <p:spPr bwMode="auto">
            <a:xfrm>
              <a:off x="4902" y="2810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243734" name="AutoShape 22"/>
            <p:cNvSpPr>
              <a:spLocks noChangeArrowheads="1"/>
            </p:cNvSpPr>
            <p:nvPr/>
          </p:nvSpPr>
          <p:spPr bwMode="auto">
            <a:xfrm>
              <a:off x="3161" y="3244"/>
              <a:ext cx="1354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Basis außen geben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243735" name="Oval 23"/>
            <p:cNvSpPr>
              <a:spLocks noChangeArrowheads="1"/>
            </p:cNvSpPr>
            <p:nvPr/>
          </p:nvSpPr>
          <p:spPr bwMode="auto">
            <a:xfrm>
              <a:off x="4776" y="321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11280" name="AutoShape 24"/>
            <p:cNvCxnSpPr>
              <a:cxnSpLocks noChangeShapeType="1"/>
              <a:stCxn id="11272" idx="2"/>
              <a:endCxn id="11273" idx="0"/>
            </p:cNvCxnSpPr>
            <p:nvPr/>
          </p:nvCxnSpPr>
          <p:spPr bwMode="auto">
            <a:xfrm flipH="1">
              <a:off x="2882" y="1308"/>
              <a:ext cx="4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1" name="AutoShape 25"/>
            <p:cNvCxnSpPr>
              <a:cxnSpLocks noChangeShapeType="1"/>
              <a:stCxn id="11273" idx="2"/>
              <a:endCxn id="11274" idx="0"/>
            </p:cNvCxnSpPr>
            <p:nvPr/>
          </p:nvCxnSpPr>
          <p:spPr bwMode="auto">
            <a:xfrm rot="16200000" flipH="1">
              <a:off x="3570" y="1052"/>
              <a:ext cx="204" cy="15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282" name="AutoShape 26"/>
            <p:cNvCxnSpPr>
              <a:cxnSpLocks noChangeShapeType="1"/>
              <a:stCxn id="11274" idx="2"/>
              <a:endCxn id="11275" idx="0"/>
            </p:cNvCxnSpPr>
            <p:nvPr/>
          </p:nvCxnSpPr>
          <p:spPr bwMode="auto">
            <a:xfrm flipH="1">
              <a:off x="4461" y="2180"/>
              <a:ext cx="1" cy="2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3" name="AutoShape 27"/>
            <p:cNvCxnSpPr>
              <a:cxnSpLocks noChangeShapeType="1"/>
              <a:stCxn id="11275" idx="2"/>
              <a:endCxn id="11277" idx="0"/>
            </p:cNvCxnSpPr>
            <p:nvPr/>
          </p:nvCxnSpPr>
          <p:spPr bwMode="auto">
            <a:xfrm rot="16200000" flipH="1">
              <a:off x="4674" y="2393"/>
              <a:ext cx="204" cy="6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284" name="AutoShape 28"/>
            <p:cNvCxnSpPr>
              <a:cxnSpLocks noChangeShapeType="1"/>
              <a:stCxn id="11275" idx="2"/>
              <a:endCxn id="11276" idx="0"/>
            </p:cNvCxnSpPr>
            <p:nvPr/>
          </p:nvCxnSpPr>
          <p:spPr bwMode="auto">
            <a:xfrm rot="5400000">
              <a:off x="4051" y="2397"/>
              <a:ext cx="202" cy="6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285" name="AutoShape 29"/>
            <p:cNvCxnSpPr>
              <a:cxnSpLocks noChangeShapeType="1"/>
              <a:stCxn id="11276" idx="2"/>
              <a:endCxn id="243734" idx="0"/>
            </p:cNvCxnSpPr>
            <p:nvPr/>
          </p:nvCxnSpPr>
          <p:spPr bwMode="auto">
            <a:xfrm flipH="1">
              <a:off x="3837" y="3048"/>
              <a:ext cx="5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286" name="AutoShape 30"/>
            <p:cNvCxnSpPr>
              <a:cxnSpLocks noChangeShapeType="1"/>
              <a:stCxn id="11277" idx="2"/>
              <a:endCxn id="243735" idx="0"/>
            </p:cNvCxnSpPr>
            <p:nvPr/>
          </p:nvCxnSpPr>
          <p:spPr bwMode="auto">
            <a:xfrm flipH="1">
              <a:off x="5088" y="3046"/>
              <a:ext cx="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1" grpId="0" animBg="1" autoUpdateAnimBg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44739" name="AutoShape 3"/>
          <p:cNvSpPr>
            <a:spLocks noChangeArrowheads="1"/>
          </p:cNvSpPr>
          <p:nvPr/>
        </p:nvSpPr>
        <p:spPr bwMode="auto">
          <a:xfrm>
            <a:off x="269875" y="5145088"/>
            <a:ext cx="1600200" cy="374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Unterschied</a:t>
            </a:r>
            <a:r>
              <a:rPr lang="de-DE" sz="800" b="1"/>
              <a:t> </a:t>
            </a:r>
            <a:r>
              <a:rPr lang="de-DE" b="1"/>
              <a:t>?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76300" y="4140200"/>
            <a:ext cx="1176338" cy="1004888"/>
            <a:chOff x="552" y="2608"/>
            <a:chExt cx="741" cy="63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52" y="2608"/>
              <a:ext cx="741" cy="440"/>
              <a:chOff x="552" y="2608"/>
              <a:chExt cx="741" cy="440"/>
            </a:xfrm>
          </p:grpSpPr>
          <p:sp>
            <p:nvSpPr>
              <p:cNvPr id="12319" name="AutoShape 6"/>
              <p:cNvSpPr>
                <a:spLocks noChangeArrowheads="1"/>
              </p:cNvSpPr>
              <p:nvPr/>
            </p:nvSpPr>
            <p:spPr bwMode="auto">
              <a:xfrm>
                <a:off x="552" y="2808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ja</a:t>
                </a:r>
              </a:p>
            </p:txBody>
          </p:sp>
          <p:cxnSp>
            <p:nvCxnSpPr>
              <p:cNvPr id="12320" name="AutoShape 7"/>
              <p:cNvCxnSpPr>
                <a:cxnSpLocks noChangeShapeType="1"/>
                <a:stCxn id="12298" idx="2"/>
                <a:endCxn id="12319" idx="0"/>
              </p:cNvCxnSpPr>
              <p:nvPr/>
            </p:nvCxnSpPr>
            <p:spPr bwMode="auto">
              <a:xfrm rot="5400000">
                <a:off x="883" y="2397"/>
                <a:ext cx="200" cy="62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12318" name="AutoShape 8"/>
            <p:cNvCxnSpPr>
              <a:cxnSpLocks noChangeShapeType="1"/>
              <a:stCxn id="12319" idx="2"/>
              <a:endCxn id="244739" idx="0"/>
            </p:cNvCxnSpPr>
            <p:nvPr/>
          </p:nvCxnSpPr>
          <p:spPr bwMode="auto">
            <a:xfrm>
              <a:off x="672" y="3048"/>
              <a:ext cx="2" cy="1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65200" y="1730375"/>
            <a:ext cx="7607300" cy="3824288"/>
            <a:chOff x="608" y="1090"/>
            <a:chExt cx="4792" cy="2409"/>
          </a:xfrm>
        </p:grpSpPr>
        <p:sp>
          <p:nvSpPr>
            <p:cNvPr id="12294" name="Rectangle 10"/>
            <p:cNvSpPr>
              <a:spLocks noChangeArrowheads="1"/>
            </p:cNvSpPr>
            <p:nvPr/>
          </p:nvSpPr>
          <p:spPr bwMode="auto">
            <a:xfrm>
              <a:off x="2023" y="1090"/>
              <a:ext cx="1726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Verzögerung / Prävalenz</a:t>
              </a:r>
              <a:endParaRPr lang="de-DE" sz="2800"/>
            </a:p>
          </p:txBody>
        </p:sp>
        <p:sp>
          <p:nvSpPr>
            <p:cNvPr id="12295" name="Rectangle 11"/>
            <p:cNvSpPr>
              <a:spLocks noChangeArrowheads="1"/>
            </p:cNvSpPr>
            <p:nvPr/>
          </p:nvSpPr>
          <p:spPr bwMode="auto">
            <a:xfrm>
              <a:off x="2171" y="1522"/>
              <a:ext cx="1422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Normaldarbietung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2296" name="AutoShape 12"/>
            <p:cNvSpPr>
              <a:spLocks noChangeArrowheads="1"/>
            </p:cNvSpPr>
            <p:nvPr/>
          </p:nvSpPr>
          <p:spPr bwMode="auto">
            <a:xfrm>
              <a:off x="1176" y="1944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2297" name="AutoShape 13"/>
            <p:cNvSpPr>
              <a:spLocks noChangeArrowheads="1"/>
            </p:cNvSpPr>
            <p:nvPr/>
          </p:nvSpPr>
          <p:spPr bwMode="auto">
            <a:xfrm>
              <a:off x="4274" y="1944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12298" name="Rectangle 14"/>
            <p:cNvSpPr>
              <a:spLocks noChangeArrowheads="1"/>
            </p:cNvSpPr>
            <p:nvPr/>
          </p:nvSpPr>
          <p:spPr bwMode="auto">
            <a:xfrm>
              <a:off x="608" y="2390"/>
              <a:ext cx="137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Inversdarbietung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2299" name="Rectangle 15"/>
            <p:cNvSpPr>
              <a:spLocks noChangeArrowheads="1"/>
            </p:cNvSpPr>
            <p:nvPr/>
          </p:nvSpPr>
          <p:spPr bwMode="auto">
            <a:xfrm>
              <a:off x="3776" y="2388"/>
              <a:ext cx="137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bei Inversdarbietung</a:t>
              </a:r>
              <a:r>
                <a:rPr lang="de-DE" sz="800"/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12300" name="AutoShape 16"/>
            <p:cNvSpPr>
              <a:spLocks noChangeArrowheads="1"/>
            </p:cNvSpPr>
            <p:nvPr/>
          </p:nvSpPr>
          <p:spPr bwMode="auto">
            <a:xfrm>
              <a:off x="3722" y="2808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12301" name="AutoShape 17"/>
            <p:cNvSpPr>
              <a:spLocks noChangeArrowheads="1"/>
            </p:cNvSpPr>
            <p:nvPr/>
          </p:nvSpPr>
          <p:spPr bwMode="auto">
            <a:xfrm>
              <a:off x="4902" y="2810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12302" name="AutoShape 18"/>
            <p:cNvSpPr>
              <a:spLocks noChangeArrowheads="1"/>
            </p:cNvSpPr>
            <p:nvPr/>
          </p:nvSpPr>
          <p:spPr bwMode="auto">
            <a:xfrm>
              <a:off x="1734" y="2810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244755" name="AutoShape 19"/>
            <p:cNvSpPr>
              <a:spLocks noChangeArrowheads="1"/>
            </p:cNvSpPr>
            <p:nvPr/>
          </p:nvSpPr>
          <p:spPr bwMode="auto">
            <a:xfrm>
              <a:off x="1264" y="3240"/>
              <a:ext cx="1315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Basis innen geben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244756" name="AutoShape 20"/>
            <p:cNvSpPr>
              <a:spLocks noChangeArrowheads="1"/>
            </p:cNvSpPr>
            <p:nvPr/>
          </p:nvSpPr>
          <p:spPr bwMode="auto">
            <a:xfrm>
              <a:off x="3161" y="3244"/>
              <a:ext cx="1354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Basis außen geben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244757" name="Oval 21"/>
            <p:cNvSpPr>
              <a:spLocks noChangeArrowheads="1"/>
            </p:cNvSpPr>
            <p:nvPr/>
          </p:nvSpPr>
          <p:spPr bwMode="auto">
            <a:xfrm>
              <a:off x="4776" y="321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12306" name="AutoShape 22"/>
            <p:cNvCxnSpPr>
              <a:cxnSpLocks noChangeShapeType="1"/>
              <a:stCxn id="12294" idx="2"/>
              <a:endCxn id="12295" idx="0"/>
            </p:cNvCxnSpPr>
            <p:nvPr/>
          </p:nvCxnSpPr>
          <p:spPr bwMode="auto">
            <a:xfrm flipH="1">
              <a:off x="2882" y="1308"/>
              <a:ext cx="4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07" name="AutoShape 23"/>
            <p:cNvCxnSpPr>
              <a:cxnSpLocks noChangeShapeType="1"/>
              <a:stCxn id="12295" idx="2"/>
              <a:endCxn id="12297" idx="0"/>
            </p:cNvCxnSpPr>
            <p:nvPr/>
          </p:nvCxnSpPr>
          <p:spPr bwMode="auto">
            <a:xfrm rot="16200000" flipH="1">
              <a:off x="3570" y="1052"/>
              <a:ext cx="204" cy="15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2308" name="AutoShape 24"/>
            <p:cNvCxnSpPr>
              <a:cxnSpLocks noChangeShapeType="1"/>
              <a:stCxn id="12295" idx="2"/>
              <a:endCxn id="12296" idx="0"/>
            </p:cNvCxnSpPr>
            <p:nvPr/>
          </p:nvCxnSpPr>
          <p:spPr bwMode="auto">
            <a:xfrm rot="5400000">
              <a:off x="1987" y="1049"/>
              <a:ext cx="204" cy="158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2309" name="AutoShape 25"/>
            <p:cNvCxnSpPr>
              <a:cxnSpLocks noChangeShapeType="1"/>
              <a:stCxn id="12297" idx="2"/>
              <a:endCxn id="12299" idx="0"/>
            </p:cNvCxnSpPr>
            <p:nvPr/>
          </p:nvCxnSpPr>
          <p:spPr bwMode="auto">
            <a:xfrm flipH="1">
              <a:off x="4461" y="2180"/>
              <a:ext cx="1" cy="2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0" name="AutoShape 26"/>
            <p:cNvCxnSpPr>
              <a:cxnSpLocks noChangeShapeType="1"/>
              <a:stCxn id="12298" idx="0"/>
              <a:endCxn id="12296" idx="2"/>
            </p:cNvCxnSpPr>
            <p:nvPr/>
          </p:nvCxnSpPr>
          <p:spPr bwMode="auto">
            <a:xfrm flipV="1">
              <a:off x="1293" y="2184"/>
              <a:ext cx="3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1" name="AutoShape 27"/>
            <p:cNvCxnSpPr>
              <a:cxnSpLocks noChangeShapeType="1"/>
              <a:stCxn id="12299" idx="2"/>
              <a:endCxn id="12301" idx="0"/>
            </p:cNvCxnSpPr>
            <p:nvPr/>
          </p:nvCxnSpPr>
          <p:spPr bwMode="auto">
            <a:xfrm rot="16200000" flipH="1">
              <a:off x="4674" y="2393"/>
              <a:ext cx="204" cy="6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2312" name="AutoShape 28"/>
            <p:cNvCxnSpPr>
              <a:cxnSpLocks noChangeShapeType="1"/>
              <a:stCxn id="12299" idx="2"/>
              <a:endCxn id="12300" idx="0"/>
            </p:cNvCxnSpPr>
            <p:nvPr/>
          </p:nvCxnSpPr>
          <p:spPr bwMode="auto">
            <a:xfrm rot="5400000">
              <a:off x="4051" y="2397"/>
              <a:ext cx="202" cy="6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2313" name="AutoShape 29"/>
            <p:cNvCxnSpPr>
              <a:cxnSpLocks noChangeShapeType="1"/>
              <a:stCxn id="12298" idx="2"/>
              <a:endCxn id="12302" idx="0"/>
            </p:cNvCxnSpPr>
            <p:nvPr/>
          </p:nvCxnSpPr>
          <p:spPr bwMode="auto">
            <a:xfrm rot="16200000" flipH="1">
              <a:off x="1507" y="2394"/>
              <a:ext cx="202" cy="6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2314" name="AutoShape 30"/>
            <p:cNvCxnSpPr>
              <a:cxnSpLocks noChangeShapeType="1"/>
              <a:stCxn id="12302" idx="2"/>
              <a:endCxn id="244755" idx="0"/>
            </p:cNvCxnSpPr>
            <p:nvPr/>
          </p:nvCxnSpPr>
          <p:spPr bwMode="auto">
            <a:xfrm flipH="1">
              <a:off x="1921" y="3046"/>
              <a:ext cx="1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15" name="AutoShape 31"/>
            <p:cNvCxnSpPr>
              <a:cxnSpLocks noChangeShapeType="1"/>
              <a:stCxn id="12300" idx="2"/>
              <a:endCxn id="244756" idx="0"/>
            </p:cNvCxnSpPr>
            <p:nvPr/>
          </p:nvCxnSpPr>
          <p:spPr bwMode="auto">
            <a:xfrm flipH="1">
              <a:off x="3837" y="3048"/>
              <a:ext cx="5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16" name="AutoShape 32"/>
            <p:cNvCxnSpPr>
              <a:cxnSpLocks noChangeShapeType="1"/>
              <a:stCxn id="12301" idx="2"/>
              <a:endCxn id="244757" idx="0"/>
            </p:cNvCxnSpPr>
            <p:nvPr/>
          </p:nvCxnSpPr>
          <p:spPr bwMode="auto">
            <a:xfrm flipH="1">
              <a:off x="5088" y="3046"/>
              <a:ext cx="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 autoUpdateAnimBg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8288" y="1730375"/>
            <a:ext cx="8304212" cy="3824288"/>
            <a:chOff x="169" y="1090"/>
            <a:chExt cx="5231" cy="2409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2023" y="1090"/>
              <a:ext cx="1726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Verzögerung / Prävalenz</a:t>
              </a:r>
              <a:endParaRPr lang="de-DE" sz="2800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2170" y="1522"/>
              <a:ext cx="1422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Normaldarbietung</a:t>
              </a:r>
              <a:r>
                <a:rPr lang="de-DE" sz="800"/>
                <a:t> </a:t>
              </a:r>
              <a:r>
                <a:rPr lang="de-DE"/>
                <a:t>?</a:t>
              </a:r>
              <a:endParaRPr lang="de-DE" sz="2800"/>
            </a:p>
          </p:txBody>
        </p:sp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1176" y="1944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4274" y="1944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608" y="2390"/>
              <a:ext cx="137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Inversdarbietung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776" y="2388"/>
              <a:ext cx="137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Inversdarbietung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3722" y="2808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4902" y="2810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13324" name="AutoShape 12"/>
            <p:cNvSpPr>
              <a:spLocks noChangeArrowheads="1"/>
            </p:cNvSpPr>
            <p:nvPr/>
          </p:nvSpPr>
          <p:spPr bwMode="auto">
            <a:xfrm>
              <a:off x="552" y="2808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auto">
            <a:xfrm>
              <a:off x="1734" y="2810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45774" name="AutoShape 14"/>
            <p:cNvSpPr>
              <a:spLocks noChangeArrowheads="1"/>
            </p:cNvSpPr>
            <p:nvPr/>
          </p:nvSpPr>
          <p:spPr bwMode="auto">
            <a:xfrm>
              <a:off x="169" y="3241"/>
              <a:ext cx="1010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Unterschied</a:t>
              </a:r>
              <a:r>
                <a:rPr lang="de-DE" sz="800" b="1"/>
                <a:t> </a:t>
              </a:r>
              <a:r>
                <a:rPr lang="de-DE" b="1"/>
                <a:t>?</a:t>
              </a:r>
              <a:endParaRPr lang="de-DE" sz="2800"/>
            </a:p>
          </p:txBody>
        </p:sp>
        <p:sp>
          <p:nvSpPr>
            <p:cNvPr id="245775" name="AutoShape 15"/>
            <p:cNvSpPr>
              <a:spLocks noChangeArrowheads="1"/>
            </p:cNvSpPr>
            <p:nvPr/>
          </p:nvSpPr>
          <p:spPr bwMode="auto">
            <a:xfrm>
              <a:off x="1265" y="3240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Basis innen geben</a:t>
              </a:r>
              <a:endParaRPr lang="de-DE" sz="2800"/>
            </a:p>
          </p:txBody>
        </p:sp>
        <p:sp>
          <p:nvSpPr>
            <p:cNvPr id="245776" name="AutoShape 16"/>
            <p:cNvSpPr>
              <a:spLocks noChangeArrowheads="1"/>
            </p:cNvSpPr>
            <p:nvPr/>
          </p:nvSpPr>
          <p:spPr bwMode="auto">
            <a:xfrm>
              <a:off x="3162" y="3244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Basis außen geben</a:t>
              </a:r>
              <a:endParaRPr lang="de-DE" sz="2800"/>
            </a:p>
          </p:txBody>
        </p:sp>
        <p:sp>
          <p:nvSpPr>
            <p:cNvPr id="245777" name="Oval 17"/>
            <p:cNvSpPr>
              <a:spLocks noChangeArrowheads="1"/>
            </p:cNvSpPr>
            <p:nvPr/>
          </p:nvSpPr>
          <p:spPr bwMode="auto">
            <a:xfrm>
              <a:off x="4776" y="3217"/>
              <a:ext cx="624" cy="2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fertig</a:t>
              </a:r>
              <a:endParaRPr lang="de-DE" sz="2800"/>
            </a:p>
          </p:txBody>
        </p:sp>
        <p:cxnSp>
          <p:nvCxnSpPr>
            <p:cNvPr id="13330" name="AutoShape 18"/>
            <p:cNvCxnSpPr>
              <a:cxnSpLocks noChangeShapeType="1"/>
              <a:stCxn id="13316" idx="2"/>
              <a:endCxn id="13317" idx="0"/>
            </p:cNvCxnSpPr>
            <p:nvPr/>
          </p:nvCxnSpPr>
          <p:spPr bwMode="auto">
            <a:xfrm flipH="1">
              <a:off x="2882" y="1308"/>
              <a:ext cx="4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31" name="AutoShape 19"/>
            <p:cNvCxnSpPr>
              <a:cxnSpLocks noChangeShapeType="1"/>
              <a:stCxn id="13317" idx="2"/>
              <a:endCxn id="13319" idx="0"/>
            </p:cNvCxnSpPr>
            <p:nvPr/>
          </p:nvCxnSpPr>
          <p:spPr bwMode="auto">
            <a:xfrm rot="16200000" flipH="1">
              <a:off x="3570" y="1052"/>
              <a:ext cx="204" cy="15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332" name="AutoShape 20"/>
            <p:cNvCxnSpPr>
              <a:cxnSpLocks noChangeShapeType="1"/>
              <a:stCxn id="13317" idx="2"/>
              <a:endCxn id="13318" idx="0"/>
            </p:cNvCxnSpPr>
            <p:nvPr/>
          </p:nvCxnSpPr>
          <p:spPr bwMode="auto">
            <a:xfrm rot="5400000">
              <a:off x="1987" y="1049"/>
              <a:ext cx="204" cy="158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333" name="AutoShape 21"/>
            <p:cNvCxnSpPr>
              <a:cxnSpLocks noChangeShapeType="1"/>
              <a:stCxn id="13319" idx="2"/>
              <a:endCxn id="13321" idx="0"/>
            </p:cNvCxnSpPr>
            <p:nvPr/>
          </p:nvCxnSpPr>
          <p:spPr bwMode="auto">
            <a:xfrm flipH="1">
              <a:off x="4461" y="2180"/>
              <a:ext cx="1" cy="2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34" name="AutoShape 22"/>
            <p:cNvCxnSpPr>
              <a:cxnSpLocks noChangeShapeType="1"/>
              <a:stCxn id="13320" idx="0"/>
              <a:endCxn id="13318" idx="2"/>
            </p:cNvCxnSpPr>
            <p:nvPr/>
          </p:nvCxnSpPr>
          <p:spPr bwMode="auto">
            <a:xfrm flipV="1">
              <a:off x="1293" y="2184"/>
              <a:ext cx="3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35" name="AutoShape 23"/>
            <p:cNvCxnSpPr>
              <a:cxnSpLocks noChangeShapeType="1"/>
              <a:stCxn id="13321" idx="2"/>
              <a:endCxn id="13323" idx="0"/>
            </p:cNvCxnSpPr>
            <p:nvPr/>
          </p:nvCxnSpPr>
          <p:spPr bwMode="auto">
            <a:xfrm rot="16200000" flipH="1">
              <a:off x="4674" y="2393"/>
              <a:ext cx="204" cy="6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336" name="AutoShape 24"/>
            <p:cNvCxnSpPr>
              <a:cxnSpLocks noChangeShapeType="1"/>
              <a:stCxn id="13321" idx="2"/>
              <a:endCxn id="13322" idx="0"/>
            </p:cNvCxnSpPr>
            <p:nvPr/>
          </p:nvCxnSpPr>
          <p:spPr bwMode="auto">
            <a:xfrm rot="5400000">
              <a:off x="4051" y="2397"/>
              <a:ext cx="202" cy="6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337" name="AutoShape 25"/>
            <p:cNvCxnSpPr>
              <a:cxnSpLocks noChangeShapeType="1"/>
              <a:stCxn id="13320" idx="2"/>
              <a:endCxn id="13325" idx="0"/>
            </p:cNvCxnSpPr>
            <p:nvPr/>
          </p:nvCxnSpPr>
          <p:spPr bwMode="auto">
            <a:xfrm rot="16200000" flipH="1">
              <a:off x="1507" y="2394"/>
              <a:ext cx="202" cy="6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338" name="AutoShape 26"/>
            <p:cNvCxnSpPr>
              <a:cxnSpLocks noChangeShapeType="1"/>
              <a:stCxn id="13320" idx="2"/>
              <a:endCxn id="13324" idx="0"/>
            </p:cNvCxnSpPr>
            <p:nvPr/>
          </p:nvCxnSpPr>
          <p:spPr bwMode="auto">
            <a:xfrm rot="5400000">
              <a:off x="883" y="2397"/>
              <a:ext cx="200" cy="62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339" name="AutoShape 27"/>
            <p:cNvCxnSpPr>
              <a:cxnSpLocks noChangeShapeType="1"/>
              <a:stCxn id="13324" idx="2"/>
              <a:endCxn id="245774" idx="0"/>
            </p:cNvCxnSpPr>
            <p:nvPr/>
          </p:nvCxnSpPr>
          <p:spPr bwMode="auto">
            <a:xfrm>
              <a:off x="672" y="3048"/>
              <a:ext cx="2" cy="1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40" name="AutoShape 28"/>
            <p:cNvCxnSpPr>
              <a:cxnSpLocks noChangeShapeType="1"/>
              <a:stCxn id="13325" idx="2"/>
              <a:endCxn id="245775" idx="0"/>
            </p:cNvCxnSpPr>
            <p:nvPr/>
          </p:nvCxnSpPr>
          <p:spPr bwMode="auto">
            <a:xfrm>
              <a:off x="1922" y="3046"/>
              <a:ext cx="0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41" name="AutoShape 29"/>
            <p:cNvCxnSpPr>
              <a:cxnSpLocks noChangeShapeType="1"/>
              <a:stCxn id="13322" idx="2"/>
              <a:endCxn id="245776" idx="0"/>
            </p:cNvCxnSpPr>
            <p:nvPr/>
          </p:nvCxnSpPr>
          <p:spPr bwMode="auto">
            <a:xfrm flipH="1">
              <a:off x="3838" y="3048"/>
              <a:ext cx="4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42" name="AutoShape 30"/>
            <p:cNvCxnSpPr>
              <a:cxnSpLocks noChangeShapeType="1"/>
              <a:stCxn id="13323" idx="2"/>
              <a:endCxn id="245777" idx="0"/>
            </p:cNvCxnSpPr>
            <p:nvPr/>
          </p:nvCxnSpPr>
          <p:spPr bwMode="auto">
            <a:xfrm flipH="1">
              <a:off x="5088" y="3046"/>
              <a:ext cx="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508375" y="1600200"/>
            <a:ext cx="2149475" cy="3746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Basis außen geben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29088" y="1974850"/>
            <a:ext cx="901700" cy="522288"/>
            <a:chOff x="2601" y="1244"/>
            <a:chExt cx="568" cy="329"/>
          </a:xfrm>
        </p:grpSpPr>
        <p:sp>
          <p:nvSpPr>
            <p:cNvPr id="14353" name="Rectangle 5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14354" name="AutoShape 6"/>
            <p:cNvCxnSpPr>
              <a:cxnSpLocks noChangeShapeType="1"/>
              <a:stCxn id="14339" idx="2"/>
              <a:endCxn id="14353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4838" y="2497138"/>
            <a:ext cx="2705100" cy="625475"/>
            <a:chOff x="1181" y="1573"/>
            <a:chExt cx="1704" cy="394"/>
          </a:xfrm>
        </p:grpSpPr>
        <p:sp>
          <p:nvSpPr>
            <p:cNvPr id="14351" name="AutoShape 8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14352" name="AutoShape 9"/>
            <p:cNvCxnSpPr>
              <a:cxnSpLocks noChangeShapeType="1"/>
              <a:stCxn id="14353" idx="2"/>
              <a:endCxn id="14351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84275" y="3122613"/>
            <a:ext cx="1762125" cy="515937"/>
            <a:chOff x="746" y="1967"/>
            <a:chExt cx="1110" cy="325"/>
          </a:xfrm>
        </p:grpSpPr>
        <p:sp>
          <p:nvSpPr>
            <p:cNvPr id="14349" name="Rectangle 11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/>
                <a:t> </a:t>
              </a:r>
              <a:r>
                <a:rPr lang="de-DE"/>
                <a:t>/</a:t>
              </a:r>
              <a:r>
                <a:rPr lang="de-DE" sz="800"/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14350" name="AutoShape 12"/>
            <p:cNvCxnSpPr>
              <a:cxnSpLocks noChangeShapeType="1"/>
              <a:stCxn id="14349" idx="0"/>
              <a:endCxn id="14351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6797" name="Oval 13"/>
          <p:cNvSpPr>
            <a:spLocks noChangeArrowheads="1"/>
          </p:cNvSpPr>
          <p:nvPr/>
        </p:nvSpPr>
        <p:spPr bwMode="auto">
          <a:xfrm>
            <a:off x="574675" y="4456113"/>
            <a:ext cx="990600" cy="447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fertig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76300" y="3638550"/>
            <a:ext cx="1189038" cy="817563"/>
            <a:chOff x="552" y="2292"/>
            <a:chExt cx="749" cy="515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552" y="2292"/>
              <a:ext cx="749" cy="395"/>
              <a:chOff x="552" y="2292"/>
              <a:chExt cx="749" cy="395"/>
            </a:xfrm>
          </p:grpSpPr>
          <p:sp>
            <p:nvSpPr>
              <p:cNvPr id="14347" name="AutoShape 16"/>
              <p:cNvSpPr>
                <a:spLocks noChangeArrowheads="1"/>
              </p:cNvSpPr>
              <p:nvPr/>
            </p:nvSpPr>
            <p:spPr bwMode="auto">
              <a:xfrm>
                <a:off x="552" y="2447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ja</a:t>
                </a:r>
              </a:p>
            </p:txBody>
          </p:sp>
          <p:cxnSp>
            <p:nvCxnSpPr>
              <p:cNvPr id="14348" name="AutoShape 17"/>
              <p:cNvCxnSpPr>
                <a:cxnSpLocks noChangeShapeType="1"/>
                <a:stCxn id="14349" idx="2"/>
                <a:endCxn id="14347" idx="0"/>
              </p:cNvCxnSpPr>
              <p:nvPr/>
            </p:nvCxnSpPr>
            <p:spPr bwMode="auto">
              <a:xfrm rot="5400000">
                <a:off x="909" y="2055"/>
                <a:ext cx="155" cy="629"/>
              </a:xfrm>
              <a:prstGeom prst="bentConnector3">
                <a:avLst>
                  <a:gd name="adj1" fmla="val 4967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14346" name="AutoShape 18"/>
            <p:cNvCxnSpPr>
              <a:cxnSpLocks noChangeShapeType="1"/>
              <a:stCxn id="14347" idx="2"/>
              <a:endCxn id="246797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Heterophorie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Heterophorie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2097088"/>
            <a:ext cx="817880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Ursache: Muskelungleichgewicht </a:t>
            </a:r>
            <a:br>
              <a:rPr kumimoji="1" lang="de-DE" sz="2800"/>
            </a:br>
            <a:r>
              <a:rPr kumimoji="1" lang="de-DE" sz="2800"/>
              <a:t>(wie bei Strabismus) 	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Strategie des visuellen Systems: </a:t>
            </a:r>
            <a:br>
              <a:rPr kumimoji="1" lang="de-DE" sz="2800"/>
            </a:br>
            <a:r>
              <a:rPr kumimoji="1" lang="de-DE" sz="2800"/>
              <a:t>Vergenz-Fehlstellung so weit verringern,</a:t>
            </a:r>
            <a:br>
              <a:rPr kumimoji="1" lang="de-DE" sz="2800"/>
            </a:br>
            <a:r>
              <a:rPr kumimoji="1" lang="de-DE" sz="2800"/>
              <a:t>dass Diplopie vermieden wird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Gefahr: Qualitätsminderung des Binokularsehens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Aber: Binokularsehen kann auch bei Heterophorie perfekt erlernt werden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bldLvl="2" autoUpdateAnimBg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4675" y="1600200"/>
            <a:ext cx="5087938" cy="3303588"/>
            <a:chOff x="362" y="1008"/>
            <a:chExt cx="3205" cy="2081"/>
          </a:xfrm>
        </p:grpSpPr>
        <p:sp>
          <p:nvSpPr>
            <p:cNvPr id="15371" name="AutoShape 4"/>
            <p:cNvSpPr>
              <a:spLocks noChangeArrowheads="1"/>
            </p:cNvSpPr>
            <p:nvPr/>
          </p:nvSpPr>
          <p:spPr bwMode="auto">
            <a:xfrm>
              <a:off x="2205" y="1008"/>
              <a:ext cx="136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außen geben</a:t>
              </a:r>
            </a:p>
          </p:txBody>
        </p:sp>
        <p:sp>
          <p:nvSpPr>
            <p:cNvPr id="15372" name="Rectangle 5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5373" name="AutoShape 6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5374" name="Rectangle 7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/>
                <a:t> </a:t>
              </a:r>
              <a:r>
                <a:rPr lang="de-DE"/>
                <a:t>/</a:t>
              </a:r>
              <a:r>
                <a:rPr lang="de-DE" sz="800"/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5375" name="AutoShape 8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247817" name="Oval 9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</a:p>
          </p:txBody>
        </p:sp>
        <p:cxnSp>
          <p:nvCxnSpPr>
            <p:cNvPr id="15377" name="AutoShape 10"/>
            <p:cNvCxnSpPr>
              <a:cxnSpLocks noChangeShapeType="1"/>
              <a:stCxn id="15371" idx="2"/>
              <a:endCxn id="15372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78" name="AutoShape 11"/>
            <p:cNvCxnSpPr>
              <a:cxnSpLocks noChangeShapeType="1"/>
              <a:stCxn id="15372" idx="2"/>
              <a:endCxn id="15373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379" name="AutoShape 12"/>
            <p:cNvCxnSpPr>
              <a:cxnSpLocks noChangeShapeType="1"/>
              <a:stCxn id="15374" idx="0"/>
              <a:endCxn id="15373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80" name="AutoShape 13"/>
            <p:cNvCxnSpPr>
              <a:cxnSpLocks noChangeShapeType="1"/>
              <a:stCxn id="15374" idx="2"/>
              <a:endCxn id="15375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381" name="AutoShape 14"/>
            <p:cNvCxnSpPr>
              <a:cxnSpLocks noChangeShapeType="1"/>
              <a:stCxn id="15375" idx="2"/>
              <a:endCxn id="247817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47823" name="AutoShape 15"/>
          <p:cNvSpPr>
            <a:spLocks noChangeArrowheads="1"/>
          </p:cNvSpPr>
          <p:nvPr/>
        </p:nvSpPr>
        <p:spPr bwMode="auto">
          <a:xfrm>
            <a:off x="2489200" y="4500563"/>
            <a:ext cx="1120775" cy="3746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von vorn</a:t>
            </a:r>
            <a:endParaRPr lang="de-DE" sz="280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65338" y="3638550"/>
            <a:ext cx="1284287" cy="862013"/>
            <a:chOff x="1301" y="2292"/>
            <a:chExt cx="809" cy="543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301" y="2292"/>
              <a:ext cx="809" cy="393"/>
              <a:chOff x="1301" y="2292"/>
              <a:chExt cx="809" cy="393"/>
            </a:xfrm>
          </p:grpSpPr>
          <p:sp>
            <p:nvSpPr>
              <p:cNvPr id="15369" name="AutoShape 18"/>
              <p:cNvSpPr>
                <a:spLocks noChangeArrowheads="1"/>
              </p:cNvSpPr>
              <p:nvPr/>
            </p:nvSpPr>
            <p:spPr bwMode="auto">
              <a:xfrm>
                <a:off x="1734" y="2449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nein</a:t>
                </a:r>
              </a:p>
            </p:txBody>
          </p:sp>
          <p:cxnSp>
            <p:nvCxnSpPr>
              <p:cNvPr id="15370" name="AutoShape 19"/>
              <p:cNvCxnSpPr>
                <a:cxnSpLocks noChangeShapeType="1"/>
                <a:stCxn id="15374" idx="2"/>
                <a:endCxn id="15369" idx="0"/>
              </p:cNvCxnSpPr>
              <p:nvPr/>
            </p:nvCxnSpPr>
            <p:spPr bwMode="auto">
              <a:xfrm rot="16200000" flipH="1">
                <a:off x="1533" y="2060"/>
                <a:ext cx="157" cy="621"/>
              </a:xfrm>
              <a:prstGeom prst="bentConnector3">
                <a:avLst>
                  <a:gd name="adj1" fmla="val 4968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15368" name="AutoShape 20"/>
            <p:cNvCxnSpPr>
              <a:cxnSpLocks noChangeShapeType="1"/>
              <a:stCxn id="15369" idx="2"/>
              <a:endCxn id="247823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47829" name="AutoShape 21"/>
          <p:cNvCxnSpPr>
            <a:cxnSpLocks noChangeShapeType="1"/>
          </p:cNvCxnSpPr>
          <p:nvPr/>
        </p:nvCxnSpPr>
        <p:spPr bwMode="auto">
          <a:xfrm rot="5400000" flipH="1" flipV="1">
            <a:off x="1731169" y="3105944"/>
            <a:ext cx="3087688" cy="450850"/>
          </a:xfrm>
          <a:prstGeom prst="bentConnector4">
            <a:avLst>
              <a:gd name="adj1" fmla="val -9051"/>
              <a:gd name="adj2" fmla="val -5971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3" grpId="0" animBg="1" autoUpdateAnimBg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9938" y="2497138"/>
            <a:ext cx="2801937" cy="619125"/>
            <a:chOff x="2885" y="1573"/>
            <a:chExt cx="1765" cy="390"/>
          </a:xfrm>
        </p:grpSpPr>
        <p:sp>
          <p:nvSpPr>
            <p:cNvPr id="16423" name="AutoShape 4"/>
            <p:cNvSpPr>
              <a:spLocks noChangeArrowheads="1"/>
            </p:cNvSpPr>
            <p:nvPr/>
          </p:nvSpPr>
          <p:spPr bwMode="auto">
            <a:xfrm>
              <a:off x="4274" y="172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16424" name="AutoShape 5"/>
            <p:cNvCxnSpPr>
              <a:cxnSpLocks noChangeShapeType="1"/>
              <a:stCxn id="16396" idx="2"/>
              <a:endCxn id="16423" idx="0"/>
            </p:cNvCxnSpPr>
            <p:nvPr/>
          </p:nvCxnSpPr>
          <p:spPr bwMode="auto">
            <a:xfrm rot="16200000" flipH="1">
              <a:off x="3597" y="861"/>
              <a:ext cx="154" cy="15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38850" y="3116263"/>
            <a:ext cx="2084388" cy="533400"/>
            <a:chOff x="3804" y="1963"/>
            <a:chExt cx="1313" cy="336"/>
          </a:xfrm>
        </p:grpSpPr>
        <p:sp>
          <p:nvSpPr>
            <p:cNvPr id="16421" name="AutoShape 7"/>
            <p:cNvSpPr>
              <a:spLocks noChangeArrowheads="1"/>
            </p:cNvSpPr>
            <p:nvPr/>
          </p:nvSpPr>
          <p:spPr bwMode="auto">
            <a:xfrm>
              <a:off x="3804" y="2063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CC0000"/>
                  </a:solidFill>
                </a:rPr>
                <a:t>Basis innen geben</a:t>
              </a:r>
              <a:endParaRPr lang="de-DE" b="1"/>
            </a:p>
          </p:txBody>
        </p:sp>
        <p:cxnSp>
          <p:nvCxnSpPr>
            <p:cNvPr id="16422" name="AutoShape 8"/>
            <p:cNvCxnSpPr>
              <a:cxnSpLocks noChangeShapeType="1"/>
              <a:stCxn id="16423" idx="2"/>
              <a:endCxn id="16421" idx="0"/>
            </p:cNvCxnSpPr>
            <p:nvPr/>
          </p:nvCxnSpPr>
          <p:spPr bwMode="auto">
            <a:xfrm flipH="1">
              <a:off x="4461" y="1963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29400" y="3649663"/>
            <a:ext cx="901700" cy="600075"/>
            <a:chOff x="4176" y="2299"/>
            <a:chExt cx="568" cy="378"/>
          </a:xfrm>
        </p:grpSpPr>
        <p:sp>
          <p:nvSpPr>
            <p:cNvPr id="16419" name="Rectangle 10"/>
            <p:cNvSpPr>
              <a:spLocks noChangeArrowheads="1"/>
            </p:cNvSpPr>
            <p:nvPr/>
          </p:nvSpPr>
          <p:spPr bwMode="auto">
            <a:xfrm>
              <a:off x="4176" y="2459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16420" name="AutoShape 11"/>
            <p:cNvCxnSpPr>
              <a:cxnSpLocks noChangeShapeType="1"/>
              <a:stCxn id="16421" idx="2"/>
              <a:endCxn id="16419" idx="0"/>
            </p:cNvCxnSpPr>
            <p:nvPr/>
          </p:nvCxnSpPr>
          <p:spPr bwMode="auto">
            <a:xfrm flipH="1">
              <a:off x="4460" y="2299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060950" y="4875213"/>
            <a:ext cx="1762125" cy="517525"/>
            <a:chOff x="3188" y="3071"/>
            <a:chExt cx="1110" cy="326"/>
          </a:xfrm>
        </p:grpSpPr>
        <p:sp>
          <p:nvSpPr>
            <p:cNvPr id="16417" name="Rectangle 13"/>
            <p:cNvSpPr>
              <a:spLocks noChangeArrowheads="1"/>
            </p:cNvSpPr>
            <p:nvPr/>
          </p:nvSpPr>
          <p:spPr bwMode="auto">
            <a:xfrm>
              <a:off x="3188" y="3179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16418" name="AutoShape 14"/>
            <p:cNvCxnSpPr>
              <a:cxnSpLocks noChangeShapeType="1"/>
              <a:stCxn id="16415" idx="2"/>
              <a:endCxn id="16417" idx="0"/>
            </p:cNvCxnSpPr>
            <p:nvPr/>
          </p:nvCxnSpPr>
          <p:spPr bwMode="auto">
            <a:xfrm flipH="1">
              <a:off x="3743" y="3071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8847" name="Oval 15"/>
          <p:cNvSpPr>
            <a:spLocks noChangeArrowheads="1"/>
          </p:cNvSpPr>
          <p:nvPr/>
        </p:nvSpPr>
        <p:spPr bwMode="auto">
          <a:xfrm>
            <a:off x="4448175" y="6208713"/>
            <a:ext cx="990600" cy="447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fertig</a:t>
            </a:r>
            <a:endParaRPr lang="de-DE" sz="280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756275" y="4249738"/>
            <a:ext cx="1323975" cy="625475"/>
            <a:chOff x="3626" y="2677"/>
            <a:chExt cx="834" cy="394"/>
          </a:xfrm>
        </p:grpSpPr>
        <p:sp>
          <p:nvSpPr>
            <p:cNvPr id="16415" name="AutoShape 17"/>
            <p:cNvSpPr>
              <a:spLocks noChangeArrowheads="1"/>
            </p:cNvSpPr>
            <p:nvPr/>
          </p:nvSpPr>
          <p:spPr bwMode="auto">
            <a:xfrm>
              <a:off x="3626" y="2831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16416" name="AutoShape 18"/>
            <p:cNvCxnSpPr>
              <a:cxnSpLocks noChangeShapeType="1"/>
              <a:stCxn id="16419" idx="2"/>
              <a:endCxn id="16415" idx="0"/>
            </p:cNvCxnSpPr>
            <p:nvPr/>
          </p:nvCxnSpPr>
          <p:spPr bwMode="auto">
            <a:xfrm rot="5400000">
              <a:off x="4026" y="2397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756150" y="5392738"/>
            <a:ext cx="1185863" cy="815975"/>
            <a:chOff x="2996" y="3397"/>
            <a:chExt cx="747" cy="514"/>
          </a:xfrm>
        </p:grpSpPr>
        <p:cxnSp>
          <p:nvCxnSpPr>
            <p:cNvPr id="16411" name="AutoShape 20"/>
            <p:cNvCxnSpPr>
              <a:cxnSpLocks noChangeShapeType="1"/>
              <a:stCxn id="16413" idx="2"/>
              <a:endCxn id="248847" idx="0"/>
            </p:cNvCxnSpPr>
            <p:nvPr/>
          </p:nvCxnSpPr>
          <p:spPr bwMode="auto">
            <a:xfrm flipH="1">
              <a:off x="3114" y="3789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2996" y="3397"/>
              <a:ext cx="747" cy="392"/>
              <a:chOff x="2996" y="3397"/>
              <a:chExt cx="747" cy="392"/>
            </a:xfrm>
          </p:grpSpPr>
          <p:sp>
            <p:nvSpPr>
              <p:cNvPr id="16413" name="AutoShape 22"/>
              <p:cNvSpPr>
                <a:spLocks noChangeArrowheads="1"/>
              </p:cNvSpPr>
              <p:nvPr/>
            </p:nvSpPr>
            <p:spPr bwMode="auto">
              <a:xfrm>
                <a:off x="2996" y="3549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ja</a:t>
                </a:r>
              </a:p>
            </p:txBody>
          </p:sp>
          <p:cxnSp>
            <p:nvCxnSpPr>
              <p:cNvPr id="16414" name="AutoShape 23"/>
              <p:cNvCxnSpPr>
                <a:cxnSpLocks noChangeShapeType="1"/>
                <a:stCxn id="16417" idx="2"/>
                <a:endCxn id="16413" idx="0"/>
              </p:cNvCxnSpPr>
              <p:nvPr/>
            </p:nvCxnSpPr>
            <p:spPr bwMode="auto">
              <a:xfrm rot="5400000">
                <a:off x="3354" y="3159"/>
                <a:ext cx="152" cy="627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74675" y="1600200"/>
            <a:ext cx="5080000" cy="3303588"/>
            <a:chOff x="362" y="1008"/>
            <a:chExt cx="3200" cy="2081"/>
          </a:xfrm>
        </p:grpSpPr>
        <p:sp>
          <p:nvSpPr>
            <p:cNvPr id="16395" name="AutoShape 25"/>
            <p:cNvSpPr>
              <a:spLocks noChangeArrowheads="1"/>
            </p:cNvSpPr>
            <p:nvPr/>
          </p:nvSpPr>
          <p:spPr bwMode="auto">
            <a:xfrm>
              <a:off x="2210" y="1008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außen geben</a:t>
              </a:r>
            </a:p>
          </p:txBody>
        </p:sp>
        <p:sp>
          <p:nvSpPr>
            <p:cNvPr id="16396" name="Rectangle 26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6397" name="AutoShape 27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16398" name="Rectangle 28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hinten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16399" name="AutoShape 29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16400" name="AutoShape 30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248863" name="Oval 31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</a:p>
          </p:txBody>
        </p:sp>
        <p:sp>
          <p:nvSpPr>
            <p:cNvPr id="16402" name="AutoShape 32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969696"/>
                  </a:solidFill>
                </a:rPr>
                <a:t>von vorn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16403" name="AutoShape 33"/>
            <p:cNvCxnSpPr>
              <a:cxnSpLocks noChangeShapeType="1"/>
              <a:stCxn id="16395" idx="2"/>
              <a:endCxn id="16396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404" name="AutoShape 34"/>
            <p:cNvCxnSpPr>
              <a:cxnSpLocks noChangeShapeType="1"/>
              <a:stCxn id="16396" idx="2"/>
              <a:endCxn id="16397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6405" name="AutoShape 35"/>
            <p:cNvCxnSpPr>
              <a:cxnSpLocks noChangeShapeType="1"/>
              <a:stCxn id="16398" idx="0"/>
              <a:endCxn id="16397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406" name="AutoShape 36"/>
            <p:cNvCxnSpPr>
              <a:cxnSpLocks noChangeShapeType="1"/>
              <a:stCxn id="16398" idx="2"/>
              <a:endCxn id="16400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6407" name="AutoShape 37"/>
            <p:cNvCxnSpPr>
              <a:cxnSpLocks noChangeShapeType="1"/>
              <a:stCxn id="16398" idx="2"/>
              <a:endCxn id="16399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6408" name="AutoShape 38"/>
            <p:cNvCxnSpPr>
              <a:cxnSpLocks noChangeShapeType="1"/>
              <a:stCxn id="16399" idx="2"/>
              <a:endCxn id="248863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09" name="AutoShape 39"/>
            <p:cNvCxnSpPr>
              <a:cxnSpLocks noChangeShapeType="1"/>
              <a:stCxn id="16400" idx="2"/>
              <a:endCxn id="16402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10" name="AutoShape 40"/>
            <p:cNvCxnSpPr>
              <a:cxnSpLocks noChangeShapeType="1"/>
            </p:cNvCxnSpPr>
            <p:nvPr/>
          </p:nvCxnSpPr>
          <p:spPr bwMode="auto">
            <a:xfrm rot="5400000" flipH="1" flipV="1">
              <a:off x="1090" y="1957"/>
              <a:ext cx="1945" cy="284"/>
            </a:xfrm>
            <a:prstGeom prst="bentConnector4">
              <a:avLst>
                <a:gd name="adj1" fmla="val -9051"/>
                <a:gd name="adj2" fmla="val -59718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7" grpId="0" animBg="1" autoUpdateAnimBg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49859" name="AutoShape 3"/>
          <p:cNvSpPr>
            <a:spLocks noChangeArrowheads="1"/>
          </p:cNvSpPr>
          <p:nvPr/>
        </p:nvSpPr>
        <p:spPr bwMode="auto">
          <a:xfrm>
            <a:off x="6372225" y="6246813"/>
            <a:ext cx="1120775" cy="37465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von vorn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2013" y="5387975"/>
            <a:ext cx="1284287" cy="858838"/>
            <a:chOff x="3743" y="3394"/>
            <a:chExt cx="809" cy="541"/>
          </a:xfrm>
        </p:grpSpPr>
        <p:cxnSp>
          <p:nvCxnSpPr>
            <p:cNvPr id="17445" name="AutoShape 5"/>
            <p:cNvCxnSpPr>
              <a:cxnSpLocks noChangeShapeType="1"/>
              <a:stCxn id="17447" idx="2"/>
              <a:endCxn id="249859" idx="0"/>
            </p:cNvCxnSpPr>
            <p:nvPr/>
          </p:nvCxnSpPr>
          <p:spPr bwMode="auto">
            <a:xfrm>
              <a:off x="4364" y="3784"/>
              <a:ext cx="3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43" y="3394"/>
              <a:ext cx="809" cy="390"/>
              <a:chOff x="3743" y="3397"/>
              <a:chExt cx="809" cy="390"/>
            </a:xfrm>
          </p:grpSpPr>
          <p:sp>
            <p:nvSpPr>
              <p:cNvPr id="17447" name="AutoShape 7"/>
              <p:cNvSpPr>
                <a:spLocks noChangeArrowheads="1"/>
              </p:cNvSpPr>
              <p:nvPr/>
            </p:nvSpPr>
            <p:spPr bwMode="auto">
              <a:xfrm>
                <a:off x="4176" y="3551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nein</a:t>
                </a:r>
              </a:p>
            </p:txBody>
          </p:sp>
          <p:cxnSp>
            <p:nvCxnSpPr>
              <p:cNvPr id="17448" name="AutoShape 8"/>
              <p:cNvCxnSpPr>
                <a:cxnSpLocks noChangeShapeType="1"/>
                <a:stCxn id="17437" idx="2"/>
                <a:endCxn id="17447" idx="0"/>
              </p:cNvCxnSpPr>
              <p:nvPr/>
            </p:nvCxnSpPr>
            <p:spPr bwMode="auto">
              <a:xfrm rot="16200000" flipH="1">
                <a:off x="3977" y="3163"/>
                <a:ext cx="154" cy="62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4675" y="1600200"/>
            <a:ext cx="7548563" cy="5056188"/>
            <a:chOff x="362" y="1008"/>
            <a:chExt cx="4755" cy="3185"/>
          </a:xfrm>
        </p:grpSpPr>
        <p:sp>
          <p:nvSpPr>
            <p:cNvPr id="17415" name="AutoShape 10"/>
            <p:cNvSpPr>
              <a:spLocks noChangeArrowheads="1"/>
            </p:cNvSpPr>
            <p:nvPr/>
          </p:nvSpPr>
          <p:spPr bwMode="auto">
            <a:xfrm>
              <a:off x="2210" y="1008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außen geben</a:t>
              </a:r>
            </a:p>
          </p:txBody>
        </p:sp>
        <p:sp>
          <p:nvSpPr>
            <p:cNvPr id="17416" name="Rectangle 11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7417" name="AutoShape 12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17418" name="AutoShape 13"/>
            <p:cNvSpPr>
              <a:spLocks noChangeArrowheads="1"/>
            </p:cNvSpPr>
            <p:nvPr/>
          </p:nvSpPr>
          <p:spPr bwMode="auto">
            <a:xfrm>
              <a:off x="4274" y="172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17419" name="Rectangle 14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hinten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17420" name="AutoShape 15"/>
            <p:cNvSpPr>
              <a:spLocks noChangeArrowheads="1"/>
            </p:cNvSpPr>
            <p:nvPr/>
          </p:nvSpPr>
          <p:spPr bwMode="auto">
            <a:xfrm>
              <a:off x="3804" y="2063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CC0000"/>
                  </a:solidFill>
                </a:rPr>
                <a:t>Basis innen geben</a:t>
              </a:r>
              <a:endParaRPr lang="de-DE" b="1"/>
            </a:p>
          </p:txBody>
        </p:sp>
        <p:sp>
          <p:nvSpPr>
            <p:cNvPr id="17421" name="AutoShape 16"/>
            <p:cNvSpPr>
              <a:spLocks noChangeArrowheads="1"/>
            </p:cNvSpPr>
            <p:nvPr/>
          </p:nvSpPr>
          <p:spPr bwMode="auto">
            <a:xfrm>
              <a:off x="3626" y="2831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7422" name="AutoShape 17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17423" name="AutoShape 18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249875" name="Oval 19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</a:p>
          </p:txBody>
        </p:sp>
        <p:sp>
          <p:nvSpPr>
            <p:cNvPr id="17425" name="AutoShape 20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969696"/>
                  </a:solidFill>
                </a:rPr>
                <a:t>von vorn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249877" name="Oval 21"/>
            <p:cNvSpPr>
              <a:spLocks noChangeArrowheads="1"/>
            </p:cNvSpPr>
            <p:nvPr/>
          </p:nvSpPr>
          <p:spPr bwMode="auto">
            <a:xfrm>
              <a:off x="2802" y="3911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17427" name="AutoShape 22"/>
            <p:cNvCxnSpPr>
              <a:cxnSpLocks noChangeShapeType="1"/>
              <a:stCxn id="17415" idx="2"/>
              <a:endCxn id="17416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28" name="AutoShape 23"/>
            <p:cNvCxnSpPr>
              <a:cxnSpLocks noChangeShapeType="1"/>
              <a:stCxn id="17416" idx="2"/>
              <a:endCxn id="17418" idx="0"/>
            </p:cNvCxnSpPr>
            <p:nvPr/>
          </p:nvCxnSpPr>
          <p:spPr bwMode="auto">
            <a:xfrm rot="16200000" flipH="1">
              <a:off x="3597" y="861"/>
              <a:ext cx="154" cy="15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29" name="AutoShape 24"/>
            <p:cNvCxnSpPr>
              <a:cxnSpLocks noChangeShapeType="1"/>
              <a:stCxn id="17416" idx="2"/>
              <a:endCxn id="17417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30" name="AutoShape 25"/>
            <p:cNvCxnSpPr>
              <a:cxnSpLocks noChangeShapeType="1"/>
              <a:stCxn id="17418" idx="2"/>
              <a:endCxn id="17420" idx="0"/>
            </p:cNvCxnSpPr>
            <p:nvPr/>
          </p:nvCxnSpPr>
          <p:spPr bwMode="auto">
            <a:xfrm flipH="1">
              <a:off x="4461" y="1963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31" name="AutoShape 26"/>
            <p:cNvCxnSpPr>
              <a:cxnSpLocks noChangeShapeType="1"/>
              <a:stCxn id="17419" idx="0"/>
              <a:endCxn id="17417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32" name="AutoShape 27"/>
            <p:cNvCxnSpPr>
              <a:cxnSpLocks noChangeShapeType="1"/>
              <a:stCxn id="17419" idx="2"/>
              <a:endCxn id="17423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33" name="AutoShape 28"/>
            <p:cNvCxnSpPr>
              <a:cxnSpLocks noChangeShapeType="1"/>
              <a:stCxn id="17419" idx="2"/>
              <a:endCxn id="17422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34" name="AutoShape 29"/>
            <p:cNvCxnSpPr>
              <a:cxnSpLocks noChangeShapeType="1"/>
              <a:stCxn id="17422" idx="2"/>
              <a:endCxn id="249875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30"/>
            <p:cNvCxnSpPr>
              <a:cxnSpLocks noChangeShapeType="1"/>
              <a:stCxn id="17423" idx="2"/>
              <a:endCxn id="17425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436" name="Rectangle 31"/>
            <p:cNvSpPr>
              <a:spLocks noChangeArrowheads="1"/>
            </p:cNvSpPr>
            <p:nvPr/>
          </p:nvSpPr>
          <p:spPr bwMode="auto">
            <a:xfrm>
              <a:off x="4176" y="2459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7437" name="Rectangle 32"/>
            <p:cNvSpPr>
              <a:spLocks noChangeArrowheads="1"/>
            </p:cNvSpPr>
            <p:nvPr/>
          </p:nvSpPr>
          <p:spPr bwMode="auto">
            <a:xfrm>
              <a:off x="3188" y="3179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7438" name="AutoShape 33"/>
            <p:cNvSpPr>
              <a:spLocks noChangeArrowheads="1"/>
            </p:cNvSpPr>
            <p:nvPr/>
          </p:nvSpPr>
          <p:spPr bwMode="auto">
            <a:xfrm>
              <a:off x="2996" y="3549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cxnSp>
          <p:nvCxnSpPr>
            <p:cNvPr id="17439" name="AutoShape 34"/>
            <p:cNvCxnSpPr>
              <a:cxnSpLocks noChangeShapeType="1"/>
              <a:stCxn id="17420" idx="2"/>
              <a:endCxn id="17436" idx="0"/>
            </p:cNvCxnSpPr>
            <p:nvPr/>
          </p:nvCxnSpPr>
          <p:spPr bwMode="auto">
            <a:xfrm flipH="1">
              <a:off x="4460" y="2299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40" name="AutoShape 35"/>
            <p:cNvCxnSpPr>
              <a:cxnSpLocks noChangeShapeType="1"/>
              <a:stCxn id="17421" idx="2"/>
              <a:endCxn id="17437" idx="0"/>
            </p:cNvCxnSpPr>
            <p:nvPr/>
          </p:nvCxnSpPr>
          <p:spPr bwMode="auto">
            <a:xfrm flipH="1">
              <a:off x="3743" y="3071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41" name="AutoShape 36"/>
            <p:cNvCxnSpPr>
              <a:cxnSpLocks noChangeShapeType="1"/>
              <a:stCxn id="17438" idx="2"/>
              <a:endCxn id="249877" idx="0"/>
            </p:cNvCxnSpPr>
            <p:nvPr/>
          </p:nvCxnSpPr>
          <p:spPr bwMode="auto">
            <a:xfrm flipH="1">
              <a:off x="3114" y="3789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37"/>
            <p:cNvCxnSpPr>
              <a:cxnSpLocks noChangeShapeType="1"/>
              <a:stCxn id="17436" idx="2"/>
              <a:endCxn id="17421" idx="0"/>
            </p:cNvCxnSpPr>
            <p:nvPr/>
          </p:nvCxnSpPr>
          <p:spPr bwMode="auto">
            <a:xfrm rot="5400000">
              <a:off x="4026" y="2397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43" name="AutoShape 38"/>
            <p:cNvCxnSpPr>
              <a:cxnSpLocks noChangeShapeType="1"/>
              <a:stCxn id="17437" idx="2"/>
              <a:endCxn id="17438" idx="0"/>
            </p:cNvCxnSpPr>
            <p:nvPr/>
          </p:nvCxnSpPr>
          <p:spPr bwMode="auto">
            <a:xfrm rot="5400000">
              <a:off x="3354" y="3159"/>
              <a:ext cx="152" cy="6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44" name="AutoShape 39"/>
            <p:cNvCxnSpPr>
              <a:cxnSpLocks noChangeShapeType="1"/>
            </p:cNvCxnSpPr>
            <p:nvPr/>
          </p:nvCxnSpPr>
          <p:spPr bwMode="auto">
            <a:xfrm rot="5400000" flipH="1" flipV="1">
              <a:off x="1090" y="1957"/>
              <a:ext cx="1945" cy="284"/>
            </a:xfrm>
            <a:prstGeom prst="bentConnector4">
              <a:avLst>
                <a:gd name="adj1" fmla="val -9051"/>
                <a:gd name="adj2" fmla="val -59718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249896" name="AutoShape 40"/>
          <p:cNvCxnSpPr>
            <a:cxnSpLocks noChangeShapeType="1"/>
          </p:cNvCxnSpPr>
          <p:nvPr/>
        </p:nvCxnSpPr>
        <p:spPr bwMode="auto">
          <a:xfrm flipV="1">
            <a:off x="7493000" y="3462338"/>
            <a:ext cx="638175" cy="2971800"/>
          </a:xfrm>
          <a:prstGeom prst="bentConnector3">
            <a:avLst>
              <a:gd name="adj1" fmla="val 21716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nimBg="1" autoUpdateAnimBg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50883" name="AutoShape 3"/>
          <p:cNvSpPr>
            <a:spLocks noChangeArrowheads="1"/>
          </p:cNvSpPr>
          <p:nvPr/>
        </p:nvSpPr>
        <p:spPr bwMode="auto">
          <a:xfrm>
            <a:off x="7856538" y="5027613"/>
            <a:ext cx="754062" cy="3746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CC0000"/>
                </a:solidFill>
              </a:rPr>
              <a:t>Höhe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0250" y="4249738"/>
            <a:ext cx="1444625" cy="777875"/>
            <a:chOff x="4460" y="2677"/>
            <a:chExt cx="910" cy="490"/>
          </a:xfrm>
        </p:grpSpPr>
        <p:cxnSp>
          <p:nvCxnSpPr>
            <p:cNvPr id="18474" name="AutoShape 5"/>
            <p:cNvCxnSpPr>
              <a:cxnSpLocks noChangeShapeType="1"/>
              <a:stCxn id="18476" idx="2"/>
              <a:endCxn id="250883" idx="0"/>
            </p:cNvCxnSpPr>
            <p:nvPr/>
          </p:nvCxnSpPr>
          <p:spPr bwMode="auto">
            <a:xfrm>
              <a:off x="5182" y="3069"/>
              <a:ext cx="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460" y="2677"/>
              <a:ext cx="910" cy="392"/>
              <a:chOff x="4460" y="2677"/>
              <a:chExt cx="910" cy="392"/>
            </a:xfrm>
          </p:grpSpPr>
          <p:sp>
            <p:nvSpPr>
              <p:cNvPr id="18476" name="AutoShape 7"/>
              <p:cNvSpPr>
                <a:spLocks noChangeArrowheads="1"/>
              </p:cNvSpPr>
              <p:nvPr/>
            </p:nvSpPr>
            <p:spPr bwMode="auto">
              <a:xfrm>
                <a:off x="4994" y="2833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nein</a:t>
                </a:r>
              </a:p>
            </p:txBody>
          </p:sp>
          <p:cxnSp>
            <p:nvCxnSpPr>
              <p:cNvPr id="18477" name="AutoShape 8"/>
              <p:cNvCxnSpPr>
                <a:cxnSpLocks noChangeShapeType="1"/>
                <a:stCxn id="18462" idx="2"/>
                <a:endCxn id="18476" idx="0"/>
              </p:cNvCxnSpPr>
              <p:nvPr/>
            </p:nvCxnSpPr>
            <p:spPr bwMode="auto">
              <a:xfrm rot="16200000" flipH="1">
                <a:off x="4743" y="2394"/>
                <a:ext cx="156" cy="72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6038850" y="3275013"/>
            <a:ext cx="2084388" cy="37465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solidFill>
                  <a:srgbClr val="CC0000"/>
                </a:solidFill>
              </a:rPr>
              <a:t>Basis innen geben</a:t>
            </a:r>
            <a:endParaRPr lang="de-DE" b="1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74675" y="1600200"/>
            <a:ext cx="7556500" cy="5056188"/>
            <a:chOff x="362" y="1008"/>
            <a:chExt cx="4760" cy="3185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62" y="1008"/>
              <a:ext cx="4382" cy="3185"/>
              <a:chOff x="362" y="1008"/>
              <a:chExt cx="4382" cy="3185"/>
            </a:xfrm>
          </p:grpSpPr>
          <p:sp>
            <p:nvSpPr>
              <p:cNvPr id="18441" name="AutoShape 12"/>
              <p:cNvSpPr>
                <a:spLocks noChangeArrowheads="1"/>
              </p:cNvSpPr>
              <p:nvPr/>
            </p:nvSpPr>
            <p:spPr bwMode="auto">
              <a:xfrm>
                <a:off x="2210" y="1008"/>
                <a:ext cx="1352" cy="236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 b="1"/>
                  <a:t>Basis außen geben</a:t>
                </a:r>
              </a:p>
            </p:txBody>
          </p:sp>
          <p:sp>
            <p:nvSpPr>
              <p:cNvPr id="18442" name="Rectangle 13"/>
              <p:cNvSpPr>
                <a:spLocks noChangeArrowheads="1"/>
              </p:cNvSpPr>
              <p:nvPr/>
            </p:nvSpPr>
            <p:spPr bwMode="auto">
              <a:xfrm>
                <a:off x="2601" y="1355"/>
                <a:ext cx="568" cy="21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besser</a:t>
                </a:r>
                <a:r>
                  <a:rPr lang="de-DE" sz="800"/>
                  <a:t> </a:t>
                </a:r>
                <a:r>
                  <a:rPr lang="de-DE"/>
                  <a:t>?</a:t>
                </a:r>
              </a:p>
            </p:txBody>
          </p:sp>
          <p:sp>
            <p:nvSpPr>
              <p:cNvPr id="18443" name="AutoShape 14"/>
              <p:cNvSpPr>
                <a:spLocks noChangeArrowheads="1"/>
              </p:cNvSpPr>
              <p:nvPr/>
            </p:nvSpPr>
            <p:spPr bwMode="auto">
              <a:xfrm>
                <a:off x="1181" y="1727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>
                    <a:solidFill>
                      <a:srgbClr val="969696"/>
                    </a:solidFill>
                  </a:rPr>
                  <a:t>ja</a:t>
                </a:r>
              </a:p>
            </p:txBody>
          </p:sp>
          <p:sp>
            <p:nvSpPr>
              <p:cNvPr id="18444" name="AutoShape 15"/>
              <p:cNvSpPr>
                <a:spLocks noChangeArrowheads="1"/>
              </p:cNvSpPr>
              <p:nvPr/>
            </p:nvSpPr>
            <p:spPr bwMode="auto">
              <a:xfrm>
                <a:off x="4274" y="1727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nein</a:t>
                </a:r>
              </a:p>
            </p:txBody>
          </p:sp>
          <p:sp>
            <p:nvSpPr>
              <p:cNvPr id="18445" name="Rectangle 16"/>
              <p:cNvSpPr>
                <a:spLocks noChangeArrowheads="1"/>
              </p:cNvSpPr>
              <p:nvPr/>
            </p:nvSpPr>
            <p:spPr bwMode="auto">
              <a:xfrm>
                <a:off x="746" y="2074"/>
                <a:ext cx="1110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>
                    <a:solidFill>
                      <a:srgbClr val="969696"/>
                    </a:solidFill>
                  </a:rPr>
                  <a:t>Iso vorn</a:t>
                </a:r>
                <a:r>
                  <a:rPr lang="de-DE" sz="800">
                    <a:solidFill>
                      <a:srgbClr val="969696"/>
                    </a:solidFill>
                  </a:rPr>
                  <a:t> </a:t>
                </a:r>
                <a:r>
                  <a:rPr lang="de-DE">
                    <a:solidFill>
                      <a:srgbClr val="969696"/>
                    </a:solidFill>
                  </a:rPr>
                  <a:t>/</a:t>
                </a:r>
                <a:r>
                  <a:rPr lang="de-DE" sz="800">
                    <a:solidFill>
                      <a:srgbClr val="969696"/>
                    </a:solidFill>
                  </a:rPr>
                  <a:t> </a:t>
                </a:r>
                <a:r>
                  <a:rPr lang="de-DE">
                    <a:solidFill>
                      <a:srgbClr val="969696"/>
                    </a:solidFill>
                  </a:rPr>
                  <a:t>hinten</a:t>
                </a:r>
                <a:r>
                  <a:rPr lang="de-DE" sz="800">
                    <a:solidFill>
                      <a:srgbClr val="969696"/>
                    </a:solidFill>
                  </a:rPr>
                  <a:t> </a:t>
                </a:r>
                <a:r>
                  <a:rPr lang="de-DE">
                    <a:solidFill>
                      <a:srgbClr val="969696"/>
                    </a:solidFill>
                  </a:rPr>
                  <a:t>?</a:t>
                </a:r>
              </a:p>
            </p:txBody>
          </p:sp>
          <p:sp>
            <p:nvSpPr>
              <p:cNvPr id="18446" name="AutoShape 17"/>
              <p:cNvSpPr>
                <a:spLocks noChangeArrowheads="1"/>
              </p:cNvSpPr>
              <p:nvPr/>
            </p:nvSpPr>
            <p:spPr bwMode="auto">
              <a:xfrm>
                <a:off x="3626" y="2831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>
                    <a:solidFill>
                      <a:srgbClr val="969696"/>
                    </a:solidFill>
                  </a:rPr>
                  <a:t>ja</a:t>
                </a:r>
              </a:p>
            </p:txBody>
          </p:sp>
          <p:sp>
            <p:nvSpPr>
              <p:cNvPr id="18447" name="AutoShape 18"/>
              <p:cNvSpPr>
                <a:spLocks noChangeArrowheads="1"/>
              </p:cNvSpPr>
              <p:nvPr/>
            </p:nvSpPr>
            <p:spPr bwMode="auto">
              <a:xfrm>
                <a:off x="552" y="2447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>
                    <a:solidFill>
                      <a:srgbClr val="969696"/>
                    </a:solidFill>
                  </a:rPr>
                  <a:t>ja</a:t>
                </a:r>
              </a:p>
            </p:txBody>
          </p:sp>
          <p:sp>
            <p:nvSpPr>
              <p:cNvPr id="18448" name="AutoShape 19"/>
              <p:cNvSpPr>
                <a:spLocks noChangeArrowheads="1"/>
              </p:cNvSpPr>
              <p:nvPr/>
            </p:nvSpPr>
            <p:spPr bwMode="auto">
              <a:xfrm>
                <a:off x="1734" y="2449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>
                    <a:solidFill>
                      <a:srgbClr val="969696"/>
                    </a:solidFill>
                  </a:rPr>
                  <a:t>nein</a:t>
                </a:r>
              </a:p>
            </p:txBody>
          </p:sp>
          <p:sp>
            <p:nvSpPr>
              <p:cNvPr id="250900" name="Oval 20"/>
              <p:cNvSpPr>
                <a:spLocks noChangeArrowheads="1"/>
              </p:cNvSpPr>
              <p:nvPr/>
            </p:nvSpPr>
            <p:spPr bwMode="auto">
              <a:xfrm>
                <a:off x="362" y="2807"/>
                <a:ext cx="624" cy="2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de-DE" b="1">
                    <a:solidFill>
                      <a:srgbClr val="969696"/>
                    </a:solidFill>
                  </a:rPr>
                  <a:t>fertig</a:t>
                </a:r>
              </a:p>
            </p:txBody>
          </p:sp>
          <p:sp>
            <p:nvSpPr>
              <p:cNvPr id="18450" name="AutoShape 21"/>
              <p:cNvSpPr>
                <a:spLocks noChangeArrowheads="1"/>
              </p:cNvSpPr>
              <p:nvPr/>
            </p:nvSpPr>
            <p:spPr bwMode="auto">
              <a:xfrm>
                <a:off x="1568" y="2835"/>
                <a:ext cx="706" cy="2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 b="1">
                    <a:solidFill>
                      <a:srgbClr val="969696"/>
                    </a:solidFill>
                  </a:rPr>
                  <a:t>von vorn</a:t>
                </a:r>
                <a:endParaRPr lang="de-DE" sz="2800">
                  <a:solidFill>
                    <a:srgbClr val="969696"/>
                  </a:solidFill>
                </a:endParaRPr>
              </a:p>
            </p:txBody>
          </p:sp>
          <p:sp>
            <p:nvSpPr>
              <p:cNvPr id="18451" name="AutoShape 22"/>
              <p:cNvSpPr>
                <a:spLocks noChangeArrowheads="1"/>
              </p:cNvSpPr>
              <p:nvPr/>
            </p:nvSpPr>
            <p:spPr bwMode="auto">
              <a:xfrm>
                <a:off x="4014" y="3935"/>
                <a:ext cx="706" cy="2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 b="1">
                    <a:solidFill>
                      <a:srgbClr val="969696"/>
                    </a:solidFill>
                  </a:rPr>
                  <a:t>von vorn</a:t>
                </a:r>
                <a:endParaRPr lang="de-DE" sz="2800">
                  <a:solidFill>
                    <a:srgbClr val="969696"/>
                  </a:solidFill>
                </a:endParaRPr>
              </a:p>
            </p:txBody>
          </p:sp>
          <p:sp>
            <p:nvSpPr>
              <p:cNvPr id="250903" name="Oval 23"/>
              <p:cNvSpPr>
                <a:spLocks noChangeArrowheads="1"/>
              </p:cNvSpPr>
              <p:nvPr/>
            </p:nvSpPr>
            <p:spPr bwMode="auto">
              <a:xfrm>
                <a:off x="2802" y="3911"/>
                <a:ext cx="624" cy="2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de-DE" b="1">
                    <a:solidFill>
                      <a:srgbClr val="969696"/>
                    </a:solidFill>
                  </a:rPr>
                  <a:t>fertig</a:t>
                </a:r>
                <a:endParaRPr lang="de-DE" sz="2800">
                  <a:solidFill>
                    <a:srgbClr val="969696"/>
                  </a:solidFill>
                </a:endParaRPr>
              </a:p>
            </p:txBody>
          </p:sp>
          <p:cxnSp>
            <p:nvCxnSpPr>
              <p:cNvPr id="18453" name="AutoShape 24"/>
              <p:cNvCxnSpPr>
                <a:cxnSpLocks noChangeShapeType="1"/>
                <a:stCxn id="18441" idx="2"/>
                <a:endCxn id="18442" idx="0"/>
              </p:cNvCxnSpPr>
              <p:nvPr/>
            </p:nvCxnSpPr>
            <p:spPr bwMode="auto">
              <a:xfrm flipH="1">
                <a:off x="2885" y="1244"/>
                <a:ext cx="1" cy="1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54" name="AutoShape 25"/>
              <p:cNvCxnSpPr>
                <a:cxnSpLocks noChangeShapeType="1"/>
                <a:stCxn id="18442" idx="2"/>
                <a:endCxn id="18444" idx="0"/>
              </p:cNvCxnSpPr>
              <p:nvPr/>
            </p:nvCxnSpPr>
            <p:spPr bwMode="auto">
              <a:xfrm rot="16200000" flipH="1">
                <a:off x="3597" y="861"/>
                <a:ext cx="154" cy="1577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8455" name="AutoShape 26"/>
              <p:cNvCxnSpPr>
                <a:cxnSpLocks noChangeShapeType="1"/>
                <a:stCxn id="18442" idx="2"/>
                <a:endCxn id="18443" idx="0"/>
              </p:cNvCxnSpPr>
              <p:nvPr/>
            </p:nvCxnSpPr>
            <p:spPr bwMode="auto">
              <a:xfrm rot="5400000">
                <a:off x="2016" y="858"/>
                <a:ext cx="154" cy="158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8456" name="AutoShape 27"/>
              <p:cNvCxnSpPr>
                <a:cxnSpLocks noChangeShapeType="1"/>
                <a:stCxn id="18444" idx="2"/>
                <a:endCxn id="18437" idx="0"/>
              </p:cNvCxnSpPr>
              <p:nvPr/>
            </p:nvCxnSpPr>
            <p:spPr bwMode="auto">
              <a:xfrm flipH="1">
                <a:off x="4461" y="1963"/>
                <a:ext cx="1" cy="1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57" name="AutoShape 28"/>
              <p:cNvCxnSpPr>
                <a:cxnSpLocks noChangeShapeType="1"/>
                <a:stCxn id="18445" idx="0"/>
                <a:endCxn id="18443" idx="2"/>
              </p:cNvCxnSpPr>
              <p:nvPr/>
            </p:nvCxnSpPr>
            <p:spPr bwMode="auto">
              <a:xfrm flipV="1">
                <a:off x="1301" y="1967"/>
                <a:ext cx="0" cy="10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58" name="AutoShape 29"/>
              <p:cNvCxnSpPr>
                <a:cxnSpLocks noChangeShapeType="1"/>
                <a:stCxn id="18445" idx="2"/>
                <a:endCxn id="18448" idx="0"/>
              </p:cNvCxnSpPr>
              <p:nvPr/>
            </p:nvCxnSpPr>
            <p:spPr bwMode="auto">
              <a:xfrm rot="16200000" flipH="1">
                <a:off x="1533" y="2060"/>
                <a:ext cx="157" cy="621"/>
              </a:xfrm>
              <a:prstGeom prst="bentConnector3">
                <a:avLst>
                  <a:gd name="adj1" fmla="val 4968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8459" name="AutoShape 30"/>
              <p:cNvCxnSpPr>
                <a:cxnSpLocks noChangeShapeType="1"/>
                <a:stCxn id="18445" idx="2"/>
                <a:endCxn id="18447" idx="0"/>
              </p:cNvCxnSpPr>
              <p:nvPr/>
            </p:nvCxnSpPr>
            <p:spPr bwMode="auto">
              <a:xfrm rot="5400000">
                <a:off x="909" y="2055"/>
                <a:ext cx="155" cy="629"/>
              </a:xfrm>
              <a:prstGeom prst="bentConnector3">
                <a:avLst>
                  <a:gd name="adj1" fmla="val 4967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8460" name="AutoShape 31"/>
              <p:cNvCxnSpPr>
                <a:cxnSpLocks noChangeShapeType="1"/>
                <a:stCxn id="18447" idx="2"/>
                <a:endCxn id="250900" idx="0"/>
              </p:cNvCxnSpPr>
              <p:nvPr/>
            </p:nvCxnSpPr>
            <p:spPr bwMode="auto">
              <a:xfrm>
                <a:off x="672" y="2687"/>
                <a:ext cx="2" cy="12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61" name="AutoShape 32"/>
              <p:cNvCxnSpPr>
                <a:cxnSpLocks noChangeShapeType="1"/>
                <a:stCxn id="18448" idx="2"/>
                <a:endCxn id="18450" idx="0"/>
              </p:cNvCxnSpPr>
              <p:nvPr/>
            </p:nvCxnSpPr>
            <p:spPr bwMode="auto">
              <a:xfrm flipH="1">
                <a:off x="1921" y="2685"/>
                <a:ext cx="1" cy="1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62" name="Rectangle 33"/>
              <p:cNvSpPr>
                <a:spLocks noChangeArrowheads="1"/>
              </p:cNvSpPr>
              <p:nvPr/>
            </p:nvSpPr>
            <p:spPr bwMode="auto">
              <a:xfrm>
                <a:off x="4176" y="2459"/>
                <a:ext cx="568" cy="21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besser</a:t>
                </a:r>
                <a:r>
                  <a:rPr lang="de-DE" sz="800"/>
                  <a:t> </a:t>
                </a:r>
                <a:r>
                  <a:rPr lang="de-DE"/>
                  <a:t>?</a:t>
                </a:r>
              </a:p>
            </p:txBody>
          </p:sp>
          <p:sp>
            <p:nvSpPr>
              <p:cNvPr id="18463" name="Rectangle 34"/>
              <p:cNvSpPr>
                <a:spLocks noChangeArrowheads="1"/>
              </p:cNvSpPr>
              <p:nvPr/>
            </p:nvSpPr>
            <p:spPr bwMode="auto">
              <a:xfrm>
                <a:off x="3188" y="3179"/>
                <a:ext cx="1110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>
                    <a:solidFill>
                      <a:srgbClr val="969696"/>
                    </a:solidFill>
                  </a:rPr>
                  <a:t>Iso vorn</a:t>
                </a:r>
                <a:r>
                  <a:rPr lang="de-DE" sz="800">
                    <a:solidFill>
                      <a:srgbClr val="969696"/>
                    </a:solidFill>
                  </a:rPr>
                  <a:t> </a:t>
                </a:r>
                <a:r>
                  <a:rPr lang="de-DE">
                    <a:solidFill>
                      <a:srgbClr val="969696"/>
                    </a:solidFill>
                  </a:rPr>
                  <a:t>/</a:t>
                </a:r>
                <a:r>
                  <a:rPr lang="de-DE" sz="800">
                    <a:solidFill>
                      <a:srgbClr val="969696"/>
                    </a:solidFill>
                  </a:rPr>
                  <a:t> </a:t>
                </a:r>
                <a:r>
                  <a:rPr lang="de-DE">
                    <a:solidFill>
                      <a:srgbClr val="969696"/>
                    </a:solidFill>
                  </a:rPr>
                  <a:t>hinten</a:t>
                </a:r>
                <a:r>
                  <a:rPr lang="de-DE" sz="800">
                    <a:solidFill>
                      <a:srgbClr val="969696"/>
                    </a:solidFill>
                  </a:rPr>
                  <a:t> </a:t>
                </a:r>
                <a:r>
                  <a:rPr lang="de-DE">
                    <a:solidFill>
                      <a:srgbClr val="969696"/>
                    </a:solidFill>
                  </a:rPr>
                  <a:t>?</a:t>
                </a:r>
              </a:p>
            </p:txBody>
          </p:sp>
          <p:sp>
            <p:nvSpPr>
              <p:cNvPr id="18464" name="AutoShape 35"/>
              <p:cNvSpPr>
                <a:spLocks noChangeArrowheads="1"/>
              </p:cNvSpPr>
              <p:nvPr/>
            </p:nvSpPr>
            <p:spPr bwMode="auto">
              <a:xfrm>
                <a:off x="2996" y="3549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>
                    <a:solidFill>
                      <a:srgbClr val="969696"/>
                    </a:solidFill>
                  </a:rPr>
                  <a:t>ja</a:t>
                </a:r>
              </a:p>
            </p:txBody>
          </p:sp>
          <p:sp>
            <p:nvSpPr>
              <p:cNvPr id="18465" name="AutoShape 36"/>
              <p:cNvSpPr>
                <a:spLocks noChangeArrowheads="1"/>
              </p:cNvSpPr>
              <p:nvPr/>
            </p:nvSpPr>
            <p:spPr bwMode="auto">
              <a:xfrm>
                <a:off x="4176" y="3547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>
                    <a:solidFill>
                      <a:srgbClr val="969696"/>
                    </a:solidFill>
                  </a:rPr>
                  <a:t>nein</a:t>
                </a:r>
              </a:p>
            </p:txBody>
          </p:sp>
          <p:cxnSp>
            <p:nvCxnSpPr>
              <p:cNvPr id="18466" name="AutoShape 37"/>
              <p:cNvCxnSpPr>
                <a:cxnSpLocks noChangeShapeType="1"/>
                <a:stCxn id="18437" idx="2"/>
                <a:endCxn id="18462" idx="0"/>
              </p:cNvCxnSpPr>
              <p:nvPr/>
            </p:nvCxnSpPr>
            <p:spPr bwMode="auto">
              <a:xfrm flipH="1">
                <a:off x="4460" y="2299"/>
                <a:ext cx="1" cy="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67" name="AutoShape 38"/>
              <p:cNvCxnSpPr>
                <a:cxnSpLocks noChangeShapeType="1"/>
                <a:stCxn id="18446" idx="2"/>
                <a:endCxn id="18463" idx="0"/>
              </p:cNvCxnSpPr>
              <p:nvPr/>
            </p:nvCxnSpPr>
            <p:spPr bwMode="auto">
              <a:xfrm flipH="1">
                <a:off x="3743" y="3071"/>
                <a:ext cx="3" cy="1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68" name="AutoShape 39"/>
              <p:cNvCxnSpPr>
                <a:cxnSpLocks noChangeShapeType="1"/>
                <a:stCxn id="18465" idx="2"/>
                <a:endCxn id="18451" idx="0"/>
              </p:cNvCxnSpPr>
              <p:nvPr/>
            </p:nvCxnSpPr>
            <p:spPr bwMode="auto">
              <a:xfrm>
                <a:off x="4364" y="3783"/>
                <a:ext cx="3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69" name="AutoShape 40"/>
              <p:cNvCxnSpPr>
                <a:cxnSpLocks noChangeShapeType="1"/>
                <a:stCxn id="18464" idx="2"/>
                <a:endCxn id="250903" idx="0"/>
              </p:cNvCxnSpPr>
              <p:nvPr/>
            </p:nvCxnSpPr>
            <p:spPr bwMode="auto">
              <a:xfrm flipH="1">
                <a:off x="3114" y="3789"/>
                <a:ext cx="2" cy="12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70" name="AutoShape 41"/>
              <p:cNvCxnSpPr>
                <a:cxnSpLocks noChangeShapeType="1"/>
                <a:stCxn id="18462" idx="2"/>
                <a:endCxn id="18446" idx="0"/>
              </p:cNvCxnSpPr>
              <p:nvPr/>
            </p:nvCxnSpPr>
            <p:spPr bwMode="auto">
              <a:xfrm rot="5400000">
                <a:off x="4026" y="2397"/>
                <a:ext cx="154" cy="71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8471" name="AutoShape 42"/>
              <p:cNvCxnSpPr>
                <a:cxnSpLocks noChangeShapeType="1"/>
                <a:stCxn id="18463" idx="2"/>
                <a:endCxn id="18465" idx="0"/>
              </p:cNvCxnSpPr>
              <p:nvPr/>
            </p:nvCxnSpPr>
            <p:spPr bwMode="auto">
              <a:xfrm rot="16200000" flipH="1">
                <a:off x="3979" y="3161"/>
                <a:ext cx="150" cy="62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8472" name="AutoShape 43"/>
              <p:cNvCxnSpPr>
                <a:cxnSpLocks noChangeShapeType="1"/>
                <a:stCxn id="18463" idx="2"/>
                <a:endCxn id="18464" idx="0"/>
              </p:cNvCxnSpPr>
              <p:nvPr/>
            </p:nvCxnSpPr>
            <p:spPr bwMode="auto">
              <a:xfrm rot="5400000">
                <a:off x="3354" y="3159"/>
                <a:ext cx="152" cy="627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8473" name="AutoShape 4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090" y="1957"/>
                <a:ext cx="1945" cy="284"/>
              </a:xfrm>
              <a:prstGeom prst="bentConnector4">
                <a:avLst>
                  <a:gd name="adj1" fmla="val -9051"/>
                  <a:gd name="adj2" fmla="val -59718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18440" name="AutoShape 45"/>
            <p:cNvCxnSpPr>
              <a:cxnSpLocks noChangeShapeType="1"/>
            </p:cNvCxnSpPr>
            <p:nvPr/>
          </p:nvCxnSpPr>
          <p:spPr bwMode="auto">
            <a:xfrm flipV="1">
              <a:off x="4720" y="2181"/>
              <a:ext cx="402" cy="1872"/>
            </a:xfrm>
            <a:prstGeom prst="bentConnector3">
              <a:avLst>
                <a:gd name="adj1" fmla="val 2171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nimBg="1" autoUpdateAnimBg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4675" y="1600200"/>
            <a:ext cx="8034338" cy="5056188"/>
            <a:chOff x="362" y="1008"/>
            <a:chExt cx="5061" cy="3185"/>
          </a:xfrm>
        </p:grpSpPr>
        <p:sp>
          <p:nvSpPr>
            <p:cNvPr id="19462" name="AutoShape 4"/>
            <p:cNvSpPr>
              <a:spLocks noChangeArrowheads="1"/>
            </p:cNvSpPr>
            <p:nvPr/>
          </p:nvSpPr>
          <p:spPr bwMode="auto">
            <a:xfrm>
              <a:off x="2210" y="1008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außen geben</a:t>
              </a:r>
            </a:p>
          </p:txBody>
        </p:sp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9464" name="AutoShape 6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9465" name="AutoShape 7"/>
            <p:cNvSpPr>
              <a:spLocks noChangeArrowheads="1"/>
            </p:cNvSpPr>
            <p:nvPr/>
          </p:nvSpPr>
          <p:spPr bwMode="auto">
            <a:xfrm>
              <a:off x="4274" y="172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9467" name="AutoShape 9"/>
            <p:cNvSpPr>
              <a:spLocks noChangeArrowheads="1"/>
            </p:cNvSpPr>
            <p:nvPr/>
          </p:nvSpPr>
          <p:spPr bwMode="auto">
            <a:xfrm>
              <a:off x="3804" y="2063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CC0000"/>
                  </a:solidFill>
                </a:rPr>
                <a:t>Basis innen geben</a:t>
              </a:r>
              <a:endParaRPr lang="de-DE" b="1"/>
            </a:p>
          </p:txBody>
        </p:sp>
        <p:sp>
          <p:nvSpPr>
            <p:cNvPr id="19468" name="AutoShape 10"/>
            <p:cNvSpPr>
              <a:spLocks noChangeArrowheads="1"/>
            </p:cNvSpPr>
            <p:nvPr/>
          </p:nvSpPr>
          <p:spPr bwMode="auto">
            <a:xfrm>
              <a:off x="3626" y="2831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9469" name="AutoShape 11"/>
            <p:cNvSpPr>
              <a:spLocks noChangeArrowheads="1"/>
            </p:cNvSpPr>
            <p:nvPr/>
          </p:nvSpPr>
          <p:spPr bwMode="auto">
            <a:xfrm>
              <a:off x="4994" y="2833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19470" name="AutoShape 12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9471" name="AutoShape 13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51918" name="Oval 14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fertig</a:t>
              </a:r>
            </a:p>
          </p:txBody>
        </p:sp>
        <p:sp>
          <p:nvSpPr>
            <p:cNvPr id="19473" name="AutoShape 15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  <a:endParaRPr lang="de-DE" sz="2800"/>
            </a:p>
          </p:txBody>
        </p:sp>
        <p:sp>
          <p:nvSpPr>
            <p:cNvPr id="19474" name="AutoShape 16"/>
            <p:cNvSpPr>
              <a:spLocks noChangeArrowheads="1"/>
            </p:cNvSpPr>
            <p:nvPr/>
          </p:nvSpPr>
          <p:spPr bwMode="auto">
            <a:xfrm>
              <a:off x="4014" y="39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  <a:endParaRPr lang="de-DE" sz="2800"/>
            </a:p>
          </p:txBody>
        </p:sp>
        <p:sp>
          <p:nvSpPr>
            <p:cNvPr id="251921" name="Oval 17"/>
            <p:cNvSpPr>
              <a:spLocks noChangeArrowheads="1"/>
            </p:cNvSpPr>
            <p:nvPr/>
          </p:nvSpPr>
          <p:spPr bwMode="auto">
            <a:xfrm>
              <a:off x="2802" y="3911"/>
              <a:ext cx="624" cy="2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fertig</a:t>
              </a:r>
              <a:endParaRPr lang="de-DE" sz="2800"/>
            </a:p>
          </p:txBody>
        </p:sp>
        <p:cxnSp>
          <p:nvCxnSpPr>
            <p:cNvPr id="19476" name="AutoShape 18"/>
            <p:cNvCxnSpPr>
              <a:cxnSpLocks noChangeShapeType="1"/>
              <a:stCxn id="19462" idx="2"/>
              <a:endCxn id="19463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77" name="AutoShape 19"/>
            <p:cNvCxnSpPr>
              <a:cxnSpLocks noChangeShapeType="1"/>
              <a:stCxn id="19463" idx="2"/>
              <a:endCxn id="19465" idx="0"/>
            </p:cNvCxnSpPr>
            <p:nvPr/>
          </p:nvCxnSpPr>
          <p:spPr bwMode="auto">
            <a:xfrm rot="16200000" flipH="1">
              <a:off x="3597" y="861"/>
              <a:ext cx="154" cy="15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78" name="AutoShape 20"/>
            <p:cNvCxnSpPr>
              <a:cxnSpLocks noChangeShapeType="1"/>
              <a:stCxn id="19463" idx="2"/>
              <a:endCxn id="19464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79" name="AutoShape 21"/>
            <p:cNvCxnSpPr>
              <a:cxnSpLocks noChangeShapeType="1"/>
              <a:stCxn id="19465" idx="2"/>
              <a:endCxn id="19467" idx="0"/>
            </p:cNvCxnSpPr>
            <p:nvPr/>
          </p:nvCxnSpPr>
          <p:spPr bwMode="auto">
            <a:xfrm flipH="1">
              <a:off x="4461" y="1963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80" name="AutoShape 22"/>
            <p:cNvCxnSpPr>
              <a:cxnSpLocks noChangeShapeType="1"/>
              <a:stCxn id="19466" idx="0"/>
              <a:endCxn id="19464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81" name="AutoShape 23"/>
            <p:cNvCxnSpPr>
              <a:cxnSpLocks noChangeShapeType="1"/>
              <a:stCxn id="19466" idx="2"/>
              <a:endCxn id="19471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82" name="AutoShape 24"/>
            <p:cNvCxnSpPr>
              <a:cxnSpLocks noChangeShapeType="1"/>
              <a:stCxn id="19466" idx="2"/>
              <a:endCxn id="19470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83" name="AutoShape 25"/>
            <p:cNvCxnSpPr>
              <a:cxnSpLocks noChangeShapeType="1"/>
              <a:stCxn id="19470" idx="2"/>
              <a:endCxn id="251918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84" name="AutoShape 26"/>
            <p:cNvCxnSpPr>
              <a:cxnSpLocks noChangeShapeType="1"/>
              <a:stCxn id="19471" idx="2"/>
              <a:endCxn id="19473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485" name="Rectangle 27"/>
            <p:cNvSpPr>
              <a:spLocks noChangeArrowheads="1"/>
            </p:cNvSpPr>
            <p:nvPr/>
          </p:nvSpPr>
          <p:spPr bwMode="auto">
            <a:xfrm>
              <a:off x="4176" y="2459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9486" name="Rectangle 28"/>
            <p:cNvSpPr>
              <a:spLocks noChangeArrowheads="1"/>
            </p:cNvSpPr>
            <p:nvPr/>
          </p:nvSpPr>
          <p:spPr bwMode="auto">
            <a:xfrm>
              <a:off x="3188" y="3179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19487" name="AutoShape 29"/>
            <p:cNvSpPr>
              <a:spLocks noChangeArrowheads="1"/>
            </p:cNvSpPr>
            <p:nvPr/>
          </p:nvSpPr>
          <p:spPr bwMode="auto">
            <a:xfrm>
              <a:off x="2996" y="3549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19488" name="AutoShape 30"/>
            <p:cNvSpPr>
              <a:spLocks noChangeArrowheads="1"/>
            </p:cNvSpPr>
            <p:nvPr/>
          </p:nvSpPr>
          <p:spPr bwMode="auto">
            <a:xfrm>
              <a:off x="4176" y="3551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51935" name="AutoShape 31"/>
            <p:cNvSpPr>
              <a:spLocks noChangeArrowheads="1"/>
            </p:cNvSpPr>
            <p:nvPr/>
          </p:nvSpPr>
          <p:spPr bwMode="auto">
            <a:xfrm>
              <a:off x="4948" y="3167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CC0000"/>
                  </a:solidFill>
                </a:rPr>
                <a:t>Höhe</a:t>
              </a:r>
              <a:endParaRPr lang="de-DE" sz="2800"/>
            </a:p>
          </p:txBody>
        </p:sp>
        <p:cxnSp>
          <p:nvCxnSpPr>
            <p:cNvPr id="19490" name="AutoShape 32"/>
            <p:cNvCxnSpPr>
              <a:cxnSpLocks noChangeShapeType="1"/>
              <a:stCxn id="19467" idx="2"/>
              <a:endCxn id="19485" idx="0"/>
            </p:cNvCxnSpPr>
            <p:nvPr/>
          </p:nvCxnSpPr>
          <p:spPr bwMode="auto">
            <a:xfrm flipH="1">
              <a:off x="4460" y="2299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1" name="AutoShape 33"/>
            <p:cNvCxnSpPr>
              <a:cxnSpLocks noChangeShapeType="1"/>
              <a:stCxn id="19468" idx="2"/>
              <a:endCxn id="19486" idx="0"/>
            </p:cNvCxnSpPr>
            <p:nvPr/>
          </p:nvCxnSpPr>
          <p:spPr bwMode="auto">
            <a:xfrm flipH="1">
              <a:off x="3743" y="3071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2" name="AutoShape 34"/>
            <p:cNvCxnSpPr>
              <a:cxnSpLocks noChangeShapeType="1"/>
              <a:stCxn id="19469" idx="2"/>
              <a:endCxn id="251935" idx="0"/>
            </p:cNvCxnSpPr>
            <p:nvPr/>
          </p:nvCxnSpPr>
          <p:spPr bwMode="auto">
            <a:xfrm>
              <a:off x="5182" y="3069"/>
              <a:ext cx="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3" name="AutoShape 35"/>
            <p:cNvCxnSpPr>
              <a:cxnSpLocks noChangeShapeType="1"/>
              <a:stCxn id="19488" idx="2"/>
              <a:endCxn id="19474" idx="0"/>
            </p:cNvCxnSpPr>
            <p:nvPr/>
          </p:nvCxnSpPr>
          <p:spPr bwMode="auto">
            <a:xfrm>
              <a:off x="4364" y="3787"/>
              <a:ext cx="3" cy="1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4" name="AutoShape 36"/>
            <p:cNvCxnSpPr>
              <a:cxnSpLocks noChangeShapeType="1"/>
              <a:stCxn id="19487" idx="2"/>
              <a:endCxn id="251921" idx="0"/>
            </p:cNvCxnSpPr>
            <p:nvPr/>
          </p:nvCxnSpPr>
          <p:spPr bwMode="auto">
            <a:xfrm flipH="1">
              <a:off x="3114" y="3789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495" name="AutoShape 37"/>
            <p:cNvCxnSpPr>
              <a:cxnSpLocks noChangeShapeType="1"/>
              <a:stCxn id="19485" idx="2"/>
              <a:endCxn id="19469" idx="0"/>
            </p:cNvCxnSpPr>
            <p:nvPr/>
          </p:nvCxnSpPr>
          <p:spPr bwMode="auto">
            <a:xfrm rot="16200000" flipH="1">
              <a:off x="4743" y="2394"/>
              <a:ext cx="156" cy="7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96" name="AutoShape 38"/>
            <p:cNvCxnSpPr>
              <a:cxnSpLocks noChangeShapeType="1"/>
              <a:stCxn id="19485" idx="2"/>
              <a:endCxn id="19468" idx="0"/>
            </p:cNvCxnSpPr>
            <p:nvPr/>
          </p:nvCxnSpPr>
          <p:spPr bwMode="auto">
            <a:xfrm rot="5400000">
              <a:off x="4026" y="2397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97" name="AutoShape 39"/>
            <p:cNvCxnSpPr>
              <a:cxnSpLocks noChangeShapeType="1"/>
              <a:stCxn id="19486" idx="2"/>
              <a:endCxn id="19488" idx="0"/>
            </p:cNvCxnSpPr>
            <p:nvPr/>
          </p:nvCxnSpPr>
          <p:spPr bwMode="auto">
            <a:xfrm rot="16200000" flipH="1">
              <a:off x="3977" y="3163"/>
              <a:ext cx="154" cy="62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98" name="AutoShape 40"/>
            <p:cNvCxnSpPr>
              <a:cxnSpLocks noChangeShapeType="1"/>
              <a:stCxn id="19486" idx="2"/>
              <a:endCxn id="19487" idx="0"/>
            </p:cNvCxnSpPr>
            <p:nvPr/>
          </p:nvCxnSpPr>
          <p:spPr bwMode="auto">
            <a:xfrm rot="5400000">
              <a:off x="3354" y="3159"/>
              <a:ext cx="152" cy="6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cxnSp>
        <p:nvCxnSpPr>
          <p:cNvPr id="19460" name="AutoShape 41"/>
          <p:cNvCxnSpPr>
            <a:cxnSpLocks noChangeShapeType="1"/>
          </p:cNvCxnSpPr>
          <p:nvPr/>
        </p:nvCxnSpPr>
        <p:spPr bwMode="auto">
          <a:xfrm rot="5400000" flipH="1" flipV="1">
            <a:off x="1731169" y="3105944"/>
            <a:ext cx="3087688" cy="450850"/>
          </a:xfrm>
          <a:prstGeom prst="bentConnector4">
            <a:avLst>
              <a:gd name="adj1" fmla="val -9051"/>
              <a:gd name="adj2" fmla="val -5971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9461" name="AutoShape 42"/>
          <p:cNvCxnSpPr>
            <a:cxnSpLocks noChangeShapeType="1"/>
          </p:cNvCxnSpPr>
          <p:nvPr/>
        </p:nvCxnSpPr>
        <p:spPr bwMode="auto">
          <a:xfrm flipV="1">
            <a:off x="7493000" y="3462338"/>
            <a:ext cx="638175" cy="2971800"/>
          </a:xfrm>
          <a:prstGeom prst="bentConnector3">
            <a:avLst>
              <a:gd name="adj1" fmla="val 21716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11513" y="1730375"/>
            <a:ext cx="2740025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Verzögerung / Prävalenz</a:t>
            </a:r>
            <a:endParaRPr lang="de-DE" sz="2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444875" y="2416175"/>
            <a:ext cx="2257425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bei Normaldarbietung</a:t>
            </a:r>
            <a:r>
              <a:rPr lang="de-DE" sz="800"/>
              <a:t> </a:t>
            </a:r>
            <a:r>
              <a:rPr lang="de-DE"/>
              <a:t>?</a:t>
            </a:r>
            <a:endParaRPr lang="de-DE" sz="28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866900" y="30861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ja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6784975" y="3086100"/>
            <a:ext cx="596900" cy="3746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nein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65200" y="3794125"/>
            <a:ext cx="2174875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bei Inversdarbietung</a:t>
            </a:r>
            <a:r>
              <a:rPr lang="de-DE" sz="800"/>
              <a:t> </a:t>
            </a:r>
            <a:r>
              <a:rPr lang="de-DE"/>
              <a:t>?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994400" y="3790950"/>
            <a:ext cx="2174875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bei Inversdarbietung</a:t>
            </a:r>
            <a:r>
              <a:rPr lang="de-DE" sz="800"/>
              <a:t> </a:t>
            </a:r>
            <a:r>
              <a:rPr lang="de-DE"/>
              <a:t>?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5908675" y="44577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ja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7781925" y="4460875"/>
            <a:ext cx="596900" cy="3746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nein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876300" y="44577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ja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2752725" y="4460875"/>
            <a:ext cx="596900" cy="3746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nein</a:t>
            </a:r>
          </a:p>
        </p:txBody>
      </p:sp>
      <p:sp>
        <p:nvSpPr>
          <p:cNvPr id="252941" name="AutoShape 13"/>
          <p:cNvSpPr>
            <a:spLocks noChangeArrowheads="1"/>
          </p:cNvSpPr>
          <p:nvPr/>
        </p:nvSpPr>
        <p:spPr bwMode="auto">
          <a:xfrm>
            <a:off x="268288" y="5145088"/>
            <a:ext cx="1603375" cy="374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Unterschied</a:t>
            </a:r>
            <a:r>
              <a:rPr lang="de-DE" sz="800" b="1"/>
              <a:t> </a:t>
            </a:r>
            <a:r>
              <a:rPr lang="de-DE" b="1"/>
              <a:t>?</a:t>
            </a:r>
            <a:endParaRPr lang="de-DE" sz="2800"/>
          </a:p>
        </p:txBody>
      </p:sp>
      <p:sp>
        <p:nvSpPr>
          <p:cNvPr id="252942" name="AutoShape 14"/>
          <p:cNvSpPr>
            <a:spLocks noChangeArrowheads="1"/>
          </p:cNvSpPr>
          <p:nvPr/>
        </p:nvSpPr>
        <p:spPr bwMode="auto">
          <a:xfrm>
            <a:off x="2008188" y="5143500"/>
            <a:ext cx="2084387" cy="37465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Basis innen geben</a:t>
            </a:r>
            <a:endParaRPr lang="de-DE" sz="2800"/>
          </a:p>
        </p:txBody>
      </p:sp>
      <p:sp>
        <p:nvSpPr>
          <p:cNvPr id="252943" name="AutoShape 15"/>
          <p:cNvSpPr>
            <a:spLocks noChangeArrowheads="1"/>
          </p:cNvSpPr>
          <p:nvPr/>
        </p:nvSpPr>
        <p:spPr bwMode="auto">
          <a:xfrm>
            <a:off x="5019675" y="5149850"/>
            <a:ext cx="2146300" cy="3746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Basis außen geben</a:t>
            </a:r>
            <a:endParaRPr lang="de-DE" sz="2800"/>
          </a:p>
        </p:txBody>
      </p:sp>
      <p:sp>
        <p:nvSpPr>
          <p:cNvPr id="252944" name="Oval 16"/>
          <p:cNvSpPr>
            <a:spLocks noChangeArrowheads="1"/>
          </p:cNvSpPr>
          <p:nvPr/>
        </p:nvSpPr>
        <p:spPr bwMode="auto">
          <a:xfrm>
            <a:off x="7581900" y="5106988"/>
            <a:ext cx="990600" cy="447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fertig</a:t>
            </a:r>
            <a:endParaRPr lang="de-DE" sz="2800"/>
          </a:p>
        </p:txBody>
      </p:sp>
      <p:cxnSp>
        <p:nvCxnSpPr>
          <p:cNvPr id="20497" name="AutoShape 17"/>
          <p:cNvCxnSpPr>
            <a:cxnSpLocks noChangeShapeType="1"/>
            <a:stCxn id="20483" idx="2"/>
            <a:endCxn id="20484" idx="0"/>
          </p:cNvCxnSpPr>
          <p:nvPr/>
        </p:nvCxnSpPr>
        <p:spPr bwMode="auto">
          <a:xfrm flipH="1">
            <a:off x="4575175" y="2076450"/>
            <a:ext cx="6350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8" name="AutoShape 18"/>
          <p:cNvCxnSpPr>
            <a:cxnSpLocks noChangeShapeType="1"/>
            <a:stCxn id="20484" idx="2"/>
            <a:endCxn id="20486" idx="0"/>
          </p:cNvCxnSpPr>
          <p:nvPr/>
        </p:nvCxnSpPr>
        <p:spPr bwMode="auto">
          <a:xfrm rot="16200000" flipH="1">
            <a:off x="5667375" y="1670050"/>
            <a:ext cx="323850" cy="2508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499" name="AutoShape 19"/>
          <p:cNvCxnSpPr>
            <a:cxnSpLocks noChangeShapeType="1"/>
            <a:stCxn id="20484" idx="2"/>
            <a:endCxn id="20485" idx="0"/>
          </p:cNvCxnSpPr>
          <p:nvPr/>
        </p:nvCxnSpPr>
        <p:spPr bwMode="auto">
          <a:xfrm rot="5400000">
            <a:off x="3154363" y="1665287"/>
            <a:ext cx="323850" cy="25177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0" name="AutoShape 20"/>
          <p:cNvCxnSpPr>
            <a:cxnSpLocks noChangeShapeType="1"/>
            <a:stCxn id="20486" idx="2"/>
            <a:endCxn id="20488" idx="0"/>
          </p:cNvCxnSpPr>
          <p:nvPr/>
        </p:nvCxnSpPr>
        <p:spPr bwMode="auto">
          <a:xfrm flipH="1">
            <a:off x="7081838" y="3460750"/>
            <a:ext cx="1587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1" name="AutoShape 21"/>
          <p:cNvCxnSpPr>
            <a:cxnSpLocks noChangeShapeType="1"/>
            <a:stCxn id="20487" idx="0"/>
            <a:endCxn id="20485" idx="2"/>
          </p:cNvCxnSpPr>
          <p:nvPr/>
        </p:nvCxnSpPr>
        <p:spPr bwMode="auto">
          <a:xfrm flipV="1">
            <a:off x="2052638" y="3467100"/>
            <a:ext cx="4762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2" name="AutoShape 22"/>
          <p:cNvCxnSpPr>
            <a:cxnSpLocks noChangeShapeType="1"/>
            <a:stCxn id="20488" idx="2"/>
            <a:endCxn id="20490" idx="0"/>
          </p:cNvCxnSpPr>
          <p:nvPr/>
        </p:nvCxnSpPr>
        <p:spPr bwMode="auto">
          <a:xfrm rot="16200000" flipH="1">
            <a:off x="7419182" y="3799681"/>
            <a:ext cx="323850" cy="9985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3" name="AutoShape 23"/>
          <p:cNvCxnSpPr>
            <a:cxnSpLocks noChangeShapeType="1"/>
            <a:stCxn id="20488" idx="2"/>
            <a:endCxn id="20489" idx="0"/>
          </p:cNvCxnSpPr>
          <p:nvPr/>
        </p:nvCxnSpPr>
        <p:spPr bwMode="auto">
          <a:xfrm rot="5400000">
            <a:off x="6430169" y="3806031"/>
            <a:ext cx="320675" cy="9826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4" name="AutoShape 24"/>
          <p:cNvCxnSpPr>
            <a:cxnSpLocks noChangeShapeType="1"/>
            <a:stCxn id="20487" idx="2"/>
            <a:endCxn id="20492" idx="0"/>
          </p:cNvCxnSpPr>
          <p:nvPr/>
        </p:nvCxnSpPr>
        <p:spPr bwMode="auto">
          <a:xfrm rot="16200000" flipH="1">
            <a:off x="2391569" y="3801269"/>
            <a:ext cx="320675" cy="9985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5" name="AutoShape 25"/>
          <p:cNvCxnSpPr>
            <a:cxnSpLocks noChangeShapeType="1"/>
            <a:stCxn id="20487" idx="2"/>
            <a:endCxn id="20491" idx="0"/>
          </p:cNvCxnSpPr>
          <p:nvPr/>
        </p:nvCxnSpPr>
        <p:spPr bwMode="auto">
          <a:xfrm rot="5400000">
            <a:off x="1400969" y="3806031"/>
            <a:ext cx="317500" cy="9858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6" name="AutoShape 26"/>
          <p:cNvCxnSpPr>
            <a:cxnSpLocks noChangeShapeType="1"/>
            <a:stCxn id="20491" idx="2"/>
            <a:endCxn id="252941" idx="0"/>
          </p:cNvCxnSpPr>
          <p:nvPr/>
        </p:nvCxnSpPr>
        <p:spPr bwMode="auto">
          <a:xfrm>
            <a:off x="1066800" y="4838700"/>
            <a:ext cx="3175" cy="306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507" name="AutoShape 27"/>
          <p:cNvCxnSpPr>
            <a:cxnSpLocks noChangeShapeType="1"/>
            <a:stCxn id="20492" idx="2"/>
            <a:endCxn id="252942" idx="0"/>
          </p:cNvCxnSpPr>
          <p:nvPr/>
        </p:nvCxnSpPr>
        <p:spPr bwMode="auto">
          <a:xfrm>
            <a:off x="3051175" y="4835525"/>
            <a:ext cx="0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508" name="AutoShape 28"/>
          <p:cNvCxnSpPr>
            <a:cxnSpLocks noChangeShapeType="1"/>
            <a:stCxn id="20489" idx="2"/>
            <a:endCxn id="252943" idx="0"/>
          </p:cNvCxnSpPr>
          <p:nvPr/>
        </p:nvCxnSpPr>
        <p:spPr bwMode="auto">
          <a:xfrm flipH="1">
            <a:off x="6092825" y="4838700"/>
            <a:ext cx="6350" cy="31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509" name="AutoShape 29"/>
          <p:cNvCxnSpPr>
            <a:cxnSpLocks noChangeShapeType="1"/>
            <a:stCxn id="20490" idx="2"/>
            <a:endCxn id="252944" idx="0"/>
          </p:cNvCxnSpPr>
          <p:nvPr/>
        </p:nvCxnSpPr>
        <p:spPr bwMode="auto">
          <a:xfrm flipH="1">
            <a:off x="8077200" y="4835525"/>
            <a:ext cx="3175" cy="271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538538" y="1600200"/>
            <a:ext cx="2084387" cy="37465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Basis innen geben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29088" y="1974850"/>
            <a:ext cx="901700" cy="522288"/>
            <a:chOff x="2601" y="1244"/>
            <a:chExt cx="568" cy="329"/>
          </a:xfrm>
        </p:grpSpPr>
        <p:sp>
          <p:nvSpPr>
            <p:cNvPr id="21521" name="Rectangle 5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21522" name="AutoShape 6"/>
            <p:cNvCxnSpPr>
              <a:cxnSpLocks noChangeShapeType="1"/>
              <a:stCxn id="21507" idx="2"/>
              <a:endCxn id="21521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4838" y="2497138"/>
            <a:ext cx="2705100" cy="625475"/>
            <a:chOff x="1181" y="1573"/>
            <a:chExt cx="1704" cy="394"/>
          </a:xfrm>
        </p:grpSpPr>
        <p:sp>
          <p:nvSpPr>
            <p:cNvPr id="21519" name="AutoShape 8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21520" name="AutoShape 9"/>
            <p:cNvCxnSpPr>
              <a:cxnSpLocks noChangeShapeType="1"/>
              <a:stCxn id="21521" idx="2"/>
              <a:endCxn id="21519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84275" y="3122613"/>
            <a:ext cx="1762125" cy="515937"/>
            <a:chOff x="746" y="1967"/>
            <a:chExt cx="1110" cy="325"/>
          </a:xfrm>
        </p:grpSpPr>
        <p:sp>
          <p:nvSpPr>
            <p:cNvPr id="21517" name="Rectangle 11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21518" name="AutoShape 12"/>
            <p:cNvCxnSpPr>
              <a:cxnSpLocks noChangeShapeType="1"/>
              <a:stCxn id="21517" idx="0"/>
              <a:endCxn id="21519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53965" name="Oval 13"/>
          <p:cNvSpPr>
            <a:spLocks noChangeArrowheads="1"/>
          </p:cNvSpPr>
          <p:nvPr/>
        </p:nvSpPr>
        <p:spPr bwMode="auto">
          <a:xfrm>
            <a:off x="574675" y="4456113"/>
            <a:ext cx="990600" cy="447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fertig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76300" y="3638550"/>
            <a:ext cx="1189038" cy="817563"/>
            <a:chOff x="552" y="2292"/>
            <a:chExt cx="749" cy="515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552" y="2292"/>
              <a:ext cx="749" cy="395"/>
              <a:chOff x="552" y="2292"/>
              <a:chExt cx="749" cy="395"/>
            </a:xfrm>
          </p:grpSpPr>
          <p:sp>
            <p:nvSpPr>
              <p:cNvPr id="21515" name="AutoShape 16"/>
              <p:cNvSpPr>
                <a:spLocks noChangeArrowheads="1"/>
              </p:cNvSpPr>
              <p:nvPr/>
            </p:nvSpPr>
            <p:spPr bwMode="auto">
              <a:xfrm>
                <a:off x="552" y="2447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ja</a:t>
                </a:r>
              </a:p>
            </p:txBody>
          </p:sp>
          <p:cxnSp>
            <p:nvCxnSpPr>
              <p:cNvPr id="21516" name="AutoShape 17"/>
              <p:cNvCxnSpPr>
                <a:cxnSpLocks noChangeShapeType="1"/>
                <a:stCxn id="21517" idx="2"/>
                <a:endCxn id="21515" idx="0"/>
              </p:cNvCxnSpPr>
              <p:nvPr/>
            </p:nvCxnSpPr>
            <p:spPr bwMode="auto">
              <a:xfrm rot="5400000">
                <a:off x="909" y="2055"/>
                <a:ext cx="155" cy="629"/>
              </a:xfrm>
              <a:prstGeom prst="bentConnector3">
                <a:avLst>
                  <a:gd name="adj1" fmla="val 4967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21514" name="AutoShape 18"/>
            <p:cNvCxnSpPr>
              <a:cxnSpLocks noChangeShapeType="1"/>
              <a:stCxn id="21515" idx="2"/>
              <a:endCxn id="253965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5" grpId="0" animBg="1" autoUpdateAnimBg="0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4675" y="1600200"/>
            <a:ext cx="5048250" cy="3303588"/>
            <a:chOff x="362" y="1008"/>
            <a:chExt cx="3180" cy="2081"/>
          </a:xfrm>
        </p:grpSpPr>
        <p:sp>
          <p:nvSpPr>
            <p:cNvPr id="22539" name="AutoShape 4"/>
            <p:cNvSpPr>
              <a:spLocks noChangeArrowheads="1"/>
            </p:cNvSpPr>
            <p:nvPr/>
          </p:nvSpPr>
          <p:spPr bwMode="auto">
            <a:xfrm>
              <a:off x="2229" y="1008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innen geben</a:t>
              </a:r>
            </a:p>
          </p:txBody>
        </p:sp>
        <p:sp>
          <p:nvSpPr>
            <p:cNvPr id="22540" name="Rectangle 5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2541" name="AutoShape 6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22542" name="Rectangle 7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2543" name="AutoShape 8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254985" name="Oval 9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</a:p>
          </p:txBody>
        </p:sp>
        <p:cxnSp>
          <p:nvCxnSpPr>
            <p:cNvPr id="22545" name="AutoShape 10"/>
            <p:cNvCxnSpPr>
              <a:cxnSpLocks noChangeShapeType="1"/>
              <a:stCxn id="22539" idx="2"/>
              <a:endCxn id="22540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46" name="AutoShape 11"/>
            <p:cNvCxnSpPr>
              <a:cxnSpLocks noChangeShapeType="1"/>
              <a:stCxn id="22540" idx="2"/>
              <a:endCxn id="22541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47" name="AutoShape 12"/>
            <p:cNvCxnSpPr>
              <a:cxnSpLocks noChangeShapeType="1"/>
              <a:stCxn id="22542" idx="0"/>
              <a:endCxn id="22541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548" name="AutoShape 13"/>
            <p:cNvCxnSpPr>
              <a:cxnSpLocks noChangeShapeType="1"/>
              <a:stCxn id="22542" idx="2"/>
              <a:endCxn id="22543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49" name="AutoShape 14"/>
            <p:cNvCxnSpPr>
              <a:cxnSpLocks noChangeShapeType="1"/>
              <a:stCxn id="22543" idx="2"/>
              <a:endCxn id="254985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54991" name="AutoShape 15"/>
          <p:cNvSpPr>
            <a:spLocks noChangeArrowheads="1"/>
          </p:cNvSpPr>
          <p:nvPr/>
        </p:nvSpPr>
        <p:spPr bwMode="auto">
          <a:xfrm>
            <a:off x="2489200" y="4500563"/>
            <a:ext cx="1120775" cy="37465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von vorn</a:t>
            </a:r>
            <a:endParaRPr lang="de-DE" sz="280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65338" y="3638550"/>
            <a:ext cx="1284287" cy="862013"/>
            <a:chOff x="1301" y="2292"/>
            <a:chExt cx="809" cy="543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301" y="2292"/>
              <a:ext cx="809" cy="393"/>
              <a:chOff x="1301" y="2292"/>
              <a:chExt cx="809" cy="393"/>
            </a:xfrm>
          </p:grpSpPr>
          <p:sp>
            <p:nvSpPr>
              <p:cNvPr id="22537" name="AutoShape 18"/>
              <p:cNvSpPr>
                <a:spLocks noChangeArrowheads="1"/>
              </p:cNvSpPr>
              <p:nvPr/>
            </p:nvSpPr>
            <p:spPr bwMode="auto">
              <a:xfrm>
                <a:off x="1734" y="2449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nein</a:t>
                </a:r>
              </a:p>
            </p:txBody>
          </p:sp>
          <p:cxnSp>
            <p:nvCxnSpPr>
              <p:cNvPr id="22538" name="AutoShape 19"/>
              <p:cNvCxnSpPr>
                <a:cxnSpLocks noChangeShapeType="1"/>
                <a:stCxn id="22542" idx="2"/>
                <a:endCxn id="22537" idx="0"/>
              </p:cNvCxnSpPr>
              <p:nvPr/>
            </p:nvCxnSpPr>
            <p:spPr bwMode="auto">
              <a:xfrm rot="16200000" flipH="1">
                <a:off x="1533" y="2060"/>
                <a:ext cx="157" cy="621"/>
              </a:xfrm>
              <a:prstGeom prst="bentConnector3">
                <a:avLst>
                  <a:gd name="adj1" fmla="val 4968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cxnSp>
          <p:nvCxnSpPr>
            <p:cNvPr id="22536" name="AutoShape 20"/>
            <p:cNvCxnSpPr>
              <a:cxnSpLocks noChangeShapeType="1"/>
              <a:stCxn id="22537" idx="2"/>
              <a:endCxn id="254991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254997" name="AutoShape 21"/>
          <p:cNvCxnSpPr>
            <a:cxnSpLocks noChangeShapeType="1"/>
          </p:cNvCxnSpPr>
          <p:nvPr/>
        </p:nvCxnSpPr>
        <p:spPr bwMode="auto">
          <a:xfrm rot="5400000" flipH="1" flipV="1">
            <a:off x="1750219" y="3086894"/>
            <a:ext cx="3087688" cy="488950"/>
          </a:xfrm>
          <a:prstGeom prst="bentConnector4">
            <a:avLst>
              <a:gd name="adj1" fmla="val -9875"/>
              <a:gd name="adj2" fmla="val -5613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1" grpId="0" animBg="1" autoUpdateAnimBg="0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9938" y="2497138"/>
            <a:ext cx="2801937" cy="619125"/>
            <a:chOff x="2885" y="1573"/>
            <a:chExt cx="1765" cy="390"/>
          </a:xfrm>
        </p:grpSpPr>
        <p:sp>
          <p:nvSpPr>
            <p:cNvPr id="23590" name="AutoShape 4"/>
            <p:cNvSpPr>
              <a:spLocks noChangeArrowheads="1"/>
            </p:cNvSpPr>
            <p:nvPr/>
          </p:nvSpPr>
          <p:spPr bwMode="auto">
            <a:xfrm>
              <a:off x="4274" y="172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23591" name="AutoShape 5"/>
            <p:cNvCxnSpPr>
              <a:cxnSpLocks noChangeShapeType="1"/>
              <a:stCxn id="23563" idx="2"/>
              <a:endCxn id="23590" idx="0"/>
            </p:cNvCxnSpPr>
            <p:nvPr/>
          </p:nvCxnSpPr>
          <p:spPr bwMode="auto">
            <a:xfrm rot="16200000" flipH="1">
              <a:off x="3597" y="861"/>
              <a:ext cx="154" cy="15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08688" y="3116263"/>
            <a:ext cx="2146300" cy="533400"/>
            <a:chOff x="3785" y="1963"/>
            <a:chExt cx="1352" cy="336"/>
          </a:xfrm>
        </p:grpSpPr>
        <p:sp>
          <p:nvSpPr>
            <p:cNvPr id="23588" name="AutoShape 7"/>
            <p:cNvSpPr>
              <a:spLocks noChangeArrowheads="1"/>
            </p:cNvSpPr>
            <p:nvPr/>
          </p:nvSpPr>
          <p:spPr bwMode="auto">
            <a:xfrm>
              <a:off x="3785" y="2063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CC0000"/>
                  </a:solidFill>
                </a:rPr>
                <a:t>Basis außen geben</a:t>
              </a:r>
              <a:endParaRPr lang="de-DE" b="1"/>
            </a:p>
          </p:txBody>
        </p:sp>
        <p:cxnSp>
          <p:nvCxnSpPr>
            <p:cNvPr id="23589" name="AutoShape 8"/>
            <p:cNvCxnSpPr>
              <a:cxnSpLocks noChangeShapeType="1"/>
              <a:stCxn id="23590" idx="2"/>
              <a:endCxn id="23588" idx="0"/>
            </p:cNvCxnSpPr>
            <p:nvPr/>
          </p:nvCxnSpPr>
          <p:spPr bwMode="auto">
            <a:xfrm flipH="1">
              <a:off x="4461" y="1963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29400" y="3649663"/>
            <a:ext cx="901700" cy="600075"/>
            <a:chOff x="4176" y="2299"/>
            <a:chExt cx="568" cy="378"/>
          </a:xfrm>
        </p:grpSpPr>
        <p:sp>
          <p:nvSpPr>
            <p:cNvPr id="23586" name="Rectangle 10"/>
            <p:cNvSpPr>
              <a:spLocks noChangeArrowheads="1"/>
            </p:cNvSpPr>
            <p:nvPr/>
          </p:nvSpPr>
          <p:spPr bwMode="auto">
            <a:xfrm>
              <a:off x="4176" y="2459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23587" name="AutoShape 11"/>
            <p:cNvCxnSpPr>
              <a:cxnSpLocks noChangeShapeType="1"/>
              <a:stCxn id="23588" idx="2"/>
              <a:endCxn id="23586" idx="0"/>
            </p:cNvCxnSpPr>
            <p:nvPr/>
          </p:nvCxnSpPr>
          <p:spPr bwMode="auto">
            <a:xfrm flipH="1">
              <a:off x="4460" y="2299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060950" y="4875213"/>
            <a:ext cx="1762125" cy="517525"/>
            <a:chOff x="3188" y="3071"/>
            <a:chExt cx="1110" cy="326"/>
          </a:xfrm>
        </p:grpSpPr>
        <p:sp>
          <p:nvSpPr>
            <p:cNvPr id="23584" name="Rectangle 13"/>
            <p:cNvSpPr>
              <a:spLocks noChangeArrowheads="1"/>
            </p:cNvSpPr>
            <p:nvPr/>
          </p:nvSpPr>
          <p:spPr bwMode="auto">
            <a:xfrm>
              <a:off x="3188" y="3179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23585" name="AutoShape 14"/>
            <p:cNvCxnSpPr>
              <a:cxnSpLocks noChangeShapeType="1"/>
              <a:stCxn id="23582" idx="2"/>
              <a:endCxn id="23584" idx="0"/>
            </p:cNvCxnSpPr>
            <p:nvPr/>
          </p:nvCxnSpPr>
          <p:spPr bwMode="auto">
            <a:xfrm flipH="1">
              <a:off x="3743" y="3071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56015" name="Oval 15"/>
          <p:cNvSpPr>
            <a:spLocks noChangeArrowheads="1"/>
          </p:cNvSpPr>
          <p:nvPr/>
        </p:nvSpPr>
        <p:spPr bwMode="auto">
          <a:xfrm>
            <a:off x="4448175" y="6208713"/>
            <a:ext cx="990600" cy="447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fertig</a:t>
            </a:r>
            <a:endParaRPr lang="de-DE" sz="280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756275" y="4249738"/>
            <a:ext cx="1323975" cy="625475"/>
            <a:chOff x="3626" y="2677"/>
            <a:chExt cx="834" cy="394"/>
          </a:xfrm>
        </p:grpSpPr>
        <p:sp>
          <p:nvSpPr>
            <p:cNvPr id="23582" name="AutoShape 17"/>
            <p:cNvSpPr>
              <a:spLocks noChangeArrowheads="1"/>
            </p:cNvSpPr>
            <p:nvPr/>
          </p:nvSpPr>
          <p:spPr bwMode="auto">
            <a:xfrm>
              <a:off x="3626" y="2831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23583" name="AutoShape 18"/>
            <p:cNvCxnSpPr>
              <a:cxnSpLocks noChangeShapeType="1"/>
              <a:stCxn id="23586" idx="2"/>
              <a:endCxn id="23582" idx="0"/>
            </p:cNvCxnSpPr>
            <p:nvPr/>
          </p:nvCxnSpPr>
          <p:spPr bwMode="auto">
            <a:xfrm rot="5400000">
              <a:off x="4026" y="2397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756150" y="5392738"/>
            <a:ext cx="1185863" cy="815975"/>
            <a:chOff x="2996" y="3397"/>
            <a:chExt cx="747" cy="514"/>
          </a:xfrm>
        </p:grpSpPr>
        <p:cxnSp>
          <p:nvCxnSpPr>
            <p:cNvPr id="23578" name="AutoShape 20"/>
            <p:cNvCxnSpPr>
              <a:cxnSpLocks noChangeShapeType="1"/>
              <a:stCxn id="23580" idx="2"/>
              <a:endCxn id="256015" idx="0"/>
            </p:cNvCxnSpPr>
            <p:nvPr/>
          </p:nvCxnSpPr>
          <p:spPr bwMode="auto">
            <a:xfrm flipH="1">
              <a:off x="3114" y="3789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2996" y="3397"/>
              <a:ext cx="747" cy="392"/>
              <a:chOff x="2996" y="3397"/>
              <a:chExt cx="747" cy="392"/>
            </a:xfrm>
          </p:grpSpPr>
          <p:sp>
            <p:nvSpPr>
              <p:cNvPr id="23580" name="AutoShape 22"/>
              <p:cNvSpPr>
                <a:spLocks noChangeArrowheads="1"/>
              </p:cNvSpPr>
              <p:nvPr/>
            </p:nvSpPr>
            <p:spPr bwMode="auto">
              <a:xfrm>
                <a:off x="2996" y="3549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ja</a:t>
                </a:r>
              </a:p>
            </p:txBody>
          </p:sp>
          <p:cxnSp>
            <p:nvCxnSpPr>
              <p:cNvPr id="23581" name="AutoShape 23"/>
              <p:cNvCxnSpPr>
                <a:cxnSpLocks noChangeShapeType="1"/>
                <a:stCxn id="23584" idx="2"/>
                <a:endCxn id="23580" idx="0"/>
              </p:cNvCxnSpPr>
              <p:nvPr/>
            </p:nvCxnSpPr>
            <p:spPr bwMode="auto">
              <a:xfrm rot="5400000">
                <a:off x="3354" y="3159"/>
                <a:ext cx="152" cy="627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sp>
        <p:nvSpPr>
          <p:cNvPr id="23562" name="AutoShape 24"/>
          <p:cNvSpPr>
            <a:spLocks noChangeArrowheads="1"/>
          </p:cNvSpPr>
          <p:nvPr/>
        </p:nvSpPr>
        <p:spPr bwMode="auto">
          <a:xfrm>
            <a:off x="3538538" y="1600200"/>
            <a:ext cx="2084387" cy="37465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Basis innen geben</a:t>
            </a:r>
          </a:p>
        </p:txBody>
      </p:sp>
      <p:sp>
        <p:nvSpPr>
          <p:cNvPr id="23563" name="Rectangle 25"/>
          <p:cNvSpPr>
            <a:spLocks noChangeArrowheads="1"/>
          </p:cNvSpPr>
          <p:nvPr/>
        </p:nvSpPr>
        <p:spPr bwMode="auto">
          <a:xfrm>
            <a:off x="4129088" y="2151063"/>
            <a:ext cx="9017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besser</a:t>
            </a:r>
            <a:r>
              <a:rPr lang="de-DE" sz="800"/>
              <a:t> </a:t>
            </a:r>
            <a:r>
              <a:rPr lang="de-DE"/>
              <a:t>?</a:t>
            </a:r>
          </a:p>
        </p:txBody>
      </p:sp>
      <p:sp>
        <p:nvSpPr>
          <p:cNvPr id="23564" name="AutoShape 26"/>
          <p:cNvSpPr>
            <a:spLocks noChangeArrowheads="1"/>
          </p:cNvSpPr>
          <p:nvPr/>
        </p:nvSpPr>
        <p:spPr bwMode="auto">
          <a:xfrm>
            <a:off x="1874838" y="2741613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rgbClr val="969696"/>
                </a:solidFill>
              </a:rPr>
              <a:t>ja</a:t>
            </a:r>
          </a:p>
        </p:txBody>
      </p:sp>
      <p:sp>
        <p:nvSpPr>
          <p:cNvPr id="23565" name="Rectangle 27"/>
          <p:cNvSpPr>
            <a:spLocks noChangeArrowheads="1"/>
          </p:cNvSpPr>
          <p:nvPr/>
        </p:nvSpPr>
        <p:spPr bwMode="auto">
          <a:xfrm>
            <a:off x="1184275" y="3292475"/>
            <a:ext cx="176212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solidFill>
                  <a:srgbClr val="969696"/>
                </a:solidFill>
              </a:rPr>
              <a:t>Iso vorn</a:t>
            </a:r>
            <a:r>
              <a:rPr lang="de-DE" sz="800">
                <a:solidFill>
                  <a:srgbClr val="969696"/>
                </a:solidFill>
              </a:rPr>
              <a:t> </a:t>
            </a:r>
            <a:r>
              <a:rPr lang="de-DE">
                <a:solidFill>
                  <a:srgbClr val="969696"/>
                </a:solidFill>
              </a:rPr>
              <a:t>/</a:t>
            </a:r>
            <a:r>
              <a:rPr lang="de-DE" sz="800">
                <a:solidFill>
                  <a:srgbClr val="969696"/>
                </a:solidFill>
              </a:rPr>
              <a:t> </a:t>
            </a:r>
            <a:r>
              <a:rPr lang="de-DE">
                <a:solidFill>
                  <a:srgbClr val="969696"/>
                </a:solidFill>
              </a:rPr>
              <a:t>hinten</a:t>
            </a:r>
            <a:r>
              <a:rPr lang="de-DE" sz="800">
                <a:solidFill>
                  <a:srgbClr val="969696"/>
                </a:solidFill>
              </a:rPr>
              <a:t> </a:t>
            </a:r>
            <a:r>
              <a:rPr lang="de-DE">
                <a:solidFill>
                  <a:srgbClr val="969696"/>
                </a:solidFill>
              </a:rPr>
              <a:t>?</a:t>
            </a:r>
          </a:p>
        </p:txBody>
      </p:sp>
      <p:sp>
        <p:nvSpPr>
          <p:cNvPr id="23566" name="AutoShape 28"/>
          <p:cNvSpPr>
            <a:spLocks noChangeArrowheads="1"/>
          </p:cNvSpPr>
          <p:nvPr/>
        </p:nvSpPr>
        <p:spPr bwMode="auto">
          <a:xfrm>
            <a:off x="876300" y="3884613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rgbClr val="969696"/>
                </a:solidFill>
              </a:rPr>
              <a:t>ja</a:t>
            </a:r>
          </a:p>
        </p:txBody>
      </p:sp>
      <p:sp>
        <p:nvSpPr>
          <p:cNvPr id="23567" name="AutoShape 29"/>
          <p:cNvSpPr>
            <a:spLocks noChangeArrowheads="1"/>
          </p:cNvSpPr>
          <p:nvPr/>
        </p:nvSpPr>
        <p:spPr bwMode="auto">
          <a:xfrm>
            <a:off x="2752725" y="3887788"/>
            <a:ext cx="596900" cy="374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>
                <a:solidFill>
                  <a:srgbClr val="969696"/>
                </a:solidFill>
              </a:rPr>
              <a:t>nein</a:t>
            </a:r>
          </a:p>
        </p:txBody>
      </p:sp>
      <p:sp>
        <p:nvSpPr>
          <p:cNvPr id="256030" name="Oval 30"/>
          <p:cNvSpPr>
            <a:spLocks noChangeArrowheads="1"/>
          </p:cNvSpPr>
          <p:nvPr/>
        </p:nvSpPr>
        <p:spPr bwMode="auto">
          <a:xfrm>
            <a:off x="574675" y="4456113"/>
            <a:ext cx="990600" cy="447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969696"/>
                </a:solidFill>
              </a:rPr>
              <a:t>fertig</a:t>
            </a:r>
          </a:p>
        </p:txBody>
      </p:sp>
      <p:sp>
        <p:nvSpPr>
          <p:cNvPr id="23569" name="AutoShape 31"/>
          <p:cNvSpPr>
            <a:spLocks noChangeArrowheads="1"/>
          </p:cNvSpPr>
          <p:nvPr/>
        </p:nvSpPr>
        <p:spPr bwMode="auto">
          <a:xfrm>
            <a:off x="2489200" y="4500563"/>
            <a:ext cx="1120775" cy="374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>
                <a:solidFill>
                  <a:srgbClr val="969696"/>
                </a:solidFill>
              </a:rPr>
              <a:t>von vorn</a:t>
            </a:r>
            <a:endParaRPr lang="de-DE" sz="2800">
              <a:solidFill>
                <a:srgbClr val="969696"/>
              </a:solidFill>
            </a:endParaRPr>
          </a:p>
        </p:txBody>
      </p:sp>
      <p:cxnSp>
        <p:nvCxnSpPr>
          <p:cNvPr id="23570" name="AutoShape 32"/>
          <p:cNvCxnSpPr>
            <a:cxnSpLocks noChangeShapeType="1"/>
            <a:stCxn id="23562" idx="2"/>
            <a:endCxn id="23563" idx="0"/>
          </p:cNvCxnSpPr>
          <p:nvPr/>
        </p:nvCxnSpPr>
        <p:spPr bwMode="auto">
          <a:xfrm flipH="1">
            <a:off x="4579938" y="1974850"/>
            <a:ext cx="1587" cy="176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1" name="AutoShape 33"/>
          <p:cNvCxnSpPr>
            <a:cxnSpLocks noChangeShapeType="1"/>
            <a:stCxn id="23563" idx="2"/>
            <a:endCxn id="23564" idx="0"/>
          </p:cNvCxnSpPr>
          <p:nvPr/>
        </p:nvCxnSpPr>
        <p:spPr bwMode="auto">
          <a:xfrm rot="5400000">
            <a:off x="3200400" y="1362076"/>
            <a:ext cx="244475" cy="2514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3572" name="AutoShape 34"/>
          <p:cNvCxnSpPr>
            <a:cxnSpLocks noChangeShapeType="1"/>
            <a:stCxn id="23565" idx="0"/>
            <a:endCxn id="23564" idx="2"/>
          </p:cNvCxnSpPr>
          <p:nvPr/>
        </p:nvCxnSpPr>
        <p:spPr bwMode="auto">
          <a:xfrm flipV="1">
            <a:off x="2065338" y="3122613"/>
            <a:ext cx="0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3" name="AutoShape 35"/>
          <p:cNvCxnSpPr>
            <a:cxnSpLocks noChangeShapeType="1"/>
            <a:stCxn id="23565" idx="2"/>
            <a:endCxn id="23567" idx="0"/>
          </p:cNvCxnSpPr>
          <p:nvPr/>
        </p:nvCxnSpPr>
        <p:spPr bwMode="auto">
          <a:xfrm rot="16200000" flipH="1">
            <a:off x="2433638" y="3270250"/>
            <a:ext cx="249238" cy="985837"/>
          </a:xfrm>
          <a:prstGeom prst="bentConnector3">
            <a:avLst>
              <a:gd name="adj1" fmla="val 496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3574" name="AutoShape 36"/>
          <p:cNvCxnSpPr>
            <a:cxnSpLocks noChangeShapeType="1"/>
            <a:stCxn id="23565" idx="2"/>
            <a:endCxn id="23566" idx="0"/>
          </p:cNvCxnSpPr>
          <p:nvPr/>
        </p:nvCxnSpPr>
        <p:spPr bwMode="auto">
          <a:xfrm rot="5400000">
            <a:off x="1443037" y="3262313"/>
            <a:ext cx="246063" cy="998538"/>
          </a:xfrm>
          <a:prstGeom prst="bentConnector3">
            <a:avLst>
              <a:gd name="adj1" fmla="val 496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3575" name="AutoShape 37"/>
          <p:cNvCxnSpPr>
            <a:cxnSpLocks noChangeShapeType="1"/>
            <a:stCxn id="23566" idx="2"/>
            <a:endCxn id="256030" idx="0"/>
          </p:cNvCxnSpPr>
          <p:nvPr/>
        </p:nvCxnSpPr>
        <p:spPr bwMode="auto">
          <a:xfrm>
            <a:off x="1066800" y="4265613"/>
            <a:ext cx="3175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6" name="AutoShape 38"/>
          <p:cNvCxnSpPr>
            <a:cxnSpLocks noChangeShapeType="1"/>
            <a:stCxn id="23567" idx="2"/>
            <a:endCxn id="23569" idx="0"/>
          </p:cNvCxnSpPr>
          <p:nvPr/>
        </p:nvCxnSpPr>
        <p:spPr bwMode="auto">
          <a:xfrm flipH="1">
            <a:off x="3049588" y="4262438"/>
            <a:ext cx="1587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77" name="AutoShape 39"/>
          <p:cNvCxnSpPr>
            <a:cxnSpLocks noChangeShapeType="1"/>
          </p:cNvCxnSpPr>
          <p:nvPr/>
        </p:nvCxnSpPr>
        <p:spPr bwMode="auto">
          <a:xfrm rot="5400000" flipH="1" flipV="1">
            <a:off x="1750219" y="3086894"/>
            <a:ext cx="3087688" cy="488950"/>
          </a:xfrm>
          <a:prstGeom prst="bentConnector4">
            <a:avLst>
              <a:gd name="adj1" fmla="val -9875"/>
              <a:gd name="adj2" fmla="val -5613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5" grpId="0" animBg="1" autoUpdateAnimBg="0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57027" name="AutoShape 3"/>
          <p:cNvSpPr>
            <a:spLocks noChangeArrowheads="1"/>
          </p:cNvSpPr>
          <p:nvPr/>
        </p:nvSpPr>
        <p:spPr bwMode="auto">
          <a:xfrm>
            <a:off x="6372225" y="6246813"/>
            <a:ext cx="1120775" cy="3746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von vorn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2013" y="5392738"/>
            <a:ext cx="1284287" cy="854075"/>
            <a:chOff x="3743" y="3397"/>
            <a:chExt cx="809" cy="538"/>
          </a:xfrm>
        </p:grpSpPr>
        <p:cxnSp>
          <p:nvCxnSpPr>
            <p:cNvPr id="24613" name="AutoShape 5"/>
            <p:cNvCxnSpPr>
              <a:cxnSpLocks noChangeShapeType="1"/>
              <a:stCxn id="24615" idx="2"/>
              <a:endCxn id="257027" idx="0"/>
            </p:cNvCxnSpPr>
            <p:nvPr/>
          </p:nvCxnSpPr>
          <p:spPr bwMode="auto">
            <a:xfrm>
              <a:off x="4364" y="3784"/>
              <a:ext cx="3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43" y="3397"/>
              <a:ext cx="809" cy="387"/>
              <a:chOff x="3743" y="3397"/>
              <a:chExt cx="809" cy="387"/>
            </a:xfrm>
          </p:grpSpPr>
          <p:sp>
            <p:nvSpPr>
              <p:cNvPr id="24615" name="AutoShape 7"/>
              <p:cNvSpPr>
                <a:spLocks noChangeArrowheads="1"/>
              </p:cNvSpPr>
              <p:nvPr/>
            </p:nvSpPr>
            <p:spPr bwMode="auto">
              <a:xfrm>
                <a:off x="4176" y="3548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nein</a:t>
                </a:r>
              </a:p>
            </p:txBody>
          </p:sp>
          <p:cxnSp>
            <p:nvCxnSpPr>
              <p:cNvPr id="24616" name="AutoShape 8"/>
              <p:cNvCxnSpPr>
                <a:cxnSpLocks noChangeShapeType="1"/>
                <a:stCxn id="24605" idx="2"/>
                <a:endCxn id="24615" idx="0"/>
              </p:cNvCxnSpPr>
              <p:nvPr/>
            </p:nvCxnSpPr>
            <p:spPr bwMode="auto">
              <a:xfrm rot="16200000" flipH="1">
                <a:off x="3978" y="3162"/>
                <a:ext cx="151" cy="621"/>
              </a:xfrm>
              <a:prstGeom prst="bentConnector3">
                <a:avLst>
                  <a:gd name="adj1" fmla="val 49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4675" y="1600200"/>
            <a:ext cx="7580313" cy="5056188"/>
            <a:chOff x="362" y="1008"/>
            <a:chExt cx="4775" cy="3185"/>
          </a:xfrm>
        </p:grpSpPr>
        <p:sp>
          <p:nvSpPr>
            <p:cNvPr id="24583" name="AutoShape 10"/>
            <p:cNvSpPr>
              <a:spLocks noChangeArrowheads="1"/>
            </p:cNvSpPr>
            <p:nvPr/>
          </p:nvSpPr>
          <p:spPr bwMode="auto">
            <a:xfrm>
              <a:off x="2229" y="1008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innen geben</a:t>
              </a:r>
            </a:p>
          </p:txBody>
        </p:sp>
        <p:sp>
          <p:nvSpPr>
            <p:cNvPr id="24584" name="Rectangle 11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4585" name="AutoShape 12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24586" name="AutoShape 13"/>
            <p:cNvSpPr>
              <a:spLocks noChangeArrowheads="1"/>
            </p:cNvSpPr>
            <p:nvPr/>
          </p:nvSpPr>
          <p:spPr bwMode="auto">
            <a:xfrm>
              <a:off x="4274" y="172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4587" name="Rectangle 14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hinten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24588" name="AutoShape 15"/>
            <p:cNvSpPr>
              <a:spLocks noChangeArrowheads="1"/>
            </p:cNvSpPr>
            <p:nvPr/>
          </p:nvSpPr>
          <p:spPr bwMode="auto">
            <a:xfrm>
              <a:off x="3785" y="2063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CC0000"/>
                  </a:solidFill>
                </a:rPr>
                <a:t>Basis außen geben</a:t>
              </a:r>
              <a:endParaRPr lang="de-DE" b="1"/>
            </a:p>
          </p:txBody>
        </p:sp>
        <p:sp>
          <p:nvSpPr>
            <p:cNvPr id="24589" name="AutoShape 16"/>
            <p:cNvSpPr>
              <a:spLocks noChangeArrowheads="1"/>
            </p:cNvSpPr>
            <p:nvPr/>
          </p:nvSpPr>
          <p:spPr bwMode="auto">
            <a:xfrm>
              <a:off x="3626" y="2831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24590" name="AutoShape 17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24591" name="AutoShape 18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257043" name="Oval 19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</a:p>
          </p:txBody>
        </p:sp>
        <p:sp>
          <p:nvSpPr>
            <p:cNvPr id="24593" name="AutoShape 20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969696"/>
                  </a:solidFill>
                </a:rPr>
                <a:t>von vorn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257045" name="Oval 21"/>
            <p:cNvSpPr>
              <a:spLocks noChangeArrowheads="1"/>
            </p:cNvSpPr>
            <p:nvPr/>
          </p:nvSpPr>
          <p:spPr bwMode="auto">
            <a:xfrm>
              <a:off x="2802" y="3911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24595" name="AutoShape 22"/>
            <p:cNvCxnSpPr>
              <a:cxnSpLocks noChangeShapeType="1"/>
              <a:stCxn id="24583" idx="2"/>
              <a:endCxn id="24584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96" name="AutoShape 23"/>
            <p:cNvCxnSpPr>
              <a:cxnSpLocks noChangeShapeType="1"/>
              <a:stCxn id="24584" idx="2"/>
              <a:endCxn id="24586" idx="0"/>
            </p:cNvCxnSpPr>
            <p:nvPr/>
          </p:nvCxnSpPr>
          <p:spPr bwMode="auto">
            <a:xfrm rot="16200000" flipH="1">
              <a:off x="3597" y="861"/>
              <a:ext cx="154" cy="15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597" name="AutoShape 24"/>
            <p:cNvCxnSpPr>
              <a:cxnSpLocks noChangeShapeType="1"/>
              <a:stCxn id="24584" idx="2"/>
              <a:endCxn id="24585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598" name="AutoShape 25"/>
            <p:cNvCxnSpPr>
              <a:cxnSpLocks noChangeShapeType="1"/>
              <a:stCxn id="24586" idx="2"/>
              <a:endCxn id="24588" idx="0"/>
            </p:cNvCxnSpPr>
            <p:nvPr/>
          </p:nvCxnSpPr>
          <p:spPr bwMode="auto">
            <a:xfrm flipH="1">
              <a:off x="4461" y="1963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599" name="AutoShape 26"/>
            <p:cNvCxnSpPr>
              <a:cxnSpLocks noChangeShapeType="1"/>
              <a:stCxn id="24587" idx="0"/>
              <a:endCxn id="24585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0" name="AutoShape 27"/>
            <p:cNvCxnSpPr>
              <a:cxnSpLocks noChangeShapeType="1"/>
              <a:stCxn id="24587" idx="2"/>
              <a:endCxn id="24591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601" name="AutoShape 28"/>
            <p:cNvCxnSpPr>
              <a:cxnSpLocks noChangeShapeType="1"/>
              <a:stCxn id="24587" idx="2"/>
              <a:endCxn id="24590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602" name="AutoShape 29"/>
            <p:cNvCxnSpPr>
              <a:cxnSpLocks noChangeShapeType="1"/>
              <a:stCxn id="24590" idx="2"/>
              <a:endCxn id="257043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603" name="AutoShape 30"/>
            <p:cNvCxnSpPr>
              <a:cxnSpLocks noChangeShapeType="1"/>
              <a:stCxn id="24591" idx="2"/>
              <a:endCxn id="24593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604" name="Rectangle 31"/>
            <p:cNvSpPr>
              <a:spLocks noChangeArrowheads="1"/>
            </p:cNvSpPr>
            <p:nvPr/>
          </p:nvSpPr>
          <p:spPr bwMode="auto">
            <a:xfrm>
              <a:off x="4176" y="2459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4605" name="Rectangle 32"/>
            <p:cNvSpPr>
              <a:spLocks noChangeArrowheads="1"/>
            </p:cNvSpPr>
            <p:nvPr/>
          </p:nvSpPr>
          <p:spPr bwMode="auto">
            <a:xfrm>
              <a:off x="3188" y="3179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4606" name="AutoShape 33"/>
            <p:cNvSpPr>
              <a:spLocks noChangeArrowheads="1"/>
            </p:cNvSpPr>
            <p:nvPr/>
          </p:nvSpPr>
          <p:spPr bwMode="auto">
            <a:xfrm>
              <a:off x="2996" y="3549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cxnSp>
          <p:nvCxnSpPr>
            <p:cNvPr id="24607" name="AutoShape 34"/>
            <p:cNvCxnSpPr>
              <a:cxnSpLocks noChangeShapeType="1"/>
              <a:stCxn id="24588" idx="2"/>
              <a:endCxn id="24604" idx="0"/>
            </p:cNvCxnSpPr>
            <p:nvPr/>
          </p:nvCxnSpPr>
          <p:spPr bwMode="auto">
            <a:xfrm flipH="1">
              <a:off x="4460" y="2299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8" name="AutoShape 35"/>
            <p:cNvCxnSpPr>
              <a:cxnSpLocks noChangeShapeType="1"/>
              <a:stCxn id="24589" idx="2"/>
              <a:endCxn id="24605" idx="0"/>
            </p:cNvCxnSpPr>
            <p:nvPr/>
          </p:nvCxnSpPr>
          <p:spPr bwMode="auto">
            <a:xfrm flipH="1">
              <a:off x="3743" y="3071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9" name="AutoShape 36"/>
            <p:cNvCxnSpPr>
              <a:cxnSpLocks noChangeShapeType="1"/>
              <a:stCxn id="24606" idx="2"/>
              <a:endCxn id="257045" idx="0"/>
            </p:cNvCxnSpPr>
            <p:nvPr/>
          </p:nvCxnSpPr>
          <p:spPr bwMode="auto">
            <a:xfrm flipH="1">
              <a:off x="3114" y="3789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610" name="AutoShape 37"/>
            <p:cNvCxnSpPr>
              <a:cxnSpLocks noChangeShapeType="1"/>
              <a:stCxn id="24604" idx="2"/>
              <a:endCxn id="24589" idx="0"/>
            </p:cNvCxnSpPr>
            <p:nvPr/>
          </p:nvCxnSpPr>
          <p:spPr bwMode="auto">
            <a:xfrm rot="5400000">
              <a:off x="4026" y="2397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611" name="AutoShape 38"/>
            <p:cNvCxnSpPr>
              <a:cxnSpLocks noChangeShapeType="1"/>
              <a:stCxn id="24605" idx="2"/>
              <a:endCxn id="24606" idx="0"/>
            </p:cNvCxnSpPr>
            <p:nvPr/>
          </p:nvCxnSpPr>
          <p:spPr bwMode="auto">
            <a:xfrm rot="5400000">
              <a:off x="3354" y="3159"/>
              <a:ext cx="152" cy="6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612" name="AutoShape 39"/>
            <p:cNvCxnSpPr>
              <a:cxnSpLocks noChangeShapeType="1"/>
            </p:cNvCxnSpPr>
            <p:nvPr/>
          </p:nvCxnSpPr>
          <p:spPr bwMode="auto">
            <a:xfrm rot="5400000" flipH="1" flipV="1">
              <a:off x="1102" y="1945"/>
              <a:ext cx="1945" cy="308"/>
            </a:xfrm>
            <a:prstGeom prst="bentConnector4">
              <a:avLst>
                <a:gd name="adj1" fmla="val -9875"/>
                <a:gd name="adj2" fmla="val -561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257064" name="AutoShape 40"/>
          <p:cNvCxnSpPr>
            <a:cxnSpLocks noChangeShapeType="1"/>
          </p:cNvCxnSpPr>
          <p:nvPr/>
        </p:nvCxnSpPr>
        <p:spPr bwMode="auto">
          <a:xfrm flipV="1">
            <a:off x="7493000" y="3462338"/>
            <a:ext cx="661988" cy="2971800"/>
          </a:xfrm>
          <a:prstGeom prst="bentConnector3">
            <a:avLst>
              <a:gd name="adj1" fmla="val 20935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Vergenzstellung</a:t>
            </a:r>
            <a:endParaRPr lang="de-DE" smtClean="0"/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Vergenz-Ruhestellung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Vergenz-Orthostellung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Vergenz-Fehlstellung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Vergenz-Arbeitsstellung </a:t>
            </a:r>
          </a:p>
          <a:p>
            <a:pPr>
              <a:spcBef>
                <a:spcPct val="30000"/>
              </a:spcBef>
            </a:pPr>
            <a:r>
              <a:rPr lang="de-DE" smtClean="0">
                <a:solidFill>
                  <a:srgbClr val="969696"/>
                </a:solidFill>
              </a:rPr>
              <a:t>Ruhestellungsfehler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Strabismus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Heterophorie</a:t>
            </a:r>
          </a:p>
          <a:p>
            <a:pPr lvl="1"/>
            <a:r>
              <a:rPr lang="de-DE" smtClean="0">
                <a:solidFill>
                  <a:schemeClr val="tx2"/>
                </a:solidFill>
              </a:rPr>
              <a:t>Winkelfehlsichtigkeit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58051" name="AutoShape 3"/>
          <p:cNvSpPr>
            <a:spLocks noChangeArrowheads="1"/>
          </p:cNvSpPr>
          <p:nvPr/>
        </p:nvSpPr>
        <p:spPr bwMode="auto">
          <a:xfrm>
            <a:off x="7856538" y="5027613"/>
            <a:ext cx="754062" cy="3746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CC0000"/>
                </a:solidFill>
              </a:rPr>
              <a:t>Höhe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0250" y="4249738"/>
            <a:ext cx="1444625" cy="777875"/>
            <a:chOff x="4460" y="2677"/>
            <a:chExt cx="910" cy="490"/>
          </a:xfrm>
        </p:grpSpPr>
        <p:cxnSp>
          <p:nvCxnSpPr>
            <p:cNvPr id="25641" name="AutoShape 5"/>
            <p:cNvCxnSpPr>
              <a:cxnSpLocks noChangeShapeType="1"/>
              <a:stCxn id="25643" idx="2"/>
              <a:endCxn id="258051" idx="0"/>
            </p:cNvCxnSpPr>
            <p:nvPr/>
          </p:nvCxnSpPr>
          <p:spPr bwMode="auto">
            <a:xfrm>
              <a:off x="5182" y="3069"/>
              <a:ext cx="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460" y="2677"/>
              <a:ext cx="910" cy="392"/>
              <a:chOff x="4460" y="2677"/>
              <a:chExt cx="910" cy="392"/>
            </a:xfrm>
          </p:grpSpPr>
          <p:sp>
            <p:nvSpPr>
              <p:cNvPr id="25643" name="AutoShape 7"/>
              <p:cNvSpPr>
                <a:spLocks noChangeArrowheads="1"/>
              </p:cNvSpPr>
              <p:nvPr/>
            </p:nvSpPr>
            <p:spPr bwMode="auto">
              <a:xfrm>
                <a:off x="4994" y="2833"/>
                <a:ext cx="376" cy="236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nein</a:t>
                </a:r>
              </a:p>
            </p:txBody>
          </p:sp>
          <p:cxnSp>
            <p:nvCxnSpPr>
              <p:cNvPr id="25644" name="AutoShape 8"/>
              <p:cNvCxnSpPr>
                <a:cxnSpLocks noChangeShapeType="1"/>
                <a:stCxn id="25628" idx="2"/>
                <a:endCxn id="25643" idx="0"/>
              </p:cNvCxnSpPr>
              <p:nvPr/>
            </p:nvCxnSpPr>
            <p:spPr bwMode="auto">
              <a:xfrm rot="16200000" flipH="1">
                <a:off x="4743" y="2394"/>
                <a:ext cx="156" cy="72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4675" y="1600200"/>
            <a:ext cx="7580313" cy="5056188"/>
            <a:chOff x="362" y="1008"/>
            <a:chExt cx="4775" cy="3185"/>
          </a:xfrm>
        </p:grpSpPr>
        <p:sp>
          <p:nvSpPr>
            <p:cNvPr id="25606" name="AutoShape 10"/>
            <p:cNvSpPr>
              <a:spLocks noChangeArrowheads="1"/>
            </p:cNvSpPr>
            <p:nvPr/>
          </p:nvSpPr>
          <p:spPr bwMode="auto">
            <a:xfrm>
              <a:off x="2229" y="1008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innen geben</a:t>
              </a:r>
            </a:p>
          </p:txBody>
        </p:sp>
        <p:sp>
          <p:nvSpPr>
            <p:cNvPr id="25607" name="Rectangle 11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5608" name="AutoShape 12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25609" name="AutoShape 13"/>
            <p:cNvSpPr>
              <a:spLocks noChangeArrowheads="1"/>
            </p:cNvSpPr>
            <p:nvPr/>
          </p:nvSpPr>
          <p:spPr bwMode="auto">
            <a:xfrm>
              <a:off x="4274" y="172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5610" name="Rectangle 14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hinten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25611" name="AutoShape 15"/>
            <p:cNvSpPr>
              <a:spLocks noChangeArrowheads="1"/>
            </p:cNvSpPr>
            <p:nvPr/>
          </p:nvSpPr>
          <p:spPr bwMode="auto">
            <a:xfrm>
              <a:off x="3785" y="2063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CC0000"/>
                  </a:solidFill>
                </a:rPr>
                <a:t>Basis außen geben</a:t>
              </a:r>
              <a:endParaRPr lang="de-DE" b="1"/>
            </a:p>
          </p:txBody>
        </p:sp>
        <p:sp>
          <p:nvSpPr>
            <p:cNvPr id="25612" name="AutoShape 16"/>
            <p:cNvSpPr>
              <a:spLocks noChangeArrowheads="1"/>
            </p:cNvSpPr>
            <p:nvPr/>
          </p:nvSpPr>
          <p:spPr bwMode="auto">
            <a:xfrm>
              <a:off x="3626" y="2831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25613" name="AutoShape 17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25614" name="AutoShape 18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258067" name="Oval 19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</a:p>
          </p:txBody>
        </p:sp>
        <p:sp>
          <p:nvSpPr>
            <p:cNvPr id="25616" name="AutoShape 20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969696"/>
                  </a:solidFill>
                </a:rPr>
                <a:t>von vorn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25617" name="AutoShape 21"/>
            <p:cNvSpPr>
              <a:spLocks noChangeArrowheads="1"/>
            </p:cNvSpPr>
            <p:nvPr/>
          </p:nvSpPr>
          <p:spPr bwMode="auto">
            <a:xfrm>
              <a:off x="4014" y="39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969696"/>
                  </a:solidFill>
                </a:rPr>
                <a:t>von vorn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258070" name="Oval 22"/>
            <p:cNvSpPr>
              <a:spLocks noChangeArrowheads="1"/>
            </p:cNvSpPr>
            <p:nvPr/>
          </p:nvSpPr>
          <p:spPr bwMode="auto">
            <a:xfrm>
              <a:off x="2802" y="3911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25619" name="AutoShape 23"/>
            <p:cNvCxnSpPr>
              <a:cxnSpLocks noChangeShapeType="1"/>
              <a:stCxn id="25606" idx="2"/>
              <a:endCxn id="25607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20" name="AutoShape 24"/>
            <p:cNvCxnSpPr>
              <a:cxnSpLocks noChangeShapeType="1"/>
              <a:stCxn id="25607" idx="2"/>
              <a:endCxn id="25609" idx="0"/>
            </p:cNvCxnSpPr>
            <p:nvPr/>
          </p:nvCxnSpPr>
          <p:spPr bwMode="auto">
            <a:xfrm rot="16200000" flipH="1">
              <a:off x="3597" y="861"/>
              <a:ext cx="154" cy="15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21" name="AutoShape 25"/>
            <p:cNvCxnSpPr>
              <a:cxnSpLocks noChangeShapeType="1"/>
              <a:stCxn id="25607" idx="2"/>
              <a:endCxn id="25608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22" name="AutoShape 26"/>
            <p:cNvCxnSpPr>
              <a:cxnSpLocks noChangeShapeType="1"/>
              <a:stCxn id="25609" idx="2"/>
              <a:endCxn id="25611" idx="0"/>
            </p:cNvCxnSpPr>
            <p:nvPr/>
          </p:nvCxnSpPr>
          <p:spPr bwMode="auto">
            <a:xfrm flipH="1">
              <a:off x="4461" y="1963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23" name="AutoShape 27"/>
            <p:cNvCxnSpPr>
              <a:cxnSpLocks noChangeShapeType="1"/>
              <a:stCxn id="25610" idx="0"/>
              <a:endCxn id="25608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24" name="AutoShape 28"/>
            <p:cNvCxnSpPr>
              <a:cxnSpLocks noChangeShapeType="1"/>
              <a:stCxn id="25610" idx="2"/>
              <a:endCxn id="25614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25" name="AutoShape 29"/>
            <p:cNvCxnSpPr>
              <a:cxnSpLocks noChangeShapeType="1"/>
              <a:stCxn id="25610" idx="2"/>
              <a:endCxn id="25613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26" name="AutoShape 30"/>
            <p:cNvCxnSpPr>
              <a:cxnSpLocks noChangeShapeType="1"/>
              <a:stCxn id="25613" idx="2"/>
              <a:endCxn id="258067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27" name="AutoShape 31"/>
            <p:cNvCxnSpPr>
              <a:cxnSpLocks noChangeShapeType="1"/>
              <a:stCxn id="25614" idx="2"/>
              <a:endCxn id="25616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628" name="Rectangle 32"/>
            <p:cNvSpPr>
              <a:spLocks noChangeArrowheads="1"/>
            </p:cNvSpPr>
            <p:nvPr/>
          </p:nvSpPr>
          <p:spPr bwMode="auto">
            <a:xfrm>
              <a:off x="4176" y="2459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5629" name="Rectangle 33"/>
            <p:cNvSpPr>
              <a:spLocks noChangeArrowheads="1"/>
            </p:cNvSpPr>
            <p:nvPr/>
          </p:nvSpPr>
          <p:spPr bwMode="auto">
            <a:xfrm>
              <a:off x="3188" y="3179"/>
              <a:ext cx="111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hinten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25630" name="AutoShape 34"/>
            <p:cNvSpPr>
              <a:spLocks noChangeArrowheads="1"/>
            </p:cNvSpPr>
            <p:nvPr/>
          </p:nvSpPr>
          <p:spPr bwMode="auto">
            <a:xfrm>
              <a:off x="2996" y="3549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25631" name="AutoShape 35"/>
            <p:cNvSpPr>
              <a:spLocks noChangeArrowheads="1"/>
            </p:cNvSpPr>
            <p:nvPr/>
          </p:nvSpPr>
          <p:spPr bwMode="auto">
            <a:xfrm>
              <a:off x="4176" y="3548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cxnSp>
          <p:nvCxnSpPr>
            <p:cNvPr id="25632" name="AutoShape 36"/>
            <p:cNvCxnSpPr>
              <a:cxnSpLocks noChangeShapeType="1"/>
              <a:stCxn id="25611" idx="2"/>
              <a:endCxn id="25628" idx="0"/>
            </p:cNvCxnSpPr>
            <p:nvPr/>
          </p:nvCxnSpPr>
          <p:spPr bwMode="auto">
            <a:xfrm flipH="1">
              <a:off x="4460" y="2299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33" name="AutoShape 37"/>
            <p:cNvCxnSpPr>
              <a:cxnSpLocks noChangeShapeType="1"/>
              <a:stCxn id="25612" idx="2"/>
              <a:endCxn id="25629" idx="0"/>
            </p:cNvCxnSpPr>
            <p:nvPr/>
          </p:nvCxnSpPr>
          <p:spPr bwMode="auto">
            <a:xfrm flipH="1">
              <a:off x="3743" y="3071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34" name="AutoShape 38"/>
            <p:cNvCxnSpPr>
              <a:cxnSpLocks noChangeShapeType="1"/>
              <a:stCxn id="25631" idx="2"/>
              <a:endCxn id="25617" idx="0"/>
            </p:cNvCxnSpPr>
            <p:nvPr/>
          </p:nvCxnSpPr>
          <p:spPr bwMode="auto">
            <a:xfrm>
              <a:off x="4364" y="3784"/>
              <a:ext cx="3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35" name="AutoShape 39"/>
            <p:cNvCxnSpPr>
              <a:cxnSpLocks noChangeShapeType="1"/>
              <a:stCxn id="25630" idx="2"/>
              <a:endCxn id="258070" idx="0"/>
            </p:cNvCxnSpPr>
            <p:nvPr/>
          </p:nvCxnSpPr>
          <p:spPr bwMode="auto">
            <a:xfrm flipH="1">
              <a:off x="3114" y="3789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36" name="AutoShape 40"/>
            <p:cNvCxnSpPr>
              <a:cxnSpLocks noChangeShapeType="1"/>
              <a:stCxn id="25628" idx="2"/>
              <a:endCxn id="25612" idx="0"/>
            </p:cNvCxnSpPr>
            <p:nvPr/>
          </p:nvCxnSpPr>
          <p:spPr bwMode="auto">
            <a:xfrm rot="5400000">
              <a:off x="4026" y="2397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37" name="AutoShape 41"/>
            <p:cNvCxnSpPr>
              <a:cxnSpLocks noChangeShapeType="1"/>
              <a:stCxn id="25629" idx="2"/>
              <a:endCxn id="25631" idx="0"/>
            </p:cNvCxnSpPr>
            <p:nvPr/>
          </p:nvCxnSpPr>
          <p:spPr bwMode="auto">
            <a:xfrm rot="16200000" flipH="1">
              <a:off x="3978" y="3162"/>
              <a:ext cx="151" cy="621"/>
            </a:xfrm>
            <a:prstGeom prst="bentConnector3">
              <a:avLst>
                <a:gd name="adj1" fmla="val 49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38" name="AutoShape 42"/>
            <p:cNvCxnSpPr>
              <a:cxnSpLocks noChangeShapeType="1"/>
              <a:stCxn id="25629" idx="2"/>
              <a:endCxn id="25630" idx="0"/>
            </p:cNvCxnSpPr>
            <p:nvPr/>
          </p:nvCxnSpPr>
          <p:spPr bwMode="auto">
            <a:xfrm rot="5400000">
              <a:off x="3354" y="3159"/>
              <a:ext cx="152" cy="6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39" name="AutoShape 43"/>
            <p:cNvCxnSpPr>
              <a:cxnSpLocks noChangeShapeType="1"/>
            </p:cNvCxnSpPr>
            <p:nvPr/>
          </p:nvCxnSpPr>
          <p:spPr bwMode="auto">
            <a:xfrm rot="5400000" flipH="1" flipV="1">
              <a:off x="1102" y="1945"/>
              <a:ext cx="1945" cy="308"/>
            </a:xfrm>
            <a:prstGeom prst="bentConnector4">
              <a:avLst>
                <a:gd name="adj1" fmla="val -9875"/>
                <a:gd name="adj2" fmla="val -561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5640" name="AutoShape 44"/>
            <p:cNvCxnSpPr>
              <a:cxnSpLocks noChangeShapeType="1"/>
            </p:cNvCxnSpPr>
            <p:nvPr/>
          </p:nvCxnSpPr>
          <p:spPr bwMode="auto">
            <a:xfrm flipV="1">
              <a:off x="4720" y="2181"/>
              <a:ext cx="417" cy="1872"/>
            </a:xfrm>
            <a:prstGeom prst="bentConnector3">
              <a:avLst>
                <a:gd name="adj1" fmla="val 20935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nimBg="1" autoUpdateAnimBg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4675" y="1600200"/>
            <a:ext cx="8035925" cy="5056188"/>
            <a:chOff x="362" y="1008"/>
            <a:chExt cx="5062" cy="3185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2229" y="1008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innen geben</a:t>
              </a: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4274" y="172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3785" y="2063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CC0000"/>
                  </a:solidFill>
                </a:rPr>
                <a:t>Basis außen geben</a:t>
              </a:r>
              <a:endParaRPr lang="de-DE" b="1"/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3626" y="2831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>
              <a:off x="4994" y="2833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26637" name="AutoShape 13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59086" name="Oval 14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fertig</a:t>
              </a:r>
            </a:p>
          </p:txBody>
        </p:sp>
        <p:sp>
          <p:nvSpPr>
            <p:cNvPr id="26639" name="AutoShape 15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  <a:endParaRPr lang="de-DE" sz="2800"/>
            </a:p>
          </p:txBody>
        </p:sp>
        <p:sp>
          <p:nvSpPr>
            <p:cNvPr id="26640" name="AutoShape 16"/>
            <p:cNvSpPr>
              <a:spLocks noChangeArrowheads="1"/>
            </p:cNvSpPr>
            <p:nvPr/>
          </p:nvSpPr>
          <p:spPr bwMode="auto">
            <a:xfrm>
              <a:off x="4014" y="39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  <a:endParaRPr lang="de-DE" sz="2800"/>
            </a:p>
          </p:txBody>
        </p:sp>
        <p:sp>
          <p:nvSpPr>
            <p:cNvPr id="259089" name="Oval 17"/>
            <p:cNvSpPr>
              <a:spLocks noChangeArrowheads="1"/>
            </p:cNvSpPr>
            <p:nvPr/>
          </p:nvSpPr>
          <p:spPr bwMode="auto">
            <a:xfrm>
              <a:off x="2802" y="3911"/>
              <a:ext cx="624" cy="2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fertig</a:t>
              </a:r>
              <a:endParaRPr lang="de-DE" sz="2800"/>
            </a:p>
          </p:txBody>
        </p:sp>
        <p:cxnSp>
          <p:nvCxnSpPr>
            <p:cNvPr id="26642" name="AutoShape 18"/>
            <p:cNvCxnSpPr>
              <a:cxnSpLocks noChangeShapeType="1"/>
              <a:stCxn id="26628" idx="2"/>
              <a:endCxn id="26629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3" name="AutoShape 19"/>
            <p:cNvCxnSpPr>
              <a:cxnSpLocks noChangeShapeType="1"/>
              <a:stCxn id="26629" idx="2"/>
              <a:endCxn id="26631" idx="0"/>
            </p:cNvCxnSpPr>
            <p:nvPr/>
          </p:nvCxnSpPr>
          <p:spPr bwMode="auto">
            <a:xfrm rot="16200000" flipH="1">
              <a:off x="3597" y="861"/>
              <a:ext cx="154" cy="15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44" name="AutoShape 20"/>
            <p:cNvCxnSpPr>
              <a:cxnSpLocks noChangeShapeType="1"/>
              <a:stCxn id="26629" idx="2"/>
              <a:endCxn id="26630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45" name="AutoShape 21"/>
            <p:cNvCxnSpPr>
              <a:cxnSpLocks noChangeShapeType="1"/>
              <a:stCxn id="26631" idx="2"/>
              <a:endCxn id="26633" idx="0"/>
            </p:cNvCxnSpPr>
            <p:nvPr/>
          </p:nvCxnSpPr>
          <p:spPr bwMode="auto">
            <a:xfrm flipH="1">
              <a:off x="4461" y="1963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6" name="AutoShape 22"/>
            <p:cNvCxnSpPr>
              <a:cxnSpLocks noChangeShapeType="1"/>
              <a:stCxn id="26632" idx="0"/>
              <a:endCxn id="26630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7" name="AutoShape 23"/>
            <p:cNvCxnSpPr>
              <a:cxnSpLocks noChangeShapeType="1"/>
              <a:stCxn id="26632" idx="2"/>
              <a:endCxn id="26637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48" name="AutoShape 24"/>
            <p:cNvCxnSpPr>
              <a:cxnSpLocks noChangeShapeType="1"/>
              <a:stCxn id="26632" idx="2"/>
              <a:endCxn id="26636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49" name="AutoShape 25"/>
            <p:cNvCxnSpPr>
              <a:cxnSpLocks noChangeShapeType="1"/>
              <a:stCxn id="26636" idx="2"/>
              <a:endCxn id="259086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50" name="AutoShape 26"/>
            <p:cNvCxnSpPr>
              <a:cxnSpLocks noChangeShapeType="1"/>
              <a:stCxn id="26637" idx="2"/>
              <a:endCxn id="26639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4176" y="2459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188" y="3179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6653" name="AutoShape 29"/>
            <p:cNvSpPr>
              <a:spLocks noChangeArrowheads="1"/>
            </p:cNvSpPr>
            <p:nvPr/>
          </p:nvSpPr>
          <p:spPr bwMode="auto">
            <a:xfrm>
              <a:off x="2996" y="3549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26654" name="AutoShape 30"/>
            <p:cNvSpPr>
              <a:spLocks noChangeArrowheads="1"/>
            </p:cNvSpPr>
            <p:nvPr/>
          </p:nvSpPr>
          <p:spPr bwMode="auto">
            <a:xfrm>
              <a:off x="4176" y="3548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59103" name="AutoShape 31"/>
            <p:cNvSpPr>
              <a:spLocks noChangeArrowheads="1"/>
            </p:cNvSpPr>
            <p:nvPr/>
          </p:nvSpPr>
          <p:spPr bwMode="auto">
            <a:xfrm>
              <a:off x="4949" y="3167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CC0000"/>
                  </a:solidFill>
                </a:rPr>
                <a:t>Höhe</a:t>
              </a:r>
              <a:endParaRPr lang="de-DE" sz="2800"/>
            </a:p>
          </p:txBody>
        </p:sp>
        <p:cxnSp>
          <p:nvCxnSpPr>
            <p:cNvPr id="26656" name="AutoShape 32"/>
            <p:cNvCxnSpPr>
              <a:cxnSpLocks noChangeShapeType="1"/>
              <a:stCxn id="26633" idx="2"/>
              <a:endCxn id="26651" idx="0"/>
            </p:cNvCxnSpPr>
            <p:nvPr/>
          </p:nvCxnSpPr>
          <p:spPr bwMode="auto">
            <a:xfrm flipH="1">
              <a:off x="4460" y="2299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57" name="AutoShape 33"/>
            <p:cNvCxnSpPr>
              <a:cxnSpLocks noChangeShapeType="1"/>
              <a:stCxn id="26634" idx="2"/>
              <a:endCxn id="26652" idx="0"/>
            </p:cNvCxnSpPr>
            <p:nvPr/>
          </p:nvCxnSpPr>
          <p:spPr bwMode="auto">
            <a:xfrm flipH="1">
              <a:off x="3743" y="3071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58" name="AutoShape 34"/>
            <p:cNvCxnSpPr>
              <a:cxnSpLocks noChangeShapeType="1"/>
              <a:stCxn id="26635" idx="2"/>
              <a:endCxn id="259103" idx="0"/>
            </p:cNvCxnSpPr>
            <p:nvPr/>
          </p:nvCxnSpPr>
          <p:spPr bwMode="auto">
            <a:xfrm>
              <a:off x="5182" y="3069"/>
              <a:ext cx="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59" name="AutoShape 35"/>
            <p:cNvCxnSpPr>
              <a:cxnSpLocks noChangeShapeType="1"/>
              <a:stCxn id="26654" idx="2"/>
              <a:endCxn id="26640" idx="0"/>
            </p:cNvCxnSpPr>
            <p:nvPr/>
          </p:nvCxnSpPr>
          <p:spPr bwMode="auto">
            <a:xfrm>
              <a:off x="4364" y="3784"/>
              <a:ext cx="3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60" name="AutoShape 36"/>
            <p:cNvCxnSpPr>
              <a:cxnSpLocks noChangeShapeType="1"/>
              <a:stCxn id="26653" idx="2"/>
              <a:endCxn id="259089" idx="0"/>
            </p:cNvCxnSpPr>
            <p:nvPr/>
          </p:nvCxnSpPr>
          <p:spPr bwMode="auto">
            <a:xfrm flipH="1">
              <a:off x="3114" y="3789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61" name="AutoShape 37"/>
            <p:cNvCxnSpPr>
              <a:cxnSpLocks noChangeShapeType="1"/>
              <a:stCxn id="26651" idx="2"/>
              <a:endCxn id="26635" idx="0"/>
            </p:cNvCxnSpPr>
            <p:nvPr/>
          </p:nvCxnSpPr>
          <p:spPr bwMode="auto">
            <a:xfrm rot="16200000" flipH="1">
              <a:off x="4743" y="2394"/>
              <a:ext cx="156" cy="7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62" name="AutoShape 38"/>
            <p:cNvCxnSpPr>
              <a:cxnSpLocks noChangeShapeType="1"/>
              <a:stCxn id="26651" idx="2"/>
              <a:endCxn id="26634" idx="0"/>
            </p:cNvCxnSpPr>
            <p:nvPr/>
          </p:nvCxnSpPr>
          <p:spPr bwMode="auto">
            <a:xfrm rot="5400000">
              <a:off x="4026" y="2397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63" name="AutoShape 39"/>
            <p:cNvCxnSpPr>
              <a:cxnSpLocks noChangeShapeType="1"/>
              <a:stCxn id="26652" idx="2"/>
              <a:endCxn id="26654" idx="0"/>
            </p:cNvCxnSpPr>
            <p:nvPr/>
          </p:nvCxnSpPr>
          <p:spPr bwMode="auto">
            <a:xfrm rot="16200000" flipH="1">
              <a:off x="3978" y="3162"/>
              <a:ext cx="151" cy="621"/>
            </a:xfrm>
            <a:prstGeom prst="bentConnector3">
              <a:avLst>
                <a:gd name="adj1" fmla="val 49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64" name="AutoShape 40"/>
            <p:cNvCxnSpPr>
              <a:cxnSpLocks noChangeShapeType="1"/>
              <a:stCxn id="26652" idx="2"/>
              <a:endCxn id="26653" idx="0"/>
            </p:cNvCxnSpPr>
            <p:nvPr/>
          </p:nvCxnSpPr>
          <p:spPr bwMode="auto">
            <a:xfrm rot="5400000">
              <a:off x="3354" y="3159"/>
              <a:ext cx="152" cy="6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6665" name="AutoShape 41"/>
            <p:cNvCxnSpPr>
              <a:cxnSpLocks noChangeShapeType="1"/>
            </p:cNvCxnSpPr>
            <p:nvPr/>
          </p:nvCxnSpPr>
          <p:spPr bwMode="auto">
            <a:xfrm rot="5400000" flipH="1" flipV="1">
              <a:off x="1102" y="1945"/>
              <a:ext cx="1945" cy="308"/>
            </a:xfrm>
            <a:prstGeom prst="bentConnector4">
              <a:avLst>
                <a:gd name="adj1" fmla="val -9875"/>
                <a:gd name="adj2" fmla="val -561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6666" name="AutoShape 42"/>
            <p:cNvCxnSpPr>
              <a:cxnSpLocks noChangeShapeType="1"/>
              <a:stCxn id="26640" idx="3"/>
              <a:endCxn id="26633" idx="3"/>
            </p:cNvCxnSpPr>
            <p:nvPr/>
          </p:nvCxnSpPr>
          <p:spPr bwMode="auto">
            <a:xfrm flipV="1">
              <a:off x="4720" y="2181"/>
              <a:ext cx="417" cy="1872"/>
            </a:xfrm>
            <a:prstGeom prst="bentConnector3">
              <a:avLst>
                <a:gd name="adj1" fmla="val 20935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8288" y="1730375"/>
            <a:ext cx="8304212" cy="3824288"/>
            <a:chOff x="169" y="1090"/>
            <a:chExt cx="5231" cy="2409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2023" y="1090"/>
              <a:ext cx="1726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Verzögerung / Prävalenz</a:t>
              </a:r>
              <a:endParaRPr lang="de-DE" sz="2800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170" y="1522"/>
              <a:ext cx="1422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Normaldarbietung</a:t>
              </a:r>
              <a:r>
                <a:rPr lang="de-DE" sz="800"/>
                <a:t> </a:t>
              </a:r>
              <a:r>
                <a:rPr lang="de-DE"/>
                <a:t>?</a:t>
              </a:r>
              <a:endParaRPr lang="de-DE" sz="2800"/>
            </a:p>
          </p:txBody>
        </p:sp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>
              <a:off x="1176" y="1944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27655" name="AutoShape 7"/>
            <p:cNvSpPr>
              <a:spLocks noChangeArrowheads="1"/>
            </p:cNvSpPr>
            <p:nvPr/>
          </p:nvSpPr>
          <p:spPr bwMode="auto">
            <a:xfrm>
              <a:off x="4274" y="1944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608" y="2390"/>
              <a:ext cx="137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Inversdarbietung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776" y="2388"/>
              <a:ext cx="137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bei Inversdarbietung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>
              <a:off x="3722" y="2808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27659" name="AutoShape 11"/>
            <p:cNvSpPr>
              <a:spLocks noChangeArrowheads="1"/>
            </p:cNvSpPr>
            <p:nvPr/>
          </p:nvSpPr>
          <p:spPr bwMode="auto">
            <a:xfrm>
              <a:off x="4902" y="2810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7660" name="AutoShape 12"/>
            <p:cNvSpPr>
              <a:spLocks noChangeArrowheads="1"/>
            </p:cNvSpPr>
            <p:nvPr/>
          </p:nvSpPr>
          <p:spPr bwMode="auto">
            <a:xfrm>
              <a:off x="552" y="2808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27661" name="AutoShape 13"/>
            <p:cNvSpPr>
              <a:spLocks noChangeArrowheads="1"/>
            </p:cNvSpPr>
            <p:nvPr/>
          </p:nvSpPr>
          <p:spPr bwMode="auto">
            <a:xfrm>
              <a:off x="1734" y="2810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60110" name="AutoShape 14"/>
            <p:cNvSpPr>
              <a:spLocks noChangeArrowheads="1"/>
            </p:cNvSpPr>
            <p:nvPr/>
          </p:nvSpPr>
          <p:spPr bwMode="auto">
            <a:xfrm>
              <a:off x="169" y="3241"/>
              <a:ext cx="1010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Unterschied</a:t>
              </a:r>
              <a:r>
                <a:rPr lang="de-DE" sz="800" b="1"/>
                <a:t> </a:t>
              </a:r>
              <a:r>
                <a:rPr lang="de-DE" b="1"/>
                <a:t>?</a:t>
              </a:r>
              <a:endParaRPr lang="de-DE" sz="2800"/>
            </a:p>
          </p:txBody>
        </p:sp>
        <p:sp>
          <p:nvSpPr>
            <p:cNvPr id="260111" name="AutoShape 15"/>
            <p:cNvSpPr>
              <a:spLocks noChangeArrowheads="1"/>
            </p:cNvSpPr>
            <p:nvPr/>
          </p:nvSpPr>
          <p:spPr bwMode="auto">
            <a:xfrm>
              <a:off x="1265" y="3240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Basis innen geben</a:t>
              </a:r>
              <a:endParaRPr lang="de-DE" sz="2800"/>
            </a:p>
          </p:txBody>
        </p:sp>
        <p:sp>
          <p:nvSpPr>
            <p:cNvPr id="260112" name="AutoShape 16"/>
            <p:cNvSpPr>
              <a:spLocks noChangeArrowheads="1"/>
            </p:cNvSpPr>
            <p:nvPr/>
          </p:nvSpPr>
          <p:spPr bwMode="auto">
            <a:xfrm>
              <a:off x="3162" y="3244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Basis außen geben</a:t>
              </a:r>
              <a:endParaRPr lang="de-DE" sz="2800"/>
            </a:p>
          </p:txBody>
        </p:sp>
        <p:sp>
          <p:nvSpPr>
            <p:cNvPr id="260113" name="Oval 17"/>
            <p:cNvSpPr>
              <a:spLocks noChangeArrowheads="1"/>
            </p:cNvSpPr>
            <p:nvPr/>
          </p:nvSpPr>
          <p:spPr bwMode="auto">
            <a:xfrm>
              <a:off x="4776" y="3217"/>
              <a:ext cx="624" cy="2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fertig</a:t>
              </a:r>
              <a:endParaRPr lang="de-DE" sz="2800"/>
            </a:p>
          </p:txBody>
        </p:sp>
        <p:cxnSp>
          <p:nvCxnSpPr>
            <p:cNvPr id="27666" name="AutoShape 18"/>
            <p:cNvCxnSpPr>
              <a:cxnSpLocks noChangeShapeType="1"/>
              <a:stCxn id="27652" idx="2"/>
              <a:endCxn id="27653" idx="0"/>
            </p:cNvCxnSpPr>
            <p:nvPr/>
          </p:nvCxnSpPr>
          <p:spPr bwMode="auto">
            <a:xfrm flipH="1">
              <a:off x="2882" y="1308"/>
              <a:ext cx="4" cy="2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67" name="AutoShape 19"/>
            <p:cNvCxnSpPr>
              <a:cxnSpLocks noChangeShapeType="1"/>
              <a:stCxn id="27653" idx="2"/>
              <a:endCxn id="27655" idx="0"/>
            </p:cNvCxnSpPr>
            <p:nvPr/>
          </p:nvCxnSpPr>
          <p:spPr bwMode="auto">
            <a:xfrm rot="16200000" flipH="1">
              <a:off x="3570" y="1052"/>
              <a:ext cx="204" cy="15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68" name="AutoShape 20"/>
            <p:cNvCxnSpPr>
              <a:cxnSpLocks noChangeShapeType="1"/>
              <a:stCxn id="27653" idx="2"/>
              <a:endCxn id="27654" idx="0"/>
            </p:cNvCxnSpPr>
            <p:nvPr/>
          </p:nvCxnSpPr>
          <p:spPr bwMode="auto">
            <a:xfrm rot="5400000">
              <a:off x="1987" y="1049"/>
              <a:ext cx="204" cy="158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69" name="AutoShape 21"/>
            <p:cNvCxnSpPr>
              <a:cxnSpLocks noChangeShapeType="1"/>
              <a:stCxn id="27655" idx="2"/>
              <a:endCxn id="27657" idx="0"/>
            </p:cNvCxnSpPr>
            <p:nvPr/>
          </p:nvCxnSpPr>
          <p:spPr bwMode="auto">
            <a:xfrm flipH="1">
              <a:off x="4461" y="2180"/>
              <a:ext cx="1" cy="2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70" name="AutoShape 22"/>
            <p:cNvCxnSpPr>
              <a:cxnSpLocks noChangeShapeType="1"/>
              <a:stCxn id="27656" idx="0"/>
              <a:endCxn id="27654" idx="2"/>
            </p:cNvCxnSpPr>
            <p:nvPr/>
          </p:nvCxnSpPr>
          <p:spPr bwMode="auto">
            <a:xfrm flipV="1">
              <a:off x="1293" y="2184"/>
              <a:ext cx="3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71" name="AutoShape 23"/>
            <p:cNvCxnSpPr>
              <a:cxnSpLocks noChangeShapeType="1"/>
              <a:stCxn id="27657" idx="2"/>
              <a:endCxn id="27659" idx="0"/>
            </p:cNvCxnSpPr>
            <p:nvPr/>
          </p:nvCxnSpPr>
          <p:spPr bwMode="auto">
            <a:xfrm rot="16200000" flipH="1">
              <a:off x="4674" y="2393"/>
              <a:ext cx="204" cy="6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72" name="AutoShape 24"/>
            <p:cNvCxnSpPr>
              <a:cxnSpLocks noChangeShapeType="1"/>
              <a:stCxn id="27657" idx="2"/>
              <a:endCxn id="27658" idx="0"/>
            </p:cNvCxnSpPr>
            <p:nvPr/>
          </p:nvCxnSpPr>
          <p:spPr bwMode="auto">
            <a:xfrm rot="5400000">
              <a:off x="4051" y="2397"/>
              <a:ext cx="202" cy="6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73" name="AutoShape 25"/>
            <p:cNvCxnSpPr>
              <a:cxnSpLocks noChangeShapeType="1"/>
              <a:stCxn id="27656" idx="2"/>
              <a:endCxn id="27661" idx="0"/>
            </p:cNvCxnSpPr>
            <p:nvPr/>
          </p:nvCxnSpPr>
          <p:spPr bwMode="auto">
            <a:xfrm rot="16200000" flipH="1">
              <a:off x="1507" y="2394"/>
              <a:ext cx="202" cy="62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74" name="AutoShape 26"/>
            <p:cNvCxnSpPr>
              <a:cxnSpLocks noChangeShapeType="1"/>
              <a:stCxn id="27656" idx="2"/>
              <a:endCxn id="27660" idx="0"/>
            </p:cNvCxnSpPr>
            <p:nvPr/>
          </p:nvCxnSpPr>
          <p:spPr bwMode="auto">
            <a:xfrm rot="5400000">
              <a:off x="883" y="2397"/>
              <a:ext cx="200" cy="62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75" name="AutoShape 27"/>
            <p:cNvCxnSpPr>
              <a:cxnSpLocks noChangeShapeType="1"/>
              <a:stCxn id="27660" idx="2"/>
              <a:endCxn id="260110" idx="0"/>
            </p:cNvCxnSpPr>
            <p:nvPr/>
          </p:nvCxnSpPr>
          <p:spPr bwMode="auto">
            <a:xfrm>
              <a:off x="672" y="3048"/>
              <a:ext cx="2" cy="1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676" name="AutoShape 28"/>
            <p:cNvCxnSpPr>
              <a:cxnSpLocks noChangeShapeType="1"/>
              <a:stCxn id="27661" idx="2"/>
              <a:endCxn id="260111" idx="0"/>
            </p:cNvCxnSpPr>
            <p:nvPr/>
          </p:nvCxnSpPr>
          <p:spPr bwMode="auto">
            <a:xfrm>
              <a:off x="1922" y="3046"/>
              <a:ext cx="0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677" name="AutoShape 29"/>
            <p:cNvCxnSpPr>
              <a:cxnSpLocks noChangeShapeType="1"/>
              <a:stCxn id="27658" idx="2"/>
              <a:endCxn id="260112" idx="0"/>
            </p:cNvCxnSpPr>
            <p:nvPr/>
          </p:nvCxnSpPr>
          <p:spPr bwMode="auto">
            <a:xfrm flipH="1">
              <a:off x="3838" y="3048"/>
              <a:ext cx="4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678" name="AutoShape 30"/>
            <p:cNvCxnSpPr>
              <a:cxnSpLocks noChangeShapeType="1"/>
              <a:stCxn id="27659" idx="2"/>
              <a:endCxn id="260113" idx="0"/>
            </p:cNvCxnSpPr>
            <p:nvPr/>
          </p:nvCxnSpPr>
          <p:spPr bwMode="auto">
            <a:xfrm flipH="1">
              <a:off x="5088" y="3046"/>
              <a:ext cx="2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765550" y="1714500"/>
            <a:ext cx="1606550" cy="374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Unterschied</a:t>
            </a:r>
            <a:r>
              <a:rPr lang="de-DE" sz="800" b="1"/>
              <a:t> </a:t>
            </a:r>
            <a:r>
              <a:rPr lang="de-DE" b="1"/>
              <a:t>?</a:t>
            </a:r>
          </a:p>
        </p:txBody>
      </p:sp>
      <p:sp>
        <p:nvSpPr>
          <p:cNvPr id="261124" name="AutoShape 4"/>
          <p:cNvSpPr>
            <a:spLocks noChangeArrowheads="1"/>
          </p:cNvSpPr>
          <p:nvPr/>
        </p:nvSpPr>
        <p:spPr bwMode="auto">
          <a:xfrm>
            <a:off x="1676400" y="4076700"/>
            <a:ext cx="754063" cy="3746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Höhe</a:t>
            </a:r>
            <a:endParaRPr lang="de-DE" sz="28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19288" y="2089150"/>
            <a:ext cx="5299075" cy="796925"/>
            <a:chOff x="1209" y="1316"/>
            <a:chExt cx="3338" cy="502"/>
          </a:xfrm>
        </p:grpSpPr>
        <p:sp>
          <p:nvSpPr>
            <p:cNvPr id="28682" name="Rectangle 6"/>
            <p:cNvSpPr>
              <a:spLocks noChangeArrowheads="1"/>
            </p:cNvSpPr>
            <p:nvPr/>
          </p:nvSpPr>
          <p:spPr bwMode="auto">
            <a:xfrm>
              <a:off x="1209" y="1446"/>
              <a:ext cx="3338" cy="3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Verzögerung / Prävalenz</a:t>
              </a:r>
              <a:br>
                <a:rPr lang="de-DE"/>
              </a:br>
              <a:r>
                <a:rPr lang="de-DE"/>
                <a:t>bei Normaldarbietung und Inversdarbietung gleich groß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28683" name="AutoShape 7"/>
            <p:cNvCxnSpPr>
              <a:cxnSpLocks noChangeShapeType="1"/>
              <a:stCxn id="28675" idx="2"/>
              <a:endCxn id="28682" idx="0"/>
            </p:cNvCxnSpPr>
            <p:nvPr/>
          </p:nvCxnSpPr>
          <p:spPr bwMode="auto">
            <a:xfrm>
              <a:off x="2878" y="1316"/>
              <a:ext cx="0" cy="1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866900" y="2886075"/>
            <a:ext cx="2701925" cy="1190625"/>
            <a:chOff x="1176" y="1818"/>
            <a:chExt cx="1702" cy="750"/>
          </a:xfrm>
        </p:grpSpPr>
        <p:sp>
          <p:nvSpPr>
            <p:cNvPr id="28679" name="AutoShape 9"/>
            <p:cNvSpPr>
              <a:spLocks noChangeArrowheads="1"/>
            </p:cNvSpPr>
            <p:nvPr/>
          </p:nvSpPr>
          <p:spPr bwMode="auto">
            <a:xfrm>
              <a:off x="1176" y="2136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28680" name="AutoShape 10"/>
            <p:cNvCxnSpPr>
              <a:cxnSpLocks noChangeShapeType="1"/>
              <a:stCxn id="28679" idx="2"/>
              <a:endCxn id="261124" idx="0"/>
            </p:cNvCxnSpPr>
            <p:nvPr/>
          </p:nvCxnSpPr>
          <p:spPr bwMode="auto">
            <a:xfrm flipH="1">
              <a:off x="1294" y="2376"/>
              <a:ext cx="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681" name="AutoShape 11"/>
            <p:cNvCxnSpPr>
              <a:cxnSpLocks noChangeShapeType="1"/>
              <a:stCxn id="28682" idx="2"/>
              <a:endCxn id="28679" idx="0"/>
            </p:cNvCxnSpPr>
            <p:nvPr/>
          </p:nvCxnSpPr>
          <p:spPr bwMode="auto">
            <a:xfrm rot="5400000">
              <a:off x="1928" y="1186"/>
              <a:ext cx="318" cy="15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 animBg="1" autoUpdateAnimBg="0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62147" name="AutoShape 3"/>
          <p:cNvSpPr>
            <a:spLocks noChangeArrowheads="1"/>
          </p:cNvSpPr>
          <p:nvPr/>
        </p:nvSpPr>
        <p:spPr bwMode="auto">
          <a:xfrm>
            <a:off x="5402263" y="6216650"/>
            <a:ext cx="1392237" cy="37465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Basis innen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1714500"/>
            <a:ext cx="5541963" cy="2736850"/>
            <a:chOff x="1056" y="1080"/>
            <a:chExt cx="3491" cy="1724"/>
          </a:xfrm>
        </p:grpSpPr>
        <p:sp>
          <p:nvSpPr>
            <p:cNvPr id="29713" name="Rectangle 5"/>
            <p:cNvSpPr>
              <a:spLocks noChangeArrowheads="1"/>
            </p:cNvSpPr>
            <p:nvPr/>
          </p:nvSpPr>
          <p:spPr bwMode="auto">
            <a:xfrm>
              <a:off x="1209" y="1446"/>
              <a:ext cx="3338" cy="3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Verzögerung / Prävalenz</a:t>
              </a:r>
              <a:br>
                <a:rPr lang="de-DE"/>
              </a:br>
              <a:r>
                <a:rPr lang="de-DE"/>
                <a:t>bei Normaldarbietung und Inversdarbietung gleich groß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29714" name="AutoShape 6"/>
            <p:cNvSpPr>
              <a:spLocks noChangeArrowheads="1"/>
            </p:cNvSpPr>
            <p:nvPr/>
          </p:nvSpPr>
          <p:spPr bwMode="auto">
            <a:xfrm>
              <a:off x="1176" y="2136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29715" name="AutoShape 7"/>
            <p:cNvSpPr>
              <a:spLocks noChangeArrowheads="1"/>
            </p:cNvSpPr>
            <p:nvPr/>
          </p:nvSpPr>
          <p:spPr bwMode="auto">
            <a:xfrm>
              <a:off x="2372" y="1080"/>
              <a:ext cx="1012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Unterschied</a:t>
              </a:r>
              <a:r>
                <a:rPr lang="de-DE" sz="800" b="1"/>
                <a:t> </a:t>
              </a:r>
              <a:r>
                <a:rPr lang="de-DE" b="1"/>
                <a:t>?</a:t>
              </a:r>
            </a:p>
          </p:txBody>
        </p:sp>
        <p:sp>
          <p:nvSpPr>
            <p:cNvPr id="262152" name="AutoShape 8"/>
            <p:cNvSpPr>
              <a:spLocks noChangeArrowheads="1"/>
            </p:cNvSpPr>
            <p:nvPr/>
          </p:nvSpPr>
          <p:spPr bwMode="auto">
            <a:xfrm>
              <a:off x="1056" y="2568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Höhe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29717" name="AutoShape 9"/>
            <p:cNvCxnSpPr>
              <a:cxnSpLocks noChangeShapeType="1"/>
              <a:stCxn id="29715" idx="2"/>
              <a:endCxn id="29713" idx="0"/>
            </p:cNvCxnSpPr>
            <p:nvPr/>
          </p:nvCxnSpPr>
          <p:spPr bwMode="auto">
            <a:xfrm>
              <a:off x="2878" y="1316"/>
              <a:ext cx="0" cy="1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18" name="AutoShape 10"/>
            <p:cNvCxnSpPr>
              <a:cxnSpLocks noChangeShapeType="1"/>
              <a:stCxn id="29714" idx="2"/>
              <a:endCxn id="262152" idx="0"/>
            </p:cNvCxnSpPr>
            <p:nvPr/>
          </p:nvCxnSpPr>
          <p:spPr bwMode="auto">
            <a:xfrm flipH="1">
              <a:off x="1294" y="2376"/>
              <a:ext cx="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19" name="AutoShape 11"/>
            <p:cNvCxnSpPr>
              <a:cxnSpLocks noChangeShapeType="1"/>
              <a:stCxn id="29713" idx="2"/>
              <a:endCxn id="29714" idx="0"/>
            </p:cNvCxnSpPr>
            <p:nvPr/>
          </p:nvCxnSpPr>
          <p:spPr bwMode="auto">
            <a:xfrm rot="5400000">
              <a:off x="1928" y="1186"/>
              <a:ext cx="318" cy="15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91125" y="5124450"/>
            <a:ext cx="1893888" cy="1092200"/>
            <a:chOff x="3270" y="3228"/>
            <a:chExt cx="1193" cy="688"/>
          </a:xfrm>
        </p:grpSpPr>
        <p:sp>
          <p:nvSpPr>
            <p:cNvPr id="29710" name="Rectangle 13"/>
            <p:cNvSpPr>
              <a:spLocks noChangeArrowheads="1"/>
            </p:cNvSpPr>
            <p:nvPr/>
          </p:nvSpPr>
          <p:spPr bwMode="auto">
            <a:xfrm>
              <a:off x="3270" y="3504"/>
              <a:ext cx="1134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Normaldarbietung</a:t>
              </a:r>
              <a:endParaRPr lang="de-DE" sz="2800"/>
            </a:p>
          </p:txBody>
        </p:sp>
        <p:cxnSp>
          <p:nvCxnSpPr>
            <p:cNvPr id="29711" name="AutoShape 14"/>
            <p:cNvCxnSpPr>
              <a:cxnSpLocks noChangeShapeType="1"/>
              <a:stCxn id="29710" idx="2"/>
              <a:endCxn id="262147" idx="0"/>
            </p:cNvCxnSpPr>
            <p:nvPr/>
          </p:nvCxnSpPr>
          <p:spPr bwMode="auto">
            <a:xfrm>
              <a:off x="3837" y="3722"/>
              <a:ext cx="5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12" name="AutoShape 15"/>
            <p:cNvCxnSpPr>
              <a:cxnSpLocks noChangeShapeType="1"/>
              <a:stCxn id="29708" idx="2"/>
              <a:endCxn id="29710" idx="0"/>
            </p:cNvCxnSpPr>
            <p:nvPr/>
          </p:nvCxnSpPr>
          <p:spPr bwMode="auto">
            <a:xfrm rot="5400000">
              <a:off x="4012" y="3053"/>
              <a:ext cx="276" cy="6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262160" name="AutoShape 16"/>
          <p:cNvSpPr>
            <a:spLocks noChangeArrowheads="1"/>
          </p:cNvSpPr>
          <p:nvPr/>
        </p:nvSpPr>
        <p:spPr bwMode="auto">
          <a:xfrm>
            <a:off x="6191250" y="4076700"/>
            <a:ext cx="1785938" cy="3746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Höhe und Seite</a:t>
            </a:r>
            <a:endParaRPr lang="de-DE" sz="280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402263" y="4451350"/>
            <a:ext cx="3365500" cy="673100"/>
            <a:chOff x="3403" y="2804"/>
            <a:chExt cx="2120" cy="424"/>
          </a:xfrm>
        </p:grpSpPr>
        <p:sp>
          <p:nvSpPr>
            <p:cNvPr id="29708" name="Rectangle 18"/>
            <p:cNvSpPr>
              <a:spLocks noChangeArrowheads="1"/>
            </p:cNvSpPr>
            <p:nvPr/>
          </p:nvSpPr>
          <p:spPr bwMode="auto">
            <a:xfrm>
              <a:off x="3403" y="3010"/>
              <a:ext cx="212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Verzögerung / Prävalenz größer bei</a:t>
              </a:r>
            </a:p>
          </p:txBody>
        </p:sp>
        <p:cxnSp>
          <p:nvCxnSpPr>
            <p:cNvPr id="29709" name="AutoShape 19"/>
            <p:cNvCxnSpPr>
              <a:cxnSpLocks noChangeShapeType="1"/>
              <a:stCxn id="262160" idx="2"/>
              <a:endCxn id="29708" idx="0"/>
            </p:cNvCxnSpPr>
            <p:nvPr/>
          </p:nvCxnSpPr>
          <p:spPr bwMode="auto">
            <a:xfrm>
              <a:off x="4463" y="2804"/>
              <a:ext cx="0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568825" y="2886075"/>
            <a:ext cx="2813050" cy="1190625"/>
            <a:chOff x="2878" y="1818"/>
            <a:chExt cx="1772" cy="750"/>
          </a:xfrm>
        </p:grpSpPr>
        <p:sp>
          <p:nvSpPr>
            <p:cNvPr id="29705" name="AutoShape 21"/>
            <p:cNvSpPr>
              <a:spLocks noChangeArrowheads="1"/>
            </p:cNvSpPr>
            <p:nvPr/>
          </p:nvSpPr>
          <p:spPr bwMode="auto">
            <a:xfrm>
              <a:off x="4274" y="2136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29706" name="AutoShape 22"/>
            <p:cNvCxnSpPr>
              <a:cxnSpLocks noChangeShapeType="1"/>
              <a:stCxn id="29713" idx="2"/>
              <a:endCxn id="29705" idx="0"/>
            </p:cNvCxnSpPr>
            <p:nvPr/>
          </p:nvCxnSpPr>
          <p:spPr bwMode="auto">
            <a:xfrm rot="16200000" flipH="1">
              <a:off x="3511" y="1185"/>
              <a:ext cx="318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707" name="AutoShape 23"/>
            <p:cNvCxnSpPr>
              <a:cxnSpLocks noChangeShapeType="1"/>
              <a:stCxn id="29705" idx="2"/>
              <a:endCxn id="262160" idx="0"/>
            </p:cNvCxnSpPr>
            <p:nvPr/>
          </p:nvCxnSpPr>
          <p:spPr bwMode="auto">
            <a:xfrm>
              <a:off x="4462" y="2372"/>
              <a:ext cx="1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animBg="1" autoUpdateAnimBg="0"/>
      <p:bldP spid="262160" grpId="0" animBg="1" autoUpdateAnimBg="0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63171" name="AutoShape 3"/>
          <p:cNvSpPr>
            <a:spLocks noChangeArrowheads="1"/>
          </p:cNvSpPr>
          <p:nvPr/>
        </p:nvSpPr>
        <p:spPr bwMode="auto">
          <a:xfrm>
            <a:off x="7340600" y="6216650"/>
            <a:ext cx="1454150" cy="3746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Basis außen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85013" y="5124450"/>
            <a:ext cx="1846262" cy="1092200"/>
            <a:chOff x="4463" y="3228"/>
            <a:chExt cx="1163" cy="688"/>
          </a:xfrm>
        </p:grpSpPr>
        <p:sp>
          <p:nvSpPr>
            <p:cNvPr id="30743" name="Rectangle 5"/>
            <p:cNvSpPr>
              <a:spLocks noChangeArrowheads="1"/>
            </p:cNvSpPr>
            <p:nvPr/>
          </p:nvSpPr>
          <p:spPr bwMode="auto">
            <a:xfrm>
              <a:off x="4544" y="3504"/>
              <a:ext cx="1082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Inversdarbietung</a:t>
              </a:r>
            </a:p>
          </p:txBody>
        </p:sp>
        <p:cxnSp>
          <p:nvCxnSpPr>
            <p:cNvPr id="30744" name="AutoShape 6"/>
            <p:cNvCxnSpPr>
              <a:cxnSpLocks noChangeShapeType="1"/>
              <a:stCxn id="30743" idx="2"/>
              <a:endCxn id="263171" idx="0"/>
            </p:cNvCxnSpPr>
            <p:nvPr/>
          </p:nvCxnSpPr>
          <p:spPr bwMode="auto">
            <a:xfrm flipH="1">
              <a:off x="5082" y="3722"/>
              <a:ext cx="3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745" name="AutoShape 7"/>
            <p:cNvCxnSpPr>
              <a:cxnSpLocks noChangeShapeType="1"/>
              <a:stCxn id="30727" idx="2"/>
              <a:endCxn id="30743" idx="0"/>
            </p:cNvCxnSpPr>
            <p:nvPr/>
          </p:nvCxnSpPr>
          <p:spPr bwMode="auto">
            <a:xfrm rot="16200000" flipH="1">
              <a:off x="4636" y="3055"/>
              <a:ext cx="276" cy="6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76400" y="1714500"/>
            <a:ext cx="7091363" cy="4876800"/>
            <a:chOff x="1056" y="1080"/>
            <a:chExt cx="4467" cy="3072"/>
          </a:xfrm>
        </p:grpSpPr>
        <p:sp>
          <p:nvSpPr>
            <p:cNvPr id="30726" name="Rectangle 9"/>
            <p:cNvSpPr>
              <a:spLocks noChangeArrowheads="1"/>
            </p:cNvSpPr>
            <p:nvPr/>
          </p:nvSpPr>
          <p:spPr bwMode="auto">
            <a:xfrm>
              <a:off x="1209" y="1446"/>
              <a:ext cx="3338" cy="3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Verzögerung / Prävalenz</a:t>
              </a:r>
              <a:br>
                <a:rPr lang="de-DE"/>
              </a:br>
              <a:r>
                <a:rPr lang="de-DE"/>
                <a:t>bei Normaldarbietung und Inversdarbietung gleich groß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0727" name="Rectangle 10"/>
            <p:cNvSpPr>
              <a:spLocks noChangeArrowheads="1"/>
            </p:cNvSpPr>
            <p:nvPr/>
          </p:nvSpPr>
          <p:spPr bwMode="auto">
            <a:xfrm>
              <a:off x="3403" y="3010"/>
              <a:ext cx="212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Verzögerung / Prävalenz größer bei</a:t>
              </a:r>
            </a:p>
          </p:txBody>
        </p:sp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176" y="2136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0729" name="AutoShape 12"/>
            <p:cNvSpPr>
              <a:spLocks noChangeArrowheads="1"/>
            </p:cNvSpPr>
            <p:nvPr/>
          </p:nvSpPr>
          <p:spPr bwMode="auto">
            <a:xfrm>
              <a:off x="4274" y="2136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63181" name="AutoShape 13"/>
            <p:cNvSpPr>
              <a:spLocks noChangeArrowheads="1"/>
            </p:cNvSpPr>
            <p:nvPr/>
          </p:nvSpPr>
          <p:spPr bwMode="auto">
            <a:xfrm>
              <a:off x="3403" y="3916"/>
              <a:ext cx="877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Basis innen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30731" name="AutoShape 14"/>
            <p:cNvSpPr>
              <a:spLocks noChangeArrowheads="1"/>
            </p:cNvSpPr>
            <p:nvPr/>
          </p:nvSpPr>
          <p:spPr bwMode="auto">
            <a:xfrm>
              <a:off x="2373" y="1080"/>
              <a:ext cx="1010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Unterschied</a:t>
              </a:r>
              <a:r>
                <a:rPr lang="de-DE" sz="800" b="1"/>
                <a:t> </a:t>
              </a:r>
              <a:r>
                <a:rPr lang="de-DE" b="1"/>
                <a:t>?</a:t>
              </a:r>
            </a:p>
          </p:txBody>
        </p:sp>
        <p:sp>
          <p:nvSpPr>
            <p:cNvPr id="263183" name="AutoShape 15"/>
            <p:cNvSpPr>
              <a:spLocks noChangeArrowheads="1"/>
            </p:cNvSpPr>
            <p:nvPr/>
          </p:nvSpPr>
          <p:spPr bwMode="auto">
            <a:xfrm>
              <a:off x="1056" y="2568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Höhe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30733" name="Rectangle 16"/>
            <p:cNvSpPr>
              <a:spLocks noChangeArrowheads="1"/>
            </p:cNvSpPr>
            <p:nvPr/>
          </p:nvSpPr>
          <p:spPr bwMode="auto">
            <a:xfrm>
              <a:off x="3270" y="3504"/>
              <a:ext cx="1134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Normaldarbietung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30734" name="AutoShape 17"/>
            <p:cNvCxnSpPr>
              <a:cxnSpLocks noChangeShapeType="1"/>
              <a:stCxn id="30731" idx="2"/>
              <a:endCxn id="30726" idx="0"/>
            </p:cNvCxnSpPr>
            <p:nvPr/>
          </p:nvCxnSpPr>
          <p:spPr bwMode="auto">
            <a:xfrm>
              <a:off x="2878" y="1316"/>
              <a:ext cx="0" cy="1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5" name="AutoShape 18"/>
            <p:cNvCxnSpPr>
              <a:cxnSpLocks noChangeShapeType="1"/>
              <a:stCxn id="30728" idx="2"/>
              <a:endCxn id="263183" idx="0"/>
            </p:cNvCxnSpPr>
            <p:nvPr/>
          </p:nvCxnSpPr>
          <p:spPr bwMode="auto">
            <a:xfrm flipH="1">
              <a:off x="1294" y="2376"/>
              <a:ext cx="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736" name="AutoShape 19"/>
            <p:cNvCxnSpPr>
              <a:cxnSpLocks noChangeShapeType="1"/>
              <a:stCxn id="30733" idx="2"/>
              <a:endCxn id="263181" idx="0"/>
            </p:cNvCxnSpPr>
            <p:nvPr/>
          </p:nvCxnSpPr>
          <p:spPr bwMode="auto">
            <a:xfrm>
              <a:off x="3837" y="3722"/>
              <a:ext cx="5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737" name="AutoShape 20"/>
            <p:cNvCxnSpPr>
              <a:cxnSpLocks noChangeShapeType="1"/>
              <a:stCxn id="30726" idx="2"/>
              <a:endCxn id="30728" idx="0"/>
            </p:cNvCxnSpPr>
            <p:nvPr/>
          </p:nvCxnSpPr>
          <p:spPr bwMode="auto">
            <a:xfrm rot="5400000">
              <a:off x="1928" y="1186"/>
              <a:ext cx="318" cy="15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0738" name="AutoShape 21"/>
            <p:cNvCxnSpPr>
              <a:cxnSpLocks noChangeShapeType="1"/>
              <a:stCxn id="30726" idx="2"/>
              <a:endCxn id="30729" idx="0"/>
            </p:cNvCxnSpPr>
            <p:nvPr/>
          </p:nvCxnSpPr>
          <p:spPr bwMode="auto">
            <a:xfrm rot="16200000" flipH="1">
              <a:off x="3511" y="1185"/>
              <a:ext cx="318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0739" name="AutoShape 22"/>
            <p:cNvCxnSpPr>
              <a:cxnSpLocks noChangeShapeType="1"/>
              <a:stCxn id="30727" idx="2"/>
              <a:endCxn id="30733" idx="0"/>
            </p:cNvCxnSpPr>
            <p:nvPr/>
          </p:nvCxnSpPr>
          <p:spPr bwMode="auto">
            <a:xfrm rot="5400000">
              <a:off x="4012" y="3053"/>
              <a:ext cx="276" cy="6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0740" name="AutoShape 23"/>
            <p:cNvSpPr>
              <a:spLocks noChangeArrowheads="1"/>
            </p:cNvSpPr>
            <p:nvPr/>
          </p:nvSpPr>
          <p:spPr bwMode="auto">
            <a:xfrm>
              <a:off x="3900" y="2568"/>
              <a:ext cx="112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Höhe und Seite</a:t>
              </a:r>
              <a:endParaRPr lang="de-DE" sz="2800"/>
            </a:p>
          </p:txBody>
        </p:sp>
        <p:cxnSp>
          <p:nvCxnSpPr>
            <p:cNvPr id="30741" name="AutoShape 24"/>
            <p:cNvCxnSpPr>
              <a:cxnSpLocks noChangeShapeType="1"/>
              <a:stCxn id="30740" idx="2"/>
              <a:endCxn id="30727" idx="0"/>
            </p:cNvCxnSpPr>
            <p:nvPr/>
          </p:nvCxnSpPr>
          <p:spPr bwMode="auto">
            <a:xfrm>
              <a:off x="4463" y="2804"/>
              <a:ext cx="0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2" name="AutoShape 25"/>
            <p:cNvCxnSpPr>
              <a:cxnSpLocks noChangeShapeType="1"/>
              <a:stCxn id="30729" idx="2"/>
              <a:endCxn id="30740" idx="0"/>
            </p:cNvCxnSpPr>
            <p:nvPr/>
          </p:nvCxnSpPr>
          <p:spPr bwMode="auto">
            <a:xfrm>
              <a:off x="4462" y="2372"/>
              <a:ext cx="1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animBg="1" autoUpdateAnimBg="0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1714500"/>
            <a:ext cx="7254875" cy="4876800"/>
            <a:chOff x="1056" y="1080"/>
            <a:chExt cx="4570" cy="3072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1209" y="1446"/>
              <a:ext cx="3338" cy="3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Verzögerung / Prävalenz</a:t>
              </a:r>
              <a:br>
                <a:rPr lang="de-DE"/>
              </a:br>
              <a:r>
                <a:rPr lang="de-DE"/>
                <a:t>bei Normaldarbietung und Inversdarbietung gleich groß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3403" y="3010"/>
              <a:ext cx="212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Verzögerung / Prävalenz größer bei</a:t>
              </a:r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>
              <a:off x="1176" y="2136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4274" y="2136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4544" y="3504"/>
              <a:ext cx="1082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Inversdarbietung</a:t>
              </a:r>
            </a:p>
          </p:txBody>
        </p:sp>
        <p:sp>
          <p:nvSpPr>
            <p:cNvPr id="264201" name="AutoShape 9"/>
            <p:cNvSpPr>
              <a:spLocks noChangeArrowheads="1"/>
            </p:cNvSpPr>
            <p:nvPr/>
          </p:nvSpPr>
          <p:spPr bwMode="auto">
            <a:xfrm>
              <a:off x="3403" y="3916"/>
              <a:ext cx="877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Basis innen</a:t>
              </a:r>
              <a:endParaRPr lang="de-DE" sz="2800"/>
            </a:p>
          </p:txBody>
        </p:sp>
        <p:sp>
          <p:nvSpPr>
            <p:cNvPr id="31754" name="AutoShape 10"/>
            <p:cNvSpPr>
              <a:spLocks noChangeArrowheads="1"/>
            </p:cNvSpPr>
            <p:nvPr/>
          </p:nvSpPr>
          <p:spPr bwMode="auto">
            <a:xfrm>
              <a:off x="2373" y="1080"/>
              <a:ext cx="1010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Unterschied</a:t>
              </a:r>
              <a:r>
                <a:rPr lang="de-DE" sz="800" b="1"/>
                <a:t> </a:t>
              </a:r>
              <a:r>
                <a:rPr lang="de-DE" b="1"/>
                <a:t>?</a:t>
              </a:r>
            </a:p>
          </p:txBody>
        </p:sp>
        <p:sp>
          <p:nvSpPr>
            <p:cNvPr id="264203" name="AutoShape 11"/>
            <p:cNvSpPr>
              <a:spLocks noChangeArrowheads="1"/>
            </p:cNvSpPr>
            <p:nvPr/>
          </p:nvSpPr>
          <p:spPr bwMode="auto">
            <a:xfrm>
              <a:off x="1056" y="2568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Höhe</a:t>
              </a:r>
              <a:endParaRPr lang="de-DE" sz="2800"/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3270" y="3504"/>
              <a:ext cx="1134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Normaldarbietung</a:t>
              </a:r>
              <a:endParaRPr lang="de-DE" sz="2800"/>
            </a:p>
          </p:txBody>
        </p:sp>
        <p:sp>
          <p:nvSpPr>
            <p:cNvPr id="264205" name="AutoShape 13"/>
            <p:cNvSpPr>
              <a:spLocks noChangeArrowheads="1"/>
            </p:cNvSpPr>
            <p:nvPr/>
          </p:nvSpPr>
          <p:spPr bwMode="auto">
            <a:xfrm>
              <a:off x="4624" y="3916"/>
              <a:ext cx="916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Basis außen</a:t>
              </a:r>
              <a:endParaRPr lang="de-DE" sz="2800"/>
            </a:p>
          </p:txBody>
        </p:sp>
        <p:cxnSp>
          <p:nvCxnSpPr>
            <p:cNvPr id="31758" name="AutoShape 14"/>
            <p:cNvCxnSpPr>
              <a:cxnSpLocks noChangeShapeType="1"/>
              <a:stCxn id="31754" idx="2"/>
              <a:endCxn id="31748" idx="0"/>
            </p:cNvCxnSpPr>
            <p:nvPr/>
          </p:nvCxnSpPr>
          <p:spPr bwMode="auto">
            <a:xfrm>
              <a:off x="2878" y="1316"/>
              <a:ext cx="0" cy="1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9" name="AutoShape 15"/>
            <p:cNvCxnSpPr>
              <a:cxnSpLocks noChangeShapeType="1"/>
              <a:stCxn id="31750" idx="2"/>
              <a:endCxn id="264203" idx="0"/>
            </p:cNvCxnSpPr>
            <p:nvPr/>
          </p:nvCxnSpPr>
          <p:spPr bwMode="auto">
            <a:xfrm flipH="1">
              <a:off x="1294" y="2376"/>
              <a:ext cx="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60" name="AutoShape 16"/>
            <p:cNvCxnSpPr>
              <a:cxnSpLocks noChangeShapeType="1"/>
              <a:stCxn id="31756" idx="2"/>
              <a:endCxn id="264201" idx="0"/>
            </p:cNvCxnSpPr>
            <p:nvPr/>
          </p:nvCxnSpPr>
          <p:spPr bwMode="auto">
            <a:xfrm>
              <a:off x="3837" y="3722"/>
              <a:ext cx="5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61" name="AutoShape 17"/>
            <p:cNvCxnSpPr>
              <a:cxnSpLocks noChangeShapeType="1"/>
              <a:stCxn id="31752" idx="2"/>
              <a:endCxn id="264205" idx="0"/>
            </p:cNvCxnSpPr>
            <p:nvPr/>
          </p:nvCxnSpPr>
          <p:spPr bwMode="auto">
            <a:xfrm flipH="1">
              <a:off x="5082" y="3722"/>
              <a:ext cx="3" cy="1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62" name="AutoShape 18"/>
            <p:cNvCxnSpPr>
              <a:cxnSpLocks noChangeShapeType="1"/>
              <a:stCxn id="31748" idx="2"/>
              <a:endCxn id="31750" idx="0"/>
            </p:cNvCxnSpPr>
            <p:nvPr/>
          </p:nvCxnSpPr>
          <p:spPr bwMode="auto">
            <a:xfrm rot="5400000">
              <a:off x="1928" y="1186"/>
              <a:ext cx="318" cy="15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1763" name="AutoShape 19"/>
            <p:cNvCxnSpPr>
              <a:cxnSpLocks noChangeShapeType="1"/>
              <a:stCxn id="31748" idx="2"/>
              <a:endCxn id="31751" idx="0"/>
            </p:cNvCxnSpPr>
            <p:nvPr/>
          </p:nvCxnSpPr>
          <p:spPr bwMode="auto">
            <a:xfrm rot="16200000" flipH="1">
              <a:off x="3511" y="1185"/>
              <a:ext cx="318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1764" name="AutoShape 20"/>
            <p:cNvCxnSpPr>
              <a:cxnSpLocks noChangeShapeType="1"/>
              <a:stCxn id="31749" idx="2"/>
              <a:endCxn id="31756" idx="0"/>
            </p:cNvCxnSpPr>
            <p:nvPr/>
          </p:nvCxnSpPr>
          <p:spPr bwMode="auto">
            <a:xfrm rot="5400000">
              <a:off x="4012" y="3053"/>
              <a:ext cx="276" cy="6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1765" name="AutoShape 21"/>
            <p:cNvCxnSpPr>
              <a:cxnSpLocks noChangeShapeType="1"/>
              <a:stCxn id="31749" idx="2"/>
              <a:endCxn id="31752" idx="0"/>
            </p:cNvCxnSpPr>
            <p:nvPr/>
          </p:nvCxnSpPr>
          <p:spPr bwMode="auto">
            <a:xfrm rot="16200000" flipH="1">
              <a:off x="4636" y="3055"/>
              <a:ext cx="276" cy="6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1766" name="AutoShape 22"/>
            <p:cNvSpPr>
              <a:spLocks noChangeArrowheads="1"/>
            </p:cNvSpPr>
            <p:nvPr/>
          </p:nvSpPr>
          <p:spPr bwMode="auto">
            <a:xfrm>
              <a:off x="3900" y="2568"/>
              <a:ext cx="112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Höhe und Seite</a:t>
              </a:r>
              <a:endParaRPr lang="de-DE" sz="2800"/>
            </a:p>
          </p:txBody>
        </p:sp>
        <p:cxnSp>
          <p:nvCxnSpPr>
            <p:cNvPr id="31767" name="AutoShape 23"/>
            <p:cNvCxnSpPr>
              <a:cxnSpLocks noChangeShapeType="1"/>
              <a:stCxn id="31766" idx="2"/>
              <a:endCxn id="31749" idx="0"/>
            </p:cNvCxnSpPr>
            <p:nvPr/>
          </p:nvCxnSpPr>
          <p:spPr bwMode="auto">
            <a:xfrm>
              <a:off x="4463" y="2804"/>
              <a:ext cx="0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8" name="AutoShape 24"/>
            <p:cNvCxnSpPr>
              <a:cxnSpLocks noChangeShapeType="1"/>
              <a:stCxn id="31751" idx="2"/>
              <a:endCxn id="31766" idx="0"/>
            </p:cNvCxnSpPr>
            <p:nvPr/>
          </p:nvCxnSpPr>
          <p:spPr bwMode="auto">
            <a:xfrm>
              <a:off x="4462" y="2372"/>
              <a:ext cx="1" cy="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7924800" cy="5029200"/>
            <a:chOff x="432" y="1008"/>
            <a:chExt cx="4992" cy="3168"/>
          </a:xfrm>
        </p:grpSpPr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2210" y="1008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außen geben</a:t>
              </a: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2774" name="AutoShape 6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4274" y="172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673" y="2074"/>
              <a:ext cx="1261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 gleich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2777" name="AutoShape 9"/>
            <p:cNvSpPr>
              <a:spLocks noChangeArrowheads="1"/>
            </p:cNvSpPr>
            <p:nvPr/>
          </p:nvSpPr>
          <p:spPr bwMode="auto">
            <a:xfrm>
              <a:off x="3804" y="2063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CC0000"/>
                  </a:solidFill>
                </a:rPr>
                <a:t>Basis innen geben</a:t>
              </a:r>
              <a:endParaRPr lang="de-DE" b="1"/>
            </a:p>
          </p:txBody>
        </p:sp>
        <p:sp>
          <p:nvSpPr>
            <p:cNvPr id="32778" name="AutoShape 10"/>
            <p:cNvSpPr>
              <a:spLocks noChangeArrowheads="1"/>
            </p:cNvSpPr>
            <p:nvPr/>
          </p:nvSpPr>
          <p:spPr bwMode="auto">
            <a:xfrm>
              <a:off x="3626" y="2831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2779" name="AutoShape 11"/>
            <p:cNvSpPr>
              <a:spLocks noChangeArrowheads="1"/>
            </p:cNvSpPr>
            <p:nvPr/>
          </p:nvSpPr>
          <p:spPr bwMode="auto">
            <a:xfrm>
              <a:off x="4994" y="2833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2780" name="AutoShape 12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2781" name="AutoShape 13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2782" name="AutoShape 14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  <a:endParaRPr lang="de-DE" sz="2800"/>
            </a:p>
          </p:txBody>
        </p:sp>
        <p:sp>
          <p:nvSpPr>
            <p:cNvPr id="32783" name="AutoShape 15"/>
            <p:cNvSpPr>
              <a:spLocks noChangeArrowheads="1"/>
            </p:cNvSpPr>
            <p:nvPr/>
          </p:nvSpPr>
          <p:spPr bwMode="auto">
            <a:xfrm>
              <a:off x="4014" y="39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  <a:endParaRPr lang="de-DE" sz="2800"/>
            </a:p>
          </p:txBody>
        </p:sp>
        <p:cxnSp>
          <p:nvCxnSpPr>
            <p:cNvPr id="32784" name="AutoShape 16"/>
            <p:cNvCxnSpPr>
              <a:cxnSpLocks noChangeShapeType="1"/>
              <a:stCxn id="32772" idx="2"/>
              <a:endCxn id="32773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85" name="AutoShape 17"/>
            <p:cNvCxnSpPr>
              <a:cxnSpLocks noChangeShapeType="1"/>
              <a:stCxn id="32773" idx="2"/>
              <a:endCxn id="32775" idx="0"/>
            </p:cNvCxnSpPr>
            <p:nvPr/>
          </p:nvCxnSpPr>
          <p:spPr bwMode="auto">
            <a:xfrm rot="16200000" flipH="1">
              <a:off x="3597" y="861"/>
              <a:ext cx="154" cy="15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2786" name="AutoShape 18"/>
            <p:cNvCxnSpPr>
              <a:cxnSpLocks noChangeShapeType="1"/>
              <a:stCxn id="32773" idx="2"/>
              <a:endCxn id="32774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2787" name="AutoShape 19"/>
            <p:cNvCxnSpPr>
              <a:cxnSpLocks noChangeShapeType="1"/>
              <a:stCxn id="32775" idx="2"/>
              <a:endCxn id="32777" idx="0"/>
            </p:cNvCxnSpPr>
            <p:nvPr/>
          </p:nvCxnSpPr>
          <p:spPr bwMode="auto">
            <a:xfrm flipH="1">
              <a:off x="4461" y="1963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88" name="AutoShape 20"/>
            <p:cNvCxnSpPr>
              <a:cxnSpLocks noChangeShapeType="1"/>
              <a:stCxn id="32776" idx="0"/>
              <a:endCxn id="32774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89" name="AutoShape 21"/>
            <p:cNvCxnSpPr>
              <a:cxnSpLocks noChangeShapeType="1"/>
              <a:stCxn id="32776" idx="2"/>
              <a:endCxn id="32781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2790" name="AutoShape 22"/>
            <p:cNvCxnSpPr>
              <a:cxnSpLocks noChangeShapeType="1"/>
              <a:stCxn id="32776" idx="2"/>
              <a:endCxn id="32780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2791" name="AutoShape 23"/>
            <p:cNvCxnSpPr>
              <a:cxnSpLocks noChangeShapeType="1"/>
              <a:stCxn id="32781" idx="2"/>
              <a:endCxn id="32782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4176" y="2459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3113" y="3179"/>
              <a:ext cx="1261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 gleich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2794" name="AutoShape 26"/>
            <p:cNvSpPr>
              <a:spLocks noChangeArrowheads="1"/>
            </p:cNvSpPr>
            <p:nvPr/>
          </p:nvSpPr>
          <p:spPr bwMode="auto">
            <a:xfrm>
              <a:off x="2996" y="3549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2795" name="AutoShape 27"/>
            <p:cNvSpPr>
              <a:spLocks noChangeArrowheads="1"/>
            </p:cNvSpPr>
            <p:nvPr/>
          </p:nvSpPr>
          <p:spPr bwMode="auto">
            <a:xfrm>
              <a:off x="4176" y="3545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65244" name="AutoShape 28"/>
            <p:cNvSpPr>
              <a:spLocks noChangeArrowheads="1"/>
            </p:cNvSpPr>
            <p:nvPr/>
          </p:nvSpPr>
          <p:spPr bwMode="auto">
            <a:xfrm>
              <a:off x="4949" y="3167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Höhe</a:t>
              </a:r>
              <a:endParaRPr lang="de-DE" sz="2800"/>
            </a:p>
          </p:txBody>
        </p:sp>
        <p:cxnSp>
          <p:nvCxnSpPr>
            <p:cNvPr id="32797" name="AutoShape 29"/>
            <p:cNvCxnSpPr>
              <a:cxnSpLocks noChangeShapeType="1"/>
              <a:stCxn id="32777" idx="2"/>
              <a:endCxn id="32792" idx="0"/>
            </p:cNvCxnSpPr>
            <p:nvPr/>
          </p:nvCxnSpPr>
          <p:spPr bwMode="auto">
            <a:xfrm flipH="1">
              <a:off x="4460" y="2299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98" name="AutoShape 30"/>
            <p:cNvCxnSpPr>
              <a:cxnSpLocks noChangeShapeType="1"/>
              <a:stCxn id="32778" idx="2"/>
              <a:endCxn id="32793" idx="0"/>
            </p:cNvCxnSpPr>
            <p:nvPr/>
          </p:nvCxnSpPr>
          <p:spPr bwMode="auto">
            <a:xfrm flipH="1">
              <a:off x="3744" y="3071"/>
              <a:ext cx="2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799" name="AutoShape 31"/>
            <p:cNvCxnSpPr>
              <a:cxnSpLocks noChangeShapeType="1"/>
              <a:stCxn id="32779" idx="2"/>
              <a:endCxn id="265244" idx="0"/>
            </p:cNvCxnSpPr>
            <p:nvPr/>
          </p:nvCxnSpPr>
          <p:spPr bwMode="auto">
            <a:xfrm>
              <a:off x="5182" y="3069"/>
              <a:ext cx="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0" name="AutoShape 32"/>
            <p:cNvCxnSpPr>
              <a:cxnSpLocks noChangeShapeType="1"/>
              <a:stCxn id="32795" idx="2"/>
              <a:endCxn id="32783" idx="0"/>
            </p:cNvCxnSpPr>
            <p:nvPr/>
          </p:nvCxnSpPr>
          <p:spPr bwMode="auto">
            <a:xfrm>
              <a:off x="4364" y="3781"/>
              <a:ext cx="3" cy="1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801" name="AutoShape 33"/>
            <p:cNvCxnSpPr>
              <a:cxnSpLocks noChangeShapeType="1"/>
              <a:stCxn id="32792" idx="2"/>
              <a:endCxn id="32779" idx="0"/>
            </p:cNvCxnSpPr>
            <p:nvPr/>
          </p:nvCxnSpPr>
          <p:spPr bwMode="auto">
            <a:xfrm rot="16200000" flipH="1">
              <a:off x="4743" y="2394"/>
              <a:ext cx="156" cy="7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2802" name="AutoShape 34"/>
            <p:cNvCxnSpPr>
              <a:cxnSpLocks noChangeShapeType="1"/>
              <a:stCxn id="32792" idx="2"/>
              <a:endCxn id="32778" idx="0"/>
            </p:cNvCxnSpPr>
            <p:nvPr/>
          </p:nvCxnSpPr>
          <p:spPr bwMode="auto">
            <a:xfrm rot="5400000">
              <a:off x="4026" y="2397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2803" name="AutoShape 35"/>
            <p:cNvCxnSpPr>
              <a:cxnSpLocks noChangeShapeType="1"/>
              <a:stCxn id="32793" idx="2"/>
              <a:endCxn id="32795" idx="0"/>
            </p:cNvCxnSpPr>
            <p:nvPr/>
          </p:nvCxnSpPr>
          <p:spPr bwMode="auto">
            <a:xfrm rot="16200000" flipH="1">
              <a:off x="3980" y="3161"/>
              <a:ext cx="148" cy="6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2804" name="AutoShape 36"/>
            <p:cNvCxnSpPr>
              <a:cxnSpLocks noChangeShapeType="1"/>
              <a:stCxn id="32793" idx="2"/>
              <a:endCxn id="32794" idx="0"/>
            </p:cNvCxnSpPr>
            <p:nvPr/>
          </p:nvCxnSpPr>
          <p:spPr bwMode="auto">
            <a:xfrm rot="5400000">
              <a:off x="3354" y="3159"/>
              <a:ext cx="152" cy="62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2805" name="AutoShape 37"/>
            <p:cNvCxnSpPr>
              <a:cxnSpLocks noChangeShapeType="1"/>
            </p:cNvCxnSpPr>
            <p:nvPr/>
          </p:nvCxnSpPr>
          <p:spPr bwMode="auto">
            <a:xfrm rot="5400000" flipH="1" flipV="1">
              <a:off x="1090" y="1957"/>
              <a:ext cx="1945" cy="284"/>
            </a:xfrm>
            <a:prstGeom prst="bentConnector4">
              <a:avLst>
                <a:gd name="adj1" fmla="val -10028"/>
                <a:gd name="adj2" fmla="val -607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2806" name="AutoShape 38"/>
            <p:cNvCxnSpPr>
              <a:cxnSpLocks noChangeShapeType="1"/>
            </p:cNvCxnSpPr>
            <p:nvPr/>
          </p:nvCxnSpPr>
          <p:spPr bwMode="auto">
            <a:xfrm flipV="1">
              <a:off x="4720" y="2181"/>
              <a:ext cx="402" cy="1872"/>
            </a:xfrm>
            <a:prstGeom prst="bentConnector3">
              <a:avLst>
                <a:gd name="adj1" fmla="val 2171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65255" name="AutoShape 39"/>
            <p:cNvSpPr>
              <a:spLocks noChangeArrowheads="1"/>
            </p:cNvSpPr>
            <p:nvPr/>
          </p:nvSpPr>
          <p:spPr bwMode="auto">
            <a:xfrm>
              <a:off x="432" y="2832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Höhe</a:t>
              </a:r>
              <a:endParaRPr lang="de-DE" sz="2800"/>
            </a:p>
          </p:txBody>
        </p:sp>
        <p:cxnSp>
          <p:nvCxnSpPr>
            <p:cNvPr id="32808" name="AutoShape 40"/>
            <p:cNvCxnSpPr>
              <a:cxnSpLocks noChangeShapeType="1"/>
              <a:stCxn id="32780" idx="2"/>
              <a:endCxn id="265255" idx="0"/>
            </p:cNvCxnSpPr>
            <p:nvPr/>
          </p:nvCxnSpPr>
          <p:spPr bwMode="auto">
            <a:xfrm flipH="1">
              <a:off x="670" y="2687"/>
              <a:ext cx="2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5257" name="AutoShape 41"/>
            <p:cNvSpPr>
              <a:spLocks noChangeArrowheads="1"/>
            </p:cNvSpPr>
            <p:nvPr/>
          </p:nvSpPr>
          <p:spPr bwMode="auto">
            <a:xfrm>
              <a:off x="2879" y="3940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Höhe</a:t>
              </a:r>
              <a:endParaRPr lang="de-DE" sz="2800"/>
            </a:p>
          </p:txBody>
        </p:sp>
        <p:cxnSp>
          <p:nvCxnSpPr>
            <p:cNvPr id="32810" name="AutoShape 42"/>
            <p:cNvCxnSpPr>
              <a:cxnSpLocks noChangeShapeType="1"/>
              <a:stCxn id="32794" idx="2"/>
              <a:endCxn id="265257" idx="0"/>
            </p:cNvCxnSpPr>
            <p:nvPr/>
          </p:nvCxnSpPr>
          <p:spPr bwMode="auto">
            <a:xfrm>
              <a:off x="3116" y="3789"/>
              <a:ext cx="1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00200"/>
            <a:ext cx="7924800" cy="5029200"/>
            <a:chOff x="432" y="1008"/>
            <a:chExt cx="4992" cy="3168"/>
          </a:xfrm>
        </p:grpSpPr>
        <p:sp>
          <p:nvSpPr>
            <p:cNvPr id="33796" name="AutoShape 4"/>
            <p:cNvSpPr>
              <a:spLocks noChangeArrowheads="1"/>
            </p:cNvSpPr>
            <p:nvPr/>
          </p:nvSpPr>
          <p:spPr bwMode="auto">
            <a:xfrm>
              <a:off x="2229" y="1008"/>
              <a:ext cx="1313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innen geben</a:t>
              </a:r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2601" y="1355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4274" y="172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671" y="2074"/>
              <a:ext cx="1261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 gleich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>
              <a:off x="3785" y="2063"/>
              <a:ext cx="1352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CC0000"/>
                  </a:solidFill>
                </a:rPr>
                <a:t>Basis außen geben</a:t>
              </a:r>
              <a:endParaRPr lang="de-DE" b="1"/>
            </a:p>
          </p:txBody>
        </p:sp>
        <p:sp>
          <p:nvSpPr>
            <p:cNvPr id="33802" name="AutoShape 10"/>
            <p:cNvSpPr>
              <a:spLocks noChangeArrowheads="1"/>
            </p:cNvSpPr>
            <p:nvPr/>
          </p:nvSpPr>
          <p:spPr bwMode="auto">
            <a:xfrm>
              <a:off x="3626" y="2831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>
              <a:off x="4994" y="2833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3804" name="AutoShape 12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3805" name="AutoShape 13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3806" name="AutoShape 14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  <a:endParaRPr lang="de-DE" sz="2800"/>
            </a:p>
          </p:txBody>
        </p:sp>
        <p:sp>
          <p:nvSpPr>
            <p:cNvPr id="33807" name="AutoShape 15"/>
            <p:cNvSpPr>
              <a:spLocks noChangeArrowheads="1"/>
            </p:cNvSpPr>
            <p:nvPr/>
          </p:nvSpPr>
          <p:spPr bwMode="auto">
            <a:xfrm>
              <a:off x="4014" y="39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  <a:endParaRPr lang="de-DE" sz="2800"/>
            </a:p>
          </p:txBody>
        </p:sp>
        <p:cxnSp>
          <p:nvCxnSpPr>
            <p:cNvPr id="33808" name="AutoShape 16"/>
            <p:cNvCxnSpPr>
              <a:cxnSpLocks noChangeShapeType="1"/>
              <a:stCxn id="33796" idx="2"/>
              <a:endCxn id="33797" idx="0"/>
            </p:cNvCxnSpPr>
            <p:nvPr/>
          </p:nvCxnSpPr>
          <p:spPr bwMode="auto">
            <a:xfrm flipH="1">
              <a:off x="2885" y="1244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09" name="AutoShape 17"/>
            <p:cNvCxnSpPr>
              <a:cxnSpLocks noChangeShapeType="1"/>
              <a:stCxn id="33797" idx="2"/>
              <a:endCxn id="33799" idx="0"/>
            </p:cNvCxnSpPr>
            <p:nvPr/>
          </p:nvCxnSpPr>
          <p:spPr bwMode="auto">
            <a:xfrm rot="16200000" flipH="1">
              <a:off x="3597" y="861"/>
              <a:ext cx="154" cy="15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10" name="AutoShape 18"/>
            <p:cNvCxnSpPr>
              <a:cxnSpLocks noChangeShapeType="1"/>
              <a:stCxn id="33797" idx="2"/>
              <a:endCxn id="33798" idx="0"/>
            </p:cNvCxnSpPr>
            <p:nvPr/>
          </p:nvCxnSpPr>
          <p:spPr bwMode="auto">
            <a:xfrm rot="5400000">
              <a:off x="2016" y="858"/>
              <a:ext cx="154" cy="15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11" name="AutoShape 19"/>
            <p:cNvCxnSpPr>
              <a:cxnSpLocks noChangeShapeType="1"/>
              <a:stCxn id="33799" idx="2"/>
              <a:endCxn id="33801" idx="0"/>
            </p:cNvCxnSpPr>
            <p:nvPr/>
          </p:nvCxnSpPr>
          <p:spPr bwMode="auto">
            <a:xfrm flipH="1">
              <a:off x="4461" y="1963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12" name="AutoShape 20"/>
            <p:cNvCxnSpPr>
              <a:cxnSpLocks noChangeShapeType="1"/>
              <a:stCxn id="33800" idx="0"/>
              <a:endCxn id="33798" idx="2"/>
            </p:cNvCxnSpPr>
            <p:nvPr/>
          </p:nvCxnSpPr>
          <p:spPr bwMode="auto">
            <a:xfrm flipH="1" flipV="1">
              <a:off x="1301" y="1967"/>
              <a:ext cx="1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13" name="AutoShape 21"/>
            <p:cNvCxnSpPr>
              <a:cxnSpLocks noChangeShapeType="1"/>
              <a:stCxn id="33800" idx="2"/>
              <a:endCxn id="33805" idx="0"/>
            </p:cNvCxnSpPr>
            <p:nvPr/>
          </p:nvCxnSpPr>
          <p:spPr bwMode="auto">
            <a:xfrm rot="16200000" flipH="1">
              <a:off x="1533" y="2061"/>
              <a:ext cx="157" cy="620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14" name="AutoShape 22"/>
            <p:cNvCxnSpPr>
              <a:cxnSpLocks noChangeShapeType="1"/>
              <a:stCxn id="33800" idx="2"/>
              <a:endCxn id="33804" idx="0"/>
            </p:cNvCxnSpPr>
            <p:nvPr/>
          </p:nvCxnSpPr>
          <p:spPr bwMode="auto">
            <a:xfrm rot="5400000">
              <a:off x="909" y="2055"/>
              <a:ext cx="155" cy="630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15" name="AutoShape 23"/>
            <p:cNvCxnSpPr>
              <a:cxnSpLocks noChangeShapeType="1"/>
              <a:stCxn id="33805" idx="2"/>
              <a:endCxn id="33806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16" name="Rectangle 24"/>
            <p:cNvSpPr>
              <a:spLocks noChangeArrowheads="1"/>
            </p:cNvSpPr>
            <p:nvPr/>
          </p:nvSpPr>
          <p:spPr bwMode="auto">
            <a:xfrm>
              <a:off x="4176" y="2459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3817" name="Rectangle 25"/>
            <p:cNvSpPr>
              <a:spLocks noChangeArrowheads="1"/>
            </p:cNvSpPr>
            <p:nvPr/>
          </p:nvSpPr>
          <p:spPr bwMode="auto">
            <a:xfrm>
              <a:off x="3113" y="3179"/>
              <a:ext cx="1261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 gleich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3818" name="AutoShape 26"/>
            <p:cNvSpPr>
              <a:spLocks noChangeArrowheads="1"/>
            </p:cNvSpPr>
            <p:nvPr/>
          </p:nvSpPr>
          <p:spPr bwMode="auto">
            <a:xfrm>
              <a:off x="2996" y="3549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3819" name="AutoShape 27"/>
            <p:cNvSpPr>
              <a:spLocks noChangeArrowheads="1"/>
            </p:cNvSpPr>
            <p:nvPr/>
          </p:nvSpPr>
          <p:spPr bwMode="auto">
            <a:xfrm>
              <a:off x="4176" y="3548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66268" name="AutoShape 28"/>
            <p:cNvSpPr>
              <a:spLocks noChangeArrowheads="1"/>
            </p:cNvSpPr>
            <p:nvPr/>
          </p:nvSpPr>
          <p:spPr bwMode="auto">
            <a:xfrm>
              <a:off x="4949" y="3167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Höhe</a:t>
              </a:r>
              <a:endParaRPr lang="de-DE" sz="2800"/>
            </a:p>
          </p:txBody>
        </p:sp>
        <p:cxnSp>
          <p:nvCxnSpPr>
            <p:cNvPr id="33821" name="AutoShape 29"/>
            <p:cNvCxnSpPr>
              <a:cxnSpLocks noChangeShapeType="1"/>
              <a:stCxn id="33801" idx="2"/>
              <a:endCxn id="33816" idx="0"/>
            </p:cNvCxnSpPr>
            <p:nvPr/>
          </p:nvCxnSpPr>
          <p:spPr bwMode="auto">
            <a:xfrm flipH="1">
              <a:off x="4460" y="2299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2" name="AutoShape 30"/>
            <p:cNvCxnSpPr>
              <a:cxnSpLocks noChangeShapeType="1"/>
              <a:stCxn id="33802" idx="2"/>
              <a:endCxn id="33817" idx="0"/>
            </p:cNvCxnSpPr>
            <p:nvPr/>
          </p:nvCxnSpPr>
          <p:spPr bwMode="auto">
            <a:xfrm flipH="1">
              <a:off x="3744" y="3071"/>
              <a:ext cx="2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3823" name="AutoShape 31"/>
            <p:cNvCxnSpPr>
              <a:cxnSpLocks noChangeShapeType="1"/>
              <a:stCxn id="33803" idx="2"/>
              <a:endCxn id="266268" idx="0"/>
            </p:cNvCxnSpPr>
            <p:nvPr/>
          </p:nvCxnSpPr>
          <p:spPr bwMode="auto">
            <a:xfrm>
              <a:off x="5182" y="3069"/>
              <a:ext cx="5" cy="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24" name="AutoShape 32"/>
            <p:cNvCxnSpPr>
              <a:cxnSpLocks noChangeShapeType="1"/>
              <a:stCxn id="33819" idx="2"/>
              <a:endCxn id="33807" idx="0"/>
            </p:cNvCxnSpPr>
            <p:nvPr/>
          </p:nvCxnSpPr>
          <p:spPr bwMode="auto">
            <a:xfrm>
              <a:off x="4364" y="3784"/>
              <a:ext cx="3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25" name="AutoShape 33"/>
            <p:cNvCxnSpPr>
              <a:cxnSpLocks noChangeShapeType="1"/>
              <a:stCxn id="33816" idx="2"/>
              <a:endCxn id="33803" idx="0"/>
            </p:cNvCxnSpPr>
            <p:nvPr/>
          </p:nvCxnSpPr>
          <p:spPr bwMode="auto">
            <a:xfrm rot="16200000" flipH="1">
              <a:off x="4743" y="2394"/>
              <a:ext cx="156" cy="7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26" name="AutoShape 34"/>
            <p:cNvCxnSpPr>
              <a:cxnSpLocks noChangeShapeType="1"/>
              <a:stCxn id="33816" idx="2"/>
              <a:endCxn id="33802" idx="0"/>
            </p:cNvCxnSpPr>
            <p:nvPr/>
          </p:nvCxnSpPr>
          <p:spPr bwMode="auto">
            <a:xfrm rot="5400000">
              <a:off x="4026" y="2397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27" name="AutoShape 35"/>
            <p:cNvCxnSpPr>
              <a:cxnSpLocks noChangeShapeType="1"/>
              <a:stCxn id="33817" idx="2"/>
              <a:endCxn id="33819" idx="0"/>
            </p:cNvCxnSpPr>
            <p:nvPr/>
          </p:nvCxnSpPr>
          <p:spPr bwMode="auto">
            <a:xfrm rot="16200000" flipH="1">
              <a:off x="3978" y="3163"/>
              <a:ext cx="151" cy="620"/>
            </a:xfrm>
            <a:prstGeom prst="bentConnector3">
              <a:avLst>
                <a:gd name="adj1" fmla="val 49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28" name="AutoShape 36"/>
            <p:cNvCxnSpPr>
              <a:cxnSpLocks noChangeShapeType="1"/>
              <a:stCxn id="33817" idx="2"/>
              <a:endCxn id="33818" idx="0"/>
            </p:cNvCxnSpPr>
            <p:nvPr/>
          </p:nvCxnSpPr>
          <p:spPr bwMode="auto">
            <a:xfrm rot="5400000">
              <a:off x="3354" y="3159"/>
              <a:ext cx="152" cy="62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3829" name="AutoShape 37"/>
            <p:cNvCxnSpPr>
              <a:cxnSpLocks noChangeShapeType="1"/>
            </p:cNvCxnSpPr>
            <p:nvPr/>
          </p:nvCxnSpPr>
          <p:spPr bwMode="auto">
            <a:xfrm rot="5400000" flipH="1" flipV="1">
              <a:off x="1102" y="1945"/>
              <a:ext cx="1945" cy="308"/>
            </a:xfrm>
            <a:prstGeom prst="bentConnector4">
              <a:avLst>
                <a:gd name="adj1" fmla="val -9875"/>
                <a:gd name="adj2" fmla="val -561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30" name="AutoShape 38"/>
            <p:cNvCxnSpPr>
              <a:cxnSpLocks noChangeShapeType="1"/>
              <a:stCxn id="33807" idx="3"/>
              <a:endCxn id="33801" idx="3"/>
            </p:cNvCxnSpPr>
            <p:nvPr/>
          </p:nvCxnSpPr>
          <p:spPr bwMode="auto">
            <a:xfrm flipV="1">
              <a:off x="4720" y="2181"/>
              <a:ext cx="417" cy="1872"/>
            </a:xfrm>
            <a:prstGeom prst="bentConnector3">
              <a:avLst>
                <a:gd name="adj1" fmla="val 20935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66279" name="AutoShape 39"/>
            <p:cNvSpPr>
              <a:spLocks noChangeArrowheads="1"/>
            </p:cNvSpPr>
            <p:nvPr/>
          </p:nvSpPr>
          <p:spPr bwMode="auto">
            <a:xfrm>
              <a:off x="432" y="2832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Höhe</a:t>
              </a:r>
              <a:endParaRPr lang="de-DE" sz="2800"/>
            </a:p>
          </p:txBody>
        </p:sp>
        <p:sp>
          <p:nvSpPr>
            <p:cNvPr id="266280" name="AutoShape 40"/>
            <p:cNvSpPr>
              <a:spLocks noChangeArrowheads="1"/>
            </p:cNvSpPr>
            <p:nvPr/>
          </p:nvSpPr>
          <p:spPr bwMode="auto">
            <a:xfrm>
              <a:off x="2874" y="3940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Höhe</a:t>
              </a:r>
              <a:endParaRPr lang="de-DE" sz="2800"/>
            </a:p>
          </p:txBody>
        </p:sp>
        <p:cxnSp>
          <p:nvCxnSpPr>
            <p:cNvPr id="33833" name="AutoShape 41"/>
            <p:cNvCxnSpPr>
              <a:cxnSpLocks noChangeShapeType="1"/>
              <a:stCxn id="33804" idx="2"/>
              <a:endCxn id="266279" idx="0"/>
            </p:cNvCxnSpPr>
            <p:nvPr/>
          </p:nvCxnSpPr>
          <p:spPr bwMode="auto">
            <a:xfrm flipH="1">
              <a:off x="670" y="2687"/>
              <a:ext cx="2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34" name="AutoShape 42"/>
            <p:cNvCxnSpPr>
              <a:cxnSpLocks noChangeShapeType="1"/>
              <a:stCxn id="33818" idx="2"/>
              <a:endCxn id="266280" idx="0"/>
            </p:cNvCxnSpPr>
            <p:nvPr/>
          </p:nvCxnSpPr>
          <p:spPr bwMode="auto">
            <a:xfrm flipH="1">
              <a:off x="3112" y="3789"/>
              <a:ext cx="4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67267" name="Oval 3"/>
          <p:cNvSpPr>
            <a:spLocks noChangeArrowheads="1"/>
          </p:cNvSpPr>
          <p:nvPr/>
        </p:nvSpPr>
        <p:spPr bwMode="auto">
          <a:xfrm>
            <a:off x="574675" y="4456113"/>
            <a:ext cx="990600" cy="447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fertig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4275" y="3122613"/>
            <a:ext cx="1762125" cy="515937"/>
            <a:chOff x="746" y="1967"/>
            <a:chExt cx="1110" cy="325"/>
          </a:xfrm>
        </p:grpSpPr>
        <p:sp>
          <p:nvSpPr>
            <p:cNvPr id="34835" name="Rectangle 5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34836" name="AutoShape 6"/>
            <p:cNvCxnSpPr>
              <a:cxnSpLocks noChangeShapeType="1"/>
              <a:stCxn id="34835" idx="0"/>
              <a:endCxn id="34826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76300" y="3638550"/>
            <a:ext cx="1189038" cy="817563"/>
            <a:chOff x="552" y="2292"/>
            <a:chExt cx="749" cy="515"/>
          </a:xfrm>
        </p:grpSpPr>
        <p:sp>
          <p:nvSpPr>
            <p:cNvPr id="34832" name="AutoShape 8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34833" name="AutoShape 9"/>
            <p:cNvCxnSpPr>
              <a:cxnSpLocks noChangeShapeType="1"/>
              <a:stCxn id="34835" idx="2"/>
              <a:endCxn id="34832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4834" name="AutoShape 10"/>
            <p:cNvCxnSpPr>
              <a:cxnSpLocks noChangeShapeType="1"/>
              <a:stCxn id="34832" idx="2"/>
              <a:endCxn id="267267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4822" name="AutoShape 11"/>
          <p:cNvSpPr>
            <a:spLocks noChangeArrowheads="1"/>
          </p:cNvSpPr>
          <p:nvPr/>
        </p:nvSpPr>
        <p:spPr bwMode="auto">
          <a:xfrm>
            <a:off x="4197350" y="1579563"/>
            <a:ext cx="754063" cy="3746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Höhe</a:t>
            </a:r>
            <a:endParaRPr lang="de-DE" sz="280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24250" y="1954213"/>
            <a:ext cx="2106613" cy="574675"/>
            <a:chOff x="2220" y="1231"/>
            <a:chExt cx="1327" cy="362"/>
          </a:xfrm>
        </p:grpSpPr>
        <p:sp>
          <p:nvSpPr>
            <p:cNvPr id="34830" name="AutoShape 13"/>
            <p:cNvSpPr>
              <a:spLocks noChangeArrowheads="1"/>
            </p:cNvSpPr>
            <p:nvPr/>
          </p:nvSpPr>
          <p:spPr bwMode="auto">
            <a:xfrm>
              <a:off x="2220" y="1357"/>
              <a:ext cx="1327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unten geben</a:t>
              </a:r>
              <a:endParaRPr lang="de-DE"/>
            </a:p>
          </p:txBody>
        </p:sp>
        <p:cxnSp>
          <p:nvCxnSpPr>
            <p:cNvPr id="34831" name="AutoShape 14"/>
            <p:cNvCxnSpPr>
              <a:cxnSpLocks noChangeShapeType="1"/>
              <a:stCxn id="34822" idx="2"/>
              <a:endCxn id="34830" idx="0"/>
            </p:cNvCxnSpPr>
            <p:nvPr/>
          </p:nvCxnSpPr>
          <p:spPr bwMode="auto">
            <a:xfrm>
              <a:off x="2882" y="1231"/>
              <a:ext cx="2" cy="1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124325" y="2528888"/>
            <a:ext cx="901700" cy="579437"/>
            <a:chOff x="2598" y="1593"/>
            <a:chExt cx="568" cy="365"/>
          </a:xfrm>
        </p:grpSpPr>
        <p:sp>
          <p:nvSpPr>
            <p:cNvPr id="34828" name="Rectangle 16"/>
            <p:cNvSpPr>
              <a:spLocks noChangeArrowheads="1"/>
            </p:cNvSpPr>
            <p:nvPr/>
          </p:nvSpPr>
          <p:spPr bwMode="auto">
            <a:xfrm>
              <a:off x="2598" y="1740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34829" name="AutoShape 17"/>
            <p:cNvCxnSpPr>
              <a:cxnSpLocks noChangeShapeType="1"/>
              <a:stCxn id="34830" idx="2"/>
              <a:endCxn id="34828" idx="0"/>
            </p:cNvCxnSpPr>
            <p:nvPr/>
          </p:nvCxnSpPr>
          <p:spPr bwMode="auto">
            <a:xfrm flipH="1">
              <a:off x="2882" y="1593"/>
              <a:ext cx="2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874838" y="2741613"/>
            <a:ext cx="2249487" cy="381000"/>
            <a:chOff x="1181" y="1727"/>
            <a:chExt cx="1417" cy="240"/>
          </a:xfrm>
        </p:grpSpPr>
        <p:sp>
          <p:nvSpPr>
            <p:cNvPr id="34826" name="AutoShape 19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34827" name="AutoShape 20"/>
            <p:cNvCxnSpPr>
              <a:cxnSpLocks noChangeShapeType="1"/>
              <a:stCxn id="34828" idx="1"/>
              <a:endCxn id="34826" idx="3"/>
            </p:cNvCxnSpPr>
            <p:nvPr/>
          </p:nvCxnSpPr>
          <p:spPr bwMode="auto">
            <a:xfrm flipH="1" flipV="1">
              <a:off x="1421" y="1847"/>
              <a:ext cx="1177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Winkelfehlsichtigkeit</a:t>
            </a:r>
            <a:r>
              <a:rPr lang="de-DE" sz="1000" smtClean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12950"/>
          </a:xfrm>
        </p:spPr>
        <p:txBody>
          <a:bodyPr/>
          <a:lstStyle/>
          <a:p>
            <a:r>
              <a:rPr lang="de-DE" smtClean="0"/>
              <a:t>Winkelfehlsichtigkeit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Ruhestellungsfehler, bei dem die Augen bei Anwesenheit von Fusionsreizen in eine Arbeitsstellung gelangen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00050" y="3581400"/>
            <a:ext cx="84582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</a:t>
            </a:r>
            <a:r>
              <a:rPr kumimoji="1" lang="de-DE" sz="2800"/>
              <a:t>Es wird der gleiche Ruhestellungsfehler betrachtet wie bei der Messung einer Heterophorie, </a:t>
            </a:r>
            <a:r>
              <a:rPr kumimoji="1" lang="de-DE" sz="2800" b="1"/>
              <a:t>aber</a:t>
            </a:r>
            <a:r>
              <a:rPr kumimoji="1" lang="de-DE" sz="2800"/>
              <a:t>: 	</a:t>
            </a:r>
            <a:endParaRPr kumimoji="1" lang="de-DE" sz="32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12750" y="5638800"/>
            <a:ext cx="8229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</a:t>
            </a:r>
            <a:r>
              <a:rPr kumimoji="1" lang="de-DE" sz="2800"/>
              <a:t>Synonym: </a:t>
            </a:r>
            <a:r>
              <a:rPr kumimoji="1" lang="de-DE" sz="2800" u="sng"/>
              <a:t>latenter</a:t>
            </a:r>
            <a:r>
              <a:rPr kumimoji="1" lang="de-DE" sz="2800"/>
              <a:t> Ruhestellungsfehler (bei Messung der </a:t>
            </a:r>
            <a:r>
              <a:rPr kumimoji="1" lang="de-DE" sz="2800" u="sng"/>
              <a:t>optometrischen</a:t>
            </a:r>
            <a:r>
              <a:rPr kumimoji="1" lang="de-DE" sz="2800"/>
              <a:t> Ruhestellung)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52450" y="4586288"/>
            <a:ext cx="72199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 algn="ctr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 </a:t>
            </a:r>
            <a:r>
              <a:rPr kumimoji="1" lang="de-DE" sz="2800" b="1">
                <a:solidFill>
                  <a:srgbClr val="CC0000"/>
                </a:solidFill>
              </a:rPr>
              <a:t>Er wird unter anderen </a:t>
            </a:r>
            <a:br>
              <a:rPr kumimoji="1" lang="de-DE" sz="2800" b="1">
                <a:solidFill>
                  <a:srgbClr val="CC0000"/>
                </a:solidFill>
              </a:rPr>
            </a:br>
            <a:r>
              <a:rPr kumimoji="1" lang="de-DE" sz="2800" b="1">
                <a:solidFill>
                  <a:srgbClr val="CC0000"/>
                </a:solidFill>
              </a:rPr>
              <a:t>Bedingungen gemessen.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8" grpId="0" autoUpdateAnimBg="0"/>
      <p:bldP spid="18440" grpId="0" autoUpdateAnimBg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68291" name="AutoShape 3"/>
          <p:cNvSpPr>
            <a:spLocks noChangeArrowheads="1"/>
          </p:cNvSpPr>
          <p:nvPr/>
        </p:nvSpPr>
        <p:spPr bwMode="auto">
          <a:xfrm>
            <a:off x="2489200" y="4500563"/>
            <a:ext cx="1120775" cy="374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C0C0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von vorn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65338" y="3638550"/>
            <a:ext cx="1284287" cy="862013"/>
            <a:chOff x="1301" y="2292"/>
            <a:chExt cx="809" cy="543"/>
          </a:xfrm>
        </p:grpSpPr>
        <p:sp>
          <p:nvSpPr>
            <p:cNvPr id="35859" name="AutoShape 5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35860" name="AutoShape 6"/>
            <p:cNvCxnSpPr>
              <a:cxnSpLocks noChangeShapeType="1"/>
              <a:stCxn id="35847" idx="2"/>
              <a:endCxn id="35859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5861" name="AutoShape 7"/>
            <p:cNvCxnSpPr>
              <a:cxnSpLocks noChangeShapeType="1"/>
              <a:stCxn id="35859" idx="2"/>
              <a:endCxn id="268291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5845" name="AutoShape 8"/>
          <p:cNvSpPr>
            <a:spLocks noChangeArrowheads="1"/>
          </p:cNvSpPr>
          <p:nvPr/>
        </p:nvSpPr>
        <p:spPr bwMode="auto">
          <a:xfrm>
            <a:off x="3524250" y="2154238"/>
            <a:ext cx="2106613" cy="374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C0C0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Basis unten geben</a:t>
            </a:r>
            <a:endParaRPr lang="de-DE"/>
          </a:p>
        </p:txBody>
      </p:sp>
      <p:sp>
        <p:nvSpPr>
          <p:cNvPr id="35846" name="AutoShape 9"/>
          <p:cNvSpPr>
            <a:spLocks noChangeArrowheads="1"/>
          </p:cNvSpPr>
          <p:nvPr/>
        </p:nvSpPr>
        <p:spPr bwMode="auto">
          <a:xfrm>
            <a:off x="1874838" y="2741613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ja</a:t>
            </a:r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1184275" y="3292475"/>
            <a:ext cx="1762125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Iso vorn</a:t>
            </a:r>
            <a:r>
              <a:rPr lang="de-DE" sz="800">
                <a:solidFill>
                  <a:srgbClr val="969696"/>
                </a:solidFill>
              </a:rPr>
              <a:t> </a:t>
            </a:r>
            <a:r>
              <a:rPr lang="de-DE"/>
              <a:t>/</a:t>
            </a:r>
            <a:r>
              <a:rPr lang="de-DE" sz="800">
                <a:solidFill>
                  <a:srgbClr val="969696"/>
                </a:solidFill>
              </a:rPr>
              <a:t> </a:t>
            </a:r>
            <a:r>
              <a:rPr lang="de-DE"/>
              <a:t>hinten</a:t>
            </a:r>
            <a:r>
              <a:rPr lang="de-DE" sz="800"/>
              <a:t> </a:t>
            </a:r>
            <a:r>
              <a:rPr lang="de-DE"/>
              <a:t>?</a:t>
            </a:r>
          </a:p>
        </p:txBody>
      </p:sp>
      <p:sp>
        <p:nvSpPr>
          <p:cNvPr id="35848" name="AutoShape 11"/>
          <p:cNvSpPr>
            <a:spLocks noChangeArrowheads="1"/>
          </p:cNvSpPr>
          <p:nvPr/>
        </p:nvSpPr>
        <p:spPr bwMode="auto">
          <a:xfrm>
            <a:off x="876300" y="3884613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rgbClr val="969696"/>
                </a:solidFill>
              </a:rPr>
              <a:t>ja</a:t>
            </a:r>
          </a:p>
        </p:txBody>
      </p:sp>
      <p:sp>
        <p:nvSpPr>
          <p:cNvPr id="268300" name="Oval 12"/>
          <p:cNvSpPr>
            <a:spLocks noChangeArrowheads="1"/>
          </p:cNvSpPr>
          <p:nvPr/>
        </p:nvSpPr>
        <p:spPr bwMode="auto">
          <a:xfrm>
            <a:off x="574675" y="4456113"/>
            <a:ext cx="990600" cy="447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969696"/>
                </a:solidFill>
              </a:rPr>
              <a:t>fertig</a:t>
            </a:r>
          </a:p>
        </p:txBody>
      </p:sp>
      <p:cxnSp>
        <p:nvCxnSpPr>
          <p:cNvPr id="35850" name="AutoShape 13"/>
          <p:cNvCxnSpPr>
            <a:cxnSpLocks noChangeShapeType="1"/>
            <a:stCxn id="35847" idx="0"/>
            <a:endCxn id="35846" idx="2"/>
          </p:cNvCxnSpPr>
          <p:nvPr/>
        </p:nvCxnSpPr>
        <p:spPr bwMode="auto">
          <a:xfrm flipV="1">
            <a:off x="2065338" y="3122613"/>
            <a:ext cx="0" cy="169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1" name="AutoShape 14"/>
          <p:cNvCxnSpPr>
            <a:cxnSpLocks noChangeShapeType="1"/>
            <a:stCxn id="35847" idx="2"/>
            <a:endCxn id="35848" idx="0"/>
          </p:cNvCxnSpPr>
          <p:nvPr/>
        </p:nvCxnSpPr>
        <p:spPr bwMode="auto">
          <a:xfrm rot="5400000">
            <a:off x="1443037" y="3262313"/>
            <a:ext cx="246063" cy="998538"/>
          </a:xfrm>
          <a:prstGeom prst="bentConnector3">
            <a:avLst>
              <a:gd name="adj1" fmla="val 496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5852" name="AutoShape 15"/>
          <p:cNvCxnSpPr>
            <a:cxnSpLocks noChangeShapeType="1"/>
            <a:stCxn id="35848" idx="2"/>
            <a:endCxn id="268300" idx="0"/>
          </p:cNvCxnSpPr>
          <p:nvPr/>
        </p:nvCxnSpPr>
        <p:spPr bwMode="auto">
          <a:xfrm>
            <a:off x="1066800" y="4265613"/>
            <a:ext cx="3175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197350" y="1579563"/>
            <a:ext cx="754063" cy="3746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Höhe</a:t>
            </a:r>
            <a:endParaRPr lang="de-DE" sz="2800"/>
          </a:p>
        </p:txBody>
      </p:sp>
      <p:sp>
        <p:nvSpPr>
          <p:cNvPr id="35854" name="Rectangle 17"/>
          <p:cNvSpPr>
            <a:spLocks noChangeArrowheads="1"/>
          </p:cNvSpPr>
          <p:nvPr/>
        </p:nvSpPr>
        <p:spPr bwMode="auto">
          <a:xfrm>
            <a:off x="4124325" y="2762250"/>
            <a:ext cx="9017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besser</a:t>
            </a:r>
            <a:r>
              <a:rPr lang="de-DE" sz="800"/>
              <a:t> </a:t>
            </a:r>
            <a:r>
              <a:rPr lang="de-DE"/>
              <a:t>?</a:t>
            </a:r>
          </a:p>
        </p:txBody>
      </p:sp>
      <p:cxnSp>
        <p:nvCxnSpPr>
          <p:cNvPr id="35855" name="AutoShape 18"/>
          <p:cNvCxnSpPr>
            <a:cxnSpLocks noChangeShapeType="1"/>
            <a:stCxn id="35853" idx="2"/>
            <a:endCxn id="35845" idx="0"/>
          </p:cNvCxnSpPr>
          <p:nvPr/>
        </p:nvCxnSpPr>
        <p:spPr bwMode="auto">
          <a:xfrm>
            <a:off x="4575175" y="1954213"/>
            <a:ext cx="3175" cy="200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6" name="AutoShape 19"/>
          <p:cNvCxnSpPr>
            <a:cxnSpLocks noChangeShapeType="1"/>
            <a:stCxn id="35845" idx="2"/>
            <a:endCxn id="35854" idx="0"/>
          </p:cNvCxnSpPr>
          <p:nvPr/>
        </p:nvCxnSpPr>
        <p:spPr bwMode="auto">
          <a:xfrm flipH="1">
            <a:off x="4575175" y="2528888"/>
            <a:ext cx="3175" cy="233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7" name="AutoShape 20"/>
          <p:cNvCxnSpPr>
            <a:cxnSpLocks noChangeShapeType="1"/>
            <a:stCxn id="35854" idx="1"/>
            <a:endCxn id="35846" idx="3"/>
          </p:cNvCxnSpPr>
          <p:nvPr/>
        </p:nvCxnSpPr>
        <p:spPr bwMode="auto">
          <a:xfrm flipH="1" flipV="1">
            <a:off x="2255838" y="2932113"/>
            <a:ext cx="186848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8309" name="AutoShape 21"/>
          <p:cNvCxnSpPr>
            <a:cxnSpLocks noChangeShapeType="1"/>
          </p:cNvCxnSpPr>
          <p:nvPr/>
        </p:nvCxnSpPr>
        <p:spPr bwMode="auto">
          <a:xfrm rot="5400000" flipH="1" flipV="1">
            <a:off x="2020094" y="3371057"/>
            <a:ext cx="2533650" cy="474662"/>
          </a:xfrm>
          <a:prstGeom prst="bentConnector4">
            <a:avLst>
              <a:gd name="adj1" fmla="val -14787"/>
              <a:gd name="adj2" fmla="val -5739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animBg="1" autoUpdateAnimBg="0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69315" name="Oval 3"/>
          <p:cNvSpPr>
            <a:spLocks noChangeArrowheads="1"/>
          </p:cNvSpPr>
          <p:nvPr/>
        </p:nvSpPr>
        <p:spPr bwMode="auto">
          <a:xfrm>
            <a:off x="4448175" y="6215063"/>
            <a:ext cx="990600" cy="447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fertig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73775" y="3122613"/>
            <a:ext cx="2016125" cy="533400"/>
            <a:chOff x="3826" y="1967"/>
            <a:chExt cx="1270" cy="336"/>
          </a:xfrm>
        </p:grpSpPr>
        <p:sp>
          <p:nvSpPr>
            <p:cNvPr id="36904" name="AutoShape 5"/>
            <p:cNvSpPr>
              <a:spLocks noChangeArrowheads="1"/>
            </p:cNvSpPr>
            <p:nvPr/>
          </p:nvSpPr>
          <p:spPr bwMode="auto">
            <a:xfrm>
              <a:off x="3826" y="2067"/>
              <a:ext cx="1270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oben geben</a:t>
              </a:r>
            </a:p>
          </p:txBody>
        </p:sp>
        <p:cxnSp>
          <p:nvCxnSpPr>
            <p:cNvPr id="36905" name="AutoShape 6"/>
            <p:cNvCxnSpPr>
              <a:cxnSpLocks noChangeShapeType="1"/>
              <a:stCxn id="36893" idx="2"/>
              <a:endCxn id="36904" idx="0"/>
            </p:cNvCxnSpPr>
            <p:nvPr/>
          </p:nvCxnSpPr>
          <p:spPr bwMode="auto">
            <a:xfrm flipH="1">
              <a:off x="4461" y="1967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629400" y="3656013"/>
            <a:ext cx="901700" cy="600075"/>
            <a:chOff x="4176" y="2303"/>
            <a:chExt cx="568" cy="378"/>
          </a:xfrm>
        </p:grpSpPr>
        <p:sp>
          <p:nvSpPr>
            <p:cNvPr id="36902" name="Rectangle 8"/>
            <p:cNvSpPr>
              <a:spLocks noChangeArrowheads="1"/>
            </p:cNvSpPr>
            <p:nvPr/>
          </p:nvSpPr>
          <p:spPr bwMode="auto">
            <a:xfrm>
              <a:off x="4176" y="2463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36903" name="AutoShape 9"/>
            <p:cNvCxnSpPr>
              <a:cxnSpLocks noChangeShapeType="1"/>
              <a:stCxn id="36904" idx="2"/>
              <a:endCxn id="36902" idx="0"/>
            </p:cNvCxnSpPr>
            <p:nvPr/>
          </p:nvCxnSpPr>
          <p:spPr bwMode="auto">
            <a:xfrm flipH="1">
              <a:off x="4460" y="2303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60950" y="4881563"/>
            <a:ext cx="1762125" cy="517525"/>
            <a:chOff x="3188" y="3075"/>
            <a:chExt cx="1110" cy="326"/>
          </a:xfrm>
        </p:grpSpPr>
        <p:sp>
          <p:nvSpPr>
            <p:cNvPr id="36900" name="Rectangle 11"/>
            <p:cNvSpPr>
              <a:spLocks noChangeArrowheads="1"/>
            </p:cNvSpPr>
            <p:nvPr/>
          </p:nvSpPr>
          <p:spPr bwMode="auto">
            <a:xfrm>
              <a:off x="3188" y="3183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36901" name="AutoShape 12"/>
            <p:cNvCxnSpPr>
              <a:cxnSpLocks noChangeShapeType="1"/>
              <a:stCxn id="36898" idx="2"/>
              <a:endCxn id="36900" idx="0"/>
            </p:cNvCxnSpPr>
            <p:nvPr/>
          </p:nvCxnSpPr>
          <p:spPr bwMode="auto">
            <a:xfrm flipH="1">
              <a:off x="3743" y="3075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56275" y="4256088"/>
            <a:ext cx="1323975" cy="625475"/>
            <a:chOff x="3626" y="2681"/>
            <a:chExt cx="834" cy="394"/>
          </a:xfrm>
        </p:grpSpPr>
        <p:sp>
          <p:nvSpPr>
            <p:cNvPr id="36898" name="AutoShape 14"/>
            <p:cNvSpPr>
              <a:spLocks noChangeArrowheads="1"/>
            </p:cNvSpPr>
            <p:nvPr/>
          </p:nvSpPr>
          <p:spPr bwMode="auto">
            <a:xfrm>
              <a:off x="3626" y="2835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36899" name="AutoShape 15"/>
            <p:cNvCxnSpPr>
              <a:cxnSpLocks noChangeShapeType="1"/>
              <a:stCxn id="36902" idx="2"/>
              <a:endCxn id="36898" idx="0"/>
            </p:cNvCxnSpPr>
            <p:nvPr/>
          </p:nvCxnSpPr>
          <p:spPr bwMode="auto">
            <a:xfrm rot="5400000">
              <a:off x="4026" y="2401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756150" y="5399088"/>
            <a:ext cx="1185863" cy="815975"/>
            <a:chOff x="2996" y="3401"/>
            <a:chExt cx="747" cy="514"/>
          </a:xfrm>
        </p:grpSpPr>
        <p:sp>
          <p:nvSpPr>
            <p:cNvPr id="36895" name="AutoShape 17"/>
            <p:cNvSpPr>
              <a:spLocks noChangeArrowheads="1"/>
            </p:cNvSpPr>
            <p:nvPr/>
          </p:nvSpPr>
          <p:spPr bwMode="auto">
            <a:xfrm>
              <a:off x="2996" y="3553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36896" name="AutoShape 18"/>
            <p:cNvCxnSpPr>
              <a:cxnSpLocks noChangeShapeType="1"/>
              <a:stCxn id="36895" idx="2"/>
              <a:endCxn id="269315" idx="0"/>
            </p:cNvCxnSpPr>
            <p:nvPr/>
          </p:nvCxnSpPr>
          <p:spPr bwMode="auto">
            <a:xfrm flipH="1">
              <a:off x="3114" y="3793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897" name="AutoShape 19"/>
            <p:cNvCxnSpPr>
              <a:cxnSpLocks noChangeShapeType="1"/>
              <a:stCxn id="36900" idx="2"/>
              <a:endCxn id="36895" idx="0"/>
            </p:cNvCxnSpPr>
            <p:nvPr/>
          </p:nvCxnSpPr>
          <p:spPr bwMode="auto">
            <a:xfrm rot="5400000">
              <a:off x="3354" y="3163"/>
              <a:ext cx="152" cy="6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026025" y="2747963"/>
            <a:ext cx="2355850" cy="374650"/>
            <a:chOff x="3166" y="1731"/>
            <a:chExt cx="1484" cy="236"/>
          </a:xfrm>
        </p:grpSpPr>
        <p:sp>
          <p:nvSpPr>
            <p:cNvPr id="36893" name="AutoShape 21"/>
            <p:cNvSpPr>
              <a:spLocks noChangeArrowheads="1"/>
            </p:cNvSpPr>
            <p:nvPr/>
          </p:nvSpPr>
          <p:spPr bwMode="auto">
            <a:xfrm>
              <a:off x="4274" y="1731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36894" name="AutoShape 22"/>
            <p:cNvCxnSpPr>
              <a:cxnSpLocks noChangeShapeType="1"/>
              <a:stCxn id="36889" idx="3"/>
              <a:endCxn id="36893" idx="1"/>
            </p:cNvCxnSpPr>
            <p:nvPr/>
          </p:nvCxnSpPr>
          <p:spPr bwMode="auto">
            <a:xfrm>
              <a:off x="3166" y="1849"/>
              <a:ext cx="11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4675" y="1579563"/>
            <a:ext cx="5056188" cy="3324225"/>
            <a:chOff x="362" y="995"/>
            <a:chExt cx="3185" cy="2094"/>
          </a:xfrm>
        </p:grpSpPr>
        <p:cxnSp>
          <p:nvCxnSpPr>
            <p:cNvPr id="36875" name="AutoShape 24"/>
            <p:cNvCxnSpPr>
              <a:cxnSpLocks noChangeShapeType="1"/>
              <a:endCxn id="36876" idx="0"/>
            </p:cNvCxnSpPr>
            <p:nvPr/>
          </p:nvCxnSpPr>
          <p:spPr bwMode="auto">
            <a:xfrm flipH="1">
              <a:off x="2884" y="1246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876" name="AutoShape 25"/>
            <p:cNvSpPr>
              <a:spLocks noChangeArrowheads="1"/>
            </p:cNvSpPr>
            <p:nvPr/>
          </p:nvSpPr>
          <p:spPr bwMode="auto">
            <a:xfrm>
              <a:off x="2220" y="1357"/>
              <a:ext cx="1327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unten geben</a:t>
              </a:r>
            </a:p>
          </p:txBody>
        </p:sp>
        <p:sp>
          <p:nvSpPr>
            <p:cNvPr id="36877" name="AutoShape 26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6878" name="Rectangle 27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hinten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36879" name="AutoShape 28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6880" name="AutoShape 29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269342" name="Oval 30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</a:p>
          </p:txBody>
        </p:sp>
        <p:sp>
          <p:nvSpPr>
            <p:cNvPr id="36882" name="AutoShape 31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969696"/>
                  </a:solidFill>
                </a:rPr>
                <a:t>von vorn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36883" name="AutoShape 32"/>
            <p:cNvCxnSpPr>
              <a:cxnSpLocks noChangeShapeType="1"/>
              <a:stCxn id="36878" idx="0"/>
              <a:endCxn id="36877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4" name="AutoShape 33"/>
            <p:cNvCxnSpPr>
              <a:cxnSpLocks noChangeShapeType="1"/>
              <a:stCxn id="36878" idx="2"/>
              <a:endCxn id="36880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6885" name="AutoShape 34"/>
            <p:cNvCxnSpPr>
              <a:cxnSpLocks noChangeShapeType="1"/>
              <a:stCxn id="36878" idx="2"/>
              <a:endCxn id="36879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6886" name="AutoShape 35"/>
            <p:cNvCxnSpPr>
              <a:cxnSpLocks noChangeShapeType="1"/>
              <a:stCxn id="36879" idx="2"/>
              <a:endCxn id="269342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887" name="AutoShape 36"/>
            <p:cNvCxnSpPr>
              <a:cxnSpLocks noChangeShapeType="1"/>
              <a:stCxn id="36880" idx="2"/>
              <a:endCxn id="36882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888" name="AutoShape 37"/>
            <p:cNvSpPr>
              <a:spLocks noChangeArrowheads="1"/>
            </p:cNvSpPr>
            <p:nvPr/>
          </p:nvSpPr>
          <p:spPr bwMode="auto">
            <a:xfrm>
              <a:off x="2644" y="995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Höhe</a:t>
              </a:r>
              <a:endParaRPr lang="de-DE" sz="2800"/>
            </a:p>
          </p:txBody>
        </p:sp>
        <p:sp>
          <p:nvSpPr>
            <p:cNvPr id="36889" name="Rectangle 38"/>
            <p:cNvSpPr>
              <a:spLocks noChangeArrowheads="1"/>
            </p:cNvSpPr>
            <p:nvPr/>
          </p:nvSpPr>
          <p:spPr bwMode="auto">
            <a:xfrm>
              <a:off x="2598" y="1740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36890" name="AutoShape 39"/>
            <p:cNvCxnSpPr>
              <a:cxnSpLocks noChangeShapeType="1"/>
              <a:stCxn id="36876" idx="2"/>
              <a:endCxn id="36889" idx="0"/>
            </p:cNvCxnSpPr>
            <p:nvPr/>
          </p:nvCxnSpPr>
          <p:spPr bwMode="auto">
            <a:xfrm flipH="1">
              <a:off x="2882" y="1593"/>
              <a:ext cx="2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91" name="AutoShape 40"/>
            <p:cNvCxnSpPr>
              <a:cxnSpLocks noChangeShapeType="1"/>
              <a:stCxn id="36889" idx="1"/>
              <a:endCxn id="36877" idx="3"/>
            </p:cNvCxnSpPr>
            <p:nvPr/>
          </p:nvCxnSpPr>
          <p:spPr bwMode="auto">
            <a:xfrm flipH="1" flipV="1">
              <a:off x="1421" y="1847"/>
              <a:ext cx="1177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92" name="AutoShape 41"/>
            <p:cNvCxnSpPr>
              <a:cxnSpLocks noChangeShapeType="1"/>
            </p:cNvCxnSpPr>
            <p:nvPr/>
          </p:nvCxnSpPr>
          <p:spPr bwMode="auto">
            <a:xfrm rot="5400000" flipH="1" flipV="1">
              <a:off x="1273" y="2123"/>
              <a:ext cx="1596" cy="299"/>
            </a:xfrm>
            <a:prstGeom prst="bentConnector4">
              <a:avLst>
                <a:gd name="adj1" fmla="val -13662"/>
                <a:gd name="adj2" fmla="val -579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 autoUpdateAnimBg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270339" name="AutoShape 3"/>
          <p:cNvSpPr>
            <a:spLocks noChangeArrowheads="1"/>
          </p:cNvSpPr>
          <p:nvPr/>
        </p:nvSpPr>
        <p:spPr bwMode="auto">
          <a:xfrm>
            <a:off x="6372225" y="6253163"/>
            <a:ext cx="1120775" cy="374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69696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von vorn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2013" y="5399088"/>
            <a:ext cx="1284287" cy="854075"/>
            <a:chOff x="3743" y="3401"/>
            <a:chExt cx="809" cy="538"/>
          </a:xfrm>
        </p:grpSpPr>
        <p:sp>
          <p:nvSpPr>
            <p:cNvPr id="37927" name="AutoShape 5"/>
            <p:cNvSpPr>
              <a:spLocks noChangeArrowheads="1"/>
            </p:cNvSpPr>
            <p:nvPr/>
          </p:nvSpPr>
          <p:spPr bwMode="auto">
            <a:xfrm>
              <a:off x="4176" y="3552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37928" name="AutoShape 6"/>
            <p:cNvCxnSpPr>
              <a:cxnSpLocks noChangeShapeType="1"/>
              <a:stCxn id="37927" idx="2"/>
              <a:endCxn id="270339" idx="0"/>
            </p:cNvCxnSpPr>
            <p:nvPr/>
          </p:nvCxnSpPr>
          <p:spPr bwMode="auto">
            <a:xfrm>
              <a:off x="4364" y="3788"/>
              <a:ext cx="3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929" name="AutoShape 7"/>
            <p:cNvCxnSpPr>
              <a:cxnSpLocks noChangeShapeType="1"/>
              <a:stCxn id="37914" idx="2"/>
              <a:endCxn id="37927" idx="0"/>
            </p:cNvCxnSpPr>
            <p:nvPr/>
          </p:nvCxnSpPr>
          <p:spPr bwMode="auto">
            <a:xfrm rot="16200000" flipH="1">
              <a:off x="3978" y="3166"/>
              <a:ext cx="151" cy="621"/>
            </a:xfrm>
            <a:prstGeom prst="bentConnector3">
              <a:avLst>
                <a:gd name="adj1" fmla="val 49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74675" y="1579563"/>
            <a:ext cx="7515225" cy="5083175"/>
            <a:chOff x="362" y="995"/>
            <a:chExt cx="4734" cy="3202"/>
          </a:xfrm>
        </p:grpSpPr>
        <p:sp>
          <p:nvSpPr>
            <p:cNvPr id="37895" name="AutoShape 9"/>
            <p:cNvSpPr>
              <a:spLocks noChangeArrowheads="1"/>
            </p:cNvSpPr>
            <p:nvPr/>
          </p:nvSpPr>
          <p:spPr bwMode="auto">
            <a:xfrm>
              <a:off x="2220" y="1357"/>
              <a:ext cx="1327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unten geben</a:t>
              </a:r>
            </a:p>
          </p:txBody>
        </p:sp>
        <p:sp>
          <p:nvSpPr>
            <p:cNvPr id="37896" name="AutoShape 10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7897" name="AutoShape 11"/>
            <p:cNvSpPr>
              <a:spLocks noChangeArrowheads="1"/>
            </p:cNvSpPr>
            <p:nvPr/>
          </p:nvSpPr>
          <p:spPr bwMode="auto">
            <a:xfrm>
              <a:off x="4274" y="1731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7898" name="Rectangle 12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hinten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37899" name="AutoShape 13"/>
            <p:cNvSpPr>
              <a:spLocks noChangeArrowheads="1"/>
            </p:cNvSpPr>
            <p:nvPr/>
          </p:nvSpPr>
          <p:spPr bwMode="auto">
            <a:xfrm>
              <a:off x="3826" y="2067"/>
              <a:ext cx="1270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oben geben</a:t>
              </a:r>
            </a:p>
          </p:txBody>
        </p:sp>
        <p:sp>
          <p:nvSpPr>
            <p:cNvPr id="37900" name="AutoShape 14"/>
            <p:cNvSpPr>
              <a:spLocks noChangeArrowheads="1"/>
            </p:cNvSpPr>
            <p:nvPr/>
          </p:nvSpPr>
          <p:spPr bwMode="auto">
            <a:xfrm>
              <a:off x="3626" y="2835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7901" name="AutoShape 15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7902" name="AutoShape 16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270353" name="Oval 17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969696"/>
                  </a:solidFill>
                </a:rPr>
                <a:t>von vorn</a:t>
              </a:r>
            </a:p>
          </p:txBody>
        </p:sp>
        <p:sp>
          <p:nvSpPr>
            <p:cNvPr id="270355" name="Oval 19"/>
            <p:cNvSpPr>
              <a:spLocks noChangeArrowheads="1"/>
            </p:cNvSpPr>
            <p:nvPr/>
          </p:nvSpPr>
          <p:spPr bwMode="auto">
            <a:xfrm>
              <a:off x="2802" y="3915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cxnSp>
          <p:nvCxnSpPr>
            <p:cNvPr id="37906" name="AutoShape 20"/>
            <p:cNvCxnSpPr>
              <a:cxnSpLocks noChangeShapeType="1"/>
              <a:endCxn id="37895" idx="0"/>
            </p:cNvCxnSpPr>
            <p:nvPr/>
          </p:nvCxnSpPr>
          <p:spPr bwMode="auto">
            <a:xfrm flipH="1">
              <a:off x="2884" y="1246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07" name="AutoShape 21"/>
            <p:cNvCxnSpPr>
              <a:cxnSpLocks noChangeShapeType="1"/>
              <a:stCxn id="37897" idx="2"/>
              <a:endCxn id="37899" idx="0"/>
            </p:cNvCxnSpPr>
            <p:nvPr/>
          </p:nvCxnSpPr>
          <p:spPr bwMode="auto">
            <a:xfrm flipH="1">
              <a:off x="4461" y="1967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08" name="AutoShape 22"/>
            <p:cNvCxnSpPr>
              <a:cxnSpLocks noChangeShapeType="1"/>
              <a:stCxn id="37898" idx="0"/>
              <a:endCxn id="37896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09" name="AutoShape 23"/>
            <p:cNvCxnSpPr>
              <a:cxnSpLocks noChangeShapeType="1"/>
              <a:stCxn id="37898" idx="2"/>
              <a:endCxn id="37902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7910" name="AutoShape 24"/>
            <p:cNvCxnSpPr>
              <a:cxnSpLocks noChangeShapeType="1"/>
              <a:stCxn id="37898" idx="2"/>
              <a:endCxn id="37901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7911" name="AutoShape 25"/>
            <p:cNvCxnSpPr>
              <a:cxnSpLocks noChangeShapeType="1"/>
              <a:stCxn id="37901" idx="2"/>
              <a:endCxn id="270353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912" name="AutoShape 26"/>
            <p:cNvCxnSpPr>
              <a:cxnSpLocks noChangeShapeType="1"/>
              <a:stCxn id="37902" idx="2"/>
              <a:endCxn id="37904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7913" name="Rectangle 27"/>
            <p:cNvSpPr>
              <a:spLocks noChangeArrowheads="1"/>
            </p:cNvSpPr>
            <p:nvPr/>
          </p:nvSpPr>
          <p:spPr bwMode="auto">
            <a:xfrm>
              <a:off x="4176" y="2463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7914" name="Rectangle 28"/>
            <p:cNvSpPr>
              <a:spLocks noChangeArrowheads="1"/>
            </p:cNvSpPr>
            <p:nvPr/>
          </p:nvSpPr>
          <p:spPr bwMode="auto">
            <a:xfrm>
              <a:off x="3188" y="3183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7915" name="AutoShape 29"/>
            <p:cNvSpPr>
              <a:spLocks noChangeArrowheads="1"/>
            </p:cNvSpPr>
            <p:nvPr/>
          </p:nvSpPr>
          <p:spPr bwMode="auto">
            <a:xfrm>
              <a:off x="2996" y="3553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>
              <a:off x="2644" y="995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Höhe</a:t>
              </a:r>
              <a:endParaRPr lang="de-DE" sz="2800"/>
            </a:p>
          </p:txBody>
        </p:sp>
        <p:cxnSp>
          <p:nvCxnSpPr>
            <p:cNvPr id="37917" name="AutoShape 31"/>
            <p:cNvCxnSpPr>
              <a:cxnSpLocks noChangeShapeType="1"/>
              <a:stCxn id="37899" idx="2"/>
              <a:endCxn id="37913" idx="0"/>
            </p:cNvCxnSpPr>
            <p:nvPr/>
          </p:nvCxnSpPr>
          <p:spPr bwMode="auto">
            <a:xfrm flipH="1">
              <a:off x="4460" y="2303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18" name="AutoShape 32"/>
            <p:cNvCxnSpPr>
              <a:cxnSpLocks noChangeShapeType="1"/>
              <a:stCxn id="37900" idx="2"/>
              <a:endCxn id="37914" idx="0"/>
            </p:cNvCxnSpPr>
            <p:nvPr/>
          </p:nvCxnSpPr>
          <p:spPr bwMode="auto">
            <a:xfrm flipH="1">
              <a:off x="3743" y="3075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19" name="AutoShape 33"/>
            <p:cNvCxnSpPr>
              <a:cxnSpLocks noChangeShapeType="1"/>
              <a:stCxn id="37915" idx="2"/>
              <a:endCxn id="270355" idx="0"/>
            </p:cNvCxnSpPr>
            <p:nvPr/>
          </p:nvCxnSpPr>
          <p:spPr bwMode="auto">
            <a:xfrm flipH="1">
              <a:off x="3114" y="3793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920" name="AutoShape 34"/>
            <p:cNvCxnSpPr>
              <a:cxnSpLocks noChangeShapeType="1"/>
              <a:stCxn id="37913" idx="2"/>
              <a:endCxn id="37900" idx="0"/>
            </p:cNvCxnSpPr>
            <p:nvPr/>
          </p:nvCxnSpPr>
          <p:spPr bwMode="auto">
            <a:xfrm rot="5400000">
              <a:off x="4026" y="2401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7921" name="AutoShape 35"/>
            <p:cNvCxnSpPr>
              <a:cxnSpLocks noChangeShapeType="1"/>
              <a:stCxn id="37914" idx="2"/>
              <a:endCxn id="37915" idx="0"/>
            </p:cNvCxnSpPr>
            <p:nvPr/>
          </p:nvCxnSpPr>
          <p:spPr bwMode="auto">
            <a:xfrm rot="5400000">
              <a:off x="3354" y="3163"/>
              <a:ext cx="152" cy="6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7922" name="Rectangle 36"/>
            <p:cNvSpPr>
              <a:spLocks noChangeArrowheads="1"/>
            </p:cNvSpPr>
            <p:nvPr/>
          </p:nvSpPr>
          <p:spPr bwMode="auto">
            <a:xfrm>
              <a:off x="2598" y="1740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37923" name="AutoShape 37"/>
            <p:cNvCxnSpPr>
              <a:cxnSpLocks noChangeShapeType="1"/>
              <a:stCxn id="37895" idx="2"/>
              <a:endCxn id="37922" idx="0"/>
            </p:cNvCxnSpPr>
            <p:nvPr/>
          </p:nvCxnSpPr>
          <p:spPr bwMode="auto">
            <a:xfrm flipH="1">
              <a:off x="2882" y="1593"/>
              <a:ext cx="2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24" name="AutoShape 38"/>
            <p:cNvCxnSpPr>
              <a:cxnSpLocks noChangeShapeType="1"/>
              <a:stCxn id="37922" idx="3"/>
              <a:endCxn id="37897" idx="1"/>
            </p:cNvCxnSpPr>
            <p:nvPr/>
          </p:nvCxnSpPr>
          <p:spPr bwMode="auto">
            <a:xfrm>
              <a:off x="3166" y="1849"/>
              <a:ext cx="11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25" name="AutoShape 39"/>
            <p:cNvCxnSpPr>
              <a:cxnSpLocks noChangeShapeType="1"/>
              <a:stCxn id="37922" idx="1"/>
              <a:endCxn id="37896" idx="3"/>
            </p:cNvCxnSpPr>
            <p:nvPr/>
          </p:nvCxnSpPr>
          <p:spPr bwMode="auto">
            <a:xfrm flipH="1" flipV="1">
              <a:off x="1421" y="1847"/>
              <a:ext cx="1177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26" name="AutoShape 40"/>
            <p:cNvCxnSpPr>
              <a:cxnSpLocks noChangeShapeType="1"/>
            </p:cNvCxnSpPr>
            <p:nvPr/>
          </p:nvCxnSpPr>
          <p:spPr bwMode="auto">
            <a:xfrm rot="5400000" flipH="1" flipV="1">
              <a:off x="1273" y="2123"/>
              <a:ext cx="1596" cy="299"/>
            </a:xfrm>
            <a:prstGeom prst="bentConnector4">
              <a:avLst>
                <a:gd name="adj1" fmla="val -13662"/>
                <a:gd name="adj2" fmla="val -579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270377" name="AutoShape 41"/>
          <p:cNvCxnSpPr>
            <a:cxnSpLocks noChangeShapeType="1"/>
          </p:cNvCxnSpPr>
          <p:nvPr/>
        </p:nvCxnSpPr>
        <p:spPr bwMode="auto">
          <a:xfrm flipV="1">
            <a:off x="7493000" y="3468688"/>
            <a:ext cx="596900" cy="2971800"/>
          </a:xfrm>
          <a:prstGeom prst="bentConnector3">
            <a:avLst>
              <a:gd name="adj1" fmla="val 23218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 autoUpdateAnimBg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80250" y="4256088"/>
            <a:ext cx="1444625" cy="808037"/>
            <a:chOff x="4460" y="2681"/>
            <a:chExt cx="910" cy="509"/>
          </a:xfrm>
        </p:grpSpPr>
        <p:sp>
          <p:nvSpPr>
            <p:cNvPr id="38955" name="AutoShape 4"/>
            <p:cNvSpPr>
              <a:spLocks noChangeArrowheads="1"/>
            </p:cNvSpPr>
            <p:nvPr/>
          </p:nvSpPr>
          <p:spPr bwMode="auto">
            <a:xfrm>
              <a:off x="4994" y="283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38956" name="AutoShape 5"/>
            <p:cNvCxnSpPr>
              <a:cxnSpLocks noChangeShapeType="1"/>
              <a:stCxn id="38940" idx="2"/>
              <a:endCxn id="38955" idx="0"/>
            </p:cNvCxnSpPr>
            <p:nvPr/>
          </p:nvCxnSpPr>
          <p:spPr bwMode="auto">
            <a:xfrm rot="16200000" flipH="1">
              <a:off x="4743" y="2398"/>
              <a:ext cx="156" cy="7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57" name="AutoShape 6"/>
            <p:cNvCxnSpPr>
              <a:cxnSpLocks noChangeShapeType="1"/>
              <a:stCxn id="38955" idx="2"/>
            </p:cNvCxnSpPr>
            <p:nvPr/>
          </p:nvCxnSpPr>
          <p:spPr bwMode="auto">
            <a:xfrm>
              <a:off x="5182" y="3073"/>
              <a:ext cx="2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4675" y="1579563"/>
            <a:ext cx="7515225" cy="5083175"/>
            <a:chOff x="362" y="995"/>
            <a:chExt cx="4734" cy="3202"/>
          </a:xfrm>
        </p:grpSpPr>
        <p:sp>
          <p:nvSpPr>
            <p:cNvPr id="38918" name="AutoShape 8"/>
            <p:cNvSpPr>
              <a:spLocks noChangeArrowheads="1"/>
            </p:cNvSpPr>
            <p:nvPr/>
          </p:nvSpPr>
          <p:spPr bwMode="auto">
            <a:xfrm>
              <a:off x="3626" y="2835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8919" name="AutoShape 9"/>
            <p:cNvSpPr>
              <a:spLocks noChangeArrowheads="1"/>
            </p:cNvSpPr>
            <p:nvPr/>
          </p:nvSpPr>
          <p:spPr bwMode="auto">
            <a:xfrm>
              <a:off x="4014" y="3939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969696"/>
                  </a:solidFill>
                </a:rPr>
                <a:t>von vorn</a:t>
              </a:r>
            </a:p>
          </p:txBody>
        </p:sp>
        <p:sp>
          <p:nvSpPr>
            <p:cNvPr id="271370" name="Oval 10"/>
            <p:cNvSpPr>
              <a:spLocks noChangeArrowheads="1"/>
            </p:cNvSpPr>
            <p:nvPr/>
          </p:nvSpPr>
          <p:spPr bwMode="auto">
            <a:xfrm>
              <a:off x="2802" y="3915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  <a:endParaRPr lang="de-DE" sz="2800">
                <a:solidFill>
                  <a:srgbClr val="969696"/>
                </a:solidFill>
              </a:endParaRPr>
            </a:p>
          </p:txBody>
        </p:sp>
        <p:sp>
          <p:nvSpPr>
            <p:cNvPr id="38921" name="Rectangle 11"/>
            <p:cNvSpPr>
              <a:spLocks noChangeArrowheads="1"/>
            </p:cNvSpPr>
            <p:nvPr/>
          </p:nvSpPr>
          <p:spPr bwMode="auto">
            <a:xfrm>
              <a:off x="3188" y="3183"/>
              <a:ext cx="111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hinten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38922" name="AutoShape 12"/>
            <p:cNvSpPr>
              <a:spLocks noChangeArrowheads="1"/>
            </p:cNvSpPr>
            <p:nvPr/>
          </p:nvSpPr>
          <p:spPr bwMode="auto">
            <a:xfrm>
              <a:off x="2996" y="3553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8923" name="AutoShape 13"/>
            <p:cNvSpPr>
              <a:spLocks noChangeArrowheads="1"/>
            </p:cNvSpPr>
            <p:nvPr/>
          </p:nvSpPr>
          <p:spPr bwMode="auto">
            <a:xfrm>
              <a:off x="4176" y="3552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38924" name="AutoShape 14"/>
            <p:cNvSpPr>
              <a:spLocks noChangeArrowheads="1"/>
            </p:cNvSpPr>
            <p:nvPr/>
          </p:nvSpPr>
          <p:spPr bwMode="auto">
            <a:xfrm>
              <a:off x="2220" y="1357"/>
              <a:ext cx="1327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unten geben</a:t>
              </a:r>
            </a:p>
          </p:txBody>
        </p:sp>
        <p:sp>
          <p:nvSpPr>
            <p:cNvPr id="38925" name="AutoShape 15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8926" name="AutoShape 16"/>
            <p:cNvSpPr>
              <a:spLocks noChangeArrowheads="1"/>
            </p:cNvSpPr>
            <p:nvPr/>
          </p:nvSpPr>
          <p:spPr bwMode="auto">
            <a:xfrm>
              <a:off x="4274" y="1731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8927" name="Rectangle 17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hinten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>
                  <a:solidFill>
                    <a:srgbClr val="969696"/>
                  </a:solidFill>
                </a:rPr>
                <a:t>?</a:t>
              </a:r>
            </a:p>
          </p:txBody>
        </p:sp>
        <p:sp>
          <p:nvSpPr>
            <p:cNvPr id="38928" name="AutoShape 18"/>
            <p:cNvSpPr>
              <a:spLocks noChangeArrowheads="1"/>
            </p:cNvSpPr>
            <p:nvPr/>
          </p:nvSpPr>
          <p:spPr bwMode="auto">
            <a:xfrm>
              <a:off x="3826" y="2067"/>
              <a:ext cx="1270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oben geben</a:t>
              </a:r>
            </a:p>
          </p:txBody>
        </p:sp>
        <p:sp>
          <p:nvSpPr>
            <p:cNvPr id="38929" name="AutoShape 19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sp>
          <p:nvSpPr>
            <p:cNvPr id="38930" name="AutoShape 20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nein</a:t>
              </a:r>
            </a:p>
          </p:txBody>
        </p:sp>
        <p:sp>
          <p:nvSpPr>
            <p:cNvPr id="271381" name="Oval 21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>
                  <a:solidFill>
                    <a:srgbClr val="969696"/>
                  </a:solidFill>
                </a:rPr>
                <a:t>fertig</a:t>
              </a:r>
            </a:p>
          </p:txBody>
        </p:sp>
        <p:sp>
          <p:nvSpPr>
            <p:cNvPr id="38932" name="AutoShape 22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>
                  <a:solidFill>
                    <a:srgbClr val="969696"/>
                  </a:solidFill>
                </a:rPr>
                <a:t>von vorn</a:t>
              </a:r>
            </a:p>
          </p:txBody>
        </p:sp>
        <p:cxnSp>
          <p:nvCxnSpPr>
            <p:cNvPr id="38933" name="AutoShape 23"/>
            <p:cNvCxnSpPr>
              <a:cxnSpLocks noChangeShapeType="1"/>
              <a:endCxn id="38924" idx="0"/>
            </p:cNvCxnSpPr>
            <p:nvPr/>
          </p:nvCxnSpPr>
          <p:spPr bwMode="auto">
            <a:xfrm flipH="1">
              <a:off x="2884" y="1246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934" name="AutoShape 24"/>
            <p:cNvCxnSpPr>
              <a:cxnSpLocks noChangeShapeType="1"/>
              <a:stCxn id="38926" idx="2"/>
              <a:endCxn id="38928" idx="0"/>
            </p:cNvCxnSpPr>
            <p:nvPr/>
          </p:nvCxnSpPr>
          <p:spPr bwMode="auto">
            <a:xfrm flipH="1">
              <a:off x="4461" y="1967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935" name="AutoShape 25"/>
            <p:cNvCxnSpPr>
              <a:cxnSpLocks noChangeShapeType="1"/>
              <a:stCxn id="38927" idx="0"/>
              <a:endCxn id="38925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936" name="AutoShape 26"/>
            <p:cNvCxnSpPr>
              <a:cxnSpLocks noChangeShapeType="1"/>
              <a:stCxn id="38927" idx="2"/>
              <a:endCxn id="38930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37" name="AutoShape 27"/>
            <p:cNvCxnSpPr>
              <a:cxnSpLocks noChangeShapeType="1"/>
              <a:stCxn id="38927" idx="2"/>
              <a:endCxn id="38929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38" name="AutoShape 28"/>
            <p:cNvCxnSpPr>
              <a:cxnSpLocks noChangeShapeType="1"/>
              <a:stCxn id="38929" idx="2"/>
              <a:endCxn id="271381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939" name="AutoShape 29"/>
            <p:cNvCxnSpPr>
              <a:cxnSpLocks noChangeShapeType="1"/>
              <a:stCxn id="38930" idx="2"/>
              <a:endCxn id="38932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8940" name="Rectangle 30"/>
            <p:cNvSpPr>
              <a:spLocks noChangeArrowheads="1"/>
            </p:cNvSpPr>
            <p:nvPr/>
          </p:nvSpPr>
          <p:spPr bwMode="auto">
            <a:xfrm>
              <a:off x="4176" y="2463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8941" name="AutoShape 31"/>
            <p:cNvSpPr>
              <a:spLocks noChangeArrowheads="1"/>
            </p:cNvSpPr>
            <p:nvPr/>
          </p:nvSpPr>
          <p:spPr bwMode="auto">
            <a:xfrm>
              <a:off x="2644" y="995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Höhe</a:t>
              </a:r>
              <a:endParaRPr lang="de-DE" sz="2800"/>
            </a:p>
          </p:txBody>
        </p:sp>
        <p:cxnSp>
          <p:nvCxnSpPr>
            <p:cNvPr id="38942" name="AutoShape 32"/>
            <p:cNvCxnSpPr>
              <a:cxnSpLocks noChangeShapeType="1"/>
              <a:stCxn id="38928" idx="2"/>
              <a:endCxn id="38940" idx="0"/>
            </p:cNvCxnSpPr>
            <p:nvPr/>
          </p:nvCxnSpPr>
          <p:spPr bwMode="auto">
            <a:xfrm flipH="1">
              <a:off x="4460" y="2303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943" name="AutoShape 33"/>
            <p:cNvCxnSpPr>
              <a:cxnSpLocks noChangeShapeType="1"/>
            </p:cNvCxnSpPr>
            <p:nvPr/>
          </p:nvCxnSpPr>
          <p:spPr bwMode="auto">
            <a:xfrm flipH="1">
              <a:off x="3743" y="3075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944" name="AutoShape 34"/>
            <p:cNvCxnSpPr>
              <a:cxnSpLocks noChangeShapeType="1"/>
            </p:cNvCxnSpPr>
            <p:nvPr/>
          </p:nvCxnSpPr>
          <p:spPr bwMode="auto">
            <a:xfrm>
              <a:off x="4364" y="3788"/>
              <a:ext cx="3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945" name="AutoShape 35"/>
            <p:cNvCxnSpPr>
              <a:cxnSpLocks noChangeShapeType="1"/>
            </p:cNvCxnSpPr>
            <p:nvPr/>
          </p:nvCxnSpPr>
          <p:spPr bwMode="auto">
            <a:xfrm flipH="1">
              <a:off x="3114" y="3793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946" name="AutoShape 36"/>
            <p:cNvCxnSpPr>
              <a:cxnSpLocks noChangeShapeType="1"/>
              <a:stCxn id="38940" idx="2"/>
              <a:endCxn id="38918" idx="0"/>
            </p:cNvCxnSpPr>
            <p:nvPr/>
          </p:nvCxnSpPr>
          <p:spPr bwMode="auto">
            <a:xfrm rot="5400000">
              <a:off x="4026" y="2401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47" name="AutoShape 37"/>
            <p:cNvCxnSpPr>
              <a:cxnSpLocks noChangeShapeType="1"/>
            </p:cNvCxnSpPr>
            <p:nvPr/>
          </p:nvCxnSpPr>
          <p:spPr bwMode="auto">
            <a:xfrm rot="16200000" flipH="1">
              <a:off x="3978" y="3166"/>
              <a:ext cx="151" cy="621"/>
            </a:xfrm>
            <a:prstGeom prst="bentConnector3">
              <a:avLst>
                <a:gd name="adj1" fmla="val 49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48" name="AutoShape 38"/>
            <p:cNvCxnSpPr>
              <a:cxnSpLocks noChangeShapeType="1"/>
            </p:cNvCxnSpPr>
            <p:nvPr/>
          </p:nvCxnSpPr>
          <p:spPr bwMode="auto">
            <a:xfrm rot="5400000">
              <a:off x="3354" y="3163"/>
              <a:ext cx="152" cy="6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8949" name="Rectangle 39"/>
            <p:cNvSpPr>
              <a:spLocks noChangeArrowheads="1"/>
            </p:cNvSpPr>
            <p:nvPr/>
          </p:nvSpPr>
          <p:spPr bwMode="auto">
            <a:xfrm>
              <a:off x="2598" y="1740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38950" name="AutoShape 40"/>
            <p:cNvCxnSpPr>
              <a:cxnSpLocks noChangeShapeType="1"/>
              <a:stCxn id="38924" idx="2"/>
              <a:endCxn id="38949" idx="0"/>
            </p:cNvCxnSpPr>
            <p:nvPr/>
          </p:nvCxnSpPr>
          <p:spPr bwMode="auto">
            <a:xfrm flipH="1">
              <a:off x="2882" y="1593"/>
              <a:ext cx="2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951" name="AutoShape 41"/>
            <p:cNvCxnSpPr>
              <a:cxnSpLocks noChangeShapeType="1"/>
              <a:stCxn id="38949" idx="3"/>
              <a:endCxn id="38926" idx="1"/>
            </p:cNvCxnSpPr>
            <p:nvPr/>
          </p:nvCxnSpPr>
          <p:spPr bwMode="auto">
            <a:xfrm>
              <a:off x="3166" y="1849"/>
              <a:ext cx="11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952" name="AutoShape 42"/>
            <p:cNvCxnSpPr>
              <a:cxnSpLocks noChangeShapeType="1"/>
              <a:stCxn id="38949" idx="1"/>
              <a:endCxn id="38925" idx="3"/>
            </p:cNvCxnSpPr>
            <p:nvPr/>
          </p:nvCxnSpPr>
          <p:spPr bwMode="auto">
            <a:xfrm flipH="1" flipV="1">
              <a:off x="1421" y="1847"/>
              <a:ext cx="1177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953" name="AutoShape 43"/>
            <p:cNvCxnSpPr>
              <a:cxnSpLocks noChangeShapeType="1"/>
            </p:cNvCxnSpPr>
            <p:nvPr/>
          </p:nvCxnSpPr>
          <p:spPr bwMode="auto">
            <a:xfrm rot="5400000" flipH="1" flipV="1">
              <a:off x="1273" y="2123"/>
              <a:ext cx="1596" cy="299"/>
            </a:xfrm>
            <a:prstGeom prst="bentConnector4">
              <a:avLst>
                <a:gd name="adj1" fmla="val -13662"/>
                <a:gd name="adj2" fmla="val -579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8954" name="AutoShape 44"/>
            <p:cNvCxnSpPr>
              <a:cxnSpLocks noChangeShapeType="1"/>
            </p:cNvCxnSpPr>
            <p:nvPr/>
          </p:nvCxnSpPr>
          <p:spPr bwMode="auto">
            <a:xfrm flipV="1">
              <a:off x="4720" y="2185"/>
              <a:ext cx="376" cy="1872"/>
            </a:xfrm>
            <a:prstGeom prst="bentConnector3">
              <a:avLst>
                <a:gd name="adj1" fmla="val 2321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71405" name="AutoShape 45"/>
          <p:cNvSpPr>
            <a:spLocks noChangeArrowheads="1"/>
          </p:cNvSpPr>
          <p:nvPr/>
        </p:nvSpPr>
        <p:spPr bwMode="auto">
          <a:xfrm>
            <a:off x="7858125" y="5057775"/>
            <a:ext cx="738188" cy="3746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de-DE" b="1"/>
              <a:t>Seite</a:t>
            </a:r>
            <a:endParaRPr lang="de-D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05" grpId="0" animBg="1" autoUpdateAnimBg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4675" y="1579563"/>
            <a:ext cx="8021638" cy="5083175"/>
            <a:chOff x="362" y="995"/>
            <a:chExt cx="5053" cy="3202"/>
          </a:xfrm>
        </p:grpSpPr>
        <p:sp>
          <p:nvSpPr>
            <p:cNvPr id="39940" name="AutoShape 4"/>
            <p:cNvSpPr>
              <a:spLocks noChangeArrowheads="1"/>
            </p:cNvSpPr>
            <p:nvPr/>
          </p:nvSpPr>
          <p:spPr bwMode="auto">
            <a:xfrm>
              <a:off x="2220" y="1357"/>
              <a:ext cx="1327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unten geben</a:t>
              </a:r>
            </a:p>
          </p:txBody>
        </p:sp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181" y="172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4274" y="1731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746" y="2074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3826" y="2067"/>
              <a:ext cx="1270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Basis oben geben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3626" y="2835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4994" y="2837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552" y="2447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734" y="2449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272397" name="Oval 13"/>
            <p:cNvSpPr>
              <a:spLocks noChangeArrowheads="1"/>
            </p:cNvSpPr>
            <p:nvPr/>
          </p:nvSpPr>
          <p:spPr bwMode="auto">
            <a:xfrm>
              <a:off x="362" y="2807"/>
              <a:ext cx="624" cy="2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fertig</a:t>
              </a:r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1568" y="2835"/>
              <a:ext cx="706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</a:p>
          </p:txBody>
        </p:sp>
        <p:sp>
          <p:nvSpPr>
            <p:cNvPr id="39951" name="AutoShape 15"/>
            <p:cNvSpPr>
              <a:spLocks noChangeArrowheads="1"/>
            </p:cNvSpPr>
            <p:nvPr/>
          </p:nvSpPr>
          <p:spPr bwMode="auto">
            <a:xfrm>
              <a:off x="4014" y="3939"/>
              <a:ext cx="706" cy="2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von vorn</a:t>
              </a:r>
            </a:p>
          </p:txBody>
        </p:sp>
        <p:sp>
          <p:nvSpPr>
            <p:cNvPr id="272400" name="Oval 16"/>
            <p:cNvSpPr>
              <a:spLocks noChangeArrowheads="1"/>
            </p:cNvSpPr>
            <p:nvPr/>
          </p:nvSpPr>
          <p:spPr bwMode="auto">
            <a:xfrm>
              <a:off x="2802" y="3915"/>
              <a:ext cx="624" cy="2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fertig</a:t>
              </a:r>
              <a:endParaRPr lang="de-DE" sz="2800"/>
            </a:p>
          </p:txBody>
        </p:sp>
        <p:cxnSp>
          <p:nvCxnSpPr>
            <p:cNvPr id="39953" name="AutoShape 17"/>
            <p:cNvCxnSpPr>
              <a:cxnSpLocks noChangeShapeType="1"/>
              <a:endCxn id="39940" idx="0"/>
            </p:cNvCxnSpPr>
            <p:nvPr/>
          </p:nvCxnSpPr>
          <p:spPr bwMode="auto">
            <a:xfrm flipH="1">
              <a:off x="2884" y="1246"/>
              <a:ext cx="1" cy="1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54" name="AutoShape 18"/>
            <p:cNvCxnSpPr>
              <a:cxnSpLocks noChangeShapeType="1"/>
              <a:stCxn id="39942" idx="2"/>
              <a:endCxn id="39944" idx="0"/>
            </p:cNvCxnSpPr>
            <p:nvPr/>
          </p:nvCxnSpPr>
          <p:spPr bwMode="auto">
            <a:xfrm flipH="1">
              <a:off x="4461" y="1967"/>
              <a:ext cx="1" cy="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55" name="AutoShape 19"/>
            <p:cNvCxnSpPr>
              <a:cxnSpLocks noChangeShapeType="1"/>
              <a:stCxn id="39943" idx="0"/>
              <a:endCxn id="39941" idx="2"/>
            </p:cNvCxnSpPr>
            <p:nvPr/>
          </p:nvCxnSpPr>
          <p:spPr bwMode="auto">
            <a:xfrm flipV="1">
              <a:off x="1301" y="1967"/>
              <a:ext cx="0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56" name="AutoShape 20"/>
            <p:cNvCxnSpPr>
              <a:cxnSpLocks noChangeShapeType="1"/>
              <a:stCxn id="39943" idx="2"/>
              <a:endCxn id="39948" idx="0"/>
            </p:cNvCxnSpPr>
            <p:nvPr/>
          </p:nvCxnSpPr>
          <p:spPr bwMode="auto">
            <a:xfrm rot="16200000" flipH="1">
              <a:off x="1533" y="2060"/>
              <a:ext cx="157" cy="621"/>
            </a:xfrm>
            <a:prstGeom prst="bentConnector3">
              <a:avLst>
                <a:gd name="adj1" fmla="val 496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57" name="AutoShape 21"/>
            <p:cNvCxnSpPr>
              <a:cxnSpLocks noChangeShapeType="1"/>
              <a:stCxn id="39943" idx="2"/>
              <a:endCxn id="39947" idx="0"/>
            </p:cNvCxnSpPr>
            <p:nvPr/>
          </p:nvCxnSpPr>
          <p:spPr bwMode="auto">
            <a:xfrm rot="5400000">
              <a:off x="909" y="2055"/>
              <a:ext cx="155" cy="629"/>
            </a:xfrm>
            <a:prstGeom prst="bentConnector3">
              <a:avLst>
                <a:gd name="adj1" fmla="val 49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58" name="AutoShape 22"/>
            <p:cNvCxnSpPr>
              <a:cxnSpLocks noChangeShapeType="1"/>
              <a:stCxn id="39947" idx="2"/>
              <a:endCxn id="272397" idx="0"/>
            </p:cNvCxnSpPr>
            <p:nvPr/>
          </p:nvCxnSpPr>
          <p:spPr bwMode="auto">
            <a:xfrm>
              <a:off x="672" y="2687"/>
              <a:ext cx="2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9959" name="AutoShape 23"/>
            <p:cNvCxnSpPr>
              <a:cxnSpLocks noChangeShapeType="1"/>
              <a:stCxn id="39948" idx="2"/>
              <a:endCxn id="39950" idx="0"/>
            </p:cNvCxnSpPr>
            <p:nvPr/>
          </p:nvCxnSpPr>
          <p:spPr bwMode="auto">
            <a:xfrm flipH="1">
              <a:off x="1921" y="2685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4176" y="2463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3188" y="3183"/>
              <a:ext cx="1110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Iso vorn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/</a:t>
              </a:r>
              <a:r>
                <a:rPr lang="de-DE" sz="800">
                  <a:solidFill>
                    <a:srgbClr val="969696"/>
                  </a:solidFill>
                </a:rPr>
                <a:t> </a:t>
              </a:r>
              <a:r>
                <a:rPr lang="de-DE"/>
                <a:t>hinten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sp>
          <p:nvSpPr>
            <p:cNvPr id="39962" name="AutoShape 26"/>
            <p:cNvSpPr>
              <a:spLocks noChangeArrowheads="1"/>
            </p:cNvSpPr>
            <p:nvPr/>
          </p:nvSpPr>
          <p:spPr bwMode="auto">
            <a:xfrm>
              <a:off x="2996" y="3553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sp>
          <p:nvSpPr>
            <p:cNvPr id="39963" name="AutoShape 27"/>
            <p:cNvSpPr>
              <a:spLocks noChangeArrowheads="1"/>
            </p:cNvSpPr>
            <p:nvPr/>
          </p:nvSpPr>
          <p:spPr bwMode="auto">
            <a:xfrm>
              <a:off x="4176" y="3552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sp>
          <p:nvSpPr>
            <p:cNvPr id="39964" name="AutoShape 28"/>
            <p:cNvSpPr>
              <a:spLocks noChangeArrowheads="1"/>
            </p:cNvSpPr>
            <p:nvPr/>
          </p:nvSpPr>
          <p:spPr bwMode="auto">
            <a:xfrm>
              <a:off x="2644" y="995"/>
              <a:ext cx="47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Höhe</a:t>
              </a:r>
              <a:endParaRPr lang="de-DE" sz="2800"/>
            </a:p>
          </p:txBody>
        </p:sp>
        <p:cxnSp>
          <p:nvCxnSpPr>
            <p:cNvPr id="39965" name="AutoShape 29"/>
            <p:cNvCxnSpPr>
              <a:cxnSpLocks noChangeShapeType="1"/>
              <a:stCxn id="39944" idx="2"/>
              <a:endCxn id="39960" idx="0"/>
            </p:cNvCxnSpPr>
            <p:nvPr/>
          </p:nvCxnSpPr>
          <p:spPr bwMode="auto">
            <a:xfrm flipH="1">
              <a:off x="4460" y="2303"/>
              <a:ext cx="1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6" name="AutoShape 30"/>
            <p:cNvCxnSpPr>
              <a:cxnSpLocks noChangeShapeType="1"/>
              <a:stCxn id="39945" idx="2"/>
              <a:endCxn id="39961" idx="0"/>
            </p:cNvCxnSpPr>
            <p:nvPr/>
          </p:nvCxnSpPr>
          <p:spPr bwMode="auto">
            <a:xfrm flipH="1">
              <a:off x="3743" y="3075"/>
              <a:ext cx="3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67" name="AutoShape 31"/>
            <p:cNvCxnSpPr>
              <a:cxnSpLocks noChangeShapeType="1"/>
              <a:stCxn id="39963" idx="2"/>
              <a:endCxn id="39951" idx="0"/>
            </p:cNvCxnSpPr>
            <p:nvPr/>
          </p:nvCxnSpPr>
          <p:spPr bwMode="auto">
            <a:xfrm>
              <a:off x="4364" y="3788"/>
              <a:ext cx="3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9968" name="AutoShape 32"/>
            <p:cNvCxnSpPr>
              <a:cxnSpLocks noChangeShapeType="1"/>
              <a:stCxn id="39962" idx="2"/>
              <a:endCxn id="272400" idx="0"/>
            </p:cNvCxnSpPr>
            <p:nvPr/>
          </p:nvCxnSpPr>
          <p:spPr bwMode="auto">
            <a:xfrm flipH="1">
              <a:off x="3114" y="3793"/>
              <a:ext cx="2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9969" name="AutoShape 33"/>
            <p:cNvCxnSpPr>
              <a:cxnSpLocks noChangeShapeType="1"/>
              <a:stCxn id="39960" idx="2"/>
              <a:endCxn id="39946" idx="0"/>
            </p:cNvCxnSpPr>
            <p:nvPr/>
          </p:nvCxnSpPr>
          <p:spPr bwMode="auto">
            <a:xfrm rot="16200000" flipH="1">
              <a:off x="4743" y="2398"/>
              <a:ext cx="156" cy="72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70" name="AutoShape 34"/>
            <p:cNvCxnSpPr>
              <a:cxnSpLocks noChangeShapeType="1"/>
              <a:stCxn id="39960" idx="2"/>
              <a:endCxn id="39945" idx="0"/>
            </p:cNvCxnSpPr>
            <p:nvPr/>
          </p:nvCxnSpPr>
          <p:spPr bwMode="auto">
            <a:xfrm rot="5400000">
              <a:off x="4026" y="2401"/>
              <a:ext cx="154" cy="7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71" name="AutoShape 35"/>
            <p:cNvCxnSpPr>
              <a:cxnSpLocks noChangeShapeType="1"/>
              <a:stCxn id="39961" idx="2"/>
              <a:endCxn id="39963" idx="0"/>
            </p:cNvCxnSpPr>
            <p:nvPr/>
          </p:nvCxnSpPr>
          <p:spPr bwMode="auto">
            <a:xfrm rot="16200000" flipH="1">
              <a:off x="3978" y="3166"/>
              <a:ext cx="151" cy="621"/>
            </a:xfrm>
            <a:prstGeom prst="bentConnector3">
              <a:avLst>
                <a:gd name="adj1" fmla="val 49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72" name="AutoShape 36"/>
            <p:cNvCxnSpPr>
              <a:cxnSpLocks noChangeShapeType="1"/>
              <a:stCxn id="39961" idx="2"/>
              <a:endCxn id="39962" idx="0"/>
            </p:cNvCxnSpPr>
            <p:nvPr/>
          </p:nvCxnSpPr>
          <p:spPr bwMode="auto">
            <a:xfrm rot="5400000">
              <a:off x="3354" y="3163"/>
              <a:ext cx="152" cy="62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9973" name="Rectangle 37"/>
            <p:cNvSpPr>
              <a:spLocks noChangeArrowheads="1"/>
            </p:cNvSpPr>
            <p:nvPr/>
          </p:nvSpPr>
          <p:spPr bwMode="auto">
            <a:xfrm>
              <a:off x="2598" y="1740"/>
              <a:ext cx="568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besser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39974" name="AutoShape 38"/>
            <p:cNvCxnSpPr>
              <a:cxnSpLocks noChangeShapeType="1"/>
              <a:stCxn id="39940" idx="2"/>
              <a:endCxn id="39973" idx="0"/>
            </p:cNvCxnSpPr>
            <p:nvPr/>
          </p:nvCxnSpPr>
          <p:spPr bwMode="auto">
            <a:xfrm flipH="1">
              <a:off x="2882" y="1593"/>
              <a:ext cx="2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5" name="AutoShape 39"/>
            <p:cNvCxnSpPr>
              <a:cxnSpLocks noChangeShapeType="1"/>
              <a:stCxn id="39973" idx="3"/>
              <a:endCxn id="39942" idx="1"/>
            </p:cNvCxnSpPr>
            <p:nvPr/>
          </p:nvCxnSpPr>
          <p:spPr bwMode="auto">
            <a:xfrm>
              <a:off x="3166" y="1849"/>
              <a:ext cx="11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6" name="AutoShape 40"/>
            <p:cNvCxnSpPr>
              <a:cxnSpLocks noChangeShapeType="1"/>
              <a:stCxn id="39973" idx="1"/>
              <a:endCxn id="39941" idx="3"/>
            </p:cNvCxnSpPr>
            <p:nvPr/>
          </p:nvCxnSpPr>
          <p:spPr bwMode="auto">
            <a:xfrm flipH="1" flipV="1">
              <a:off x="1421" y="1847"/>
              <a:ext cx="1177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77" name="AutoShape 41"/>
            <p:cNvCxnSpPr>
              <a:cxnSpLocks noChangeShapeType="1"/>
              <a:stCxn id="39950" idx="2"/>
              <a:endCxn id="39940" idx="1"/>
            </p:cNvCxnSpPr>
            <p:nvPr/>
          </p:nvCxnSpPr>
          <p:spPr bwMode="auto">
            <a:xfrm rot="5400000" flipH="1" flipV="1">
              <a:off x="1273" y="2123"/>
              <a:ext cx="1596" cy="299"/>
            </a:xfrm>
            <a:prstGeom prst="bentConnector4">
              <a:avLst>
                <a:gd name="adj1" fmla="val -13662"/>
                <a:gd name="adj2" fmla="val -579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78" name="AutoShape 42"/>
            <p:cNvCxnSpPr>
              <a:cxnSpLocks noChangeShapeType="1"/>
            </p:cNvCxnSpPr>
            <p:nvPr/>
          </p:nvCxnSpPr>
          <p:spPr bwMode="auto">
            <a:xfrm flipV="1">
              <a:off x="4720" y="2185"/>
              <a:ext cx="376" cy="1872"/>
            </a:xfrm>
            <a:prstGeom prst="bentConnector3">
              <a:avLst>
                <a:gd name="adj1" fmla="val 23218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72427" name="AutoShape 43"/>
            <p:cNvSpPr>
              <a:spLocks noChangeArrowheads="1"/>
            </p:cNvSpPr>
            <p:nvPr/>
          </p:nvSpPr>
          <p:spPr bwMode="auto">
            <a:xfrm>
              <a:off x="4950" y="3186"/>
              <a:ext cx="465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de-DE" b="1"/>
                <a:t>Seite</a:t>
              </a:r>
              <a:endParaRPr lang="de-DE" sz="2800"/>
            </a:p>
          </p:txBody>
        </p:sp>
        <p:cxnSp>
          <p:nvCxnSpPr>
            <p:cNvPr id="39980" name="AutoShape 44"/>
            <p:cNvCxnSpPr>
              <a:cxnSpLocks noChangeShapeType="1"/>
              <a:stCxn id="39946" idx="2"/>
              <a:endCxn id="272427" idx="0"/>
            </p:cNvCxnSpPr>
            <p:nvPr/>
          </p:nvCxnSpPr>
          <p:spPr bwMode="auto">
            <a:xfrm>
              <a:off x="5182" y="3073"/>
              <a:ext cx="1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1817688" y="1676400"/>
            <a:ext cx="5503862" cy="3746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b="1"/>
              <a:t>Höhenprisma gegeben mit bestmöglichem Ergebnis</a:t>
            </a:r>
            <a:endParaRPr lang="de-DE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60500" y="4813300"/>
            <a:ext cx="1190625" cy="1800225"/>
            <a:chOff x="920" y="3032"/>
            <a:chExt cx="750" cy="1134"/>
          </a:xfrm>
        </p:grpSpPr>
        <p:sp>
          <p:nvSpPr>
            <p:cNvPr id="273413" name="AutoShape 5"/>
            <p:cNvSpPr>
              <a:spLocks noChangeAspect="1" noChangeArrowheads="1"/>
            </p:cNvSpPr>
            <p:nvPr/>
          </p:nvSpPr>
          <p:spPr bwMode="auto">
            <a:xfrm>
              <a:off x="920" y="3032"/>
              <a:ext cx="750" cy="11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1026" y="3061"/>
              <a:ext cx="535" cy="1043"/>
              <a:chOff x="2640" y="3085"/>
              <a:chExt cx="522" cy="1018"/>
            </a:xfrm>
          </p:grpSpPr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2640" y="3183"/>
                <a:ext cx="522" cy="920"/>
                <a:chOff x="7290" y="12261"/>
                <a:chExt cx="1305" cy="2300"/>
              </a:xfrm>
            </p:grpSpPr>
            <p:grpSp>
              <p:nvGrpSpPr>
                <p:cNvPr id="5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8172" y="12261"/>
                  <a:ext cx="360" cy="375"/>
                  <a:chOff x="8172" y="12261"/>
                  <a:chExt cx="360" cy="375"/>
                </a:xfrm>
              </p:grpSpPr>
              <p:sp>
                <p:nvSpPr>
                  <p:cNvPr id="40994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8172" y="12261"/>
                    <a:ext cx="360" cy="375"/>
                  </a:xfrm>
                  <a:custGeom>
                    <a:avLst/>
                    <a:gdLst>
                      <a:gd name="T0" fmla="*/ 43 w 360"/>
                      <a:gd name="T1" fmla="*/ 83 h 375"/>
                      <a:gd name="T2" fmla="*/ 90 w 360"/>
                      <a:gd name="T3" fmla="*/ 53 h 375"/>
                      <a:gd name="T4" fmla="*/ 153 w 360"/>
                      <a:gd name="T5" fmla="*/ 33 h 375"/>
                      <a:gd name="T6" fmla="*/ 218 w 360"/>
                      <a:gd name="T7" fmla="*/ 18 h 375"/>
                      <a:gd name="T8" fmla="*/ 283 w 360"/>
                      <a:gd name="T9" fmla="*/ 33 h 375"/>
                      <a:gd name="T10" fmla="*/ 308 w 360"/>
                      <a:gd name="T11" fmla="*/ 45 h 375"/>
                      <a:gd name="T12" fmla="*/ 328 w 360"/>
                      <a:gd name="T13" fmla="*/ 78 h 375"/>
                      <a:gd name="T14" fmla="*/ 318 w 360"/>
                      <a:gd name="T15" fmla="*/ 125 h 375"/>
                      <a:gd name="T16" fmla="*/ 288 w 360"/>
                      <a:gd name="T17" fmla="*/ 170 h 375"/>
                      <a:gd name="T18" fmla="*/ 245 w 360"/>
                      <a:gd name="T19" fmla="*/ 198 h 375"/>
                      <a:gd name="T20" fmla="*/ 200 w 360"/>
                      <a:gd name="T21" fmla="*/ 230 h 375"/>
                      <a:gd name="T22" fmla="*/ 185 w 360"/>
                      <a:gd name="T23" fmla="*/ 248 h 375"/>
                      <a:gd name="T24" fmla="*/ 175 w 360"/>
                      <a:gd name="T25" fmla="*/ 265 h 375"/>
                      <a:gd name="T26" fmla="*/ 183 w 360"/>
                      <a:gd name="T27" fmla="*/ 323 h 375"/>
                      <a:gd name="T28" fmla="*/ 215 w 360"/>
                      <a:gd name="T29" fmla="*/ 375 h 375"/>
                      <a:gd name="T30" fmla="*/ 243 w 360"/>
                      <a:gd name="T31" fmla="*/ 368 h 375"/>
                      <a:gd name="T32" fmla="*/ 215 w 360"/>
                      <a:gd name="T33" fmla="*/ 280 h 375"/>
                      <a:gd name="T34" fmla="*/ 235 w 360"/>
                      <a:gd name="T35" fmla="*/ 240 h 375"/>
                      <a:gd name="T36" fmla="*/ 318 w 360"/>
                      <a:gd name="T37" fmla="*/ 198 h 375"/>
                      <a:gd name="T38" fmla="*/ 345 w 360"/>
                      <a:gd name="T39" fmla="*/ 155 h 375"/>
                      <a:gd name="T40" fmla="*/ 358 w 360"/>
                      <a:gd name="T41" fmla="*/ 118 h 375"/>
                      <a:gd name="T42" fmla="*/ 360 w 360"/>
                      <a:gd name="T43" fmla="*/ 68 h 375"/>
                      <a:gd name="T44" fmla="*/ 328 w 360"/>
                      <a:gd name="T45" fmla="*/ 25 h 375"/>
                      <a:gd name="T46" fmla="*/ 295 w 360"/>
                      <a:gd name="T47" fmla="*/ 3 h 375"/>
                      <a:gd name="T48" fmla="*/ 240 w 360"/>
                      <a:gd name="T49" fmla="*/ 0 h 375"/>
                      <a:gd name="T50" fmla="*/ 168 w 360"/>
                      <a:gd name="T51" fmla="*/ 0 h 375"/>
                      <a:gd name="T52" fmla="*/ 100 w 360"/>
                      <a:gd name="T53" fmla="*/ 25 h 375"/>
                      <a:gd name="T54" fmla="*/ 43 w 360"/>
                      <a:gd name="T55" fmla="*/ 50 h 375"/>
                      <a:gd name="T56" fmla="*/ 0 w 360"/>
                      <a:gd name="T57" fmla="*/ 85 h 375"/>
                      <a:gd name="T58" fmla="*/ 8 w 360"/>
                      <a:gd name="T59" fmla="*/ 120 h 375"/>
                      <a:gd name="T60" fmla="*/ 28 w 360"/>
                      <a:gd name="T61" fmla="*/ 145 h 375"/>
                      <a:gd name="T62" fmla="*/ 53 w 360"/>
                      <a:gd name="T63" fmla="*/ 155 h 375"/>
                      <a:gd name="T64" fmla="*/ 110 w 360"/>
                      <a:gd name="T65" fmla="*/ 160 h 375"/>
                      <a:gd name="T66" fmla="*/ 165 w 360"/>
                      <a:gd name="T67" fmla="*/ 148 h 375"/>
                      <a:gd name="T68" fmla="*/ 225 w 360"/>
                      <a:gd name="T69" fmla="*/ 128 h 375"/>
                      <a:gd name="T70" fmla="*/ 278 w 360"/>
                      <a:gd name="T71" fmla="*/ 103 h 375"/>
                      <a:gd name="T72" fmla="*/ 283 w 360"/>
                      <a:gd name="T73" fmla="*/ 85 h 375"/>
                      <a:gd name="T74" fmla="*/ 278 w 360"/>
                      <a:gd name="T75" fmla="*/ 70 h 375"/>
                      <a:gd name="T76" fmla="*/ 235 w 360"/>
                      <a:gd name="T77" fmla="*/ 93 h 375"/>
                      <a:gd name="T78" fmla="*/ 170 w 360"/>
                      <a:gd name="T79" fmla="*/ 118 h 375"/>
                      <a:gd name="T80" fmla="*/ 120 w 360"/>
                      <a:gd name="T81" fmla="*/ 130 h 375"/>
                      <a:gd name="T82" fmla="*/ 83 w 360"/>
                      <a:gd name="T83" fmla="*/ 130 h 375"/>
                      <a:gd name="T84" fmla="*/ 43 w 360"/>
                      <a:gd name="T85" fmla="*/ 125 h 375"/>
                      <a:gd name="T86" fmla="*/ 43 w 360"/>
                      <a:gd name="T87" fmla="*/ 83 h 37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360"/>
                      <a:gd name="T133" fmla="*/ 0 h 375"/>
                      <a:gd name="T134" fmla="*/ 360 w 360"/>
                      <a:gd name="T135" fmla="*/ 375 h 37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360" h="375">
                        <a:moveTo>
                          <a:pt x="43" y="83"/>
                        </a:moveTo>
                        <a:lnTo>
                          <a:pt x="90" y="53"/>
                        </a:lnTo>
                        <a:lnTo>
                          <a:pt x="153" y="33"/>
                        </a:lnTo>
                        <a:lnTo>
                          <a:pt x="218" y="18"/>
                        </a:lnTo>
                        <a:lnTo>
                          <a:pt x="283" y="33"/>
                        </a:lnTo>
                        <a:lnTo>
                          <a:pt x="308" y="45"/>
                        </a:lnTo>
                        <a:lnTo>
                          <a:pt x="328" y="78"/>
                        </a:lnTo>
                        <a:lnTo>
                          <a:pt x="318" y="125"/>
                        </a:lnTo>
                        <a:lnTo>
                          <a:pt x="288" y="170"/>
                        </a:lnTo>
                        <a:lnTo>
                          <a:pt x="245" y="198"/>
                        </a:lnTo>
                        <a:lnTo>
                          <a:pt x="200" y="230"/>
                        </a:lnTo>
                        <a:lnTo>
                          <a:pt x="185" y="248"/>
                        </a:lnTo>
                        <a:lnTo>
                          <a:pt x="175" y="265"/>
                        </a:lnTo>
                        <a:lnTo>
                          <a:pt x="183" y="323"/>
                        </a:lnTo>
                        <a:lnTo>
                          <a:pt x="215" y="375"/>
                        </a:lnTo>
                        <a:lnTo>
                          <a:pt x="243" y="368"/>
                        </a:lnTo>
                        <a:lnTo>
                          <a:pt x="215" y="280"/>
                        </a:lnTo>
                        <a:lnTo>
                          <a:pt x="235" y="240"/>
                        </a:lnTo>
                        <a:lnTo>
                          <a:pt x="318" y="198"/>
                        </a:lnTo>
                        <a:lnTo>
                          <a:pt x="345" y="155"/>
                        </a:lnTo>
                        <a:lnTo>
                          <a:pt x="358" y="118"/>
                        </a:lnTo>
                        <a:lnTo>
                          <a:pt x="360" y="68"/>
                        </a:lnTo>
                        <a:lnTo>
                          <a:pt x="328" y="25"/>
                        </a:lnTo>
                        <a:lnTo>
                          <a:pt x="295" y="3"/>
                        </a:lnTo>
                        <a:lnTo>
                          <a:pt x="240" y="0"/>
                        </a:lnTo>
                        <a:lnTo>
                          <a:pt x="168" y="0"/>
                        </a:lnTo>
                        <a:lnTo>
                          <a:pt x="100" y="25"/>
                        </a:lnTo>
                        <a:lnTo>
                          <a:pt x="43" y="50"/>
                        </a:lnTo>
                        <a:lnTo>
                          <a:pt x="0" y="85"/>
                        </a:lnTo>
                        <a:lnTo>
                          <a:pt x="8" y="120"/>
                        </a:lnTo>
                        <a:lnTo>
                          <a:pt x="28" y="145"/>
                        </a:lnTo>
                        <a:lnTo>
                          <a:pt x="53" y="155"/>
                        </a:lnTo>
                        <a:lnTo>
                          <a:pt x="110" y="160"/>
                        </a:lnTo>
                        <a:lnTo>
                          <a:pt x="165" y="148"/>
                        </a:lnTo>
                        <a:lnTo>
                          <a:pt x="225" y="128"/>
                        </a:lnTo>
                        <a:lnTo>
                          <a:pt x="278" y="103"/>
                        </a:lnTo>
                        <a:lnTo>
                          <a:pt x="283" y="85"/>
                        </a:lnTo>
                        <a:lnTo>
                          <a:pt x="278" y="70"/>
                        </a:lnTo>
                        <a:lnTo>
                          <a:pt x="235" y="93"/>
                        </a:lnTo>
                        <a:lnTo>
                          <a:pt x="170" y="118"/>
                        </a:lnTo>
                        <a:lnTo>
                          <a:pt x="120" y="130"/>
                        </a:lnTo>
                        <a:lnTo>
                          <a:pt x="83" y="130"/>
                        </a:lnTo>
                        <a:lnTo>
                          <a:pt x="43" y="125"/>
                        </a:lnTo>
                        <a:lnTo>
                          <a:pt x="43" y="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995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8187" y="12384"/>
                    <a:ext cx="190" cy="175"/>
                  </a:xfrm>
                  <a:custGeom>
                    <a:avLst/>
                    <a:gdLst>
                      <a:gd name="T0" fmla="*/ 0 w 190"/>
                      <a:gd name="T1" fmla="*/ 0 h 175"/>
                      <a:gd name="T2" fmla="*/ 23 w 190"/>
                      <a:gd name="T3" fmla="*/ 60 h 175"/>
                      <a:gd name="T4" fmla="*/ 63 w 190"/>
                      <a:gd name="T5" fmla="*/ 107 h 175"/>
                      <a:gd name="T6" fmla="*/ 105 w 190"/>
                      <a:gd name="T7" fmla="*/ 132 h 175"/>
                      <a:gd name="T8" fmla="*/ 160 w 190"/>
                      <a:gd name="T9" fmla="*/ 155 h 175"/>
                      <a:gd name="T10" fmla="*/ 175 w 190"/>
                      <a:gd name="T11" fmla="*/ 175 h 175"/>
                      <a:gd name="T12" fmla="*/ 190 w 190"/>
                      <a:gd name="T13" fmla="*/ 125 h 175"/>
                      <a:gd name="T14" fmla="*/ 130 w 190"/>
                      <a:gd name="T15" fmla="*/ 100 h 175"/>
                      <a:gd name="T16" fmla="*/ 75 w 190"/>
                      <a:gd name="T17" fmla="*/ 65 h 175"/>
                      <a:gd name="T18" fmla="*/ 40 w 190"/>
                      <a:gd name="T19" fmla="*/ 20 h 175"/>
                      <a:gd name="T20" fmla="*/ 0 w 190"/>
                      <a:gd name="T21" fmla="*/ 0 h 17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0"/>
                      <a:gd name="T34" fmla="*/ 0 h 175"/>
                      <a:gd name="T35" fmla="*/ 190 w 190"/>
                      <a:gd name="T36" fmla="*/ 175 h 17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0" h="175">
                        <a:moveTo>
                          <a:pt x="0" y="0"/>
                        </a:moveTo>
                        <a:lnTo>
                          <a:pt x="23" y="60"/>
                        </a:lnTo>
                        <a:lnTo>
                          <a:pt x="63" y="107"/>
                        </a:lnTo>
                        <a:lnTo>
                          <a:pt x="105" y="132"/>
                        </a:lnTo>
                        <a:lnTo>
                          <a:pt x="160" y="155"/>
                        </a:lnTo>
                        <a:lnTo>
                          <a:pt x="175" y="175"/>
                        </a:lnTo>
                        <a:lnTo>
                          <a:pt x="190" y="125"/>
                        </a:lnTo>
                        <a:lnTo>
                          <a:pt x="130" y="100"/>
                        </a:lnTo>
                        <a:lnTo>
                          <a:pt x="75" y="65"/>
                        </a:lnTo>
                        <a:lnTo>
                          <a:pt x="4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0988" name="Freeform 11"/>
                <p:cNvSpPr>
                  <a:spLocks noChangeAspect="1"/>
                </p:cNvSpPr>
                <p:nvPr/>
              </p:nvSpPr>
              <p:spPr bwMode="auto">
                <a:xfrm>
                  <a:off x="7822" y="12394"/>
                  <a:ext cx="453" cy="442"/>
                </a:xfrm>
                <a:custGeom>
                  <a:avLst/>
                  <a:gdLst>
                    <a:gd name="T0" fmla="*/ 320 w 453"/>
                    <a:gd name="T1" fmla="*/ 170 h 442"/>
                    <a:gd name="T2" fmla="*/ 288 w 453"/>
                    <a:gd name="T3" fmla="*/ 100 h 442"/>
                    <a:gd name="T4" fmla="*/ 235 w 453"/>
                    <a:gd name="T5" fmla="*/ 42 h 442"/>
                    <a:gd name="T6" fmla="*/ 180 w 453"/>
                    <a:gd name="T7" fmla="*/ 2 h 442"/>
                    <a:gd name="T8" fmla="*/ 120 w 453"/>
                    <a:gd name="T9" fmla="*/ 0 h 442"/>
                    <a:gd name="T10" fmla="*/ 53 w 453"/>
                    <a:gd name="T11" fmla="*/ 32 h 442"/>
                    <a:gd name="T12" fmla="*/ 25 w 453"/>
                    <a:gd name="T13" fmla="*/ 85 h 442"/>
                    <a:gd name="T14" fmla="*/ 3 w 453"/>
                    <a:gd name="T15" fmla="*/ 160 h 442"/>
                    <a:gd name="T16" fmla="*/ 0 w 453"/>
                    <a:gd name="T17" fmla="*/ 245 h 442"/>
                    <a:gd name="T18" fmla="*/ 10 w 453"/>
                    <a:gd name="T19" fmla="*/ 330 h 442"/>
                    <a:gd name="T20" fmla="*/ 35 w 453"/>
                    <a:gd name="T21" fmla="*/ 390 h 442"/>
                    <a:gd name="T22" fmla="*/ 108 w 453"/>
                    <a:gd name="T23" fmla="*/ 432 h 442"/>
                    <a:gd name="T24" fmla="*/ 173 w 453"/>
                    <a:gd name="T25" fmla="*/ 442 h 442"/>
                    <a:gd name="T26" fmla="*/ 233 w 453"/>
                    <a:gd name="T27" fmla="*/ 432 h 442"/>
                    <a:gd name="T28" fmla="*/ 288 w 453"/>
                    <a:gd name="T29" fmla="*/ 382 h 442"/>
                    <a:gd name="T30" fmla="*/ 308 w 453"/>
                    <a:gd name="T31" fmla="*/ 315 h 442"/>
                    <a:gd name="T32" fmla="*/ 338 w 453"/>
                    <a:gd name="T33" fmla="*/ 232 h 442"/>
                    <a:gd name="T34" fmla="*/ 400 w 453"/>
                    <a:gd name="T35" fmla="*/ 227 h 442"/>
                    <a:gd name="T36" fmla="*/ 445 w 453"/>
                    <a:gd name="T37" fmla="*/ 222 h 442"/>
                    <a:gd name="T38" fmla="*/ 453 w 453"/>
                    <a:gd name="T39" fmla="*/ 190 h 442"/>
                    <a:gd name="T40" fmla="*/ 433 w 453"/>
                    <a:gd name="T41" fmla="*/ 147 h 442"/>
                    <a:gd name="T42" fmla="*/ 373 w 453"/>
                    <a:gd name="T43" fmla="*/ 170 h 442"/>
                    <a:gd name="T44" fmla="*/ 320 w 453"/>
                    <a:gd name="T45" fmla="*/ 170 h 44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53"/>
                    <a:gd name="T70" fmla="*/ 0 h 442"/>
                    <a:gd name="T71" fmla="*/ 453 w 453"/>
                    <a:gd name="T72" fmla="*/ 442 h 44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53" h="442">
                      <a:moveTo>
                        <a:pt x="320" y="170"/>
                      </a:moveTo>
                      <a:lnTo>
                        <a:pt x="288" y="100"/>
                      </a:lnTo>
                      <a:lnTo>
                        <a:pt x="235" y="42"/>
                      </a:lnTo>
                      <a:lnTo>
                        <a:pt x="180" y="2"/>
                      </a:lnTo>
                      <a:lnTo>
                        <a:pt x="120" y="0"/>
                      </a:lnTo>
                      <a:lnTo>
                        <a:pt x="53" y="32"/>
                      </a:lnTo>
                      <a:lnTo>
                        <a:pt x="25" y="85"/>
                      </a:lnTo>
                      <a:lnTo>
                        <a:pt x="3" y="160"/>
                      </a:lnTo>
                      <a:lnTo>
                        <a:pt x="0" y="245"/>
                      </a:lnTo>
                      <a:lnTo>
                        <a:pt x="10" y="330"/>
                      </a:lnTo>
                      <a:lnTo>
                        <a:pt x="35" y="390"/>
                      </a:lnTo>
                      <a:lnTo>
                        <a:pt x="108" y="432"/>
                      </a:lnTo>
                      <a:lnTo>
                        <a:pt x="173" y="442"/>
                      </a:lnTo>
                      <a:lnTo>
                        <a:pt x="233" y="432"/>
                      </a:lnTo>
                      <a:lnTo>
                        <a:pt x="288" y="382"/>
                      </a:lnTo>
                      <a:lnTo>
                        <a:pt x="308" y="315"/>
                      </a:lnTo>
                      <a:lnTo>
                        <a:pt x="338" y="232"/>
                      </a:lnTo>
                      <a:lnTo>
                        <a:pt x="400" y="227"/>
                      </a:lnTo>
                      <a:lnTo>
                        <a:pt x="445" y="222"/>
                      </a:lnTo>
                      <a:lnTo>
                        <a:pt x="453" y="190"/>
                      </a:lnTo>
                      <a:lnTo>
                        <a:pt x="433" y="147"/>
                      </a:lnTo>
                      <a:lnTo>
                        <a:pt x="373" y="170"/>
                      </a:lnTo>
                      <a:lnTo>
                        <a:pt x="320" y="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9" name="Freeform 12"/>
                <p:cNvSpPr>
                  <a:spLocks noChangeAspect="1"/>
                </p:cNvSpPr>
                <p:nvPr/>
              </p:nvSpPr>
              <p:spPr bwMode="auto">
                <a:xfrm>
                  <a:off x="7980" y="12881"/>
                  <a:ext cx="350" cy="743"/>
                </a:xfrm>
                <a:custGeom>
                  <a:avLst/>
                  <a:gdLst>
                    <a:gd name="T0" fmla="*/ 32 w 350"/>
                    <a:gd name="T1" fmla="*/ 13 h 743"/>
                    <a:gd name="T2" fmla="*/ 92 w 350"/>
                    <a:gd name="T3" fmla="*/ 0 h 743"/>
                    <a:gd name="T4" fmla="*/ 152 w 350"/>
                    <a:gd name="T5" fmla="*/ 13 h 743"/>
                    <a:gd name="T6" fmla="*/ 192 w 350"/>
                    <a:gd name="T7" fmla="*/ 48 h 743"/>
                    <a:gd name="T8" fmla="*/ 247 w 350"/>
                    <a:gd name="T9" fmla="*/ 98 h 743"/>
                    <a:gd name="T10" fmla="*/ 285 w 350"/>
                    <a:gd name="T11" fmla="*/ 155 h 743"/>
                    <a:gd name="T12" fmla="*/ 312 w 350"/>
                    <a:gd name="T13" fmla="*/ 233 h 743"/>
                    <a:gd name="T14" fmla="*/ 335 w 350"/>
                    <a:gd name="T15" fmla="*/ 300 h 743"/>
                    <a:gd name="T16" fmla="*/ 350 w 350"/>
                    <a:gd name="T17" fmla="*/ 385 h 743"/>
                    <a:gd name="T18" fmla="*/ 345 w 350"/>
                    <a:gd name="T19" fmla="*/ 463 h 743"/>
                    <a:gd name="T20" fmla="*/ 342 w 350"/>
                    <a:gd name="T21" fmla="*/ 533 h 743"/>
                    <a:gd name="T22" fmla="*/ 312 w 350"/>
                    <a:gd name="T23" fmla="*/ 598 h 743"/>
                    <a:gd name="T24" fmla="*/ 277 w 350"/>
                    <a:gd name="T25" fmla="*/ 665 h 743"/>
                    <a:gd name="T26" fmla="*/ 240 w 350"/>
                    <a:gd name="T27" fmla="*/ 705 h 743"/>
                    <a:gd name="T28" fmla="*/ 197 w 350"/>
                    <a:gd name="T29" fmla="*/ 733 h 743"/>
                    <a:gd name="T30" fmla="*/ 157 w 350"/>
                    <a:gd name="T31" fmla="*/ 735 h 743"/>
                    <a:gd name="T32" fmla="*/ 117 w 350"/>
                    <a:gd name="T33" fmla="*/ 743 h 743"/>
                    <a:gd name="T34" fmla="*/ 87 w 350"/>
                    <a:gd name="T35" fmla="*/ 728 h 743"/>
                    <a:gd name="T36" fmla="*/ 70 w 350"/>
                    <a:gd name="T37" fmla="*/ 678 h 743"/>
                    <a:gd name="T38" fmla="*/ 52 w 350"/>
                    <a:gd name="T39" fmla="*/ 645 h 743"/>
                    <a:gd name="T40" fmla="*/ 45 w 350"/>
                    <a:gd name="T41" fmla="*/ 573 h 743"/>
                    <a:gd name="T42" fmla="*/ 52 w 350"/>
                    <a:gd name="T43" fmla="*/ 510 h 743"/>
                    <a:gd name="T44" fmla="*/ 80 w 350"/>
                    <a:gd name="T45" fmla="*/ 465 h 743"/>
                    <a:gd name="T46" fmla="*/ 87 w 350"/>
                    <a:gd name="T47" fmla="*/ 425 h 743"/>
                    <a:gd name="T48" fmla="*/ 92 w 350"/>
                    <a:gd name="T49" fmla="*/ 395 h 743"/>
                    <a:gd name="T50" fmla="*/ 85 w 350"/>
                    <a:gd name="T51" fmla="*/ 340 h 743"/>
                    <a:gd name="T52" fmla="*/ 70 w 350"/>
                    <a:gd name="T53" fmla="*/ 280 h 743"/>
                    <a:gd name="T54" fmla="*/ 37 w 350"/>
                    <a:gd name="T55" fmla="*/ 223 h 743"/>
                    <a:gd name="T56" fmla="*/ 15 w 350"/>
                    <a:gd name="T57" fmla="*/ 170 h 743"/>
                    <a:gd name="T58" fmla="*/ 0 w 350"/>
                    <a:gd name="T59" fmla="*/ 103 h 743"/>
                    <a:gd name="T60" fmla="*/ 12 w 350"/>
                    <a:gd name="T61" fmla="*/ 58 h 743"/>
                    <a:gd name="T62" fmla="*/ 32 w 350"/>
                    <a:gd name="T63" fmla="*/ 13 h 74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0"/>
                    <a:gd name="T97" fmla="*/ 0 h 743"/>
                    <a:gd name="T98" fmla="*/ 350 w 350"/>
                    <a:gd name="T99" fmla="*/ 743 h 74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0" h="743">
                      <a:moveTo>
                        <a:pt x="32" y="13"/>
                      </a:moveTo>
                      <a:lnTo>
                        <a:pt x="92" y="0"/>
                      </a:lnTo>
                      <a:lnTo>
                        <a:pt x="152" y="13"/>
                      </a:lnTo>
                      <a:lnTo>
                        <a:pt x="192" y="48"/>
                      </a:lnTo>
                      <a:lnTo>
                        <a:pt x="247" y="98"/>
                      </a:lnTo>
                      <a:lnTo>
                        <a:pt x="285" y="155"/>
                      </a:lnTo>
                      <a:lnTo>
                        <a:pt x="312" y="233"/>
                      </a:lnTo>
                      <a:lnTo>
                        <a:pt x="335" y="300"/>
                      </a:lnTo>
                      <a:lnTo>
                        <a:pt x="350" y="385"/>
                      </a:lnTo>
                      <a:lnTo>
                        <a:pt x="345" y="463"/>
                      </a:lnTo>
                      <a:lnTo>
                        <a:pt x="342" y="533"/>
                      </a:lnTo>
                      <a:lnTo>
                        <a:pt x="312" y="598"/>
                      </a:lnTo>
                      <a:lnTo>
                        <a:pt x="277" y="665"/>
                      </a:lnTo>
                      <a:lnTo>
                        <a:pt x="240" y="705"/>
                      </a:lnTo>
                      <a:lnTo>
                        <a:pt x="197" y="733"/>
                      </a:lnTo>
                      <a:lnTo>
                        <a:pt x="157" y="735"/>
                      </a:lnTo>
                      <a:lnTo>
                        <a:pt x="117" y="743"/>
                      </a:lnTo>
                      <a:lnTo>
                        <a:pt x="87" y="728"/>
                      </a:lnTo>
                      <a:lnTo>
                        <a:pt x="70" y="678"/>
                      </a:lnTo>
                      <a:lnTo>
                        <a:pt x="52" y="645"/>
                      </a:lnTo>
                      <a:lnTo>
                        <a:pt x="45" y="573"/>
                      </a:lnTo>
                      <a:lnTo>
                        <a:pt x="52" y="510"/>
                      </a:lnTo>
                      <a:lnTo>
                        <a:pt x="80" y="465"/>
                      </a:lnTo>
                      <a:lnTo>
                        <a:pt x="87" y="425"/>
                      </a:lnTo>
                      <a:lnTo>
                        <a:pt x="92" y="395"/>
                      </a:lnTo>
                      <a:lnTo>
                        <a:pt x="85" y="340"/>
                      </a:lnTo>
                      <a:lnTo>
                        <a:pt x="70" y="280"/>
                      </a:lnTo>
                      <a:lnTo>
                        <a:pt x="37" y="223"/>
                      </a:lnTo>
                      <a:lnTo>
                        <a:pt x="15" y="170"/>
                      </a:lnTo>
                      <a:lnTo>
                        <a:pt x="0" y="103"/>
                      </a:lnTo>
                      <a:lnTo>
                        <a:pt x="12" y="58"/>
                      </a:lnTo>
                      <a:lnTo>
                        <a:pt x="3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90" name="Freeform 13"/>
                <p:cNvSpPr>
                  <a:spLocks noChangeAspect="1"/>
                </p:cNvSpPr>
                <p:nvPr/>
              </p:nvSpPr>
              <p:spPr bwMode="auto">
                <a:xfrm>
                  <a:off x="8150" y="12489"/>
                  <a:ext cx="317" cy="595"/>
                </a:xfrm>
                <a:custGeom>
                  <a:avLst/>
                  <a:gdLst>
                    <a:gd name="T0" fmla="*/ 2 w 317"/>
                    <a:gd name="T1" fmla="*/ 515 h 595"/>
                    <a:gd name="T2" fmla="*/ 30 w 317"/>
                    <a:gd name="T3" fmla="*/ 472 h 595"/>
                    <a:gd name="T4" fmla="*/ 107 w 317"/>
                    <a:gd name="T5" fmla="*/ 472 h 595"/>
                    <a:gd name="T6" fmla="*/ 185 w 317"/>
                    <a:gd name="T7" fmla="*/ 445 h 595"/>
                    <a:gd name="T8" fmla="*/ 212 w 317"/>
                    <a:gd name="T9" fmla="*/ 402 h 595"/>
                    <a:gd name="T10" fmla="*/ 227 w 317"/>
                    <a:gd name="T11" fmla="*/ 337 h 595"/>
                    <a:gd name="T12" fmla="*/ 222 w 317"/>
                    <a:gd name="T13" fmla="*/ 257 h 595"/>
                    <a:gd name="T14" fmla="*/ 212 w 317"/>
                    <a:gd name="T15" fmla="*/ 185 h 595"/>
                    <a:gd name="T16" fmla="*/ 210 w 317"/>
                    <a:gd name="T17" fmla="*/ 135 h 595"/>
                    <a:gd name="T18" fmla="*/ 180 w 317"/>
                    <a:gd name="T19" fmla="*/ 97 h 595"/>
                    <a:gd name="T20" fmla="*/ 185 w 317"/>
                    <a:gd name="T21" fmla="*/ 47 h 595"/>
                    <a:gd name="T22" fmla="*/ 212 w 317"/>
                    <a:gd name="T23" fmla="*/ 32 h 595"/>
                    <a:gd name="T24" fmla="*/ 237 w 317"/>
                    <a:gd name="T25" fmla="*/ 47 h 595"/>
                    <a:gd name="T26" fmla="*/ 227 w 317"/>
                    <a:gd name="T27" fmla="*/ 82 h 595"/>
                    <a:gd name="T28" fmla="*/ 217 w 317"/>
                    <a:gd name="T29" fmla="*/ 87 h 595"/>
                    <a:gd name="T30" fmla="*/ 237 w 317"/>
                    <a:gd name="T31" fmla="*/ 115 h 595"/>
                    <a:gd name="T32" fmla="*/ 262 w 317"/>
                    <a:gd name="T33" fmla="*/ 115 h 595"/>
                    <a:gd name="T34" fmla="*/ 282 w 317"/>
                    <a:gd name="T35" fmla="*/ 65 h 595"/>
                    <a:gd name="T36" fmla="*/ 267 w 317"/>
                    <a:gd name="T37" fmla="*/ 52 h 595"/>
                    <a:gd name="T38" fmla="*/ 242 w 317"/>
                    <a:gd name="T39" fmla="*/ 47 h 595"/>
                    <a:gd name="T40" fmla="*/ 235 w 317"/>
                    <a:gd name="T41" fmla="*/ 15 h 595"/>
                    <a:gd name="T42" fmla="*/ 242 w 317"/>
                    <a:gd name="T43" fmla="*/ 0 h 595"/>
                    <a:gd name="T44" fmla="*/ 270 w 317"/>
                    <a:gd name="T45" fmla="*/ 0 h 595"/>
                    <a:gd name="T46" fmla="*/ 300 w 317"/>
                    <a:gd name="T47" fmla="*/ 27 h 595"/>
                    <a:gd name="T48" fmla="*/ 317 w 317"/>
                    <a:gd name="T49" fmla="*/ 95 h 595"/>
                    <a:gd name="T50" fmla="*/ 300 w 317"/>
                    <a:gd name="T51" fmla="*/ 132 h 595"/>
                    <a:gd name="T52" fmla="*/ 285 w 317"/>
                    <a:gd name="T53" fmla="*/ 157 h 595"/>
                    <a:gd name="T54" fmla="*/ 260 w 317"/>
                    <a:gd name="T55" fmla="*/ 195 h 595"/>
                    <a:gd name="T56" fmla="*/ 282 w 317"/>
                    <a:gd name="T57" fmla="*/ 275 h 595"/>
                    <a:gd name="T58" fmla="*/ 292 w 317"/>
                    <a:gd name="T59" fmla="*/ 370 h 595"/>
                    <a:gd name="T60" fmla="*/ 292 w 317"/>
                    <a:gd name="T61" fmla="*/ 437 h 595"/>
                    <a:gd name="T62" fmla="*/ 275 w 317"/>
                    <a:gd name="T63" fmla="*/ 490 h 595"/>
                    <a:gd name="T64" fmla="*/ 245 w 317"/>
                    <a:gd name="T65" fmla="*/ 522 h 595"/>
                    <a:gd name="T66" fmla="*/ 190 w 317"/>
                    <a:gd name="T67" fmla="*/ 552 h 595"/>
                    <a:gd name="T68" fmla="*/ 140 w 317"/>
                    <a:gd name="T69" fmla="*/ 577 h 595"/>
                    <a:gd name="T70" fmla="*/ 80 w 317"/>
                    <a:gd name="T71" fmla="*/ 595 h 595"/>
                    <a:gd name="T72" fmla="*/ 32 w 317"/>
                    <a:gd name="T73" fmla="*/ 592 h 595"/>
                    <a:gd name="T74" fmla="*/ 0 w 317"/>
                    <a:gd name="T75" fmla="*/ 557 h 595"/>
                    <a:gd name="T76" fmla="*/ 2 w 317"/>
                    <a:gd name="T77" fmla="*/ 515 h 5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17"/>
                    <a:gd name="T118" fmla="*/ 0 h 595"/>
                    <a:gd name="T119" fmla="*/ 317 w 317"/>
                    <a:gd name="T120" fmla="*/ 595 h 5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17" h="595">
                      <a:moveTo>
                        <a:pt x="2" y="515"/>
                      </a:moveTo>
                      <a:lnTo>
                        <a:pt x="30" y="472"/>
                      </a:lnTo>
                      <a:lnTo>
                        <a:pt x="107" y="472"/>
                      </a:lnTo>
                      <a:lnTo>
                        <a:pt x="185" y="445"/>
                      </a:lnTo>
                      <a:lnTo>
                        <a:pt x="212" y="402"/>
                      </a:lnTo>
                      <a:lnTo>
                        <a:pt x="227" y="337"/>
                      </a:lnTo>
                      <a:lnTo>
                        <a:pt x="222" y="257"/>
                      </a:lnTo>
                      <a:lnTo>
                        <a:pt x="212" y="185"/>
                      </a:lnTo>
                      <a:lnTo>
                        <a:pt x="210" y="135"/>
                      </a:lnTo>
                      <a:lnTo>
                        <a:pt x="180" y="97"/>
                      </a:lnTo>
                      <a:lnTo>
                        <a:pt x="185" y="47"/>
                      </a:lnTo>
                      <a:lnTo>
                        <a:pt x="212" y="32"/>
                      </a:lnTo>
                      <a:lnTo>
                        <a:pt x="237" y="47"/>
                      </a:lnTo>
                      <a:lnTo>
                        <a:pt x="227" y="82"/>
                      </a:lnTo>
                      <a:lnTo>
                        <a:pt x="217" y="87"/>
                      </a:lnTo>
                      <a:lnTo>
                        <a:pt x="237" y="115"/>
                      </a:lnTo>
                      <a:lnTo>
                        <a:pt x="262" y="115"/>
                      </a:lnTo>
                      <a:lnTo>
                        <a:pt x="282" y="65"/>
                      </a:lnTo>
                      <a:lnTo>
                        <a:pt x="267" y="52"/>
                      </a:lnTo>
                      <a:lnTo>
                        <a:pt x="242" y="47"/>
                      </a:lnTo>
                      <a:lnTo>
                        <a:pt x="235" y="15"/>
                      </a:lnTo>
                      <a:lnTo>
                        <a:pt x="242" y="0"/>
                      </a:lnTo>
                      <a:lnTo>
                        <a:pt x="270" y="0"/>
                      </a:lnTo>
                      <a:lnTo>
                        <a:pt x="300" y="27"/>
                      </a:lnTo>
                      <a:lnTo>
                        <a:pt x="317" y="95"/>
                      </a:lnTo>
                      <a:lnTo>
                        <a:pt x="300" y="132"/>
                      </a:lnTo>
                      <a:lnTo>
                        <a:pt x="285" y="157"/>
                      </a:lnTo>
                      <a:lnTo>
                        <a:pt x="260" y="195"/>
                      </a:lnTo>
                      <a:lnTo>
                        <a:pt x="282" y="275"/>
                      </a:lnTo>
                      <a:lnTo>
                        <a:pt x="292" y="370"/>
                      </a:lnTo>
                      <a:lnTo>
                        <a:pt x="292" y="437"/>
                      </a:lnTo>
                      <a:lnTo>
                        <a:pt x="275" y="490"/>
                      </a:lnTo>
                      <a:lnTo>
                        <a:pt x="245" y="522"/>
                      </a:lnTo>
                      <a:lnTo>
                        <a:pt x="190" y="552"/>
                      </a:lnTo>
                      <a:lnTo>
                        <a:pt x="140" y="577"/>
                      </a:lnTo>
                      <a:lnTo>
                        <a:pt x="80" y="595"/>
                      </a:lnTo>
                      <a:lnTo>
                        <a:pt x="32" y="592"/>
                      </a:lnTo>
                      <a:lnTo>
                        <a:pt x="0" y="557"/>
                      </a:lnTo>
                      <a:lnTo>
                        <a:pt x="2" y="5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91" name="Freeform 14"/>
                <p:cNvSpPr>
                  <a:spLocks noChangeAspect="1"/>
                </p:cNvSpPr>
                <p:nvPr/>
              </p:nvSpPr>
              <p:spPr bwMode="auto">
                <a:xfrm>
                  <a:off x="7290" y="12659"/>
                  <a:ext cx="792" cy="522"/>
                </a:xfrm>
                <a:custGeom>
                  <a:avLst/>
                  <a:gdLst>
                    <a:gd name="T0" fmla="*/ 665 w 792"/>
                    <a:gd name="T1" fmla="*/ 345 h 522"/>
                    <a:gd name="T2" fmla="*/ 767 w 792"/>
                    <a:gd name="T3" fmla="*/ 290 h 522"/>
                    <a:gd name="T4" fmla="*/ 792 w 792"/>
                    <a:gd name="T5" fmla="*/ 342 h 522"/>
                    <a:gd name="T6" fmla="*/ 792 w 792"/>
                    <a:gd name="T7" fmla="*/ 415 h 522"/>
                    <a:gd name="T8" fmla="*/ 727 w 792"/>
                    <a:gd name="T9" fmla="*/ 450 h 522"/>
                    <a:gd name="T10" fmla="*/ 615 w 792"/>
                    <a:gd name="T11" fmla="*/ 487 h 522"/>
                    <a:gd name="T12" fmla="*/ 492 w 792"/>
                    <a:gd name="T13" fmla="*/ 502 h 522"/>
                    <a:gd name="T14" fmla="*/ 440 w 792"/>
                    <a:gd name="T15" fmla="*/ 522 h 522"/>
                    <a:gd name="T16" fmla="*/ 367 w 792"/>
                    <a:gd name="T17" fmla="*/ 502 h 522"/>
                    <a:gd name="T18" fmla="*/ 362 w 792"/>
                    <a:gd name="T19" fmla="*/ 445 h 522"/>
                    <a:gd name="T20" fmla="*/ 305 w 792"/>
                    <a:gd name="T21" fmla="*/ 302 h 522"/>
                    <a:gd name="T22" fmla="*/ 190 w 792"/>
                    <a:gd name="T23" fmla="*/ 187 h 522"/>
                    <a:gd name="T24" fmla="*/ 145 w 792"/>
                    <a:gd name="T25" fmla="*/ 147 h 522"/>
                    <a:gd name="T26" fmla="*/ 75 w 792"/>
                    <a:gd name="T27" fmla="*/ 175 h 522"/>
                    <a:gd name="T28" fmla="*/ 35 w 792"/>
                    <a:gd name="T29" fmla="*/ 195 h 522"/>
                    <a:gd name="T30" fmla="*/ 15 w 792"/>
                    <a:gd name="T31" fmla="*/ 187 h 522"/>
                    <a:gd name="T32" fmla="*/ 0 w 792"/>
                    <a:gd name="T33" fmla="*/ 175 h 522"/>
                    <a:gd name="T34" fmla="*/ 2 w 792"/>
                    <a:gd name="T35" fmla="*/ 142 h 522"/>
                    <a:gd name="T36" fmla="*/ 42 w 792"/>
                    <a:gd name="T37" fmla="*/ 135 h 522"/>
                    <a:gd name="T38" fmla="*/ 115 w 792"/>
                    <a:gd name="T39" fmla="*/ 115 h 522"/>
                    <a:gd name="T40" fmla="*/ 117 w 792"/>
                    <a:gd name="T41" fmla="*/ 100 h 522"/>
                    <a:gd name="T42" fmla="*/ 75 w 792"/>
                    <a:gd name="T43" fmla="*/ 90 h 522"/>
                    <a:gd name="T44" fmla="*/ 30 w 792"/>
                    <a:gd name="T45" fmla="*/ 90 h 522"/>
                    <a:gd name="T46" fmla="*/ 2 w 792"/>
                    <a:gd name="T47" fmla="*/ 60 h 522"/>
                    <a:gd name="T48" fmla="*/ 25 w 792"/>
                    <a:gd name="T49" fmla="*/ 37 h 522"/>
                    <a:gd name="T50" fmla="*/ 52 w 792"/>
                    <a:gd name="T51" fmla="*/ 20 h 522"/>
                    <a:gd name="T52" fmla="*/ 115 w 792"/>
                    <a:gd name="T53" fmla="*/ 50 h 522"/>
                    <a:gd name="T54" fmla="*/ 177 w 792"/>
                    <a:gd name="T55" fmla="*/ 72 h 522"/>
                    <a:gd name="T56" fmla="*/ 217 w 792"/>
                    <a:gd name="T57" fmla="*/ 37 h 522"/>
                    <a:gd name="T58" fmla="*/ 242 w 792"/>
                    <a:gd name="T59" fmla="*/ 0 h 522"/>
                    <a:gd name="T60" fmla="*/ 272 w 792"/>
                    <a:gd name="T61" fmla="*/ 7 h 522"/>
                    <a:gd name="T62" fmla="*/ 290 w 792"/>
                    <a:gd name="T63" fmla="*/ 37 h 522"/>
                    <a:gd name="T64" fmla="*/ 260 w 792"/>
                    <a:gd name="T65" fmla="*/ 72 h 522"/>
                    <a:gd name="T66" fmla="*/ 207 w 792"/>
                    <a:gd name="T67" fmla="*/ 100 h 522"/>
                    <a:gd name="T68" fmla="*/ 200 w 792"/>
                    <a:gd name="T69" fmla="*/ 122 h 522"/>
                    <a:gd name="T70" fmla="*/ 262 w 792"/>
                    <a:gd name="T71" fmla="*/ 177 h 522"/>
                    <a:gd name="T72" fmla="*/ 335 w 792"/>
                    <a:gd name="T73" fmla="*/ 247 h 522"/>
                    <a:gd name="T74" fmla="*/ 407 w 792"/>
                    <a:gd name="T75" fmla="*/ 325 h 522"/>
                    <a:gd name="T76" fmla="*/ 457 w 792"/>
                    <a:gd name="T77" fmla="*/ 405 h 522"/>
                    <a:gd name="T78" fmla="*/ 492 w 792"/>
                    <a:gd name="T79" fmla="*/ 415 h 522"/>
                    <a:gd name="T80" fmla="*/ 560 w 792"/>
                    <a:gd name="T81" fmla="*/ 387 h 522"/>
                    <a:gd name="T82" fmla="*/ 622 w 792"/>
                    <a:gd name="T83" fmla="*/ 362 h 522"/>
                    <a:gd name="T84" fmla="*/ 665 w 792"/>
                    <a:gd name="T85" fmla="*/ 345 h 52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92"/>
                    <a:gd name="T130" fmla="*/ 0 h 522"/>
                    <a:gd name="T131" fmla="*/ 792 w 792"/>
                    <a:gd name="T132" fmla="*/ 522 h 52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92" h="522">
                      <a:moveTo>
                        <a:pt x="665" y="345"/>
                      </a:moveTo>
                      <a:lnTo>
                        <a:pt x="767" y="290"/>
                      </a:lnTo>
                      <a:lnTo>
                        <a:pt x="792" y="342"/>
                      </a:lnTo>
                      <a:lnTo>
                        <a:pt x="792" y="415"/>
                      </a:lnTo>
                      <a:lnTo>
                        <a:pt x="727" y="450"/>
                      </a:lnTo>
                      <a:lnTo>
                        <a:pt x="615" y="487"/>
                      </a:lnTo>
                      <a:lnTo>
                        <a:pt x="492" y="502"/>
                      </a:lnTo>
                      <a:lnTo>
                        <a:pt x="440" y="522"/>
                      </a:lnTo>
                      <a:lnTo>
                        <a:pt x="367" y="502"/>
                      </a:lnTo>
                      <a:lnTo>
                        <a:pt x="362" y="445"/>
                      </a:lnTo>
                      <a:lnTo>
                        <a:pt x="305" y="302"/>
                      </a:lnTo>
                      <a:lnTo>
                        <a:pt x="190" y="187"/>
                      </a:lnTo>
                      <a:lnTo>
                        <a:pt x="145" y="147"/>
                      </a:lnTo>
                      <a:lnTo>
                        <a:pt x="75" y="175"/>
                      </a:lnTo>
                      <a:lnTo>
                        <a:pt x="35" y="195"/>
                      </a:lnTo>
                      <a:lnTo>
                        <a:pt x="15" y="187"/>
                      </a:lnTo>
                      <a:lnTo>
                        <a:pt x="0" y="175"/>
                      </a:lnTo>
                      <a:lnTo>
                        <a:pt x="2" y="142"/>
                      </a:lnTo>
                      <a:lnTo>
                        <a:pt x="42" y="135"/>
                      </a:lnTo>
                      <a:lnTo>
                        <a:pt x="115" y="115"/>
                      </a:lnTo>
                      <a:lnTo>
                        <a:pt x="117" y="100"/>
                      </a:lnTo>
                      <a:lnTo>
                        <a:pt x="75" y="90"/>
                      </a:lnTo>
                      <a:lnTo>
                        <a:pt x="30" y="90"/>
                      </a:lnTo>
                      <a:lnTo>
                        <a:pt x="2" y="60"/>
                      </a:lnTo>
                      <a:lnTo>
                        <a:pt x="25" y="37"/>
                      </a:lnTo>
                      <a:lnTo>
                        <a:pt x="52" y="20"/>
                      </a:lnTo>
                      <a:lnTo>
                        <a:pt x="115" y="50"/>
                      </a:lnTo>
                      <a:lnTo>
                        <a:pt x="177" y="72"/>
                      </a:lnTo>
                      <a:lnTo>
                        <a:pt x="217" y="37"/>
                      </a:lnTo>
                      <a:lnTo>
                        <a:pt x="242" y="0"/>
                      </a:lnTo>
                      <a:lnTo>
                        <a:pt x="272" y="7"/>
                      </a:lnTo>
                      <a:lnTo>
                        <a:pt x="290" y="37"/>
                      </a:lnTo>
                      <a:lnTo>
                        <a:pt x="260" y="72"/>
                      </a:lnTo>
                      <a:lnTo>
                        <a:pt x="207" y="100"/>
                      </a:lnTo>
                      <a:lnTo>
                        <a:pt x="200" y="122"/>
                      </a:lnTo>
                      <a:lnTo>
                        <a:pt x="262" y="177"/>
                      </a:lnTo>
                      <a:lnTo>
                        <a:pt x="335" y="247"/>
                      </a:lnTo>
                      <a:lnTo>
                        <a:pt x="407" y="325"/>
                      </a:lnTo>
                      <a:lnTo>
                        <a:pt x="457" y="405"/>
                      </a:lnTo>
                      <a:lnTo>
                        <a:pt x="492" y="415"/>
                      </a:lnTo>
                      <a:lnTo>
                        <a:pt x="560" y="387"/>
                      </a:lnTo>
                      <a:lnTo>
                        <a:pt x="622" y="362"/>
                      </a:lnTo>
                      <a:lnTo>
                        <a:pt x="665" y="3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92" name="Freeform 15"/>
                <p:cNvSpPr>
                  <a:spLocks noChangeAspect="1"/>
                </p:cNvSpPr>
                <p:nvPr/>
              </p:nvSpPr>
              <p:spPr bwMode="auto">
                <a:xfrm>
                  <a:off x="8062" y="13469"/>
                  <a:ext cx="280" cy="1092"/>
                </a:xfrm>
                <a:custGeom>
                  <a:avLst/>
                  <a:gdLst>
                    <a:gd name="T0" fmla="*/ 33 w 280"/>
                    <a:gd name="T1" fmla="*/ 0 h 1092"/>
                    <a:gd name="T2" fmla="*/ 110 w 280"/>
                    <a:gd name="T3" fmla="*/ 10 h 1092"/>
                    <a:gd name="T4" fmla="*/ 138 w 280"/>
                    <a:gd name="T5" fmla="*/ 82 h 1092"/>
                    <a:gd name="T6" fmla="*/ 150 w 280"/>
                    <a:gd name="T7" fmla="*/ 247 h 1092"/>
                    <a:gd name="T8" fmla="*/ 143 w 280"/>
                    <a:gd name="T9" fmla="*/ 535 h 1092"/>
                    <a:gd name="T10" fmla="*/ 118 w 280"/>
                    <a:gd name="T11" fmla="*/ 710 h 1092"/>
                    <a:gd name="T12" fmla="*/ 83 w 280"/>
                    <a:gd name="T13" fmla="*/ 822 h 1092"/>
                    <a:gd name="T14" fmla="*/ 95 w 280"/>
                    <a:gd name="T15" fmla="*/ 895 h 1092"/>
                    <a:gd name="T16" fmla="*/ 118 w 280"/>
                    <a:gd name="T17" fmla="*/ 947 h 1092"/>
                    <a:gd name="T18" fmla="*/ 198 w 280"/>
                    <a:gd name="T19" fmla="*/ 1000 h 1092"/>
                    <a:gd name="T20" fmla="*/ 280 w 280"/>
                    <a:gd name="T21" fmla="*/ 1037 h 1092"/>
                    <a:gd name="T22" fmla="*/ 280 w 280"/>
                    <a:gd name="T23" fmla="*/ 1080 h 1092"/>
                    <a:gd name="T24" fmla="*/ 185 w 280"/>
                    <a:gd name="T25" fmla="*/ 1092 h 1092"/>
                    <a:gd name="T26" fmla="*/ 130 w 280"/>
                    <a:gd name="T27" fmla="*/ 1080 h 1092"/>
                    <a:gd name="T28" fmla="*/ 110 w 280"/>
                    <a:gd name="T29" fmla="*/ 1030 h 1092"/>
                    <a:gd name="T30" fmla="*/ 73 w 280"/>
                    <a:gd name="T31" fmla="*/ 990 h 1092"/>
                    <a:gd name="T32" fmla="*/ 40 w 280"/>
                    <a:gd name="T33" fmla="*/ 975 h 1092"/>
                    <a:gd name="T34" fmla="*/ 0 w 280"/>
                    <a:gd name="T35" fmla="*/ 947 h 1092"/>
                    <a:gd name="T36" fmla="*/ 0 w 280"/>
                    <a:gd name="T37" fmla="*/ 897 h 1092"/>
                    <a:gd name="T38" fmla="*/ 18 w 280"/>
                    <a:gd name="T39" fmla="*/ 852 h 1092"/>
                    <a:gd name="T40" fmla="*/ 40 w 280"/>
                    <a:gd name="T41" fmla="*/ 812 h 1092"/>
                    <a:gd name="T42" fmla="*/ 40 w 280"/>
                    <a:gd name="T43" fmla="*/ 682 h 1092"/>
                    <a:gd name="T44" fmla="*/ 40 w 280"/>
                    <a:gd name="T45" fmla="*/ 512 h 1092"/>
                    <a:gd name="T46" fmla="*/ 40 w 280"/>
                    <a:gd name="T47" fmla="*/ 287 h 1092"/>
                    <a:gd name="T48" fmla="*/ 18 w 280"/>
                    <a:gd name="T49" fmla="*/ 117 h 1092"/>
                    <a:gd name="T50" fmla="*/ 18 w 280"/>
                    <a:gd name="T51" fmla="*/ 30 h 1092"/>
                    <a:gd name="T52" fmla="*/ 33 w 280"/>
                    <a:gd name="T53" fmla="*/ 0 h 10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0"/>
                    <a:gd name="T82" fmla="*/ 0 h 1092"/>
                    <a:gd name="T83" fmla="*/ 280 w 280"/>
                    <a:gd name="T84" fmla="*/ 1092 h 10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0" h="1092">
                      <a:moveTo>
                        <a:pt x="33" y="0"/>
                      </a:moveTo>
                      <a:lnTo>
                        <a:pt x="110" y="10"/>
                      </a:lnTo>
                      <a:lnTo>
                        <a:pt x="138" y="82"/>
                      </a:lnTo>
                      <a:lnTo>
                        <a:pt x="150" y="247"/>
                      </a:lnTo>
                      <a:lnTo>
                        <a:pt x="143" y="535"/>
                      </a:lnTo>
                      <a:lnTo>
                        <a:pt x="118" y="710"/>
                      </a:lnTo>
                      <a:lnTo>
                        <a:pt x="83" y="822"/>
                      </a:lnTo>
                      <a:lnTo>
                        <a:pt x="95" y="895"/>
                      </a:lnTo>
                      <a:lnTo>
                        <a:pt x="118" y="947"/>
                      </a:lnTo>
                      <a:lnTo>
                        <a:pt x="198" y="1000"/>
                      </a:lnTo>
                      <a:lnTo>
                        <a:pt x="280" y="1037"/>
                      </a:lnTo>
                      <a:lnTo>
                        <a:pt x="280" y="1080"/>
                      </a:lnTo>
                      <a:lnTo>
                        <a:pt x="185" y="1092"/>
                      </a:lnTo>
                      <a:lnTo>
                        <a:pt x="130" y="1080"/>
                      </a:lnTo>
                      <a:lnTo>
                        <a:pt x="110" y="1030"/>
                      </a:lnTo>
                      <a:lnTo>
                        <a:pt x="73" y="990"/>
                      </a:lnTo>
                      <a:lnTo>
                        <a:pt x="40" y="975"/>
                      </a:lnTo>
                      <a:lnTo>
                        <a:pt x="0" y="947"/>
                      </a:lnTo>
                      <a:lnTo>
                        <a:pt x="0" y="897"/>
                      </a:lnTo>
                      <a:lnTo>
                        <a:pt x="18" y="852"/>
                      </a:lnTo>
                      <a:lnTo>
                        <a:pt x="40" y="812"/>
                      </a:lnTo>
                      <a:lnTo>
                        <a:pt x="40" y="682"/>
                      </a:lnTo>
                      <a:lnTo>
                        <a:pt x="40" y="512"/>
                      </a:lnTo>
                      <a:lnTo>
                        <a:pt x="40" y="287"/>
                      </a:lnTo>
                      <a:lnTo>
                        <a:pt x="18" y="117"/>
                      </a:lnTo>
                      <a:lnTo>
                        <a:pt x="18" y="3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93" name="Freeform 16"/>
                <p:cNvSpPr>
                  <a:spLocks noChangeAspect="1"/>
                </p:cNvSpPr>
                <p:nvPr/>
              </p:nvSpPr>
              <p:spPr bwMode="auto">
                <a:xfrm>
                  <a:off x="8167" y="13421"/>
                  <a:ext cx="428" cy="938"/>
                </a:xfrm>
                <a:custGeom>
                  <a:avLst/>
                  <a:gdLst>
                    <a:gd name="T0" fmla="*/ 95 w 428"/>
                    <a:gd name="T1" fmla="*/ 0 h 938"/>
                    <a:gd name="T2" fmla="*/ 125 w 428"/>
                    <a:gd name="T3" fmla="*/ 83 h 938"/>
                    <a:gd name="T4" fmla="*/ 175 w 428"/>
                    <a:gd name="T5" fmla="*/ 248 h 938"/>
                    <a:gd name="T6" fmla="*/ 195 w 428"/>
                    <a:gd name="T7" fmla="*/ 393 h 938"/>
                    <a:gd name="T8" fmla="*/ 195 w 428"/>
                    <a:gd name="T9" fmla="*/ 555 h 938"/>
                    <a:gd name="T10" fmla="*/ 188 w 428"/>
                    <a:gd name="T11" fmla="*/ 703 h 938"/>
                    <a:gd name="T12" fmla="*/ 183 w 428"/>
                    <a:gd name="T13" fmla="*/ 815 h 938"/>
                    <a:gd name="T14" fmla="*/ 195 w 428"/>
                    <a:gd name="T15" fmla="*/ 855 h 938"/>
                    <a:gd name="T16" fmla="*/ 218 w 428"/>
                    <a:gd name="T17" fmla="*/ 875 h 938"/>
                    <a:gd name="T18" fmla="*/ 368 w 428"/>
                    <a:gd name="T19" fmla="*/ 863 h 938"/>
                    <a:gd name="T20" fmla="*/ 428 w 428"/>
                    <a:gd name="T21" fmla="*/ 873 h 938"/>
                    <a:gd name="T22" fmla="*/ 428 w 428"/>
                    <a:gd name="T23" fmla="*/ 898 h 938"/>
                    <a:gd name="T24" fmla="*/ 378 w 428"/>
                    <a:gd name="T25" fmla="*/ 938 h 938"/>
                    <a:gd name="T26" fmla="*/ 278 w 428"/>
                    <a:gd name="T27" fmla="*/ 938 h 938"/>
                    <a:gd name="T28" fmla="*/ 205 w 428"/>
                    <a:gd name="T29" fmla="*/ 918 h 938"/>
                    <a:gd name="T30" fmla="*/ 153 w 428"/>
                    <a:gd name="T31" fmla="*/ 918 h 938"/>
                    <a:gd name="T32" fmla="*/ 108 w 428"/>
                    <a:gd name="T33" fmla="*/ 913 h 938"/>
                    <a:gd name="T34" fmla="*/ 93 w 428"/>
                    <a:gd name="T35" fmla="*/ 883 h 938"/>
                    <a:gd name="T36" fmla="*/ 115 w 428"/>
                    <a:gd name="T37" fmla="*/ 855 h 938"/>
                    <a:gd name="T38" fmla="*/ 130 w 428"/>
                    <a:gd name="T39" fmla="*/ 810 h 938"/>
                    <a:gd name="T40" fmla="*/ 140 w 428"/>
                    <a:gd name="T41" fmla="*/ 690 h 938"/>
                    <a:gd name="T42" fmla="*/ 125 w 428"/>
                    <a:gd name="T43" fmla="*/ 513 h 938"/>
                    <a:gd name="T44" fmla="*/ 130 w 428"/>
                    <a:gd name="T45" fmla="*/ 435 h 938"/>
                    <a:gd name="T46" fmla="*/ 85 w 428"/>
                    <a:gd name="T47" fmla="*/ 300 h 938"/>
                    <a:gd name="T48" fmla="*/ 15 w 428"/>
                    <a:gd name="T49" fmla="*/ 178 h 938"/>
                    <a:gd name="T50" fmla="*/ 0 w 428"/>
                    <a:gd name="T51" fmla="*/ 83 h 938"/>
                    <a:gd name="T52" fmla="*/ 35 w 428"/>
                    <a:gd name="T53" fmla="*/ 13 h 938"/>
                    <a:gd name="T54" fmla="*/ 95 w 428"/>
                    <a:gd name="T55" fmla="*/ 0 h 93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28"/>
                    <a:gd name="T85" fmla="*/ 0 h 938"/>
                    <a:gd name="T86" fmla="*/ 428 w 428"/>
                    <a:gd name="T87" fmla="*/ 938 h 93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28" h="938">
                      <a:moveTo>
                        <a:pt x="95" y="0"/>
                      </a:moveTo>
                      <a:lnTo>
                        <a:pt x="125" y="83"/>
                      </a:lnTo>
                      <a:lnTo>
                        <a:pt x="175" y="248"/>
                      </a:lnTo>
                      <a:lnTo>
                        <a:pt x="195" y="393"/>
                      </a:lnTo>
                      <a:lnTo>
                        <a:pt x="195" y="555"/>
                      </a:lnTo>
                      <a:lnTo>
                        <a:pt x="188" y="703"/>
                      </a:lnTo>
                      <a:lnTo>
                        <a:pt x="183" y="815"/>
                      </a:lnTo>
                      <a:lnTo>
                        <a:pt x="195" y="855"/>
                      </a:lnTo>
                      <a:lnTo>
                        <a:pt x="218" y="875"/>
                      </a:lnTo>
                      <a:lnTo>
                        <a:pt x="368" y="863"/>
                      </a:lnTo>
                      <a:lnTo>
                        <a:pt x="428" y="873"/>
                      </a:lnTo>
                      <a:lnTo>
                        <a:pt x="428" y="898"/>
                      </a:lnTo>
                      <a:lnTo>
                        <a:pt x="378" y="938"/>
                      </a:lnTo>
                      <a:lnTo>
                        <a:pt x="278" y="938"/>
                      </a:lnTo>
                      <a:lnTo>
                        <a:pt x="205" y="918"/>
                      </a:lnTo>
                      <a:lnTo>
                        <a:pt x="153" y="918"/>
                      </a:lnTo>
                      <a:lnTo>
                        <a:pt x="108" y="913"/>
                      </a:lnTo>
                      <a:lnTo>
                        <a:pt x="93" y="883"/>
                      </a:lnTo>
                      <a:lnTo>
                        <a:pt x="115" y="855"/>
                      </a:lnTo>
                      <a:lnTo>
                        <a:pt x="130" y="810"/>
                      </a:lnTo>
                      <a:lnTo>
                        <a:pt x="140" y="690"/>
                      </a:lnTo>
                      <a:lnTo>
                        <a:pt x="125" y="513"/>
                      </a:lnTo>
                      <a:lnTo>
                        <a:pt x="130" y="435"/>
                      </a:lnTo>
                      <a:lnTo>
                        <a:pt x="85" y="300"/>
                      </a:lnTo>
                      <a:lnTo>
                        <a:pt x="15" y="178"/>
                      </a:lnTo>
                      <a:lnTo>
                        <a:pt x="0" y="83"/>
                      </a:lnTo>
                      <a:lnTo>
                        <a:pt x="35" y="13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6" name="Group 17"/>
              <p:cNvGrpSpPr>
                <a:grpSpLocks noChangeAspect="1"/>
              </p:cNvGrpSpPr>
              <p:nvPr/>
            </p:nvGrpSpPr>
            <p:grpSpPr bwMode="auto">
              <a:xfrm>
                <a:off x="2976" y="3085"/>
                <a:ext cx="117" cy="88"/>
                <a:chOff x="2976" y="3085"/>
                <a:chExt cx="117" cy="88"/>
              </a:xfrm>
            </p:grpSpPr>
            <p:sp>
              <p:nvSpPr>
                <p:cNvPr id="40982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006" y="3138"/>
                  <a:ext cx="27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3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976" y="3087"/>
                  <a:ext cx="27" cy="3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7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3047" y="3085"/>
                  <a:ext cx="46" cy="88"/>
                  <a:chOff x="3053" y="3079"/>
                  <a:chExt cx="46" cy="88"/>
                </a:xfrm>
              </p:grpSpPr>
              <p:sp>
                <p:nvSpPr>
                  <p:cNvPr id="40985" name="Oval 21"/>
                  <p:cNvSpPr>
                    <a:spLocks noChangeAspect="1" noChangeArrowheads="1"/>
                  </p:cNvSpPr>
                  <p:nvPr/>
                </p:nvSpPr>
                <p:spPr bwMode="auto">
                  <a:xfrm rot="20869057" flipH="1">
                    <a:off x="3053" y="3135"/>
                    <a:ext cx="27" cy="3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986" name="Oval 22"/>
                  <p:cNvSpPr>
                    <a:spLocks noChangeAspect="1" noChangeArrowheads="1"/>
                  </p:cNvSpPr>
                  <p:nvPr/>
                </p:nvSpPr>
                <p:spPr bwMode="auto">
                  <a:xfrm rot="20869057" flipH="1">
                    <a:off x="3072" y="3079"/>
                    <a:ext cx="27" cy="3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305300" y="2051050"/>
            <a:ext cx="531813" cy="581025"/>
            <a:chOff x="2712" y="1292"/>
            <a:chExt cx="335" cy="366"/>
          </a:xfrm>
        </p:grpSpPr>
        <p:sp>
          <p:nvSpPr>
            <p:cNvPr id="40976" name="Rectangle 24"/>
            <p:cNvSpPr>
              <a:spLocks noChangeArrowheads="1"/>
            </p:cNvSpPr>
            <p:nvPr/>
          </p:nvSpPr>
          <p:spPr bwMode="auto">
            <a:xfrm>
              <a:off x="2712" y="1440"/>
              <a:ext cx="335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und</a:t>
              </a:r>
            </a:p>
          </p:txBody>
        </p:sp>
        <p:cxnSp>
          <p:nvCxnSpPr>
            <p:cNvPr id="40977" name="AutoShape 25"/>
            <p:cNvCxnSpPr>
              <a:cxnSpLocks noChangeShapeType="1"/>
              <a:stCxn id="40963" idx="2"/>
              <a:endCxn id="40976" idx="0"/>
            </p:cNvCxnSpPr>
            <p:nvPr/>
          </p:nvCxnSpPr>
          <p:spPr bwMode="auto">
            <a:xfrm>
              <a:off x="2879" y="1292"/>
              <a:ext cx="1" cy="1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825625" y="2632075"/>
            <a:ext cx="5487988" cy="561975"/>
            <a:chOff x="1156" y="1658"/>
            <a:chExt cx="3457" cy="354"/>
          </a:xfrm>
        </p:grpSpPr>
        <p:sp>
          <p:nvSpPr>
            <p:cNvPr id="40974" name="AutoShape 27"/>
            <p:cNvSpPr>
              <a:spLocks noChangeArrowheads="1"/>
            </p:cNvSpPr>
            <p:nvPr/>
          </p:nvSpPr>
          <p:spPr bwMode="auto">
            <a:xfrm>
              <a:off x="1156" y="1776"/>
              <a:ext cx="3457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Seitenprisma gegeben mit bestmöglichem Ergebnis</a:t>
              </a:r>
              <a:endParaRPr lang="de-DE" sz="2800"/>
            </a:p>
          </p:txBody>
        </p:sp>
        <p:cxnSp>
          <p:nvCxnSpPr>
            <p:cNvPr id="40975" name="AutoShape 28"/>
            <p:cNvCxnSpPr>
              <a:cxnSpLocks noChangeShapeType="1"/>
              <a:stCxn id="40976" idx="2"/>
              <a:endCxn id="40974" idx="0"/>
            </p:cNvCxnSpPr>
            <p:nvPr/>
          </p:nvCxnSpPr>
          <p:spPr bwMode="auto">
            <a:xfrm>
              <a:off x="2880" y="1658"/>
              <a:ext cx="3" cy="1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2944813" y="3194050"/>
            <a:ext cx="3257550" cy="600075"/>
            <a:chOff x="1855" y="2012"/>
            <a:chExt cx="2052" cy="378"/>
          </a:xfrm>
        </p:grpSpPr>
        <p:sp>
          <p:nvSpPr>
            <p:cNvPr id="40972" name="Rectangle 30"/>
            <p:cNvSpPr>
              <a:spLocks noChangeArrowheads="1"/>
            </p:cNvSpPr>
            <p:nvPr/>
          </p:nvSpPr>
          <p:spPr bwMode="auto">
            <a:xfrm>
              <a:off x="1855" y="2172"/>
              <a:ext cx="2052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Stereo-Sehgleichgewicht erreicht</a:t>
              </a:r>
              <a:r>
                <a:rPr lang="de-DE" sz="800"/>
                <a:t> </a:t>
              </a:r>
              <a:r>
                <a:rPr lang="de-DE"/>
                <a:t>?</a:t>
              </a:r>
            </a:p>
          </p:txBody>
        </p:sp>
        <p:cxnSp>
          <p:nvCxnSpPr>
            <p:cNvPr id="40973" name="AutoShape 31"/>
            <p:cNvCxnSpPr>
              <a:cxnSpLocks noChangeShapeType="1"/>
              <a:stCxn id="40974" idx="2"/>
              <a:endCxn id="40972" idx="0"/>
            </p:cNvCxnSpPr>
            <p:nvPr/>
          </p:nvCxnSpPr>
          <p:spPr bwMode="auto">
            <a:xfrm>
              <a:off x="2879" y="2012"/>
              <a:ext cx="2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866900" y="3794125"/>
            <a:ext cx="2706688" cy="1019175"/>
            <a:chOff x="1176" y="2390"/>
            <a:chExt cx="1705" cy="642"/>
          </a:xfrm>
        </p:grpSpPr>
        <p:sp>
          <p:nvSpPr>
            <p:cNvPr id="40969" name="AutoShape 33"/>
            <p:cNvSpPr>
              <a:spLocks noChangeArrowheads="1"/>
            </p:cNvSpPr>
            <p:nvPr/>
          </p:nvSpPr>
          <p:spPr bwMode="auto">
            <a:xfrm>
              <a:off x="1176" y="2664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/>
                <a:t>ja</a:t>
              </a:r>
            </a:p>
          </p:txBody>
        </p:sp>
        <p:cxnSp>
          <p:nvCxnSpPr>
            <p:cNvPr id="40970" name="AutoShape 34"/>
            <p:cNvCxnSpPr>
              <a:cxnSpLocks noChangeShapeType="1"/>
              <a:stCxn id="40972" idx="2"/>
              <a:endCxn id="40969" idx="0"/>
            </p:cNvCxnSpPr>
            <p:nvPr/>
          </p:nvCxnSpPr>
          <p:spPr bwMode="auto">
            <a:xfrm rot="5400000">
              <a:off x="1952" y="1734"/>
              <a:ext cx="274" cy="158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0971" name="AutoShape 35"/>
            <p:cNvCxnSpPr>
              <a:cxnSpLocks noChangeShapeType="1"/>
              <a:stCxn id="40969" idx="2"/>
              <a:endCxn id="273413" idx="0"/>
            </p:cNvCxnSpPr>
            <p:nvPr/>
          </p:nvCxnSpPr>
          <p:spPr bwMode="auto">
            <a:xfrm flipH="1">
              <a:off x="1295" y="2904"/>
              <a:ext cx="1" cy="1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MM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0500" y="1676400"/>
            <a:ext cx="5861050" cy="4937125"/>
            <a:chOff x="920" y="1056"/>
            <a:chExt cx="3692" cy="3110"/>
          </a:xfrm>
        </p:grpSpPr>
        <p:sp>
          <p:nvSpPr>
            <p:cNvPr id="1038" name="AutoShape 4"/>
            <p:cNvSpPr>
              <a:spLocks noChangeArrowheads="1"/>
            </p:cNvSpPr>
            <p:nvPr/>
          </p:nvSpPr>
          <p:spPr bwMode="auto">
            <a:xfrm>
              <a:off x="1145" y="1056"/>
              <a:ext cx="3467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Höhenprisma gegeben mit bestmöglichem Ergebnis</a:t>
              </a:r>
              <a:endParaRPr lang="de-DE" sz="280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20" y="3032"/>
              <a:ext cx="750" cy="1134"/>
              <a:chOff x="920" y="3032"/>
              <a:chExt cx="750" cy="1134"/>
            </a:xfrm>
          </p:grpSpPr>
          <p:sp>
            <p:nvSpPr>
              <p:cNvPr id="274438" name="AutoShape 6"/>
              <p:cNvSpPr>
                <a:spLocks noChangeAspect="1" noChangeArrowheads="1"/>
              </p:cNvSpPr>
              <p:nvPr/>
            </p:nvSpPr>
            <p:spPr bwMode="auto">
              <a:xfrm>
                <a:off x="920" y="3032"/>
                <a:ext cx="750" cy="113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1026" y="3061"/>
                <a:ext cx="535" cy="1043"/>
                <a:chOff x="2640" y="3085"/>
                <a:chExt cx="522" cy="1018"/>
              </a:xfrm>
            </p:grpSpPr>
            <p:grpSp>
              <p:nvGrpSpPr>
                <p:cNvPr id="5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2640" y="3183"/>
                  <a:ext cx="522" cy="920"/>
                  <a:chOff x="7290" y="12261"/>
                  <a:chExt cx="1305" cy="2300"/>
                </a:xfrm>
              </p:grpSpPr>
              <p:grpSp>
                <p:nvGrpSpPr>
                  <p:cNvPr id="6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172" y="12261"/>
                    <a:ext cx="360" cy="375"/>
                    <a:chOff x="8172" y="12261"/>
                    <a:chExt cx="360" cy="375"/>
                  </a:xfrm>
                </p:grpSpPr>
                <p:sp>
                  <p:nvSpPr>
                    <p:cNvPr id="1068" name="Freeform 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72" y="12261"/>
                      <a:ext cx="360" cy="375"/>
                    </a:xfrm>
                    <a:custGeom>
                      <a:avLst/>
                      <a:gdLst>
                        <a:gd name="T0" fmla="*/ 43 w 360"/>
                        <a:gd name="T1" fmla="*/ 83 h 375"/>
                        <a:gd name="T2" fmla="*/ 90 w 360"/>
                        <a:gd name="T3" fmla="*/ 53 h 375"/>
                        <a:gd name="T4" fmla="*/ 153 w 360"/>
                        <a:gd name="T5" fmla="*/ 33 h 375"/>
                        <a:gd name="T6" fmla="*/ 218 w 360"/>
                        <a:gd name="T7" fmla="*/ 18 h 375"/>
                        <a:gd name="T8" fmla="*/ 283 w 360"/>
                        <a:gd name="T9" fmla="*/ 33 h 375"/>
                        <a:gd name="T10" fmla="*/ 308 w 360"/>
                        <a:gd name="T11" fmla="*/ 45 h 375"/>
                        <a:gd name="T12" fmla="*/ 328 w 360"/>
                        <a:gd name="T13" fmla="*/ 78 h 375"/>
                        <a:gd name="T14" fmla="*/ 318 w 360"/>
                        <a:gd name="T15" fmla="*/ 125 h 375"/>
                        <a:gd name="T16" fmla="*/ 288 w 360"/>
                        <a:gd name="T17" fmla="*/ 170 h 375"/>
                        <a:gd name="T18" fmla="*/ 245 w 360"/>
                        <a:gd name="T19" fmla="*/ 198 h 375"/>
                        <a:gd name="T20" fmla="*/ 200 w 360"/>
                        <a:gd name="T21" fmla="*/ 230 h 375"/>
                        <a:gd name="T22" fmla="*/ 185 w 360"/>
                        <a:gd name="T23" fmla="*/ 248 h 375"/>
                        <a:gd name="T24" fmla="*/ 175 w 360"/>
                        <a:gd name="T25" fmla="*/ 265 h 375"/>
                        <a:gd name="T26" fmla="*/ 183 w 360"/>
                        <a:gd name="T27" fmla="*/ 323 h 375"/>
                        <a:gd name="T28" fmla="*/ 215 w 360"/>
                        <a:gd name="T29" fmla="*/ 375 h 375"/>
                        <a:gd name="T30" fmla="*/ 243 w 360"/>
                        <a:gd name="T31" fmla="*/ 368 h 375"/>
                        <a:gd name="T32" fmla="*/ 215 w 360"/>
                        <a:gd name="T33" fmla="*/ 280 h 375"/>
                        <a:gd name="T34" fmla="*/ 235 w 360"/>
                        <a:gd name="T35" fmla="*/ 240 h 375"/>
                        <a:gd name="T36" fmla="*/ 318 w 360"/>
                        <a:gd name="T37" fmla="*/ 198 h 375"/>
                        <a:gd name="T38" fmla="*/ 345 w 360"/>
                        <a:gd name="T39" fmla="*/ 155 h 375"/>
                        <a:gd name="T40" fmla="*/ 358 w 360"/>
                        <a:gd name="T41" fmla="*/ 118 h 375"/>
                        <a:gd name="T42" fmla="*/ 360 w 360"/>
                        <a:gd name="T43" fmla="*/ 68 h 375"/>
                        <a:gd name="T44" fmla="*/ 328 w 360"/>
                        <a:gd name="T45" fmla="*/ 25 h 375"/>
                        <a:gd name="T46" fmla="*/ 295 w 360"/>
                        <a:gd name="T47" fmla="*/ 3 h 375"/>
                        <a:gd name="T48" fmla="*/ 240 w 360"/>
                        <a:gd name="T49" fmla="*/ 0 h 375"/>
                        <a:gd name="T50" fmla="*/ 168 w 360"/>
                        <a:gd name="T51" fmla="*/ 0 h 375"/>
                        <a:gd name="T52" fmla="*/ 100 w 360"/>
                        <a:gd name="T53" fmla="*/ 25 h 375"/>
                        <a:gd name="T54" fmla="*/ 43 w 360"/>
                        <a:gd name="T55" fmla="*/ 50 h 375"/>
                        <a:gd name="T56" fmla="*/ 0 w 360"/>
                        <a:gd name="T57" fmla="*/ 85 h 375"/>
                        <a:gd name="T58" fmla="*/ 8 w 360"/>
                        <a:gd name="T59" fmla="*/ 120 h 375"/>
                        <a:gd name="T60" fmla="*/ 28 w 360"/>
                        <a:gd name="T61" fmla="*/ 145 h 375"/>
                        <a:gd name="T62" fmla="*/ 53 w 360"/>
                        <a:gd name="T63" fmla="*/ 155 h 375"/>
                        <a:gd name="T64" fmla="*/ 110 w 360"/>
                        <a:gd name="T65" fmla="*/ 160 h 375"/>
                        <a:gd name="T66" fmla="*/ 165 w 360"/>
                        <a:gd name="T67" fmla="*/ 148 h 375"/>
                        <a:gd name="T68" fmla="*/ 225 w 360"/>
                        <a:gd name="T69" fmla="*/ 128 h 375"/>
                        <a:gd name="T70" fmla="*/ 278 w 360"/>
                        <a:gd name="T71" fmla="*/ 103 h 375"/>
                        <a:gd name="T72" fmla="*/ 283 w 360"/>
                        <a:gd name="T73" fmla="*/ 85 h 375"/>
                        <a:gd name="T74" fmla="*/ 278 w 360"/>
                        <a:gd name="T75" fmla="*/ 70 h 375"/>
                        <a:gd name="T76" fmla="*/ 235 w 360"/>
                        <a:gd name="T77" fmla="*/ 93 h 375"/>
                        <a:gd name="T78" fmla="*/ 170 w 360"/>
                        <a:gd name="T79" fmla="*/ 118 h 375"/>
                        <a:gd name="T80" fmla="*/ 120 w 360"/>
                        <a:gd name="T81" fmla="*/ 130 h 375"/>
                        <a:gd name="T82" fmla="*/ 83 w 360"/>
                        <a:gd name="T83" fmla="*/ 130 h 375"/>
                        <a:gd name="T84" fmla="*/ 43 w 360"/>
                        <a:gd name="T85" fmla="*/ 125 h 375"/>
                        <a:gd name="T86" fmla="*/ 43 w 360"/>
                        <a:gd name="T87" fmla="*/ 83 h 375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360"/>
                        <a:gd name="T133" fmla="*/ 0 h 375"/>
                        <a:gd name="T134" fmla="*/ 360 w 360"/>
                        <a:gd name="T135" fmla="*/ 375 h 375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360" h="375">
                          <a:moveTo>
                            <a:pt x="43" y="83"/>
                          </a:moveTo>
                          <a:lnTo>
                            <a:pt x="90" y="53"/>
                          </a:lnTo>
                          <a:lnTo>
                            <a:pt x="153" y="33"/>
                          </a:lnTo>
                          <a:lnTo>
                            <a:pt x="218" y="18"/>
                          </a:lnTo>
                          <a:lnTo>
                            <a:pt x="283" y="33"/>
                          </a:lnTo>
                          <a:lnTo>
                            <a:pt x="308" y="45"/>
                          </a:lnTo>
                          <a:lnTo>
                            <a:pt x="328" y="78"/>
                          </a:lnTo>
                          <a:lnTo>
                            <a:pt x="318" y="125"/>
                          </a:lnTo>
                          <a:lnTo>
                            <a:pt x="288" y="170"/>
                          </a:lnTo>
                          <a:lnTo>
                            <a:pt x="245" y="198"/>
                          </a:lnTo>
                          <a:lnTo>
                            <a:pt x="200" y="230"/>
                          </a:lnTo>
                          <a:lnTo>
                            <a:pt x="185" y="248"/>
                          </a:lnTo>
                          <a:lnTo>
                            <a:pt x="175" y="265"/>
                          </a:lnTo>
                          <a:lnTo>
                            <a:pt x="183" y="323"/>
                          </a:lnTo>
                          <a:lnTo>
                            <a:pt x="215" y="375"/>
                          </a:lnTo>
                          <a:lnTo>
                            <a:pt x="243" y="368"/>
                          </a:lnTo>
                          <a:lnTo>
                            <a:pt x="215" y="280"/>
                          </a:lnTo>
                          <a:lnTo>
                            <a:pt x="235" y="240"/>
                          </a:lnTo>
                          <a:lnTo>
                            <a:pt x="318" y="198"/>
                          </a:lnTo>
                          <a:lnTo>
                            <a:pt x="345" y="155"/>
                          </a:lnTo>
                          <a:lnTo>
                            <a:pt x="358" y="118"/>
                          </a:lnTo>
                          <a:lnTo>
                            <a:pt x="360" y="68"/>
                          </a:lnTo>
                          <a:lnTo>
                            <a:pt x="328" y="25"/>
                          </a:lnTo>
                          <a:lnTo>
                            <a:pt x="295" y="3"/>
                          </a:lnTo>
                          <a:lnTo>
                            <a:pt x="240" y="0"/>
                          </a:lnTo>
                          <a:lnTo>
                            <a:pt x="168" y="0"/>
                          </a:lnTo>
                          <a:lnTo>
                            <a:pt x="100" y="25"/>
                          </a:lnTo>
                          <a:lnTo>
                            <a:pt x="43" y="50"/>
                          </a:lnTo>
                          <a:lnTo>
                            <a:pt x="0" y="85"/>
                          </a:lnTo>
                          <a:lnTo>
                            <a:pt x="8" y="120"/>
                          </a:lnTo>
                          <a:lnTo>
                            <a:pt x="28" y="145"/>
                          </a:lnTo>
                          <a:lnTo>
                            <a:pt x="53" y="155"/>
                          </a:lnTo>
                          <a:lnTo>
                            <a:pt x="110" y="160"/>
                          </a:lnTo>
                          <a:lnTo>
                            <a:pt x="165" y="148"/>
                          </a:lnTo>
                          <a:lnTo>
                            <a:pt x="225" y="128"/>
                          </a:lnTo>
                          <a:lnTo>
                            <a:pt x="278" y="103"/>
                          </a:lnTo>
                          <a:lnTo>
                            <a:pt x="283" y="85"/>
                          </a:lnTo>
                          <a:lnTo>
                            <a:pt x="278" y="70"/>
                          </a:lnTo>
                          <a:lnTo>
                            <a:pt x="235" y="93"/>
                          </a:lnTo>
                          <a:lnTo>
                            <a:pt x="170" y="118"/>
                          </a:lnTo>
                          <a:lnTo>
                            <a:pt x="120" y="130"/>
                          </a:lnTo>
                          <a:lnTo>
                            <a:pt x="83" y="130"/>
                          </a:lnTo>
                          <a:lnTo>
                            <a:pt x="43" y="125"/>
                          </a:lnTo>
                          <a:lnTo>
                            <a:pt x="43" y="83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9" name="Freeform 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87" y="12384"/>
                      <a:ext cx="190" cy="175"/>
                    </a:xfrm>
                    <a:custGeom>
                      <a:avLst/>
                      <a:gdLst>
                        <a:gd name="T0" fmla="*/ 0 w 190"/>
                        <a:gd name="T1" fmla="*/ 0 h 175"/>
                        <a:gd name="T2" fmla="*/ 23 w 190"/>
                        <a:gd name="T3" fmla="*/ 60 h 175"/>
                        <a:gd name="T4" fmla="*/ 63 w 190"/>
                        <a:gd name="T5" fmla="*/ 107 h 175"/>
                        <a:gd name="T6" fmla="*/ 105 w 190"/>
                        <a:gd name="T7" fmla="*/ 132 h 175"/>
                        <a:gd name="T8" fmla="*/ 160 w 190"/>
                        <a:gd name="T9" fmla="*/ 155 h 175"/>
                        <a:gd name="T10" fmla="*/ 175 w 190"/>
                        <a:gd name="T11" fmla="*/ 175 h 175"/>
                        <a:gd name="T12" fmla="*/ 190 w 190"/>
                        <a:gd name="T13" fmla="*/ 125 h 175"/>
                        <a:gd name="T14" fmla="*/ 130 w 190"/>
                        <a:gd name="T15" fmla="*/ 100 h 175"/>
                        <a:gd name="T16" fmla="*/ 75 w 190"/>
                        <a:gd name="T17" fmla="*/ 65 h 175"/>
                        <a:gd name="T18" fmla="*/ 40 w 190"/>
                        <a:gd name="T19" fmla="*/ 20 h 175"/>
                        <a:gd name="T20" fmla="*/ 0 w 190"/>
                        <a:gd name="T21" fmla="*/ 0 h 17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90"/>
                        <a:gd name="T34" fmla="*/ 0 h 175"/>
                        <a:gd name="T35" fmla="*/ 190 w 190"/>
                        <a:gd name="T36" fmla="*/ 175 h 17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90" h="175">
                          <a:moveTo>
                            <a:pt x="0" y="0"/>
                          </a:moveTo>
                          <a:lnTo>
                            <a:pt x="23" y="60"/>
                          </a:lnTo>
                          <a:lnTo>
                            <a:pt x="63" y="107"/>
                          </a:lnTo>
                          <a:lnTo>
                            <a:pt x="105" y="132"/>
                          </a:lnTo>
                          <a:lnTo>
                            <a:pt x="160" y="155"/>
                          </a:lnTo>
                          <a:lnTo>
                            <a:pt x="175" y="175"/>
                          </a:lnTo>
                          <a:lnTo>
                            <a:pt x="190" y="125"/>
                          </a:lnTo>
                          <a:lnTo>
                            <a:pt x="130" y="100"/>
                          </a:lnTo>
                          <a:lnTo>
                            <a:pt x="75" y="65"/>
                          </a:lnTo>
                          <a:lnTo>
                            <a:pt x="40" y="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62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7822" y="12394"/>
                    <a:ext cx="453" cy="442"/>
                  </a:xfrm>
                  <a:custGeom>
                    <a:avLst/>
                    <a:gdLst>
                      <a:gd name="T0" fmla="*/ 320 w 453"/>
                      <a:gd name="T1" fmla="*/ 170 h 442"/>
                      <a:gd name="T2" fmla="*/ 288 w 453"/>
                      <a:gd name="T3" fmla="*/ 100 h 442"/>
                      <a:gd name="T4" fmla="*/ 235 w 453"/>
                      <a:gd name="T5" fmla="*/ 42 h 442"/>
                      <a:gd name="T6" fmla="*/ 180 w 453"/>
                      <a:gd name="T7" fmla="*/ 2 h 442"/>
                      <a:gd name="T8" fmla="*/ 120 w 453"/>
                      <a:gd name="T9" fmla="*/ 0 h 442"/>
                      <a:gd name="T10" fmla="*/ 53 w 453"/>
                      <a:gd name="T11" fmla="*/ 32 h 442"/>
                      <a:gd name="T12" fmla="*/ 25 w 453"/>
                      <a:gd name="T13" fmla="*/ 85 h 442"/>
                      <a:gd name="T14" fmla="*/ 3 w 453"/>
                      <a:gd name="T15" fmla="*/ 160 h 442"/>
                      <a:gd name="T16" fmla="*/ 0 w 453"/>
                      <a:gd name="T17" fmla="*/ 245 h 442"/>
                      <a:gd name="T18" fmla="*/ 10 w 453"/>
                      <a:gd name="T19" fmla="*/ 330 h 442"/>
                      <a:gd name="T20" fmla="*/ 35 w 453"/>
                      <a:gd name="T21" fmla="*/ 390 h 442"/>
                      <a:gd name="T22" fmla="*/ 108 w 453"/>
                      <a:gd name="T23" fmla="*/ 432 h 442"/>
                      <a:gd name="T24" fmla="*/ 173 w 453"/>
                      <a:gd name="T25" fmla="*/ 442 h 442"/>
                      <a:gd name="T26" fmla="*/ 233 w 453"/>
                      <a:gd name="T27" fmla="*/ 432 h 442"/>
                      <a:gd name="T28" fmla="*/ 288 w 453"/>
                      <a:gd name="T29" fmla="*/ 382 h 442"/>
                      <a:gd name="T30" fmla="*/ 308 w 453"/>
                      <a:gd name="T31" fmla="*/ 315 h 442"/>
                      <a:gd name="T32" fmla="*/ 338 w 453"/>
                      <a:gd name="T33" fmla="*/ 232 h 442"/>
                      <a:gd name="T34" fmla="*/ 400 w 453"/>
                      <a:gd name="T35" fmla="*/ 227 h 442"/>
                      <a:gd name="T36" fmla="*/ 445 w 453"/>
                      <a:gd name="T37" fmla="*/ 222 h 442"/>
                      <a:gd name="T38" fmla="*/ 453 w 453"/>
                      <a:gd name="T39" fmla="*/ 190 h 442"/>
                      <a:gd name="T40" fmla="*/ 433 w 453"/>
                      <a:gd name="T41" fmla="*/ 147 h 442"/>
                      <a:gd name="T42" fmla="*/ 373 w 453"/>
                      <a:gd name="T43" fmla="*/ 170 h 442"/>
                      <a:gd name="T44" fmla="*/ 320 w 453"/>
                      <a:gd name="T45" fmla="*/ 170 h 44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53"/>
                      <a:gd name="T70" fmla="*/ 0 h 442"/>
                      <a:gd name="T71" fmla="*/ 453 w 453"/>
                      <a:gd name="T72" fmla="*/ 442 h 44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53" h="442">
                        <a:moveTo>
                          <a:pt x="320" y="170"/>
                        </a:moveTo>
                        <a:lnTo>
                          <a:pt x="288" y="100"/>
                        </a:lnTo>
                        <a:lnTo>
                          <a:pt x="235" y="42"/>
                        </a:lnTo>
                        <a:lnTo>
                          <a:pt x="180" y="2"/>
                        </a:lnTo>
                        <a:lnTo>
                          <a:pt x="120" y="0"/>
                        </a:lnTo>
                        <a:lnTo>
                          <a:pt x="53" y="32"/>
                        </a:lnTo>
                        <a:lnTo>
                          <a:pt x="25" y="85"/>
                        </a:lnTo>
                        <a:lnTo>
                          <a:pt x="3" y="160"/>
                        </a:lnTo>
                        <a:lnTo>
                          <a:pt x="0" y="245"/>
                        </a:lnTo>
                        <a:lnTo>
                          <a:pt x="10" y="330"/>
                        </a:lnTo>
                        <a:lnTo>
                          <a:pt x="35" y="390"/>
                        </a:lnTo>
                        <a:lnTo>
                          <a:pt x="108" y="432"/>
                        </a:lnTo>
                        <a:lnTo>
                          <a:pt x="173" y="442"/>
                        </a:lnTo>
                        <a:lnTo>
                          <a:pt x="233" y="432"/>
                        </a:lnTo>
                        <a:lnTo>
                          <a:pt x="288" y="382"/>
                        </a:lnTo>
                        <a:lnTo>
                          <a:pt x="308" y="315"/>
                        </a:lnTo>
                        <a:lnTo>
                          <a:pt x="338" y="232"/>
                        </a:lnTo>
                        <a:lnTo>
                          <a:pt x="400" y="227"/>
                        </a:lnTo>
                        <a:lnTo>
                          <a:pt x="445" y="222"/>
                        </a:lnTo>
                        <a:lnTo>
                          <a:pt x="453" y="190"/>
                        </a:lnTo>
                        <a:lnTo>
                          <a:pt x="433" y="147"/>
                        </a:lnTo>
                        <a:lnTo>
                          <a:pt x="373" y="170"/>
                        </a:lnTo>
                        <a:lnTo>
                          <a:pt x="320" y="17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3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7980" y="12881"/>
                    <a:ext cx="350" cy="743"/>
                  </a:xfrm>
                  <a:custGeom>
                    <a:avLst/>
                    <a:gdLst>
                      <a:gd name="T0" fmla="*/ 32 w 350"/>
                      <a:gd name="T1" fmla="*/ 13 h 743"/>
                      <a:gd name="T2" fmla="*/ 92 w 350"/>
                      <a:gd name="T3" fmla="*/ 0 h 743"/>
                      <a:gd name="T4" fmla="*/ 152 w 350"/>
                      <a:gd name="T5" fmla="*/ 13 h 743"/>
                      <a:gd name="T6" fmla="*/ 192 w 350"/>
                      <a:gd name="T7" fmla="*/ 48 h 743"/>
                      <a:gd name="T8" fmla="*/ 247 w 350"/>
                      <a:gd name="T9" fmla="*/ 98 h 743"/>
                      <a:gd name="T10" fmla="*/ 285 w 350"/>
                      <a:gd name="T11" fmla="*/ 155 h 743"/>
                      <a:gd name="T12" fmla="*/ 312 w 350"/>
                      <a:gd name="T13" fmla="*/ 233 h 743"/>
                      <a:gd name="T14" fmla="*/ 335 w 350"/>
                      <a:gd name="T15" fmla="*/ 300 h 743"/>
                      <a:gd name="T16" fmla="*/ 350 w 350"/>
                      <a:gd name="T17" fmla="*/ 385 h 743"/>
                      <a:gd name="T18" fmla="*/ 345 w 350"/>
                      <a:gd name="T19" fmla="*/ 463 h 743"/>
                      <a:gd name="T20" fmla="*/ 342 w 350"/>
                      <a:gd name="T21" fmla="*/ 533 h 743"/>
                      <a:gd name="T22" fmla="*/ 312 w 350"/>
                      <a:gd name="T23" fmla="*/ 598 h 743"/>
                      <a:gd name="T24" fmla="*/ 277 w 350"/>
                      <a:gd name="T25" fmla="*/ 665 h 743"/>
                      <a:gd name="T26" fmla="*/ 240 w 350"/>
                      <a:gd name="T27" fmla="*/ 705 h 743"/>
                      <a:gd name="T28" fmla="*/ 197 w 350"/>
                      <a:gd name="T29" fmla="*/ 733 h 743"/>
                      <a:gd name="T30" fmla="*/ 157 w 350"/>
                      <a:gd name="T31" fmla="*/ 735 h 743"/>
                      <a:gd name="T32" fmla="*/ 117 w 350"/>
                      <a:gd name="T33" fmla="*/ 743 h 743"/>
                      <a:gd name="T34" fmla="*/ 87 w 350"/>
                      <a:gd name="T35" fmla="*/ 728 h 743"/>
                      <a:gd name="T36" fmla="*/ 70 w 350"/>
                      <a:gd name="T37" fmla="*/ 678 h 743"/>
                      <a:gd name="T38" fmla="*/ 52 w 350"/>
                      <a:gd name="T39" fmla="*/ 645 h 743"/>
                      <a:gd name="T40" fmla="*/ 45 w 350"/>
                      <a:gd name="T41" fmla="*/ 573 h 743"/>
                      <a:gd name="T42" fmla="*/ 52 w 350"/>
                      <a:gd name="T43" fmla="*/ 510 h 743"/>
                      <a:gd name="T44" fmla="*/ 80 w 350"/>
                      <a:gd name="T45" fmla="*/ 465 h 743"/>
                      <a:gd name="T46" fmla="*/ 87 w 350"/>
                      <a:gd name="T47" fmla="*/ 425 h 743"/>
                      <a:gd name="T48" fmla="*/ 92 w 350"/>
                      <a:gd name="T49" fmla="*/ 395 h 743"/>
                      <a:gd name="T50" fmla="*/ 85 w 350"/>
                      <a:gd name="T51" fmla="*/ 340 h 743"/>
                      <a:gd name="T52" fmla="*/ 70 w 350"/>
                      <a:gd name="T53" fmla="*/ 280 h 743"/>
                      <a:gd name="T54" fmla="*/ 37 w 350"/>
                      <a:gd name="T55" fmla="*/ 223 h 743"/>
                      <a:gd name="T56" fmla="*/ 15 w 350"/>
                      <a:gd name="T57" fmla="*/ 170 h 743"/>
                      <a:gd name="T58" fmla="*/ 0 w 350"/>
                      <a:gd name="T59" fmla="*/ 103 h 743"/>
                      <a:gd name="T60" fmla="*/ 12 w 350"/>
                      <a:gd name="T61" fmla="*/ 58 h 743"/>
                      <a:gd name="T62" fmla="*/ 32 w 350"/>
                      <a:gd name="T63" fmla="*/ 13 h 74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50"/>
                      <a:gd name="T97" fmla="*/ 0 h 743"/>
                      <a:gd name="T98" fmla="*/ 350 w 350"/>
                      <a:gd name="T99" fmla="*/ 743 h 74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50" h="743">
                        <a:moveTo>
                          <a:pt x="32" y="13"/>
                        </a:moveTo>
                        <a:lnTo>
                          <a:pt x="92" y="0"/>
                        </a:lnTo>
                        <a:lnTo>
                          <a:pt x="152" y="13"/>
                        </a:lnTo>
                        <a:lnTo>
                          <a:pt x="192" y="48"/>
                        </a:lnTo>
                        <a:lnTo>
                          <a:pt x="247" y="98"/>
                        </a:lnTo>
                        <a:lnTo>
                          <a:pt x="285" y="155"/>
                        </a:lnTo>
                        <a:lnTo>
                          <a:pt x="312" y="233"/>
                        </a:lnTo>
                        <a:lnTo>
                          <a:pt x="335" y="300"/>
                        </a:lnTo>
                        <a:lnTo>
                          <a:pt x="350" y="385"/>
                        </a:lnTo>
                        <a:lnTo>
                          <a:pt x="345" y="463"/>
                        </a:lnTo>
                        <a:lnTo>
                          <a:pt x="342" y="533"/>
                        </a:lnTo>
                        <a:lnTo>
                          <a:pt x="312" y="598"/>
                        </a:lnTo>
                        <a:lnTo>
                          <a:pt x="277" y="665"/>
                        </a:lnTo>
                        <a:lnTo>
                          <a:pt x="240" y="705"/>
                        </a:lnTo>
                        <a:lnTo>
                          <a:pt x="197" y="733"/>
                        </a:lnTo>
                        <a:lnTo>
                          <a:pt x="157" y="735"/>
                        </a:lnTo>
                        <a:lnTo>
                          <a:pt x="117" y="743"/>
                        </a:lnTo>
                        <a:lnTo>
                          <a:pt x="87" y="728"/>
                        </a:lnTo>
                        <a:lnTo>
                          <a:pt x="70" y="678"/>
                        </a:lnTo>
                        <a:lnTo>
                          <a:pt x="52" y="645"/>
                        </a:lnTo>
                        <a:lnTo>
                          <a:pt x="45" y="573"/>
                        </a:lnTo>
                        <a:lnTo>
                          <a:pt x="52" y="510"/>
                        </a:lnTo>
                        <a:lnTo>
                          <a:pt x="80" y="465"/>
                        </a:lnTo>
                        <a:lnTo>
                          <a:pt x="87" y="425"/>
                        </a:lnTo>
                        <a:lnTo>
                          <a:pt x="92" y="395"/>
                        </a:lnTo>
                        <a:lnTo>
                          <a:pt x="85" y="340"/>
                        </a:lnTo>
                        <a:lnTo>
                          <a:pt x="70" y="280"/>
                        </a:lnTo>
                        <a:lnTo>
                          <a:pt x="37" y="223"/>
                        </a:lnTo>
                        <a:lnTo>
                          <a:pt x="15" y="170"/>
                        </a:lnTo>
                        <a:lnTo>
                          <a:pt x="0" y="103"/>
                        </a:lnTo>
                        <a:lnTo>
                          <a:pt x="12" y="58"/>
                        </a:lnTo>
                        <a:lnTo>
                          <a:pt x="32" y="13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4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8150" y="12489"/>
                    <a:ext cx="317" cy="595"/>
                  </a:xfrm>
                  <a:custGeom>
                    <a:avLst/>
                    <a:gdLst>
                      <a:gd name="T0" fmla="*/ 2 w 317"/>
                      <a:gd name="T1" fmla="*/ 515 h 595"/>
                      <a:gd name="T2" fmla="*/ 30 w 317"/>
                      <a:gd name="T3" fmla="*/ 472 h 595"/>
                      <a:gd name="T4" fmla="*/ 107 w 317"/>
                      <a:gd name="T5" fmla="*/ 472 h 595"/>
                      <a:gd name="T6" fmla="*/ 185 w 317"/>
                      <a:gd name="T7" fmla="*/ 445 h 595"/>
                      <a:gd name="T8" fmla="*/ 212 w 317"/>
                      <a:gd name="T9" fmla="*/ 402 h 595"/>
                      <a:gd name="T10" fmla="*/ 227 w 317"/>
                      <a:gd name="T11" fmla="*/ 337 h 595"/>
                      <a:gd name="T12" fmla="*/ 222 w 317"/>
                      <a:gd name="T13" fmla="*/ 257 h 595"/>
                      <a:gd name="T14" fmla="*/ 212 w 317"/>
                      <a:gd name="T15" fmla="*/ 185 h 595"/>
                      <a:gd name="T16" fmla="*/ 210 w 317"/>
                      <a:gd name="T17" fmla="*/ 135 h 595"/>
                      <a:gd name="T18" fmla="*/ 180 w 317"/>
                      <a:gd name="T19" fmla="*/ 97 h 595"/>
                      <a:gd name="T20" fmla="*/ 185 w 317"/>
                      <a:gd name="T21" fmla="*/ 47 h 595"/>
                      <a:gd name="T22" fmla="*/ 212 w 317"/>
                      <a:gd name="T23" fmla="*/ 32 h 595"/>
                      <a:gd name="T24" fmla="*/ 237 w 317"/>
                      <a:gd name="T25" fmla="*/ 47 h 595"/>
                      <a:gd name="T26" fmla="*/ 227 w 317"/>
                      <a:gd name="T27" fmla="*/ 82 h 595"/>
                      <a:gd name="T28" fmla="*/ 217 w 317"/>
                      <a:gd name="T29" fmla="*/ 87 h 595"/>
                      <a:gd name="T30" fmla="*/ 237 w 317"/>
                      <a:gd name="T31" fmla="*/ 115 h 595"/>
                      <a:gd name="T32" fmla="*/ 262 w 317"/>
                      <a:gd name="T33" fmla="*/ 115 h 595"/>
                      <a:gd name="T34" fmla="*/ 282 w 317"/>
                      <a:gd name="T35" fmla="*/ 65 h 595"/>
                      <a:gd name="T36" fmla="*/ 267 w 317"/>
                      <a:gd name="T37" fmla="*/ 52 h 595"/>
                      <a:gd name="T38" fmla="*/ 242 w 317"/>
                      <a:gd name="T39" fmla="*/ 47 h 595"/>
                      <a:gd name="T40" fmla="*/ 235 w 317"/>
                      <a:gd name="T41" fmla="*/ 15 h 595"/>
                      <a:gd name="T42" fmla="*/ 242 w 317"/>
                      <a:gd name="T43" fmla="*/ 0 h 595"/>
                      <a:gd name="T44" fmla="*/ 270 w 317"/>
                      <a:gd name="T45" fmla="*/ 0 h 595"/>
                      <a:gd name="T46" fmla="*/ 300 w 317"/>
                      <a:gd name="T47" fmla="*/ 27 h 595"/>
                      <a:gd name="T48" fmla="*/ 317 w 317"/>
                      <a:gd name="T49" fmla="*/ 95 h 595"/>
                      <a:gd name="T50" fmla="*/ 300 w 317"/>
                      <a:gd name="T51" fmla="*/ 132 h 595"/>
                      <a:gd name="T52" fmla="*/ 285 w 317"/>
                      <a:gd name="T53" fmla="*/ 157 h 595"/>
                      <a:gd name="T54" fmla="*/ 260 w 317"/>
                      <a:gd name="T55" fmla="*/ 195 h 595"/>
                      <a:gd name="T56" fmla="*/ 282 w 317"/>
                      <a:gd name="T57" fmla="*/ 275 h 595"/>
                      <a:gd name="T58" fmla="*/ 292 w 317"/>
                      <a:gd name="T59" fmla="*/ 370 h 595"/>
                      <a:gd name="T60" fmla="*/ 292 w 317"/>
                      <a:gd name="T61" fmla="*/ 437 h 595"/>
                      <a:gd name="T62" fmla="*/ 275 w 317"/>
                      <a:gd name="T63" fmla="*/ 490 h 595"/>
                      <a:gd name="T64" fmla="*/ 245 w 317"/>
                      <a:gd name="T65" fmla="*/ 522 h 595"/>
                      <a:gd name="T66" fmla="*/ 190 w 317"/>
                      <a:gd name="T67" fmla="*/ 552 h 595"/>
                      <a:gd name="T68" fmla="*/ 140 w 317"/>
                      <a:gd name="T69" fmla="*/ 577 h 595"/>
                      <a:gd name="T70" fmla="*/ 80 w 317"/>
                      <a:gd name="T71" fmla="*/ 595 h 595"/>
                      <a:gd name="T72" fmla="*/ 32 w 317"/>
                      <a:gd name="T73" fmla="*/ 592 h 595"/>
                      <a:gd name="T74" fmla="*/ 0 w 317"/>
                      <a:gd name="T75" fmla="*/ 557 h 595"/>
                      <a:gd name="T76" fmla="*/ 2 w 317"/>
                      <a:gd name="T77" fmla="*/ 515 h 59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317"/>
                      <a:gd name="T118" fmla="*/ 0 h 595"/>
                      <a:gd name="T119" fmla="*/ 317 w 317"/>
                      <a:gd name="T120" fmla="*/ 595 h 59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317" h="595">
                        <a:moveTo>
                          <a:pt x="2" y="515"/>
                        </a:moveTo>
                        <a:lnTo>
                          <a:pt x="30" y="472"/>
                        </a:lnTo>
                        <a:lnTo>
                          <a:pt x="107" y="472"/>
                        </a:lnTo>
                        <a:lnTo>
                          <a:pt x="185" y="445"/>
                        </a:lnTo>
                        <a:lnTo>
                          <a:pt x="212" y="402"/>
                        </a:lnTo>
                        <a:lnTo>
                          <a:pt x="227" y="337"/>
                        </a:lnTo>
                        <a:lnTo>
                          <a:pt x="222" y="257"/>
                        </a:lnTo>
                        <a:lnTo>
                          <a:pt x="212" y="185"/>
                        </a:lnTo>
                        <a:lnTo>
                          <a:pt x="210" y="135"/>
                        </a:lnTo>
                        <a:lnTo>
                          <a:pt x="180" y="97"/>
                        </a:lnTo>
                        <a:lnTo>
                          <a:pt x="185" y="47"/>
                        </a:lnTo>
                        <a:lnTo>
                          <a:pt x="212" y="32"/>
                        </a:lnTo>
                        <a:lnTo>
                          <a:pt x="237" y="47"/>
                        </a:lnTo>
                        <a:lnTo>
                          <a:pt x="227" y="82"/>
                        </a:lnTo>
                        <a:lnTo>
                          <a:pt x="217" y="87"/>
                        </a:lnTo>
                        <a:lnTo>
                          <a:pt x="237" y="115"/>
                        </a:lnTo>
                        <a:lnTo>
                          <a:pt x="262" y="115"/>
                        </a:lnTo>
                        <a:lnTo>
                          <a:pt x="282" y="65"/>
                        </a:lnTo>
                        <a:lnTo>
                          <a:pt x="267" y="52"/>
                        </a:lnTo>
                        <a:lnTo>
                          <a:pt x="242" y="47"/>
                        </a:lnTo>
                        <a:lnTo>
                          <a:pt x="235" y="15"/>
                        </a:lnTo>
                        <a:lnTo>
                          <a:pt x="242" y="0"/>
                        </a:lnTo>
                        <a:lnTo>
                          <a:pt x="270" y="0"/>
                        </a:lnTo>
                        <a:lnTo>
                          <a:pt x="300" y="27"/>
                        </a:lnTo>
                        <a:lnTo>
                          <a:pt x="317" y="95"/>
                        </a:lnTo>
                        <a:lnTo>
                          <a:pt x="300" y="132"/>
                        </a:lnTo>
                        <a:lnTo>
                          <a:pt x="285" y="157"/>
                        </a:lnTo>
                        <a:lnTo>
                          <a:pt x="260" y="195"/>
                        </a:lnTo>
                        <a:lnTo>
                          <a:pt x="282" y="275"/>
                        </a:lnTo>
                        <a:lnTo>
                          <a:pt x="292" y="370"/>
                        </a:lnTo>
                        <a:lnTo>
                          <a:pt x="292" y="437"/>
                        </a:lnTo>
                        <a:lnTo>
                          <a:pt x="275" y="490"/>
                        </a:lnTo>
                        <a:lnTo>
                          <a:pt x="245" y="522"/>
                        </a:lnTo>
                        <a:lnTo>
                          <a:pt x="190" y="552"/>
                        </a:lnTo>
                        <a:lnTo>
                          <a:pt x="140" y="577"/>
                        </a:lnTo>
                        <a:lnTo>
                          <a:pt x="80" y="595"/>
                        </a:lnTo>
                        <a:lnTo>
                          <a:pt x="32" y="592"/>
                        </a:lnTo>
                        <a:lnTo>
                          <a:pt x="0" y="557"/>
                        </a:lnTo>
                        <a:lnTo>
                          <a:pt x="2" y="515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5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7290" y="12659"/>
                    <a:ext cx="792" cy="522"/>
                  </a:xfrm>
                  <a:custGeom>
                    <a:avLst/>
                    <a:gdLst>
                      <a:gd name="T0" fmla="*/ 665 w 792"/>
                      <a:gd name="T1" fmla="*/ 345 h 522"/>
                      <a:gd name="T2" fmla="*/ 767 w 792"/>
                      <a:gd name="T3" fmla="*/ 290 h 522"/>
                      <a:gd name="T4" fmla="*/ 792 w 792"/>
                      <a:gd name="T5" fmla="*/ 342 h 522"/>
                      <a:gd name="T6" fmla="*/ 792 w 792"/>
                      <a:gd name="T7" fmla="*/ 415 h 522"/>
                      <a:gd name="T8" fmla="*/ 727 w 792"/>
                      <a:gd name="T9" fmla="*/ 450 h 522"/>
                      <a:gd name="T10" fmla="*/ 615 w 792"/>
                      <a:gd name="T11" fmla="*/ 487 h 522"/>
                      <a:gd name="T12" fmla="*/ 492 w 792"/>
                      <a:gd name="T13" fmla="*/ 502 h 522"/>
                      <a:gd name="T14" fmla="*/ 440 w 792"/>
                      <a:gd name="T15" fmla="*/ 522 h 522"/>
                      <a:gd name="T16" fmla="*/ 367 w 792"/>
                      <a:gd name="T17" fmla="*/ 502 h 522"/>
                      <a:gd name="T18" fmla="*/ 362 w 792"/>
                      <a:gd name="T19" fmla="*/ 445 h 522"/>
                      <a:gd name="T20" fmla="*/ 305 w 792"/>
                      <a:gd name="T21" fmla="*/ 302 h 522"/>
                      <a:gd name="T22" fmla="*/ 190 w 792"/>
                      <a:gd name="T23" fmla="*/ 187 h 522"/>
                      <a:gd name="T24" fmla="*/ 145 w 792"/>
                      <a:gd name="T25" fmla="*/ 147 h 522"/>
                      <a:gd name="T26" fmla="*/ 75 w 792"/>
                      <a:gd name="T27" fmla="*/ 175 h 522"/>
                      <a:gd name="T28" fmla="*/ 35 w 792"/>
                      <a:gd name="T29" fmla="*/ 195 h 522"/>
                      <a:gd name="T30" fmla="*/ 15 w 792"/>
                      <a:gd name="T31" fmla="*/ 187 h 522"/>
                      <a:gd name="T32" fmla="*/ 0 w 792"/>
                      <a:gd name="T33" fmla="*/ 175 h 522"/>
                      <a:gd name="T34" fmla="*/ 2 w 792"/>
                      <a:gd name="T35" fmla="*/ 142 h 522"/>
                      <a:gd name="T36" fmla="*/ 42 w 792"/>
                      <a:gd name="T37" fmla="*/ 135 h 522"/>
                      <a:gd name="T38" fmla="*/ 115 w 792"/>
                      <a:gd name="T39" fmla="*/ 115 h 522"/>
                      <a:gd name="T40" fmla="*/ 117 w 792"/>
                      <a:gd name="T41" fmla="*/ 100 h 522"/>
                      <a:gd name="T42" fmla="*/ 75 w 792"/>
                      <a:gd name="T43" fmla="*/ 90 h 522"/>
                      <a:gd name="T44" fmla="*/ 30 w 792"/>
                      <a:gd name="T45" fmla="*/ 90 h 522"/>
                      <a:gd name="T46" fmla="*/ 2 w 792"/>
                      <a:gd name="T47" fmla="*/ 60 h 522"/>
                      <a:gd name="T48" fmla="*/ 25 w 792"/>
                      <a:gd name="T49" fmla="*/ 37 h 522"/>
                      <a:gd name="T50" fmla="*/ 52 w 792"/>
                      <a:gd name="T51" fmla="*/ 20 h 522"/>
                      <a:gd name="T52" fmla="*/ 115 w 792"/>
                      <a:gd name="T53" fmla="*/ 50 h 522"/>
                      <a:gd name="T54" fmla="*/ 177 w 792"/>
                      <a:gd name="T55" fmla="*/ 72 h 522"/>
                      <a:gd name="T56" fmla="*/ 217 w 792"/>
                      <a:gd name="T57" fmla="*/ 37 h 522"/>
                      <a:gd name="T58" fmla="*/ 242 w 792"/>
                      <a:gd name="T59" fmla="*/ 0 h 522"/>
                      <a:gd name="T60" fmla="*/ 272 w 792"/>
                      <a:gd name="T61" fmla="*/ 7 h 522"/>
                      <a:gd name="T62" fmla="*/ 290 w 792"/>
                      <a:gd name="T63" fmla="*/ 37 h 522"/>
                      <a:gd name="T64" fmla="*/ 260 w 792"/>
                      <a:gd name="T65" fmla="*/ 72 h 522"/>
                      <a:gd name="T66" fmla="*/ 207 w 792"/>
                      <a:gd name="T67" fmla="*/ 100 h 522"/>
                      <a:gd name="T68" fmla="*/ 200 w 792"/>
                      <a:gd name="T69" fmla="*/ 122 h 522"/>
                      <a:gd name="T70" fmla="*/ 262 w 792"/>
                      <a:gd name="T71" fmla="*/ 177 h 522"/>
                      <a:gd name="T72" fmla="*/ 335 w 792"/>
                      <a:gd name="T73" fmla="*/ 247 h 522"/>
                      <a:gd name="T74" fmla="*/ 407 w 792"/>
                      <a:gd name="T75" fmla="*/ 325 h 522"/>
                      <a:gd name="T76" fmla="*/ 457 w 792"/>
                      <a:gd name="T77" fmla="*/ 405 h 522"/>
                      <a:gd name="T78" fmla="*/ 492 w 792"/>
                      <a:gd name="T79" fmla="*/ 415 h 522"/>
                      <a:gd name="T80" fmla="*/ 560 w 792"/>
                      <a:gd name="T81" fmla="*/ 387 h 522"/>
                      <a:gd name="T82" fmla="*/ 622 w 792"/>
                      <a:gd name="T83" fmla="*/ 362 h 522"/>
                      <a:gd name="T84" fmla="*/ 665 w 792"/>
                      <a:gd name="T85" fmla="*/ 345 h 52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792"/>
                      <a:gd name="T130" fmla="*/ 0 h 522"/>
                      <a:gd name="T131" fmla="*/ 792 w 792"/>
                      <a:gd name="T132" fmla="*/ 522 h 52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792" h="522">
                        <a:moveTo>
                          <a:pt x="665" y="345"/>
                        </a:moveTo>
                        <a:lnTo>
                          <a:pt x="767" y="290"/>
                        </a:lnTo>
                        <a:lnTo>
                          <a:pt x="792" y="342"/>
                        </a:lnTo>
                        <a:lnTo>
                          <a:pt x="792" y="415"/>
                        </a:lnTo>
                        <a:lnTo>
                          <a:pt x="727" y="450"/>
                        </a:lnTo>
                        <a:lnTo>
                          <a:pt x="615" y="487"/>
                        </a:lnTo>
                        <a:lnTo>
                          <a:pt x="492" y="502"/>
                        </a:lnTo>
                        <a:lnTo>
                          <a:pt x="440" y="522"/>
                        </a:lnTo>
                        <a:lnTo>
                          <a:pt x="367" y="502"/>
                        </a:lnTo>
                        <a:lnTo>
                          <a:pt x="362" y="445"/>
                        </a:lnTo>
                        <a:lnTo>
                          <a:pt x="305" y="302"/>
                        </a:lnTo>
                        <a:lnTo>
                          <a:pt x="190" y="187"/>
                        </a:lnTo>
                        <a:lnTo>
                          <a:pt x="145" y="147"/>
                        </a:lnTo>
                        <a:lnTo>
                          <a:pt x="75" y="175"/>
                        </a:lnTo>
                        <a:lnTo>
                          <a:pt x="35" y="195"/>
                        </a:lnTo>
                        <a:lnTo>
                          <a:pt x="15" y="187"/>
                        </a:lnTo>
                        <a:lnTo>
                          <a:pt x="0" y="175"/>
                        </a:lnTo>
                        <a:lnTo>
                          <a:pt x="2" y="142"/>
                        </a:lnTo>
                        <a:lnTo>
                          <a:pt x="42" y="135"/>
                        </a:lnTo>
                        <a:lnTo>
                          <a:pt x="115" y="115"/>
                        </a:lnTo>
                        <a:lnTo>
                          <a:pt x="117" y="100"/>
                        </a:lnTo>
                        <a:lnTo>
                          <a:pt x="75" y="90"/>
                        </a:lnTo>
                        <a:lnTo>
                          <a:pt x="30" y="90"/>
                        </a:lnTo>
                        <a:lnTo>
                          <a:pt x="2" y="60"/>
                        </a:lnTo>
                        <a:lnTo>
                          <a:pt x="25" y="37"/>
                        </a:lnTo>
                        <a:lnTo>
                          <a:pt x="52" y="20"/>
                        </a:lnTo>
                        <a:lnTo>
                          <a:pt x="115" y="50"/>
                        </a:lnTo>
                        <a:lnTo>
                          <a:pt x="177" y="72"/>
                        </a:lnTo>
                        <a:lnTo>
                          <a:pt x="217" y="37"/>
                        </a:lnTo>
                        <a:lnTo>
                          <a:pt x="242" y="0"/>
                        </a:lnTo>
                        <a:lnTo>
                          <a:pt x="272" y="7"/>
                        </a:lnTo>
                        <a:lnTo>
                          <a:pt x="290" y="37"/>
                        </a:lnTo>
                        <a:lnTo>
                          <a:pt x="260" y="72"/>
                        </a:lnTo>
                        <a:lnTo>
                          <a:pt x="207" y="100"/>
                        </a:lnTo>
                        <a:lnTo>
                          <a:pt x="200" y="122"/>
                        </a:lnTo>
                        <a:lnTo>
                          <a:pt x="262" y="177"/>
                        </a:lnTo>
                        <a:lnTo>
                          <a:pt x="335" y="247"/>
                        </a:lnTo>
                        <a:lnTo>
                          <a:pt x="407" y="325"/>
                        </a:lnTo>
                        <a:lnTo>
                          <a:pt x="457" y="405"/>
                        </a:lnTo>
                        <a:lnTo>
                          <a:pt x="492" y="415"/>
                        </a:lnTo>
                        <a:lnTo>
                          <a:pt x="560" y="387"/>
                        </a:lnTo>
                        <a:lnTo>
                          <a:pt x="622" y="362"/>
                        </a:lnTo>
                        <a:lnTo>
                          <a:pt x="665" y="345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6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8062" y="13469"/>
                    <a:ext cx="280" cy="1092"/>
                  </a:xfrm>
                  <a:custGeom>
                    <a:avLst/>
                    <a:gdLst>
                      <a:gd name="T0" fmla="*/ 33 w 280"/>
                      <a:gd name="T1" fmla="*/ 0 h 1092"/>
                      <a:gd name="T2" fmla="*/ 110 w 280"/>
                      <a:gd name="T3" fmla="*/ 10 h 1092"/>
                      <a:gd name="T4" fmla="*/ 138 w 280"/>
                      <a:gd name="T5" fmla="*/ 82 h 1092"/>
                      <a:gd name="T6" fmla="*/ 150 w 280"/>
                      <a:gd name="T7" fmla="*/ 247 h 1092"/>
                      <a:gd name="T8" fmla="*/ 143 w 280"/>
                      <a:gd name="T9" fmla="*/ 535 h 1092"/>
                      <a:gd name="T10" fmla="*/ 118 w 280"/>
                      <a:gd name="T11" fmla="*/ 710 h 1092"/>
                      <a:gd name="T12" fmla="*/ 83 w 280"/>
                      <a:gd name="T13" fmla="*/ 822 h 1092"/>
                      <a:gd name="T14" fmla="*/ 95 w 280"/>
                      <a:gd name="T15" fmla="*/ 895 h 1092"/>
                      <a:gd name="T16" fmla="*/ 118 w 280"/>
                      <a:gd name="T17" fmla="*/ 947 h 1092"/>
                      <a:gd name="T18" fmla="*/ 198 w 280"/>
                      <a:gd name="T19" fmla="*/ 1000 h 1092"/>
                      <a:gd name="T20" fmla="*/ 280 w 280"/>
                      <a:gd name="T21" fmla="*/ 1037 h 1092"/>
                      <a:gd name="T22" fmla="*/ 280 w 280"/>
                      <a:gd name="T23" fmla="*/ 1080 h 1092"/>
                      <a:gd name="T24" fmla="*/ 185 w 280"/>
                      <a:gd name="T25" fmla="*/ 1092 h 1092"/>
                      <a:gd name="T26" fmla="*/ 130 w 280"/>
                      <a:gd name="T27" fmla="*/ 1080 h 1092"/>
                      <a:gd name="T28" fmla="*/ 110 w 280"/>
                      <a:gd name="T29" fmla="*/ 1030 h 1092"/>
                      <a:gd name="T30" fmla="*/ 73 w 280"/>
                      <a:gd name="T31" fmla="*/ 990 h 1092"/>
                      <a:gd name="T32" fmla="*/ 40 w 280"/>
                      <a:gd name="T33" fmla="*/ 975 h 1092"/>
                      <a:gd name="T34" fmla="*/ 0 w 280"/>
                      <a:gd name="T35" fmla="*/ 947 h 1092"/>
                      <a:gd name="T36" fmla="*/ 0 w 280"/>
                      <a:gd name="T37" fmla="*/ 897 h 1092"/>
                      <a:gd name="T38" fmla="*/ 18 w 280"/>
                      <a:gd name="T39" fmla="*/ 852 h 1092"/>
                      <a:gd name="T40" fmla="*/ 40 w 280"/>
                      <a:gd name="T41" fmla="*/ 812 h 1092"/>
                      <a:gd name="T42" fmla="*/ 40 w 280"/>
                      <a:gd name="T43" fmla="*/ 682 h 1092"/>
                      <a:gd name="T44" fmla="*/ 40 w 280"/>
                      <a:gd name="T45" fmla="*/ 512 h 1092"/>
                      <a:gd name="T46" fmla="*/ 40 w 280"/>
                      <a:gd name="T47" fmla="*/ 287 h 1092"/>
                      <a:gd name="T48" fmla="*/ 18 w 280"/>
                      <a:gd name="T49" fmla="*/ 117 h 1092"/>
                      <a:gd name="T50" fmla="*/ 18 w 280"/>
                      <a:gd name="T51" fmla="*/ 30 h 1092"/>
                      <a:gd name="T52" fmla="*/ 33 w 280"/>
                      <a:gd name="T53" fmla="*/ 0 h 109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0"/>
                      <a:gd name="T82" fmla="*/ 0 h 1092"/>
                      <a:gd name="T83" fmla="*/ 280 w 280"/>
                      <a:gd name="T84" fmla="*/ 1092 h 109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0" h="1092">
                        <a:moveTo>
                          <a:pt x="33" y="0"/>
                        </a:moveTo>
                        <a:lnTo>
                          <a:pt x="110" y="10"/>
                        </a:lnTo>
                        <a:lnTo>
                          <a:pt x="138" y="82"/>
                        </a:lnTo>
                        <a:lnTo>
                          <a:pt x="150" y="247"/>
                        </a:lnTo>
                        <a:lnTo>
                          <a:pt x="143" y="535"/>
                        </a:lnTo>
                        <a:lnTo>
                          <a:pt x="118" y="710"/>
                        </a:lnTo>
                        <a:lnTo>
                          <a:pt x="83" y="822"/>
                        </a:lnTo>
                        <a:lnTo>
                          <a:pt x="95" y="895"/>
                        </a:lnTo>
                        <a:lnTo>
                          <a:pt x="118" y="947"/>
                        </a:lnTo>
                        <a:lnTo>
                          <a:pt x="198" y="1000"/>
                        </a:lnTo>
                        <a:lnTo>
                          <a:pt x="280" y="1037"/>
                        </a:lnTo>
                        <a:lnTo>
                          <a:pt x="280" y="1080"/>
                        </a:lnTo>
                        <a:lnTo>
                          <a:pt x="185" y="1092"/>
                        </a:lnTo>
                        <a:lnTo>
                          <a:pt x="130" y="1080"/>
                        </a:lnTo>
                        <a:lnTo>
                          <a:pt x="110" y="1030"/>
                        </a:lnTo>
                        <a:lnTo>
                          <a:pt x="73" y="990"/>
                        </a:lnTo>
                        <a:lnTo>
                          <a:pt x="40" y="975"/>
                        </a:lnTo>
                        <a:lnTo>
                          <a:pt x="0" y="947"/>
                        </a:lnTo>
                        <a:lnTo>
                          <a:pt x="0" y="897"/>
                        </a:lnTo>
                        <a:lnTo>
                          <a:pt x="18" y="852"/>
                        </a:lnTo>
                        <a:lnTo>
                          <a:pt x="40" y="812"/>
                        </a:lnTo>
                        <a:lnTo>
                          <a:pt x="40" y="682"/>
                        </a:lnTo>
                        <a:lnTo>
                          <a:pt x="40" y="512"/>
                        </a:lnTo>
                        <a:lnTo>
                          <a:pt x="40" y="287"/>
                        </a:lnTo>
                        <a:lnTo>
                          <a:pt x="18" y="117"/>
                        </a:lnTo>
                        <a:lnTo>
                          <a:pt x="18" y="3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7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8167" y="13421"/>
                    <a:ext cx="428" cy="938"/>
                  </a:xfrm>
                  <a:custGeom>
                    <a:avLst/>
                    <a:gdLst>
                      <a:gd name="T0" fmla="*/ 95 w 428"/>
                      <a:gd name="T1" fmla="*/ 0 h 938"/>
                      <a:gd name="T2" fmla="*/ 125 w 428"/>
                      <a:gd name="T3" fmla="*/ 83 h 938"/>
                      <a:gd name="T4" fmla="*/ 175 w 428"/>
                      <a:gd name="T5" fmla="*/ 248 h 938"/>
                      <a:gd name="T6" fmla="*/ 195 w 428"/>
                      <a:gd name="T7" fmla="*/ 393 h 938"/>
                      <a:gd name="T8" fmla="*/ 195 w 428"/>
                      <a:gd name="T9" fmla="*/ 555 h 938"/>
                      <a:gd name="T10" fmla="*/ 188 w 428"/>
                      <a:gd name="T11" fmla="*/ 703 h 938"/>
                      <a:gd name="T12" fmla="*/ 183 w 428"/>
                      <a:gd name="T13" fmla="*/ 815 h 938"/>
                      <a:gd name="T14" fmla="*/ 195 w 428"/>
                      <a:gd name="T15" fmla="*/ 855 h 938"/>
                      <a:gd name="T16" fmla="*/ 218 w 428"/>
                      <a:gd name="T17" fmla="*/ 875 h 938"/>
                      <a:gd name="T18" fmla="*/ 368 w 428"/>
                      <a:gd name="T19" fmla="*/ 863 h 938"/>
                      <a:gd name="T20" fmla="*/ 428 w 428"/>
                      <a:gd name="T21" fmla="*/ 873 h 938"/>
                      <a:gd name="T22" fmla="*/ 428 w 428"/>
                      <a:gd name="T23" fmla="*/ 898 h 938"/>
                      <a:gd name="T24" fmla="*/ 378 w 428"/>
                      <a:gd name="T25" fmla="*/ 938 h 938"/>
                      <a:gd name="T26" fmla="*/ 278 w 428"/>
                      <a:gd name="T27" fmla="*/ 938 h 938"/>
                      <a:gd name="T28" fmla="*/ 205 w 428"/>
                      <a:gd name="T29" fmla="*/ 918 h 938"/>
                      <a:gd name="T30" fmla="*/ 153 w 428"/>
                      <a:gd name="T31" fmla="*/ 918 h 938"/>
                      <a:gd name="T32" fmla="*/ 108 w 428"/>
                      <a:gd name="T33" fmla="*/ 913 h 938"/>
                      <a:gd name="T34" fmla="*/ 93 w 428"/>
                      <a:gd name="T35" fmla="*/ 883 h 938"/>
                      <a:gd name="T36" fmla="*/ 115 w 428"/>
                      <a:gd name="T37" fmla="*/ 855 h 938"/>
                      <a:gd name="T38" fmla="*/ 130 w 428"/>
                      <a:gd name="T39" fmla="*/ 810 h 938"/>
                      <a:gd name="T40" fmla="*/ 140 w 428"/>
                      <a:gd name="T41" fmla="*/ 690 h 938"/>
                      <a:gd name="T42" fmla="*/ 125 w 428"/>
                      <a:gd name="T43" fmla="*/ 513 h 938"/>
                      <a:gd name="T44" fmla="*/ 130 w 428"/>
                      <a:gd name="T45" fmla="*/ 435 h 938"/>
                      <a:gd name="T46" fmla="*/ 85 w 428"/>
                      <a:gd name="T47" fmla="*/ 300 h 938"/>
                      <a:gd name="T48" fmla="*/ 15 w 428"/>
                      <a:gd name="T49" fmla="*/ 178 h 938"/>
                      <a:gd name="T50" fmla="*/ 0 w 428"/>
                      <a:gd name="T51" fmla="*/ 83 h 938"/>
                      <a:gd name="T52" fmla="*/ 35 w 428"/>
                      <a:gd name="T53" fmla="*/ 13 h 938"/>
                      <a:gd name="T54" fmla="*/ 95 w 428"/>
                      <a:gd name="T55" fmla="*/ 0 h 93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28"/>
                      <a:gd name="T85" fmla="*/ 0 h 938"/>
                      <a:gd name="T86" fmla="*/ 428 w 428"/>
                      <a:gd name="T87" fmla="*/ 938 h 93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28" h="938">
                        <a:moveTo>
                          <a:pt x="95" y="0"/>
                        </a:moveTo>
                        <a:lnTo>
                          <a:pt x="125" y="83"/>
                        </a:lnTo>
                        <a:lnTo>
                          <a:pt x="175" y="248"/>
                        </a:lnTo>
                        <a:lnTo>
                          <a:pt x="195" y="393"/>
                        </a:lnTo>
                        <a:lnTo>
                          <a:pt x="195" y="555"/>
                        </a:lnTo>
                        <a:lnTo>
                          <a:pt x="188" y="703"/>
                        </a:lnTo>
                        <a:lnTo>
                          <a:pt x="183" y="815"/>
                        </a:lnTo>
                        <a:lnTo>
                          <a:pt x="195" y="855"/>
                        </a:lnTo>
                        <a:lnTo>
                          <a:pt x="218" y="875"/>
                        </a:lnTo>
                        <a:lnTo>
                          <a:pt x="368" y="863"/>
                        </a:lnTo>
                        <a:lnTo>
                          <a:pt x="428" y="873"/>
                        </a:lnTo>
                        <a:lnTo>
                          <a:pt x="428" y="898"/>
                        </a:lnTo>
                        <a:lnTo>
                          <a:pt x="378" y="938"/>
                        </a:lnTo>
                        <a:lnTo>
                          <a:pt x="278" y="938"/>
                        </a:lnTo>
                        <a:lnTo>
                          <a:pt x="205" y="918"/>
                        </a:lnTo>
                        <a:lnTo>
                          <a:pt x="153" y="918"/>
                        </a:lnTo>
                        <a:lnTo>
                          <a:pt x="108" y="913"/>
                        </a:lnTo>
                        <a:lnTo>
                          <a:pt x="93" y="883"/>
                        </a:lnTo>
                        <a:lnTo>
                          <a:pt x="115" y="855"/>
                        </a:lnTo>
                        <a:lnTo>
                          <a:pt x="130" y="810"/>
                        </a:lnTo>
                        <a:lnTo>
                          <a:pt x="140" y="690"/>
                        </a:lnTo>
                        <a:lnTo>
                          <a:pt x="125" y="513"/>
                        </a:lnTo>
                        <a:lnTo>
                          <a:pt x="130" y="435"/>
                        </a:lnTo>
                        <a:lnTo>
                          <a:pt x="85" y="300"/>
                        </a:lnTo>
                        <a:lnTo>
                          <a:pt x="15" y="178"/>
                        </a:lnTo>
                        <a:lnTo>
                          <a:pt x="0" y="83"/>
                        </a:lnTo>
                        <a:lnTo>
                          <a:pt x="35" y="13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2976" y="3085"/>
                  <a:ext cx="117" cy="88"/>
                  <a:chOff x="2976" y="3085"/>
                  <a:chExt cx="117" cy="88"/>
                </a:xfrm>
              </p:grpSpPr>
              <p:sp>
                <p:nvSpPr>
                  <p:cNvPr id="1056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6" y="3138"/>
                    <a:ext cx="27" cy="32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57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6" y="3087"/>
                    <a:ext cx="27" cy="32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8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47" y="3085"/>
                    <a:ext cx="46" cy="88"/>
                    <a:chOff x="3053" y="3079"/>
                    <a:chExt cx="46" cy="88"/>
                  </a:xfrm>
                </p:grpSpPr>
                <p:sp>
                  <p:nvSpPr>
                    <p:cNvPr id="1059" name="Oval 2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869057" flipH="1">
                      <a:off x="3053" y="3135"/>
                      <a:ext cx="27" cy="32"/>
                    </a:xfrm>
                    <a:prstGeom prst="ellipse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0" name="Oval 2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869057" flipH="1">
                      <a:off x="3072" y="3079"/>
                      <a:ext cx="27" cy="32"/>
                    </a:xfrm>
                    <a:prstGeom prst="ellipse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96969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712" y="1292"/>
              <a:ext cx="335" cy="366"/>
              <a:chOff x="2712" y="1292"/>
              <a:chExt cx="335" cy="366"/>
            </a:xfrm>
          </p:grpSpPr>
          <p:sp>
            <p:nvSpPr>
              <p:cNvPr id="1050" name="Rectangle 25"/>
              <p:cNvSpPr>
                <a:spLocks noChangeArrowheads="1"/>
              </p:cNvSpPr>
              <p:nvPr/>
            </p:nvSpPr>
            <p:spPr bwMode="auto">
              <a:xfrm>
                <a:off x="2712" y="1440"/>
                <a:ext cx="335" cy="21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und</a:t>
                </a:r>
              </a:p>
            </p:txBody>
          </p:sp>
          <p:cxnSp>
            <p:nvCxnSpPr>
              <p:cNvPr id="1051" name="AutoShape 26"/>
              <p:cNvCxnSpPr>
                <a:cxnSpLocks noChangeShapeType="1"/>
                <a:stCxn id="1038" idx="2"/>
                <a:endCxn id="1050" idx="0"/>
              </p:cNvCxnSpPr>
              <p:nvPr/>
            </p:nvCxnSpPr>
            <p:spPr bwMode="auto">
              <a:xfrm>
                <a:off x="2879" y="1292"/>
                <a:ext cx="1" cy="1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1150" y="1658"/>
              <a:ext cx="3457" cy="354"/>
              <a:chOff x="1156" y="1658"/>
              <a:chExt cx="3457" cy="354"/>
            </a:xfrm>
          </p:grpSpPr>
          <p:sp>
            <p:nvSpPr>
              <p:cNvPr id="1048" name="AutoShape 28"/>
              <p:cNvSpPr>
                <a:spLocks noChangeArrowheads="1"/>
              </p:cNvSpPr>
              <p:nvPr/>
            </p:nvSpPr>
            <p:spPr bwMode="auto">
              <a:xfrm>
                <a:off x="1156" y="1776"/>
                <a:ext cx="3457" cy="23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 b="1"/>
                  <a:t>Seitenprisma gegeben mit bestmöglichem Ergebnis</a:t>
                </a:r>
                <a:endParaRPr lang="de-DE" sz="2800"/>
              </a:p>
            </p:txBody>
          </p:sp>
          <p:cxnSp>
            <p:nvCxnSpPr>
              <p:cNvPr id="1049" name="AutoShape 29"/>
              <p:cNvCxnSpPr>
                <a:cxnSpLocks noChangeShapeType="1"/>
                <a:stCxn id="1050" idx="2"/>
                <a:endCxn id="1048" idx="0"/>
              </p:cNvCxnSpPr>
              <p:nvPr/>
            </p:nvCxnSpPr>
            <p:spPr bwMode="auto">
              <a:xfrm>
                <a:off x="2880" y="1658"/>
                <a:ext cx="3" cy="1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1855" y="2012"/>
              <a:ext cx="2052" cy="378"/>
              <a:chOff x="1855" y="2012"/>
              <a:chExt cx="2052" cy="378"/>
            </a:xfrm>
          </p:grpSpPr>
          <p:sp>
            <p:nvSpPr>
              <p:cNvPr id="1046" name="Rectangle 31"/>
              <p:cNvSpPr>
                <a:spLocks noChangeArrowheads="1"/>
              </p:cNvSpPr>
              <p:nvPr/>
            </p:nvSpPr>
            <p:spPr bwMode="auto">
              <a:xfrm>
                <a:off x="1855" y="2172"/>
                <a:ext cx="2052" cy="21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Stereo-Sehgleichgewicht erreicht</a:t>
                </a:r>
                <a:r>
                  <a:rPr lang="de-DE" sz="800"/>
                  <a:t> </a:t>
                </a:r>
                <a:r>
                  <a:rPr lang="de-DE"/>
                  <a:t>?</a:t>
                </a:r>
              </a:p>
            </p:txBody>
          </p:sp>
          <p:cxnSp>
            <p:nvCxnSpPr>
              <p:cNvPr id="1047" name="AutoShape 32"/>
              <p:cNvCxnSpPr>
                <a:cxnSpLocks noChangeShapeType="1"/>
                <a:stCxn id="1048" idx="2"/>
                <a:endCxn id="1046" idx="0"/>
              </p:cNvCxnSpPr>
              <p:nvPr/>
            </p:nvCxnSpPr>
            <p:spPr bwMode="auto">
              <a:xfrm>
                <a:off x="2879" y="2012"/>
                <a:ext cx="2" cy="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043" name="AutoShape 33"/>
            <p:cNvSpPr>
              <a:spLocks noChangeArrowheads="1"/>
            </p:cNvSpPr>
            <p:nvPr/>
          </p:nvSpPr>
          <p:spPr bwMode="auto">
            <a:xfrm>
              <a:off x="1176" y="2664"/>
              <a:ext cx="240" cy="2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969696"/>
                  </a:solidFill>
                </a:rPr>
                <a:t>ja</a:t>
              </a:r>
            </a:p>
          </p:txBody>
        </p:sp>
        <p:cxnSp>
          <p:nvCxnSpPr>
            <p:cNvPr id="1044" name="AutoShape 34"/>
            <p:cNvCxnSpPr>
              <a:cxnSpLocks noChangeShapeType="1"/>
              <a:stCxn id="1046" idx="2"/>
              <a:endCxn id="1043" idx="0"/>
            </p:cNvCxnSpPr>
            <p:nvPr/>
          </p:nvCxnSpPr>
          <p:spPr bwMode="auto">
            <a:xfrm rot="5400000">
              <a:off x="1952" y="1734"/>
              <a:ext cx="274" cy="158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45" name="AutoShape 35"/>
            <p:cNvCxnSpPr>
              <a:cxnSpLocks noChangeShapeType="1"/>
              <a:stCxn id="1043" idx="2"/>
              <a:endCxn id="274438" idx="0"/>
            </p:cNvCxnSpPr>
            <p:nvPr/>
          </p:nvCxnSpPr>
          <p:spPr bwMode="auto">
            <a:xfrm flipH="1">
              <a:off x="1295" y="2904"/>
              <a:ext cx="1" cy="1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4573588" y="3794125"/>
            <a:ext cx="2809875" cy="1019175"/>
            <a:chOff x="2881" y="2390"/>
            <a:chExt cx="1770" cy="642"/>
          </a:xfrm>
        </p:grpSpPr>
        <p:sp>
          <p:nvSpPr>
            <p:cNvPr id="1035" name="AutoShape 37"/>
            <p:cNvSpPr>
              <a:spLocks noChangeArrowheads="1"/>
            </p:cNvSpPr>
            <p:nvPr/>
          </p:nvSpPr>
          <p:spPr bwMode="auto">
            <a:xfrm>
              <a:off x="4275" y="2664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1036" name="AutoShape 38"/>
            <p:cNvCxnSpPr>
              <a:cxnSpLocks noChangeShapeType="1"/>
              <a:stCxn id="1046" idx="2"/>
              <a:endCxn id="1035" idx="0"/>
            </p:cNvCxnSpPr>
            <p:nvPr/>
          </p:nvCxnSpPr>
          <p:spPr bwMode="auto">
            <a:xfrm rot="16200000" flipH="1">
              <a:off x="3535" y="1736"/>
              <a:ext cx="274" cy="15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7" name="AutoShape 39"/>
            <p:cNvCxnSpPr>
              <a:cxnSpLocks noChangeShapeType="1"/>
              <a:stCxn id="1035" idx="2"/>
              <a:endCxn id="274473" idx="0"/>
            </p:cNvCxnSpPr>
            <p:nvPr/>
          </p:nvCxnSpPr>
          <p:spPr bwMode="auto">
            <a:xfrm flipH="1">
              <a:off x="4457" y="2900"/>
              <a:ext cx="6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480175" y="4813300"/>
            <a:ext cx="1190625" cy="1800225"/>
            <a:chOff x="4090" y="3032"/>
            <a:chExt cx="750" cy="1134"/>
          </a:xfrm>
        </p:grpSpPr>
        <p:sp>
          <p:nvSpPr>
            <p:cNvPr id="274473" name="AutoShape 41"/>
            <p:cNvSpPr>
              <a:spLocks noChangeAspect="1" noChangeArrowheads="1"/>
            </p:cNvSpPr>
            <p:nvPr/>
          </p:nvSpPr>
          <p:spPr bwMode="auto">
            <a:xfrm>
              <a:off x="4090" y="3032"/>
              <a:ext cx="750" cy="11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4" name="Group 42"/>
            <p:cNvGrpSpPr>
              <a:grpSpLocks noChangeAspect="1"/>
            </p:cNvGrpSpPr>
            <p:nvPr/>
          </p:nvGrpSpPr>
          <p:grpSpPr bwMode="auto">
            <a:xfrm>
              <a:off x="4268" y="3231"/>
              <a:ext cx="410" cy="855"/>
              <a:chOff x="4248" y="3162"/>
              <a:chExt cx="433" cy="903"/>
            </a:xfrm>
          </p:grpSpPr>
          <p:graphicFrame>
            <p:nvGraphicFramePr>
              <p:cNvPr id="1026" name="Object 43"/>
              <p:cNvGraphicFramePr>
                <a:graphicFrameLocks noChangeAspect="1"/>
              </p:cNvGraphicFramePr>
              <p:nvPr/>
            </p:nvGraphicFramePr>
            <p:xfrm>
              <a:off x="4248" y="3162"/>
              <a:ext cx="433" cy="903"/>
            </p:xfrm>
            <a:graphic>
              <a:graphicData uri="http://schemas.openxmlformats.org/presentationml/2006/ole">
                <p:oleObj spid="_x0000_s140290" name="Clip" r:id="rId4" imgW="1717560" imgH="3593520" progId="MS_ClipArt_Gallery.2">
                  <p:embed/>
                </p:oleObj>
              </a:graphicData>
            </a:graphic>
          </p:graphicFrame>
          <p:sp>
            <p:nvSpPr>
              <p:cNvPr id="1033" name="Oval 44"/>
              <p:cNvSpPr>
                <a:spLocks noChangeAspect="1" noChangeArrowheads="1"/>
              </p:cNvSpPr>
              <p:nvPr/>
            </p:nvSpPr>
            <p:spPr bwMode="auto">
              <a:xfrm>
                <a:off x="4503" y="3162"/>
                <a:ext cx="132" cy="13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4" name="Oval 45"/>
              <p:cNvSpPr>
                <a:spLocks noChangeAspect="1" noChangeArrowheads="1"/>
              </p:cNvSpPr>
              <p:nvPr/>
            </p:nvSpPr>
            <p:spPr bwMode="auto">
              <a:xfrm>
                <a:off x="4338" y="3162"/>
                <a:ext cx="96" cy="9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</p:spPr>
        <p:txBody>
          <a:bodyPr/>
          <a:lstStyle/>
          <a:p>
            <a:r>
              <a:rPr lang="de-DE" sz="2400" smtClean="0"/>
              <a:t>Die Anwendung der Stereo-Regeln</a:t>
            </a:r>
            <a:endParaRPr lang="de-DE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0500" y="1676400"/>
            <a:ext cx="6210300" cy="4937125"/>
            <a:chOff x="920" y="1056"/>
            <a:chExt cx="3912" cy="3110"/>
          </a:xfrm>
        </p:grpSpPr>
        <p:sp>
          <p:nvSpPr>
            <p:cNvPr id="2053" name="AutoShape 4"/>
            <p:cNvSpPr>
              <a:spLocks noChangeArrowheads="1"/>
            </p:cNvSpPr>
            <p:nvPr/>
          </p:nvSpPr>
          <p:spPr bwMode="auto">
            <a:xfrm>
              <a:off x="1145" y="1056"/>
              <a:ext cx="3467" cy="2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b="1"/>
                <a:t>Höhenprisma gegeben mit bestmöglichem Ergebnis</a:t>
              </a:r>
              <a:endParaRPr lang="de-DE" sz="2800"/>
            </a:p>
          </p:txBody>
        </p:sp>
        <p:sp>
          <p:nvSpPr>
            <p:cNvPr id="2054" name="AutoShape 5"/>
            <p:cNvSpPr>
              <a:spLocks noChangeArrowheads="1"/>
            </p:cNvSpPr>
            <p:nvPr/>
          </p:nvSpPr>
          <p:spPr bwMode="auto">
            <a:xfrm>
              <a:off x="4275" y="2664"/>
              <a:ext cx="376" cy="23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/>
                <a:t>nein</a:t>
              </a:r>
            </a:p>
          </p:txBody>
        </p:sp>
        <p:cxnSp>
          <p:nvCxnSpPr>
            <p:cNvPr id="2055" name="AutoShape 6"/>
            <p:cNvCxnSpPr>
              <a:cxnSpLocks noChangeShapeType="1"/>
              <a:stCxn id="2070" idx="2"/>
              <a:endCxn id="2054" idx="0"/>
            </p:cNvCxnSpPr>
            <p:nvPr/>
          </p:nvCxnSpPr>
          <p:spPr bwMode="auto">
            <a:xfrm rot="16200000" flipH="1">
              <a:off x="3535" y="1736"/>
              <a:ext cx="274" cy="15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20" y="3032"/>
              <a:ext cx="750" cy="1134"/>
              <a:chOff x="920" y="3032"/>
              <a:chExt cx="750" cy="1134"/>
            </a:xfrm>
          </p:grpSpPr>
          <p:sp>
            <p:nvSpPr>
              <p:cNvPr id="275464" name="AutoShape 8"/>
              <p:cNvSpPr>
                <a:spLocks noChangeAspect="1" noChangeArrowheads="1"/>
              </p:cNvSpPr>
              <p:nvPr/>
            </p:nvSpPr>
            <p:spPr bwMode="auto">
              <a:xfrm>
                <a:off x="920" y="3032"/>
                <a:ext cx="750" cy="113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1026" y="3061"/>
                <a:ext cx="535" cy="1043"/>
                <a:chOff x="2640" y="3085"/>
                <a:chExt cx="522" cy="1018"/>
              </a:xfrm>
            </p:grpSpPr>
            <p:grpSp>
              <p:nvGrpSpPr>
                <p:cNvPr id="5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2640" y="3183"/>
                  <a:ext cx="522" cy="920"/>
                  <a:chOff x="7290" y="12261"/>
                  <a:chExt cx="1305" cy="2300"/>
                </a:xfrm>
              </p:grpSpPr>
              <p:grpSp>
                <p:nvGrpSpPr>
                  <p:cNvPr id="6" name="Group 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172" y="12261"/>
                    <a:ext cx="360" cy="375"/>
                    <a:chOff x="8172" y="12261"/>
                    <a:chExt cx="360" cy="375"/>
                  </a:xfrm>
                </p:grpSpPr>
                <p:sp>
                  <p:nvSpPr>
                    <p:cNvPr id="2092" name="Freeform 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72" y="12261"/>
                      <a:ext cx="360" cy="375"/>
                    </a:xfrm>
                    <a:custGeom>
                      <a:avLst/>
                      <a:gdLst>
                        <a:gd name="T0" fmla="*/ 43 w 360"/>
                        <a:gd name="T1" fmla="*/ 83 h 375"/>
                        <a:gd name="T2" fmla="*/ 90 w 360"/>
                        <a:gd name="T3" fmla="*/ 53 h 375"/>
                        <a:gd name="T4" fmla="*/ 153 w 360"/>
                        <a:gd name="T5" fmla="*/ 33 h 375"/>
                        <a:gd name="T6" fmla="*/ 218 w 360"/>
                        <a:gd name="T7" fmla="*/ 18 h 375"/>
                        <a:gd name="T8" fmla="*/ 283 w 360"/>
                        <a:gd name="T9" fmla="*/ 33 h 375"/>
                        <a:gd name="T10" fmla="*/ 308 w 360"/>
                        <a:gd name="T11" fmla="*/ 45 h 375"/>
                        <a:gd name="T12" fmla="*/ 328 w 360"/>
                        <a:gd name="T13" fmla="*/ 78 h 375"/>
                        <a:gd name="T14" fmla="*/ 318 w 360"/>
                        <a:gd name="T15" fmla="*/ 125 h 375"/>
                        <a:gd name="T16" fmla="*/ 288 w 360"/>
                        <a:gd name="T17" fmla="*/ 170 h 375"/>
                        <a:gd name="T18" fmla="*/ 245 w 360"/>
                        <a:gd name="T19" fmla="*/ 198 h 375"/>
                        <a:gd name="T20" fmla="*/ 200 w 360"/>
                        <a:gd name="T21" fmla="*/ 230 h 375"/>
                        <a:gd name="T22" fmla="*/ 185 w 360"/>
                        <a:gd name="T23" fmla="*/ 248 h 375"/>
                        <a:gd name="T24" fmla="*/ 175 w 360"/>
                        <a:gd name="T25" fmla="*/ 265 h 375"/>
                        <a:gd name="T26" fmla="*/ 183 w 360"/>
                        <a:gd name="T27" fmla="*/ 323 h 375"/>
                        <a:gd name="T28" fmla="*/ 215 w 360"/>
                        <a:gd name="T29" fmla="*/ 375 h 375"/>
                        <a:gd name="T30" fmla="*/ 243 w 360"/>
                        <a:gd name="T31" fmla="*/ 368 h 375"/>
                        <a:gd name="T32" fmla="*/ 215 w 360"/>
                        <a:gd name="T33" fmla="*/ 280 h 375"/>
                        <a:gd name="T34" fmla="*/ 235 w 360"/>
                        <a:gd name="T35" fmla="*/ 240 h 375"/>
                        <a:gd name="T36" fmla="*/ 318 w 360"/>
                        <a:gd name="T37" fmla="*/ 198 h 375"/>
                        <a:gd name="T38" fmla="*/ 345 w 360"/>
                        <a:gd name="T39" fmla="*/ 155 h 375"/>
                        <a:gd name="T40" fmla="*/ 358 w 360"/>
                        <a:gd name="T41" fmla="*/ 118 h 375"/>
                        <a:gd name="T42" fmla="*/ 360 w 360"/>
                        <a:gd name="T43" fmla="*/ 68 h 375"/>
                        <a:gd name="T44" fmla="*/ 328 w 360"/>
                        <a:gd name="T45" fmla="*/ 25 h 375"/>
                        <a:gd name="T46" fmla="*/ 295 w 360"/>
                        <a:gd name="T47" fmla="*/ 3 h 375"/>
                        <a:gd name="T48" fmla="*/ 240 w 360"/>
                        <a:gd name="T49" fmla="*/ 0 h 375"/>
                        <a:gd name="T50" fmla="*/ 168 w 360"/>
                        <a:gd name="T51" fmla="*/ 0 h 375"/>
                        <a:gd name="T52" fmla="*/ 100 w 360"/>
                        <a:gd name="T53" fmla="*/ 25 h 375"/>
                        <a:gd name="T54" fmla="*/ 43 w 360"/>
                        <a:gd name="T55" fmla="*/ 50 h 375"/>
                        <a:gd name="T56" fmla="*/ 0 w 360"/>
                        <a:gd name="T57" fmla="*/ 85 h 375"/>
                        <a:gd name="T58" fmla="*/ 8 w 360"/>
                        <a:gd name="T59" fmla="*/ 120 h 375"/>
                        <a:gd name="T60" fmla="*/ 28 w 360"/>
                        <a:gd name="T61" fmla="*/ 145 h 375"/>
                        <a:gd name="T62" fmla="*/ 53 w 360"/>
                        <a:gd name="T63" fmla="*/ 155 h 375"/>
                        <a:gd name="T64" fmla="*/ 110 w 360"/>
                        <a:gd name="T65" fmla="*/ 160 h 375"/>
                        <a:gd name="T66" fmla="*/ 165 w 360"/>
                        <a:gd name="T67" fmla="*/ 148 h 375"/>
                        <a:gd name="T68" fmla="*/ 225 w 360"/>
                        <a:gd name="T69" fmla="*/ 128 h 375"/>
                        <a:gd name="T70" fmla="*/ 278 w 360"/>
                        <a:gd name="T71" fmla="*/ 103 h 375"/>
                        <a:gd name="T72" fmla="*/ 283 w 360"/>
                        <a:gd name="T73" fmla="*/ 85 h 375"/>
                        <a:gd name="T74" fmla="*/ 278 w 360"/>
                        <a:gd name="T75" fmla="*/ 70 h 375"/>
                        <a:gd name="T76" fmla="*/ 235 w 360"/>
                        <a:gd name="T77" fmla="*/ 93 h 375"/>
                        <a:gd name="T78" fmla="*/ 170 w 360"/>
                        <a:gd name="T79" fmla="*/ 118 h 375"/>
                        <a:gd name="T80" fmla="*/ 120 w 360"/>
                        <a:gd name="T81" fmla="*/ 130 h 375"/>
                        <a:gd name="T82" fmla="*/ 83 w 360"/>
                        <a:gd name="T83" fmla="*/ 130 h 375"/>
                        <a:gd name="T84" fmla="*/ 43 w 360"/>
                        <a:gd name="T85" fmla="*/ 125 h 375"/>
                        <a:gd name="T86" fmla="*/ 43 w 360"/>
                        <a:gd name="T87" fmla="*/ 83 h 375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360"/>
                        <a:gd name="T133" fmla="*/ 0 h 375"/>
                        <a:gd name="T134" fmla="*/ 360 w 360"/>
                        <a:gd name="T135" fmla="*/ 375 h 375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360" h="375">
                          <a:moveTo>
                            <a:pt x="43" y="83"/>
                          </a:moveTo>
                          <a:lnTo>
                            <a:pt x="90" y="53"/>
                          </a:lnTo>
                          <a:lnTo>
                            <a:pt x="153" y="33"/>
                          </a:lnTo>
                          <a:lnTo>
                            <a:pt x="218" y="18"/>
                          </a:lnTo>
                          <a:lnTo>
                            <a:pt x="283" y="33"/>
                          </a:lnTo>
                          <a:lnTo>
                            <a:pt x="308" y="45"/>
                          </a:lnTo>
                          <a:lnTo>
                            <a:pt x="328" y="78"/>
                          </a:lnTo>
                          <a:lnTo>
                            <a:pt x="318" y="125"/>
                          </a:lnTo>
                          <a:lnTo>
                            <a:pt x="288" y="170"/>
                          </a:lnTo>
                          <a:lnTo>
                            <a:pt x="245" y="198"/>
                          </a:lnTo>
                          <a:lnTo>
                            <a:pt x="200" y="230"/>
                          </a:lnTo>
                          <a:lnTo>
                            <a:pt x="185" y="248"/>
                          </a:lnTo>
                          <a:lnTo>
                            <a:pt x="175" y="265"/>
                          </a:lnTo>
                          <a:lnTo>
                            <a:pt x="183" y="323"/>
                          </a:lnTo>
                          <a:lnTo>
                            <a:pt x="215" y="375"/>
                          </a:lnTo>
                          <a:lnTo>
                            <a:pt x="243" y="368"/>
                          </a:lnTo>
                          <a:lnTo>
                            <a:pt x="215" y="280"/>
                          </a:lnTo>
                          <a:lnTo>
                            <a:pt x="235" y="240"/>
                          </a:lnTo>
                          <a:lnTo>
                            <a:pt x="318" y="198"/>
                          </a:lnTo>
                          <a:lnTo>
                            <a:pt x="345" y="155"/>
                          </a:lnTo>
                          <a:lnTo>
                            <a:pt x="358" y="118"/>
                          </a:lnTo>
                          <a:lnTo>
                            <a:pt x="360" y="68"/>
                          </a:lnTo>
                          <a:lnTo>
                            <a:pt x="328" y="25"/>
                          </a:lnTo>
                          <a:lnTo>
                            <a:pt x="295" y="3"/>
                          </a:lnTo>
                          <a:lnTo>
                            <a:pt x="240" y="0"/>
                          </a:lnTo>
                          <a:lnTo>
                            <a:pt x="168" y="0"/>
                          </a:lnTo>
                          <a:lnTo>
                            <a:pt x="100" y="25"/>
                          </a:lnTo>
                          <a:lnTo>
                            <a:pt x="43" y="50"/>
                          </a:lnTo>
                          <a:lnTo>
                            <a:pt x="0" y="85"/>
                          </a:lnTo>
                          <a:lnTo>
                            <a:pt x="8" y="120"/>
                          </a:lnTo>
                          <a:lnTo>
                            <a:pt x="28" y="145"/>
                          </a:lnTo>
                          <a:lnTo>
                            <a:pt x="53" y="155"/>
                          </a:lnTo>
                          <a:lnTo>
                            <a:pt x="110" y="160"/>
                          </a:lnTo>
                          <a:lnTo>
                            <a:pt x="165" y="148"/>
                          </a:lnTo>
                          <a:lnTo>
                            <a:pt x="225" y="128"/>
                          </a:lnTo>
                          <a:lnTo>
                            <a:pt x="278" y="103"/>
                          </a:lnTo>
                          <a:lnTo>
                            <a:pt x="283" y="85"/>
                          </a:lnTo>
                          <a:lnTo>
                            <a:pt x="278" y="70"/>
                          </a:lnTo>
                          <a:lnTo>
                            <a:pt x="235" y="93"/>
                          </a:lnTo>
                          <a:lnTo>
                            <a:pt x="170" y="118"/>
                          </a:lnTo>
                          <a:lnTo>
                            <a:pt x="120" y="130"/>
                          </a:lnTo>
                          <a:lnTo>
                            <a:pt x="83" y="130"/>
                          </a:lnTo>
                          <a:lnTo>
                            <a:pt x="43" y="125"/>
                          </a:lnTo>
                          <a:lnTo>
                            <a:pt x="43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Freeform 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87" y="12384"/>
                      <a:ext cx="190" cy="175"/>
                    </a:xfrm>
                    <a:custGeom>
                      <a:avLst/>
                      <a:gdLst>
                        <a:gd name="T0" fmla="*/ 0 w 190"/>
                        <a:gd name="T1" fmla="*/ 0 h 175"/>
                        <a:gd name="T2" fmla="*/ 23 w 190"/>
                        <a:gd name="T3" fmla="*/ 60 h 175"/>
                        <a:gd name="T4" fmla="*/ 63 w 190"/>
                        <a:gd name="T5" fmla="*/ 107 h 175"/>
                        <a:gd name="T6" fmla="*/ 105 w 190"/>
                        <a:gd name="T7" fmla="*/ 132 h 175"/>
                        <a:gd name="T8" fmla="*/ 160 w 190"/>
                        <a:gd name="T9" fmla="*/ 155 h 175"/>
                        <a:gd name="T10" fmla="*/ 175 w 190"/>
                        <a:gd name="T11" fmla="*/ 175 h 175"/>
                        <a:gd name="T12" fmla="*/ 190 w 190"/>
                        <a:gd name="T13" fmla="*/ 125 h 175"/>
                        <a:gd name="T14" fmla="*/ 130 w 190"/>
                        <a:gd name="T15" fmla="*/ 100 h 175"/>
                        <a:gd name="T16" fmla="*/ 75 w 190"/>
                        <a:gd name="T17" fmla="*/ 65 h 175"/>
                        <a:gd name="T18" fmla="*/ 40 w 190"/>
                        <a:gd name="T19" fmla="*/ 20 h 175"/>
                        <a:gd name="T20" fmla="*/ 0 w 190"/>
                        <a:gd name="T21" fmla="*/ 0 h 17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90"/>
                        <a:gd name="T34" fmla="*/ 0 h 175"/>
                        <a:gd name="T35" fmla="*/ 190 w 190"/>
                        <a:gd name="T36" fmla="*/ 175 h 17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90" h="175">
                          <a:moveTo>
                            <a:pt x="0" y="0"/>
                          </a:moveTo>
                          <a:lnTo>
                            <a:pt x="23" y="60"/>
                          </a:lnTo>
                          <a:lnTo>
                            <a:pt x="63" y="107"/>
                          </a:lnTo>
                          <a:lnTo>
                            <a:pt x="105" y="132"/>
                          </a:lnTo>
                          <a:lnTo>
                            <a:pt x="160" y="155"/>
                          </a:lnTo>
                          <a:lnTo>
                            <a:pt x="175" y="175"/>
                          </a:lnTo>
                          <a:lnTo>
                            <a:pt x="190" y="125"/>
                          </a:lnTo>
                          <a:lnTo>
                            <a:pt x="130" y="100"/>
                          </a:lnTo>
                          <a:lnTo>
                            <a:pt x="75" y="65"/>
                          </a:lnTo>
                          <a:lnTo>
                            <a:pt x="40" y="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86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7822" y="12394"/>
                    <a:ext cx="453" cy="442"/>
                  </a:xfrm>
                  <a:custGeom>
                    <a:avLst/>
                    <a:gdLst>
                      <a:gd name="T0" fmla="*/ 320 w 453"/>
                      <a:gd name="T1" fmla="*/ 170 h 442"/>
                      <a:gd name="T2" fmla="*/ 288 w 453"/>
                      <a:gd name="T3" fmla="*/ 100 h 442"/>
                      <a:gd name="T4" fmla="*/ 235 w 453"/>
                      <a:gd name="T5" fmla="*/ 42 h 442"/>
                      <a:gd name="T6" fmla="*/ 180 w 453"/>
                      <a:gd name="T7" fmla="*/ 2 h 442"/>
                      <a:gd name="T8" fmla="*/ 120 w 453"/>
                      <a:gd name="T9" fmla="*/ 0 h 442"/>
                      <a:gd name="T10" fmla="*/ 53 w 453"/>
                      <a:gd name="T11" fmla="*/ 32 h 442"/>
                      <a:gd name="T12" fmla="*/ 25 w 453"/>
                      <a:gd name="T13" fmla="*/ 85 h 442"/>
                      <a:gd name="T14" fmla="*/ 3 w 453"/>
                      <a:gd name="T15" fmla="*/ 160 h 442"/>
                      <a:gd name="T16" fmla="*/ 0 w 453"/>
                      <a:gd name="T17" fmla="*/ 245 h 442"/>
                      <a:gd name="T18" fmla="*/ 10 w 453"/>
                      <a:gd name="T19" fmla="*/ 330 h 442"/>
                      <a:gd name="T20" fmla="*/ 35 w 453"/>
                      <a:gd name="T21" fmla="*/ 390 h 442"/>
                      <a:gd name="T22" fmla="*/ 108 w 453"/>
                      <a:gd name="T23" fmla="*/ 432 h 442"/>
                      <a:gd name="T24" fmla="*/ 173 w 453"/>
                      <a:gd name="T25" fmla="*/ 442 h 442"/>
                      <a:gd name="T26" fmla="*/ 233 w 453"/>
                      <a:gd name="T27" fmla="*/ 432 h 442"/>
                      <a:gd name="T28" fmla="*/ 288 w 453"/>
                      <a:gd name="T29" fmla="*/ 382 h 442"/>
                      <a:gd name="T30" fmla="*/ 308 w 453"/>
                      <a:gd name="T31" fmla="*/ 315 h 442"/>
                      <a:gd name="T32" fmla="*/ 338 w 453"/>
                      <a:gd name="T33" fmla="*/ 232 h 442"/>
                      <a:gd name="T34" fmla="*/ 400 w 453"/>
                      <a:gd name="T35" fmla="*/ 227 h 442"/>
                      <a:gd name="T36" fmla="*/ 445 w 453"/>
                      <a:gd name="T37" fmla="*/ 222 h 442"/>
                      <a:gd name="T38" fmla="*/ 453 w 453"/>
                      <a:gd name="T39" fmla="*/ 190 h 442"/>
                      <a:gd name="T40" fmla="*/ 433 w 453"/>
                      <a:gd name="T41" fmla="*/ 147 h 442"/>
                      <a:gd name="T42" fmla="*/ 373 w 453"/>
                      <a:gd name="T43" fmla="*/ 170 h 442"/>
                      <a:gd name="T44" fmla="*/ 320 w 453"/>
                      <a:gd name="T45" fmla="*/ 170 h 44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53"/>
                      <a:gd name="T70" fmla="*/ 0 h 442"/>
                      <a:gd name="T71" fmla="*/ 453 w 453"/>
                      <a:gd name="T72" fmla="*/ 442 h 44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53" h="442">
                        <a:moveTo>
                          <a:pt x="320" y="170"/>
                        </a:moveTo>
                        <a:lnTo>
                          <a:pt x="288" y="100"/>
                        </a:lnTo>
                        <a:lnTo>
                          <a:pt x="235" y="42"/>
                        </a:lnTo>
                        <a:lnTo>
                          <a:pt x="180" y="2"/>
                        </a:lnTo>
                        <a:lnTo>
                          <a:pt x="120" y="0"/>
                        </a:lnTo>
                        <a:lnTo>
                          <a:pt x="53" y="32"/>
                        </a:lnTo>
                        <a:lnTo>
                          <a:pt x="25" y="85"/>
                        </a:lnTo>
                        <a:lnTo>
                          <a:pt x="3" y="160"/>
                        </a:lnTo>
                        <a:lnTo>
                          <a:pt x="0" y="245"/>
                        </a:lnTo>
                        <a:lnTo>
                          <a:pt x="10" y="330"/>
                        </a:lnTo>
                        <a:lnTo>
                          <a:pt x="35" y="390"/>
                        </a:lnTo>
                        <a:lnTo>
                          <a:pt x="108" y="432"/>
                        </a:lnTo>
                        <a:lnTo>
                          <a:pt x="173" y="442"/>
                        </a:lnTo>
                        <a:lnTo>
                          <a:pt x="233" y="432"/>
                        </a:lnTo>
                        <a:lnTo>
                          <a:pt x="288" y="382"/>
                        </a:lnTo>
                        <a:lnTo>
                          <a:pt x="308" y="315"/>
                        </a:lnTo>
                        <a:lnTo>
                          <a:pt x="338" y="232"/>
                        </a:lnTo>
                        <a:lnTo>
                          <a:pt x="400" y="227"/>
                        </a:lnTo>
                        <a:lnTo>
                          <a:pt x="445" y="222"/>
                        </a:lnTo>
                        <a:lnTo>
                          <a:pt x="453" y="190"/>
                        </a:lnTo>
                        <a:lnTo>
                          <a:pt x="433" y="147"/>
                        </a:lnTo>
                        <a:lnTo>
                          <a:pt x="373" y="170"/>
                        </a:lnTo>
                        <a:lnTo>
                          <a:pt x="320" y="1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7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7980" y="12881"/>
                    <a:ext cx="350" cy="743"/>
                  </a:xfrm>
                  <a:custGeom>
                    <a:avLst/>
                    <a:gdLst>
                      <a:gd name="T0" fmla="*/ 32 w 350"/>
                      <a:gd name="T1" fmla="*/ 13 h 743"/>
                      <a:gd name="T2" fmla="*/ 92 w 350"/>
                      <a:gd name="T3" fmla="*/ 0 h 743"/>
                      <a:gd name="T4" fmla="*/ 152 w 350"/>
                      <a:gd name="T5" fmla="*/ 13 h 743"/>
                      <a:gd name="T6" fmla="*/ 192 w 350"/>
                      <a:gd name="T7" fmla="*/ 48 h 743"/>
                      <a:gd name="T8" fmla="*/ 247 w 350"/>
                      <a:gd name="T9" fmla="*/ 98 h 743"/>
                      <a:gd name="T10" fmla="*/ 285 w 350"/>
                      <a:gd name="T11" fmla="*/ 155 h 743"/>
                      <a:gd name="T12" fmla="*/ 312 w 350"/>
                      <a:gd name="T13" fmla="*/ 233 h 743"/>
                      <a:gd name="T14" fmla="*/ 335 w 350"/>
                      <a:gd name="T15" fmla="*/ 300 h 743"/>
                      <a:gd name="T16" fmla="*/ 350 w 350"/>
                      <a:gd name="T17" fmla="*/ 385 h 743"/>
                      <a:gd name="T18" fmla="*/ 345 w 350"/>
                      <a:gd name="T19" fmla="*/ 463 h 743"/>
                      <a:gd name="T20" fmla="*/ 342 w 350"/>
                      <a:gd name="T21" fmla="*/ 533 h 743"/>
                      <a:gd name="T22" fmla="*/ 312 w 350"/>
                      <a:gd name="T23" fmla="*/ 598 h 743"/>
                      <a:gd name="T24" fmla="*/ 277 w 350"/>
                      <a:gd name="T25" fmla="*/ 665 h 743"/>
                      <a:gd name="T26" fmla="*/ 240 w 350"/>
                      <a:gd name="T27" fmla="*/ 705 h 743"/>
                      <a:gd name="T28" fmla="*/ 197 w 350"/>
                      <a:gd name="T29" fmla="*/ 733 h 743"/>
                      <a:gd name="T30" fmla="*/ 157 w 350"/>
                      <a:gd name="T31" fmla="*/ 735 h 743"/>
                      <a:gd name="T32" fmla="*/ 117 w 350"/>
                      <a:gd name="T33" fmla="*/ 743 h 743"/>
                      <a:gd name="T34" fmla="*/ 87 w 350"/>
                      <a:gd name="T35" fmla="*/ 728 h 743"/>
                      <a:gd name="T36" fmla="*/ 70 w 350"/>
                      <a:gd name="T37" fmla="*/ 678 h 743"/>
                      <a:gd name="T38" fmla="*/ 52 w 350"/>
                      <a:gd name="T39" fmla="*/ 645 h 743"/>
                      <a:gd name="T40" fmla="*/ 45 w 350"/>
                      <a:gd name="T41" fmla="*/ 573 h 743"/>
                      <a:gd name="T42" fmla="*/ 52 w 350"/>
                      <a:gd name="T43" fmla="*/ 510 h 743"/>
                      <a:gd name="T44" fmla="*/ 80 w 350"/>
                      <a:gd name="T45" fmla="*/ 465 h 743"/>
                      <a:gd name="T46" fmla="*/ 87 w 350"/>
                      <a:gd name="T47" fmla="*/ 425 h 743"/>
                      <a:gd name="T48" fmla="*/ 92 w 350"/>
                      <a:gd name="T49" fmla="*/ 395 h 743"/>
                      <a:gd name="T50" fmla="*/ 85 w 350"/>
                      <a:gd name="T51" fmla="*/ 340 h 743"/>
                      <a:gd name="T52" fmla="*/ 70 w 350"/>
                      <a:gd name="T53" fmla="*/ 280 h 743"/>
                      <a:gd name="T54" fmla="*/ 37 w 350"/>
                      <a:gd name="T55" fmla="*/ 223 h 743"/>
                      <a:gd name="T56" fmla="*/ 15 w 350"/>
                      <a:gd name="T57" fmla="*/ 170 h 743"/>
                      <a:gd name="T58" fmla="*/ 0 w 350"/>
                      <a:gd name="T59" fmla="*/ 103 h 743"/>
                      <a:gd name="T60" fmla="*/ 12 w 350"/>
                      <a:gd name="T61" fmla="*/ 58 h 743"/>
                      <a:gd name="T62" fmla="*/ 32 w 350"/>
                      <a:gd name="T63" fmla="*/ 13 h 74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50"/>
                      <a:gd name="T97" fmla="*/ 0 h 743"/>
                      <a:gd name="T98" fmla="*/ 350 w 350"/>
                      <a:gd name="T99" fmla="*/ 743 h 74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50" h="743">
                        <a:moveTo>
                          <a:pt x="32" y="13"/>
                        </a:moveTo>
                        <a:lnTo>
                          <a:pt x="92" y="0"/>
                        </a:lnTo>
                        <a:lnTo>
                          <a:pt x="152" y="13"/>
                        </a:lnTo>
                        <a:lnTo>
                          <a:pt x="192" y="48"/>
                        </a:lnTo>
                        <a:lnTo>
                          <a:pt x="247" y="98"/>
                        </a:lnTo>
                        <a:lnTo>
                          <a:pt x="285" y="155"/>
                        </a:lnTo>
                        <a:lnTo>
                          <a:pt x="312" y="233"/>
                        </a:lnTo>
                        <a:lnTo>
                          <a:pt x="335" y="300"/>
                        </a:lnTo>
                        <a:lnTo>
                          <a:pt x="350" y="385"/>
                        </a:lnTo>
                        <a:lnTo>
                          <a:pt x="345" y="463"/>
                        </a:lnTo>
                        <a:lnTo>
                          <a:pt x="342" y="533"/>
                        </a:lnTo>
                        <a:lnTo>
                          <a:pt x="312" y="598"/>
                        </a:lnTo>
                        <a:lnTo>
                          <a:pt x="277" y="665"/>
                        </a:lnTo>
                        <a:lnTo>
                          <a:pt x="240" y="705"/>
                        </a:lnTo>
                        <a:lnTo>
                          <a:pt x="197" y="733"/>
                        </a:lnTo>
                        <a:lnTo>
                          <a:pt x="157" y="735"/>
                        </a:lnTo>
                        <a:lnTo>
                          <a:pt x="117" y="743"/>
                        </a:lnTo>
                        <a:lnTo>
                          <a:pt x="87" y="728"/>
                        </a:lnTo>
                        <a:lnTo>
                          <a:pt x="70" y="678"/>
                        </a:lnTo>
                        <a:lnTo>
                          <a:pt x="52" y="645"/>
                        </a:lnTo>
                        <a:lnTo>
                          <a:pt x="45" y="573"/>
                        </a:lnTo>
                        <a:lnTo>
                          <a:pt x="52" y="510"/>
                        </a:lnTo>
                        <a:lnTo>
                          <a:pt x="80" y="465"/>
                        </a:lnTo>
                        <a:lnTo>
                          <a:pt x="87" y="425"/>
                        </a:lnTo>
                        <a:lnTo>
                          <a:pt x="92" y="395"/>
                        </a:lnTo>
                        <a:lnTo>
                          <a:pt x="85" y="340"/>
                        </a:lnTo>
                        <a:lnTo>
                          <a:pt x="70" y="280"/>
                        </a:lnTo>
                        <a:lnTo>
                          <a:pt x="37" y="223"/>
                        </a:lnTo>
                        <a:lnTo>
                          <a:pt x="15" y="170"/>
                        </a:lnTo>
                        <a:lnTo>
                          <a:pt x="0" y="103"/>
                        </a:lnTo>
                        <a:lnTo>
                          <a:pt x="12" y="58"/>
                        </a:lnTo>
                        <a:lnTo>
                          <a:pt x="32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8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8150" y="12489"/>
                    <a:ext cx="317" cy="595"/>
                  </a:xfrm>
                  <a:custGeom>
                    <a:avLst/>
                    <a:gdLst>
                      <a:gd name="T0" fmla="*/ 2 w 317"/>
                      <a:gd name="T1" fmla="*/ 515 h 595"/>
                      <a:gd name="T2" fmla="*/ 30 w 317"/>
                      <a:gd name="T3" fmla="*/ 472 h 595"/>
                      <a:gd name="T4" fmla="*/ 107 w 317"/>
                      <a:gd name="T5" fmla="*/ 472 h 595"/>
                      <a:gd name="T6" fmla="*/ 185 w 317"/>
                      <a:gd name="T7" fmla="*/ 445 h 595"/>
                      <a:gd name="T8" fmla="*/ 212 w 317"/>
                      <a:gd name="T9" fmla="*/ 402 h 595"/>
                      <a:gd name="T10" fmla="*/ 227 w 317"/>
                      <a:gd name="T11" fmla="*/ 337 h 595"/>
                      <a:gd name="T12" fmla="*/ 222 w 317"/>
                      <a:gd name="T13" fmla="*/ 257 h 595"/>
                      <a:gd name="T14" fmla="*/ 212 w 317"/>
                      <a:gd name="T15" fmla="*/ 185 h 595"/>
                      <a:gd name="T16" fmla="*/ 210 w 317"/>
                      <a:gd name="T17" fmla="*/ 135 h 595"/>
                      <a:gd name="T18" fmla="*/ 180 w 317"/>
                      <a:gd name="T19" fmla="*/ 97 h 595"/>
                      <a:gd name="T20" fmla="*/ 185 w 317"/>
                      <a:gd name="T21" fmla="*/ 47 h 595"/>
                      <a:gd name="T22" fmla="*/ 212 w 317"/>
                      <a:gd name="T23" fmla="*/ 32 h 595"/>
                      <a:gd name="T24" fmla="*/ 237 w 317"/>
                      <a:gd name="T25" fmla="*/ 47 h 595"/>
                      <a:gd name="T26" fmla="*/ 227 w 317"/>
                      <a:gd name="T27" fmla="*/ 82 h 595"/>
                      <a:gd name="T28" fmla="*/ 217 w 317"/>
                      <a:gd name="T29" fmla="*/ 87 h 595"/>
                      <a:gd name="T30" fmla="*/ 237 w 317"/>
                      <a:gd name="T31" fmla="*/ 115 h 595"/>
                      <a:gd name="T32" fmla="*/ 262 w 317"/>
                      <a:gd name="T33" fmla="*/ 115 h 595"/>
                      <a:gd name="T34" fmla="*/ 282 w 317"/>
                      <a:gd name="T35" fmla="*/ 65 h 595"/>
                      <a:gd name="T36" fmla="*/ 267 w 317"/>
                      <a:gd name="T37" fmla="*/ 52 h 595"/>
                      <a:gd name="T38" fmla="*/ 242 w 317"/>
                      <a:gd name="T39" fmla="*/ 47 h 595"/>
                      <a:gd name="T40" fmla="*/ 235 w 317"/>
                      <a:gd name="T41" fmla="*/ 15 h 595"/>
                      <a:gd name="T42" fmla="*/ 242 w 317"/>
                      <a:gd name="T43" fmla="*/ 0 h 595"/>
                      <a:gd name="T44" fmla="*/ 270 w 317"/>
                      <a:gd name="T45" fmla="*/ 0 h 595"/>
                      <a:gd name="T46" fmla="*/ 300 w 317"/>
                      <a:gd name="T47" fmla="*/ 27 h 595"/>
                      <a:gd name="T48" fmla="*/ 317 w 317"/>
                      <a:gd name="T49" fmla="*/ 95 h 595"/>
                      <a:gd name="T50" fmla="*/ 300 w 317"/>
                      <a:gd name="T51" fmla="*/ 132 h 595"/>
                      <a:gd name="T52" fmla="*/ 285 w 317"/>
                      <a:gd name="T53" fmla="*/ 157 h 595"/>
                      <a:gd name="T54" fmla="*/ 260 w 317"/>
                      <a:gd name="T55" fmla="*/ 195 h 595"/>
                      <a:gd name="T56" fmla="*/ 282 w 317"/>
                      <a:gd name="T57" fmla="*/ 275 h 595"/>
                      <a:gd name="T58" fmla="*/ 292 w 317"/>
                      <a:gd name="T59" fmla="*/ 370 h 595"/>
                      <a:gd name="T60" fmla="*/ 292 w 317"/>
                      <a:gd name="T61" fmla="*/ 437 h 595"/>
                      <a:gd name="T62" fmla="*/ 275 w 317"/>
                      <a:gd name="T63" fmla="*/ 490 h 595"/>
                      <a:gd name="T64" fmla="*/ 245 w 317"/>
                      <a:gd name="T65" fmla="*/ 522 h 595"/>
                      <a:gd name="T66" fmla="*/ 190 w 317"/>
                      <a:gd name="T67" fmla="*/ 552 h 595"/>
                      <a:gd name="T68" fmla="*/ 140 w 317"/>
                      <a:gd name="T69" fmla="*/ 577 h 595"/>
                      <a:gd name="T70" fmla="*/ 80 w 317"/>
                      <a:gd name="T71" fmla="*/ 595 h 595"/>
                      <a:gd name="T72" fmla="*/ 32 w 317"/>
                      <a:gd name="T73" fmla="*/ 592 h 595"/>
                      <a:gd name="T74" fmla="*/ 0 w 317"/>
                      <a:gd name="T75" fmla="*/ 557 h 595"/>
                      <a:gd name="T76" fmla="*/ 2 w 317"/>
                      <a:gd name="T77" fmla="*/ 515 h 59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317"/>
                      <a:gd name="T118" fmla="*/ 0 h 595"/>
                      <a:gd name="T119" fmla="*/ 317 w 317"/>
                      <a:gd name="T120" fmla="*/ 595 h 59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317" h="595">
                        <a:moveTo>
                          <a:pt x="2" y="515"/>
                        </a:moveTo>
                        <a:lnTo>
                          <a:pt x="30" y="472"/>
                        </a:lnTo>
                        <a:lnTo>
                          <a:pt x="107" y="472"/>
                        </a:lnTo>
                        <a:lnTo>
                          <a:pt x="185" y="445"/>
                        </a:lnTo>
                        <a:lnTo>
                          <a:pt x="212" y="402"/>
                        </a:lnTo>
                        <a:lnTo>
                          <a:pt x="227" y="337"/>
                        </a:lnTo>
                        <a:lnTo>
                          <a:pt x="222" y="257"/>
                        </a:lnTo>
                        <a:lnTo>
                          <a:pt x="212" y="185"/>
                        </a:lnTo>
                        <a:lnTo>
                          <a:pt x="210" y="135"/>
                        </a:lnTo>
                        <a:lnTo>
                          <a:pt x="180" y="97"/>
                        </a:lnTo>
                        <a:lnTo>
                          <a:pt x="185" y="47"/>
                        </a:lnTo>
                        <a:lnTo>
                          <a:pt x="212" y="32"/>
                        </a:lnTo>
                        <a:lnTo>
                          <a:pt x="237" y="47"/>
                        </a:lnTo>
                        <a:lnTo>
                          <a:pt x="227" y="82"/>
                        </a:lnTo>
                        <a:lnTo>
                          <a:pt x="217" y="87"/>
                        </a:lnTo>
                        <a:lnTo>
                          <a:pt x="237" y="115"/>
                        </a:lnTo>
                        <a:lnTo>
                          <a:pt x="262" y="115"/>
                        </a:lnTo>
                        <a:lnTo>
                          <a:pt x="282" y="65"/>
                        </a:lnTo>
                        <a:lnTo>
                          <a:pt x="267" y="52"/>
                        </a:lnTo>
                        <a:lnTo>
                          <a:pt x="242" y="47"/>
                        </a:lnTo>
                        <a:lnTo>
                          <a:pt x="235" y="15"/>
                        </a:lnTo>
                        <a:lnTo>
                          <a:pt x="242" y="0"/>
                        </a:lnTo>
                        <a:lnTo>
                          <a:pt x="270" y="0"/>
                        </a:lnTo>
                        <a:lnTo>
                          <a:pt x="300" y="27"/>
                        </a:lnTo>
                        <a:lnTo>
                          <a:pt x="317" y="95"/>
                        </a:lnTo>
                        <a:lnTo>
                          <a:pt x="300" y="132"/>
                        </a:lnTo>
                        <a:lnTo>
                          <a:pt x="285" y="157"/>
                        </a:lnTo>
                        <a:lnTo>
                          <a:pt x="260" y="195"/>
                        </a:lnTo>
                        <a:lnTo>
                          <a:pt x="282" y="275"/>
                        </a:lnTo>
                        <a:lnTo>
                          <a:pt x="292" y="370"/>
                        </a:lnTo>
                        <a:lnTo>
                          <a:pt x="292" y="437"/>
                        </a:lnTo>
                        <a:lnTo>
                          <a:pt x="275" y="490"/>
                        </a:lnTo>
                        <a:lnTo>
                          <a:pt x="245" y="522"/>
                        </a:lnTo>
                        <a:lnTo>
                          <a:pt x="190" y="552"/>
                        </a:lnTo>
                        <a:lnTo>
                          <a:pt x="140" y="577"/>
                        </a:lnTo>
                        <a:lnTo>
                          <a:pt x="80" y="595"/>
                        </a:lnTo>
                        <a:lnTo>
                          <a:pt x="32" y="592"/>
                        </a:lnTo>
                        <a:lnTo>
                          <a:pt x="0" y="557"/>
                        </a:lnTo>
                        <a:lnTo>
                          <a:pt x="2" y="5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9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7290" y="12659"/>
                    <a:ext cx="792" cy="522"/>
                  </a:xfrm>
                  <a:custGeom>
                    <a:avLst/>
                    <a:gdLst>
                      <a:gd name="T0" fmla="*/ 665 w 792"/>
                      <a:gd name="T1" fmla="*/ 345 h 522"/>
                      <a:gd name="T2" fmla="*/ 767 w 792"/>
                      <a:gd name="T3" fmla="*/ 290 h 522"/>
                      <a:gd name="T4" fmla="*/ 792 w 792"/>
                      <a:gd name="T5" fmla="*/ 342 h 522"/>
                      <a:gd name="T6" fmla="*/ 792 w 792"/>
                      <a:gd name="T7" fmla="*/ 415 h 522"/>
                      <a:gd name="T8" fmla="*/ 727 w 792"/>
                      <a:gd name="T9" fmla="*/ 450 h 522"/>
                      <a:gd name="T10" fmla="*/ 615 w 792"/>
                      <a:gd name="T11" fmla="*/ 487 h 522"/>
                      <a:gd name="T12" fmla="*/ 492 w 792"/>
                      <a:gd name="T13" fmla="*/ 502 h 522"/>
                      <a:gd name="T14" fmla="*/ 440 w 792"/>
                      <a:gd name="T15" fmla="*/ 522 h 522"/>
                      <a:gd name="T16" fmla="*/ 367 w 792"/>
                      <a:gd name="T17" fmla="*/ 502 h 522"/>
                      <a:gd name="T18" fmla="*/ 362 w 792"/>
                      <a:gd name="T19" fmla="*/ 445 h 522"/>
                      <a:gd name="T20" fmla="*/ 305 w 792"/>
                      <a:gd name="T21" fmla="*/ 302 h 522"/>
                      <a:gd name="T22" fmla="*/ 190 w 792"/>
                      <a:gd name="T23" fmla="*/ 187 h 522"/>
                      <a:gd name="T24" fmla="*/ 145 w 792"/>
                      <a:gd name="T25" fmla="*/ 147 h 522"/>
                      <a:gd name="T26" fmla="*/ 75 w 792"/>
                      <a:gd name="T27" fmla="*/ 175 h 522"/>
                      <a:gd name="T28" fmla="*/ 35 w 792"/>
                      <a:gd name="T29" fmla="*/ 195 h 522"/>
                      <a:gd name="T30" fmla="*/ 15 w 792"/>
                      <a:gd name="T31" fmla="*/ 187 h 522"/>
                      <a:gd name="T32" fmla="*/ 0 w 792"/>
                      <a:gd name="T33" fmla="*/ 175 h 522"/>
                      <a:gd name="T34" fmla="*/ 2 w 792"/>
                      <a:gd name="T35" fmla="*/ 142 h 522"/>
                      <a:gd name="T36" fmla="*/ 42 w 792"/>
                      <a:gd name="T37" fmla="*/ 135 h 522"/>
                      <a:gd name="T38" fmla="*/ 115 w 792"/>
                      <a:gd name="T39" fmla="*/ 115 h 522"/>
                      <a:gd name="T40" fmla="*/ 117 w 792"/>
                      <a:gd name="T41" fmla="*/ 100 h 522"/>
                      <a:gd name="T42" fmla="*/ 75 w 792"/>
                      <a:gd name="T43" fmla="*/ 90 h 522"/>
                      <a:gd name="T44" fmla="*/ 30 w 792"/>
                      <a:gd name="T45" fmla="*/ 90 h 522"/>
                      <a:gd name="T46" fmla="*/ 2 w 792"/>
                      <a:gd name="T47" fmla="*/ 60 h 522"/>
                      <a:gd name="T48" fmla="*/ 25 w 792"/>
                      <a:gd name="T49" fmla="*/ 37 h 522"/>
                      <a:gd name="T50" fmla="*/ 52 w 792"/>
                      <a:gd name="T51" fmla="*/ 20 h 522"/>
                      <a:gd name="T52" fmla="*/ 115 w 792"/>
                      <a:gd name="T53" fmla="*/ 50 h 522"/>
                      <a:gd name="T54" fmla="*/ 177 w 792"/>
                      <a:gd name="T55" fmla="*/ 72 h 522"/>
                      <a:gd name="T56" fmla="*/ 217 w 792"/>
                      <a:gd name="T57" fmla="*/ 37 h 522"/>
                      <a:gd name="T58" fmla="*/ 242 w 792"/>
                      <a:gd name="T59" fmla="*/ 0 h 522"/>
                      <a:gd name="T60" fmla="*/ 272 w 792"/>
                      <a:gd name="T61" fmla="*/ 7 h 522"/>
                      <a:gd name="T62" fmla="*/ 290 w 792"/>
                      <a:gd name="T63" fmla="*/ 37 h 522"/>
                      <a:gd name="T64" fmla="*/ 260 w 792"/>
                      <a:gd name="T65" fmla="*/ 72 h 522"/>
                      <a:gd name="T66" fmla="*/ 207 w 792"/>
                      <a:gd name="T67" fmla="*/ 100 h 522"/>
                      <a:gd name="T68" fmla="*/ 200 w 792"/>
                      <a:gd name="T69" fmla="*/ 122 h 522"/>
                      <a:gd name="T70" fmla="*/ 262 w 792"/>
                      <a:gd name="T71" fmla="*/ 177 h 522"/>
                      <a:gd name="T72" fmla="*/ 335 w 792"/>
                      <a:gd name="T73" fmla="*/ 247 h 522"/>
                      <a:gd name="T74" fmla="*/ 407 w 792"/>
                      <a:gd name="T75" fmla="*/ 325 h 522"/>
                      <a:gd name="T76" fmla="*/ 457 w 792"/>
                      <a:gd name="T77" fmla="*/ 405 h 522"/>
                      <a:gd name="T78" fmla="*/ 492 w 792"/>
                      <a:gd name="T79" fmla="*/ 415 h 522"/>
                      <a:gd name="T80" fmla="*/ 560 w 792"/>
                      <a:gd name="T81" fmla="*/ 387 h 522"/>
                      <a:gd name="T82" fmla="*/ 622 w 792"/>
                      <a:gd name="T83" fmla="*/ 362 h 522"/>
                      <a:gd name="T84" fmla="*/ 665 w 792"/>
                      <a:gd name="T85" fmla="*/ 345 h 52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792"/>
                      <a:gd name="T130" fmla="*/ 0 h 522"/>
                      <a:gd name="T131" fmla="*/ 792 w 792"/>
                      <a:gd name="T132" fmla="*/ 522 h 52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792" h="522">
                        <a:moveTo>
                          <a:pt x="665" y="345"/>
                        </a:moveTo>
                        <a:lnTo>
                          <a:pt x="767" y="290"/>
                        </a:lnTo>
                        <a:lnTo>
                          <a:pt x="792" y="342"/>
                        </a:lnTo>
                        <a:lnTo>
                          <a:pt x="792" y="415"/>
                        </a:lnTo>
                        <a:lnTo>
                          <a:pt x="727" y="450"/>
                        </a:lnTo>
                        <a:lnTo>
                          <a:pt x="615" y="487"/>
                        </a:lnTo>
                        <a:lnTo>
                          <a:pt x="492" y="502"/>
                        </a:lnTo>
                        <a:lnTo>
                          <a:pt x="440" y="522"/>
                        </a:lnTo>
                        <a:lnTo>
                          <a:pt x="367" y="502"/>
                        </a:lnTo>
                        <a:lnTo>
                          <a:pt x="362" y="445"/>
                        </a:lnTo>
                        <a:lnTo>
                          <a:pt x="305" y="302"/>
                        </a:lnTo>
                        <a:lnTo>
                          <a:pt x="190" y="187"/>
                        </a:lnTo>
                        <a:lnTo>
                          <a:pt x="145" y="147"/>
                        </a:lnTo>
                        <a:lnTo>
                          <a:pt x="75" y="175"/>
                        </a:lnTo>
                        <a:lnTo>
                          <a:pt x="35" y="195"/>
                        </a:lnTo>
                        <a:lnTo>
                          <a:pt x="15" y="187"/>
                        </a:lnTo>
                        <a:lnTo>
                          <a:pt x="0" y="175"/>
                        </a:lnTo>
                        <a:lnTo>
                          <a:pt x="2" y="142"/>
                        </a:lnTo>
                        <a:lnTo>
                          <a:pt x="42" y="135"/>
                        </a:lnTo>
                        <a:lnTo>
                          <a:pt x="115" y="115"/>
                        </a:lnTo>
                        <a:lnTo>
                          <a:pt x="117" y="100"/>
                        </a:lnTo>
                        <a:lnTo>
                          <a:pt x="75" y="90"/>
                        </a:lnTo>
                        <a:lnTo>
                          <a:pt x="30" y="90"/>
                        </a:lnTo>
                        <a:lnTo>
                          <a:pt x="2" y="60"/>
                        </a:lnTo>
                        <a:lnTo>
                          <a:pt x="25" y="37"/>
                        </a:lnTo>
                        <a:lnTo>
                          <a:pt x="52" y="20"/>
                        </a:lnTo>
                        <a:lnTo>
                          <a:pt x="115" y="50"/>
                        </a:lnTo>
                        <a:lnTo>
                          <a:pt x="177" y="72"/>
                        </a:lnTo>
                        <a:lnTo>
                          <a:pt x="217" y="37"/>
                        </a:lnTo>
                        <a:lnTo>
                          <a:pt x="242" y="0"/>
                        </a:lnTo>
                        <a:lnTo>
                          <a:pt x="272" y="7"/>
                        </a:lnTo>
                        <a:lnTo>
                          <a:pt x="290" y="37"/>
                        </a:lnTo>
                        <a:lnTo>
                          <a:pt x="260" y="72"/>
                        </a:lnTo>
                        <a:lnTo>
                          <a:pt x="207" y="100"/>
                        </a:lnTo>
                        <a:lnTo>
                          <a:pt x="200" y="122"/>
                        </a:lnTo>
                        <a:lnTo>
                          <a:pt x="262" y="177"/>
                        </a:lnTo>
                        <a:lnTo>
                          <a:pt x="335" y="247"/>
                        </a:lnTo>
                        <a:lnTo>
                          <a:pt x="407" y="325"/>
                        </a:lnTo>
                        <a:lnTo>
                          <a:pt x="457" y="405"/>
                        </a:lnTo>
                        <a:lnTo>
                          <a:pt x="492" y="415"/>
                        </a:lnTo>
                        <a:lnTo>
                          <a:pt x="560" y="387"/>
                        </a:lnTo>
                        <a:lnTo>
                          <a:pt x="622" y="362"/>
                        </a:lnTo>
                        <a:lnTo>
                          <a:pt x="665" y="3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90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8062" y="13469"/>
                    <a:ext cx="280" cy="1092"/>
                  </a:xfrm>
                  <a:custGeom>
                    <a:avLst/>
                    <a:gdLst>
                      <a:gd name="T0" fmla="*/ 33 w 280"/>
                      <a:gd name="T1" fmla="*/ 0 h 1092"/>
                      <a:gd name="T2" fmla="*/ 110 w 280"/>
                      <a:gd name="T3" fmla="*/ 10 h 1092"/>
                      <a:gd name="T4" fmla="*/ 138 w 280"/>
                      <a:gd name="T5" fmla="*/ 82 h 1092"/>
                      <a:gd name="T6" fmla="*/ 150 w 280"/>
                      <a:gd name="T7" fmla="*/ 247 h 1092"/>
                      <a:gd name="T8" fmla="*/ 143 w 280"/>
                      <a:gd name="T9" fmla="*/ 535 h 1092"/>
                      <a:gd name="T10" fmla="*/ 118 w 280"/>
                      <a:gd name="T11" fmla="*/ 710 h 1092"/>
                      <a:gd name="T12" fmla="*/ 83 w 280"/>
                      <a:gd name="T13" fmla="*/ 822 h 1092"/>
                      <a:gd name="T14" fmla="*/ 95 w 280"/>
                      <a:gd name="T15" fmla="*/ 895 h 1092"/>
                      <a:gd name="T16" fmla="*/ 118 w 280"/>
                      <a:gd name="T17" fmla="*/ 947 h 1092"/>
                      <a:gd name="T18" fmla="*/ 198 w 280"/>
                      <a:gd name="T19" fmla="*/ 1000 h 1092"/>
                      <a:gd name="T20" fmla="*/ 280 w 280"/>
                      <a:gd name="T21" fmla="*/ 1037 h 1092"/>
                      <a:gd name="T22" fmla="*/ 280 w 280"/>
                      <a:gd name="T23" fmla="*/ 1080 h 1092"/>
                      <a:gd name="T24" fmla="*/ 185 w 280"/>
                      <a:gd name="T25" fmla="*/ 1092 h 1092"/>
                      <a:gd name="T26" fmla="*/ 130 w 280"/>
                      <a:gd name="T27" fmla="*/ 1080 h 1092"/>
                      <a:gd name="T28" fmla="*/ 110 w 280"/>
                      <a:gd name="T29" fmla="*/ 1030 h 1092"/>
                      <a:gd name="T30" fmla="*/ 73 w 280"/>
                      <a:gd name="T31" fmla="*/ 990 h 1092"/>
                      <a:gd name="T32" fmla="*/ 40 w 280"/>
                      <a:gd name="T33" fmla="*/ 975 h 1092"/>
                      <a:gd name="T34" fmla="*/ 0 w 280"/>
                      <a:gd name="T35" fmla="*/ 947 h 1092"/>
                      <a:gd name="T36" fmla="*/ 0 w 280"/>
                      <a:gd name="T37" fmla="*/ 897 h 1092"/>
                      <a:gd name="T38" fmla="*/ 18 w 280"/>
                      <a:gd name="T39" fmla="*/ 852 h 1092"/>
                      <a:gd name="T40" fmla="*/ 40 w 280"/>
                      <a:gd name="T41" fmla="*/ 812 h 1092"/>
                      <a:gd name="T42" fmla="*/ 40 w 280"/>
                      <a:gd name="T43" fmla="*/ 682 h 1092"/>
                      <a:gd name="T44" fmla="*/ 40 w 280"/>
                      <a:gd name="T45" fmla="*/ 512 h 1092"/>
                      <a:gd name="T46" fmla="*/ 40 w 280"/>
                      <a:gd name="T47" fmla="*/ 287 h 1092"/>
                      <a:gd name="T48" fmla="*/ 18 w 280"/>
                      <a:gd name="T49" fmla="*/ 117 h 1092"/>
                      <a:gd name="T50" fmla="*/ 18 w 280"/>
                      <a:gd name="T51" fmla="*/ 30 h 1092"/>
                      <a:gd name="T52" fmla="*/ 33 w 280"/>
                      <a:gd name="T53" fmla="*/ 0 h 109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0"/>
                      <a:gd name="T82" fmla="*/ 0 h 1092"/>
                      <a:gd name="T83" fmla="*/ 280 w 280"/>
                      <a:gd name="T84" fmla="*/ 1092 h 109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0" h="1092">
                        <a:moveTo>
                          <a:pt x="33" y="0"/>
                        </a:moveTo>
                        <a:lnTo>
                          <a:pt x="110" y="10"/>
                        </a:lnTo>
                        <a:lnTo>
                          <a:pt x="138" y="82"/>
                        </a:lnTo>
                        <a:lnTo>
                          <a:pt x="150" y="247"/>
                        </a:lnTo>
                        <a:lnTo>
                          <a:pt x="143" y="535"/>
                        </a:lnTo>
                        <a:lnTo>
                          <a:pt x="118" y="710"/>
                        </a:lnTo>
                        <a:lnTo>
                          <a:pt x="83" y="822"/>
                        </a:lnTo>
                        <a:lnTo>
                          <a:pt x="95" y="895"/>
                        </a:lnTo>
                        <a:lnTo>
                          <a:pt x="118" y="947"/>
                        </a:lnTo>
                        <a:lnTo>
                          <a:pt x="198" y="1000"/>
                        </a:lnTo>
                        <a:lnTo>
                          <a:pt x="280" y="1037"/>
                        </a:lnTo>
                        <a:lnTo>
                          <a:pt x="280" y="1080"/>
                        </a:lnTo>
                        <a:lnTo>
                          <a:pt x="185" y="1092"/>
                        </a:lnTo>
                        <a:lnTo>
                          <a:pt x="130" y="1080"/>
                        </a:lnTo>
                        <a:lnTo>
                          <a:pt x="110" y="1030"/>
                        </a:lnTo>
                        <a:lnTo>
                          <a:pt x="73" y="990"/>
                        </a:lnTo>
                        <a:lnTo>
                          <a:pt x="40" y="975"/>
                        </a:lnTo>
                        <a:lnTo>
                          <a:pt x="0" y="947"/>
                        </a:lnTo>
                        <a:lnTo>
                          <a:pt x="0" y="897"/>
                        </a:lnTo>
                        <a:lnTo>
                          <a:pt x="18" y="852"/>
                        </a:lnTo>
                        <a:lnTo>
                          <a:pt x="40" y="812"/>
                        </a:lnTo>
                        <a:lnTo>
                          <a:pt x="40" y="682"/>
                        </a:lnTo>
                        <a:lnTo>
                          <a:pt x="40" y="512"/>
                        </a:lnTo>
                        <a:lnTo>
                          <a:pt x="40" y="287"/>
                        </a:lnTo>
                        <a:lnTo>
                          <a:pt x="18" y="117"/>
                        </a:lnTo>
                        <a:lnTo>
                          <a:pt x="18" y="30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91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8167" y="13421"/>
                    <a:ext cx="428" cy="938"/>
                  </a:xfrm>
                  <a:custGeom>
                    <a:avLst/>
                    <a:gdLst>
                      <a:gd name="T0" fmla="*/ 95 w 428"/>
                      <a:gd name="T1" fmla="*/ 0 h 938"/>
                      <a:gd name="T2" fmla="*/ 125 w 428"/>
                      <a:gd name="T3" fmla="*/ 83 h 938"/>
                      <a:gd name="T4" fmla="*/ 175 w 428"/>
                      <a:gd name="T5" fmla="*/ 248 h 938"/>
                      <a:gd name="T6" fmla="*/ 195 w 428"/>
                      <a:gd name="T7" fmla="*/ 393 h 938"/>
                      <a:gd name="T8" fmla="*/ 195 w 428"/>
                      <a:gd name="T9" fmla="*/ 555 h 938"/>
                      <a:gd name="T10" fmla="*/ 188 w 428"/>
                      <a:gd name="T11" fmla="*/ 703 h 938"/>
                      <a:gd name="T12" fmla="*/ 183 w 428"/>
                      <a:gd name="T13" fmla="*/ 815 h 938"/>
                      <a:gd name="T14" fmla="*/ 195 w 428"/>
                      <a:gd name="T15" fmla="*/ 855 h 938"/>
                      <a:gd name="T16" fmla="*/ 218 w 428"/>
                      <a:gd name="T17" fmla="*/ 875 h 938"/>
                      <a:gd name="T18" fmla="*/ 368 w 428"/>
                      <a:gd name="T19" fmla="*/ 863 h 938"/>
                      <a:gd name="T20" fmla="*/ 428 w 428"/>
                      <a:gd name="T21" fmla="*/ 873 h 938"/>
                      <a:gd name="T22" fmla="*/ 428 w 428"/>
                      <a:gd name="T23" fmla="*/ 898 h 938"/>
                      <a:gd name="T24" fmla="*/ 378 w 428"/>
                      <a:gd name="T25" fmla="*/ 938 h 938"/>
                      <a:gd name="T26" fmla="*/ 278 w 428"/>
                      <a:gd name="T27" fmla="*/ 938 h 938"/>
                      <a:gd name="T28" fmla="*/ 205 w 428"/>
                      <a:gd name="T29" fmla="*/ 918 h 938"/>
                      <a:gd name="T30" fmla="*/ 153 w 428"/>
                      <a:gd name="T31" fmla="*/ 918 h 938"/>
                      <a:gd name="T32" fmla="*/ 108 w 428"/>
                      <a:gd name="T33" fmla="*/ 913 h 938"/>
                      <a:gd name="T34" fmla="*/ 93 w 428"/>
                      <a:gd name="T35" fmla="*/ 883 h 938"/>
                      <a:gd name="T36" fmla="*/ 115 w 428"/>
                      <a:gd name="T37" fmla="*/ 855 h 938"/>
                      <a:gd name="T38" fmla="*/ 130 w 428"/>
                      <a:gd name="T39" fmla="*/ 810 h 938"/>
                      <a:gd name="T40" fmla="*/ 140 w 428"/>
                      <a:gd name="T41" fmla="*/ 690 h 938"/>
                      <a:gd name="T42" fmla="*/ 125 w 428"/>
                      <a:gd name="T43" fmla="*/ 513 h 938"/>
                      <a:gd name="T44" fmla="*/ 130 w 428"/>
                      <a:gd name="T45" fmla="*/ 435 h 938"/>
                      <a:gd name="T46" fmla="*/ 85 w 428"/>
                      <a:gd name="T47" fmla="*/ 300 h 938"/>
                      <a:gd name="T48" fmla="*/ 15 w 428"/>
                      <a:gd name="T49" fmla="*/ 178 h 938"/>
                      <a:gd name="T50" fmla="*/ 0 w 428"/>
                      <a:gd name="T51" fmla="*/ 83 h 938"/>
                      <a:gd name="T52" fmla="*/ 35 w 428"/>
                      <a:gd name="T53" fmla="*/ 13 h 938"/>
                      <a:gd name="T54" fmla="*/ 95 w 428"/>
                      <a:gd name="T55" fmla="*/ 0 h 93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28"/>
                      <a:gd name="T85" fmla="*/ 0 h 938"/>
                      <a:gd name="T86" fmla="*/ 428 w 428"/>
                      <a:gd name="T87" fmla="*/ 938 h 93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28" h="938">
                        <a:moveTo>
                          <a:pt x="95" y="0"/>
                        </a:moveTo>
                        <a:lnTo>
                          <a:pt x="125" y="83"/>
                        </a:lnTo>
                        <a:lnTo>
                          <a:pt x="175" y="248"/>
                        </a:lnTo>
                        <a:lnTo>
                          <a:pt x="195" y="393"/>
                        </a:lnTo>
                        <a:lnTo>
                          <a:pt x="195" y="555"/>
                        </a:lnTo>
                        <a:lnTo>
                          <a:pt x="188" y="703"/>
                        </a:lnTo>
                        <a:lnTo>
                          <a:pt x="183" y="815"/>
                        </a:lnTo>
                        <a:lnTo>
                          <a:pt x="195" y="855"/>
                        </a:lnTo>
                        <a:lnTo>
                          <a:pt x="218" y="875"/>
                        </a:lnTo>
                        <a:lnTo>
                          <a:pt x="368" y="863"/>
                        </a:lnTo>
                        <a:lnTo>
                          <a:pt x="428" y="873"/>
                        </a:lnTo>
                        <a:lnTo>
                          <a:pt x="428" y="898"/>
                        </a:lnTo>
                        <a:lnTo>
                          <a:pt x="378" y="938"/>
                        </a:lnTo>
                        <a:lnTo>
                          <a:pt x="278" y="938"/>
                        </a:lnTo>
                        <a:lnTo>
                          <a:pt x="205" y="918"/>
                        </a:lnTo>
                        <a:lnTo>
                          <a:pt x="153" y="918"/>
                        </a:lnTo>
                        <a:lnTo>
                          <a:pt x="108" y="913"/>
                        </a:lnTo>
                        <a:lnTo>
                          <a:pt x="93" y="883"/>
                        </a:lnTo>
                        <a:lnTo>
                          <a:pt x="115" y="855"/>
                        </a:lnTo>
                        <a:lnTo>
                          <a:pt x="130" y="810"/>
                        </a:lnTo>
                        <a:lnTo>
                          <a:pt x="140" y="690"/>
                        </a:lnTo>
                        <a:lnTo>
                          <a:pt x="125" y="513"/>
                        </a:lnTo>
                        <a:lnTo>
                          <a:pt x="130" y="435"/>
                        </a:lnTo>
                        <a:lnTo>
                          <a:pt x="85" y="300"/>
                        </a:lnTo>
                        <a:lnTo>
                          <a:pt x="15" y="178"/>
                        </a:lnTo>
                        <a:lnTo>
                          <a:pt x="0" y="83"/>
                        </a:lnTo>
                        <a:lnTo>
                          <a:pt x="35" y="13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2976" y="3085"/>
                  <a:ext cx="117" cy="88"/>
                  <a:chOff x="2976" y="3085"/>
                  <a:chExt cx="117" cy="88"/>
                </a:xfrm>
              </p:grpSpPr>
              <p:sp>
                <p:nvSpPr>
                  <p:cNvPr id="2080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6" y="3138"/>
                    <a:ext cx="27" cy="3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6" y="3087"/>
                    <a:ext cx="27" cy="3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8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47" y="3085"/>
                    <a:ext cx="46" cy="88"/>
                    <a:chOff x="3053" y="3079"/>
                    <a:chExt cx="46" cy="88"/>
                  </a:xfrm>
                </p:grpSpPr>
                <p:sp>
                  <p:nvSpPr>
                    <p:cNvPr id="2083" name="Oval 2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869057" flipH="1">
                      <a:off x="3053" y="3135"/>
                      <a:ext cx="27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4" name="Oval 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869057" flipH="1">
                      <a:off x="3072" y="3079"/>
                      <a:ext cx="27" cy="3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2712" y="1292"/>
              <a:ext cx="335" cy="366"/>
              <a:chOff x="2712" y="1292"/>
              <a:chExt cx="335" cy="366"/>
            </a:xfrm>
          </p:grpSpPr>
          <p:sp>
            <p:nvSpPr>
              <p:cNvPr id="2074" name="Rectangle 27"/>
              <p:cNvSpPr>
                <a:spLocks noChangeArrowheads="1"/>
              </p:cNvSpPr>
              <p:nvPr/>
            </p:nvSpPr>
            <p:spPr bwMode="auto">
              <a:xfrm>
                <a:off x="2712" y="1440"/>
                <a:ext cx="335" cy="21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und</a:t>
                </a:r>
              </a:p>
            </p:txBody>
          </p:sp>
          <p:cxnSp>
            <p:nvCxnSpPr>
              <p:cNvPr id="2075" name="AutoShape 28"/>
              <p:cNvCxnSpPr>
                <a:cxnSpLocks noChangeShapeType="1"/>
                <a:stCxn id="2053" idx="2"/>
                <a:endCxn id="2074" idx="0"/>
              </p:cNvCxnSpPr>
              <p:nvPr/>
            </p:nvCxnSpPr>
            <p:spPr bwMode="auto">
              <a:xfrm>
                <a:off x="2879" y="1292"/>
                <a:ext cx="1" cy="1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1150" y="1658"/>
              <a:ext cx="3457" cy="354"/>
              <a:chOff x="1156" y="1658"/>
              <a:chExt cx="3457" cy="354"/>
            </a:xfrm>
          </p:grpSpPr>
          <p:sp>
            <p:nvSpPr>
              <p:cNvPr id="2072" name="AutoShape 30"/>
              <p:cNvSpPr>
                <a:spLocks noChangeArrowheads="1"/>
              </p:cNvSpPr>
              <p:nvPr/>
            </p:nvSpPr>
            <p:spPr bwMode="auto">
              <a:xfrm>
                <a:off x="1156" y="1776"/>
                <a:ext cx="3457" cy="23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 b="1"/>
                  <a:t>Seitenprisma gegeben mit bestmöglichem Ergebnis</a:t>
                </a:r>
                <a:endParaRPr lang="de-DE" sz="2800"/>
              </a:p>
            </p:txBody>
          </p:sp>
          <p:cxnSp>
            <p:nvCxnSpPr>
              <p:cNvPr id="2073" name="AutoShape 31"/>
              <p:cNvCxnSpPr>
                <a:cxnSpLocks noChangeShapeType="1"/>
                <a:stCxn id="2074" idx="2"/>
                <a:endCxn id="2072" idx="0"/>
              </p:cNvCxnSpPr>
              <p:nvPr/>
            </p:nvCxnSpPr>
            <p:spPr bwMode="auto">
              <a:xfrm>
                <a:off x="2880" y="1658"/>
                <a:ext cx="3" cy="1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1855" y="2012"/>
              <a:ext cx="2052" cy="378"/>
              <a:chOff x="1855" y="2012"/>
              <a:chExt cx="2052" cy="378"/>
            </a:xfrm>
          </p:grpSpPr>
          <p:sp>
            <p:nvSpPr>
              <p:cNvPr id="2070" name="Rectangle 33"/>
              <p:cNvSpPr>
                <a:spLocks noChangeArrowheads="1"/>
              </p:cNvSpPr>
              <p:nvPr/>
            </p:nvSpPr>
            <p:spPr bwMode="auto">
              <a:xfrm>
                <a:off x="1855" y="2172"/>
                <a:ext cx="2052" cy="21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de-DE"/>
                  <a:t>Stereo-Sehgleichgewicht erreicht</a:t>
                </a:r>
                <a:r>
                  <a:rPr lang="de-DE" sz="800"/>
                  <a:t> </a:t>
                </a:r>
                <a:r>
                  <a:rPr lang="de-DE"/>
                  <a:t>?</a:t>
                </a:r>
              </a:p>
            </p:txBody>
          </p:sp>
          <p:cxnSp>
            <p:nvCxnSpPr>
              <p:cNvPr id="2071" name="AutoShape 34"/>
              <p:cNvCxnSpPr>
                <a:cxnSpLocks noChangeShapeType="1"/>
                <a:stCxn id="2072" idx="2"/>
                <a:endCxn id="2070" idx="0"/>
              </p:cNvCxnSpPr>
              <p:nvPr/>
            </p:nvCxnSpPr>
            <p:spPr bwMode="auto">
              <a:xfrm>
                <a:off x="2879" y="2012"/>
                <a:ext cx="2" cy="1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1176" y="2390"/>
              <a:ext cx="1705" cy="642"/>
              <a:chOff x="1176" y="2390"/>
              <a:chExt cx="1705" cy="642"/>
            </a:xfrm>
          </p:grpSpPr>
          <p:sp>
            <p:nvSpPr>
              <p:cNvPr id="2067" name="AutoShape 36"/>
              <p:cNvSpPr>
                <a:spLocks noChangeArrowheads="1"/>
              </p:cNvSpPr>
              <p:nvPr/>
            </p:nvSpPr>
            <p:spPr bwMode="auto">
              <a:xfrm>
                <a:off x="1176" y="2664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ja</a:t>
                </a:r>
              </a:p>
            </p:txBody>
          </p:sp>
          <p:cxnSp>
            <p:nvCxnSpPr>
              <p:cNvPr id="2068" name="AutoShape 37"/>
              <p:cNvCxnSpPr>
                <a:cxnSpLocks noChangeShapeType="1"/>
                <a:stCxn id="2070" idx="2"/>
                <a:endCxn id="2067" idx="0"/>
              </p:cNvCxnSpPr>
              <p:nvPr/>
            </p:nvCxnSpPr>
            <p:spPr bwMode="auto">
              <a:xfrm rot="5400000">
                <a:off x="1952" y="1734"/>
                <a:ext cx="274" cy="1585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2069" name="AutoShape 38"/>
              <p:cNvCxnSpPr>
                <a:cxnSpLocks noChangeShapeType="1"/>
                <a:stCxn id="2067" idx="2"/>
                <a:endCxn id="275464" idx="0"/>
              </p:cNvCxnSpPr>
              <p:nvPr/>
            </p:nvCxnSpPr>
            <p:spPr bwMode="auto">
              <a:xfrm flipH="1">
                <a:off x="1295" y="2904"/>
                <a:ext cx="1" cy="1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061" name="AutoShape 39"/>
            <p:cNvCxnSpPr>
              <a:cxnSpLocks noChangeShapeType="1"/>
              <a:stCxn id="2054" idx="2"/>
              <a:endCxn id="275497" idx="0"/>
            </p:cNvCxnSpPr>
            <p:nvPr/>
          </p:nvCxnSpPr>
          <p:spPr bwMode="auto">
            <a:xfrm flipH="1">
              <a:off x="4457" y="2900"/>
              <a:ext cx="6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4082" y="3032"/>
              <a:ext cx="750" cy="1134"/>
              <a:chOff x="4090" y="3032"/>
              <a:chExt cx="750" cy="1134"/>
            </a:xfrm>
          </p:grpSpPr>
          <p:sp>
            <p:nvSpPr>
              <p:cNvPr id="275497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4090" y="3032"/>
                <a:ext cx="750" cy="113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grpSp>
            <p:nvGrpSpPr>
              <p:cNvPr id="14" name="Group 42"/>
              <p:cNvGrpSpPr>
                <a:grpSpLocks noChangeAspect="1"/>
              </p:cNvGrpSpPr>
              <p:nvPr/>
            </p:nvGrpSpPr>
            <p:grpSpPr bwMode="auto">
              <a:xfrm>
                <a:off x="4268" y="3231"/>
                <a:ext cx="410" cy="855"/>
                <a:chOff x="4248" y="3162"/>
                <a:chExt cx="433" cy="903"/>
              </a:xfrm>
            </p:grpSpPr>
            <p:graphicFrame>
              <p:nvGraphicFramePr>
                <p:cNvPr id="2050" name="Object 43"/>
                <p:cNvGraphicFramePr>
                  <a:graphicFrameLocks noChangeAspect="1"/>
                </p:cNvGraphicFramePr>
                <p:nvPr/>
              </p:nvGraphicFramePr>
              <p:xfrm>
                <a:off x="4248" y="3162"/>
                <a:ext cx="433" cy="903"/>
              </p:xfrm>
              <a:graphic>
                <a:graphicData uri="http://schemas.openxmlformats.org/presentationml/2006/ole">
                  <p:oleObj spid="_x0000_s141314" name="Clip" r:id="rId3" imgW="1717560" imgH="3593520" progId="MS_ClipArt_Gallery.2">
                    <p:embed/>
                  </p:oleObj>
                </a:graphicData>
              </a:graphic>
            </p:graphicFrame>
            <p:sp>
              <p:nvSpPr>
                <p:cNvPr id="2065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503" y="3162"/>
                  <a:ext cx="132" cy="13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6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3162"/>
                  <a:ext cx="96" cy="9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40250"/>
          </a:xfrm>
        </p:spPr>
        <p:txBody>
          <a:bodyPr/>
          <a:lstStyle/>
          <a:p>
            <a:r>
              <a:rPr lang="de-DE" smtClean="0"/>
              <a:t>Prismatische Feinkorrektion mit Hilfe der Stereopsis: Zusammenfassung der Regeln ...</a:t>
            </a:r>
          </a:p>
          <a:p>
            <a:r>
              <a:rPr lang="de-DE" smtClean="0">
                <a:solidFill>
                  <a:srgbClr val="969696"/>
                </a:solidFill>
              </a:rPr>
              <a:t>Erkennen der Stadien von Kompensation und Anpassung bei Winkelfehlsichtigkeit</a:t>
            </a:r>
          </a:p>
          <a:p>
            <a:r>
              <a:rPr lang="de-DE" smtClean="0">
                <a:solidFill>
                  <a:srgbClr val="969696"/>
                </a:solidFill>
              </a:rPr>
              <a:t>Das normale Binokularsehen</a:t>
            </a:r>
          </a:p>
          <a:p>
            <a:r>
              <a:rPr lang="de-DE" smtClean="0">
                <a:solidFill>
                  <a:srgbClr val="969696"/>
                </a:solidFill>
              </a:rPr>
              <a:t>Ergänzungen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Ausstattung des Prüfraums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Gespräch mit dem Klienten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Vollkorrektion und Unterkorrektion</a:t>
            </a: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5943600" y="60801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autoUpdateAnimBg="0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402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Prismatische Feinkorrektion mit Hilfe der Stereopsis: Zusammenfassung der Regeln</a:t>
            </a:r>
            <a:endParaRPr lang="de-DE" smtClean="0"/>
          </a:p>
          <a:p>
            <a:r>
              <a:rPr lang="de-DE" smtClean="0"/>
              <a:t>Erkennen der Stadien von Kompensation und Anpassung bei Winkelfehlsichtigkeit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Das normale Binokularsehen</a:t>
            </a:r>
          </a:p>
          <a:p>
            <a:r>
              <a:rPr lang="de-DE" smtClean="0">
                <a:solidFill>
                  <a:srgbClr val="969696"/>
                </a:solidFill>
              </a:rPr>
              <a:t>Ergänzungen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Ausstattung des Prüfraums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Gespräch mit dem Klienten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Vollkorrektion und Unterkorrektion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Messung WF / Heterophorie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555750"/>
          </a:xfrm>
        </p:spPr>
        <p:txBody>
          <a:bodyPr/>
          <a:lstStyle/>
          <a:p>
            <a:r>
              <a:rPr lang="de-DE" smtClean="0"/>
              <a:t>Messung der Winkelfehlsichtigkeit: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Der Meßwert wird bei Anwesenheit von (dosierten) Fusionsreizen ermittelt.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3962400"/>
            <a:ext cx="817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Messung der Heterophorie: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Der Meßwert wird bei Abwesenheit von Fusionsreizen ermittelt.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46125" y="5611813"/>
            <a:ext cx="75517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600"/>
              <a:t>Beispiele für Heterophorie-Meßverfahren:</a:t>
            </a:r>
          </a:p>
          <a:p>
            <a:r>
              <a:rPr lang="de-DE" sz="2600"/>
              <a:t>Maddox, Schober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30250" y="3173413"/>
            <a:ext cx="7551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600"/>
              <a:t>Einziges WF-Meßverfahren: MKH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  <p:bldP spid="17414" grpId="0" autoUpdateAnimBg="0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200" smtClean="0">
                <a:solidFill>
                  <a:schemeClr val="tx1"/>
                </a:solidFill>
              </a:rPr>
              <a:t>Erkennen der Stadien von Kompensation und Anpassung bei Winkelfehlsichtigkeit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5613" y="1574800"/>
            <a:ext cx="8459787" cy="4852988"/>
            <a:chOff x="287" y="992"/>
            <a:chExt cx="5329" cy="305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993"/>
              <a:ext cx="5328" cy="1419"/>
              <a:chOff x="288" y="993"/>
              <a:chExt cx="5328" cy="1419"/>
            </a:xfrm>
          </p:grpSpPr>
          <p:sp>
            <p:nvSpPr>
              <p:cNvPr id="44096" name="Rectangle 5"/>
              <p:cNvSpPr>
                <a:spLocks noChangeArrowheads="1"/>
              </p:cNvSpPr>
              <p:nvPr/>
            </p:nvSpPr>
            <p:spPr bwMode="auto">
              <a:xfrm>
                <a:off x="1837" y="1056"/>
                <a:ext cx="37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Voll motorische Kompensation</a:t>
                </a:r>
              </a:p>
            </p:txBody>
          </p:sp>
          <p:sp>
            <p:nvSpPr>
              <p:cNvPr id="44097" name="Rectangle 6"/>
              <p:cNvSpPr>
                <a:spLocks noChangeArrowheads="1"/>
              </p:cNvSpPr>
              <p:nvPr/>
            </p:nvSpPr>
            <p:spPr bwMode="auto">
              <a:xfrm>
                <a:off x="1837" y="1344"/>
                <a:ext cx="37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Fixationsdisparation erster Art</a:t>
                </a:r>
              </a:p>
            </p:txBody>
          </p:sp>
          <p:sp>
            <p:nvSpPr>
              <p:cNvPr id="44098" name="Rectangle 7"/>
              <p:cNvSpPr>
                <a:spLocks noChangeArrowheads="1"/>
              </p:cNvSpPr>
              <p:nvPr/>
            </p:nvSpPr>
            <p:spPr bwMode="auto">
              <a:xfrm>
                <a:off x="1837" y="1632"/>
                <a:ext cx="37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Fixationsdisparation zweiter Art, erster Unterart</a:t>
                </a:r>
              </a:p>
            </p:txBody>
          </p:sp>
          <p:sp>
            <p:nvSpPr>
              <p:cNvPr id="44099" name="Rectangle 8"/>
              <p:cNvSpPr>
                <a:spLocks noChangeArrowheads="1"/>
              </p:cNvSpPr>
              <p:nvPr/>
            </p:nvSpPr>
            <p:spPr bwMode="auto">
              <a:xfrm>
                <a:off x="1837" y="1920"/>
                <a:ext cx="37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Fixationsdisparation zweiter Art, zweiter Unterart</a:t>
                </a:r>
              </a:p>
            </p:txBody>
          </p:sp>
          <p:sp>
            <p:nvSpPr>
              <p:cNvPr id="44100" name="Rectangle 9"/>
              <p:cNvSpPr>
                <a:spLocks noChangeArrowheads="1"/>
              </p:cNvSpPr>
              <p:nvPr/>
            </p:nvSpPr>
            <p:spPr bwMode="auto">
              <a:xfrm>
                <a:off x="1837" y="2208"/>
                <a:ext cx="377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Fixationsdisparation zweiter Art, ab dritter Unterart</a:t>
                </a:r>
              </a:p>
            </p:txBody>
          </p:sp>
          <p:sp>
            <p:nvSpPr>
              <p:cNvPr id="44101" name="Line 10"/>
              <p:cNvSpPr>
                <a:spLocks noChangeShapeType="1"/>
              </p:cNvSpPr>
              <p:nvPr/>
            </p:nvSpPr>
            <p:spPr bwMode="auto">
              <a:xfrm>
                <a:off x="288" y="993"/>
                <a:ext cx="5212" cy="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095" name="Line 11"/>
            <p:cNvSpPr>
              <a:spLocks noChangeShapeType="1"/>
            </p:cNvSpPr>
            <p:nvPr/>
          </p:nvSpPr>
          <p:spPr bwMode="auto">
            <a:xfrm rot="-5400000">
              <a:off x="-1241" y="2520"/>
              <a:ext cx="3057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457200" y="4167188"/>
            <a:ext cx="8272463" cy="2262187"/>
            <a:chOff x="288" y="2625"/>
            <a:chExt cx="5211" cy="1425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836" y="2625"/>
              <a:ext cx="3000" cy="1392"/>
              <a:chOff x="1836" y="2655"/>
              <a:chExt cx="3000" cy="1392"/>
            </a:xfrm>
          </p:grpSpPr>
          <p:sp>
            <p:nvSpPr>
              <p:cNvPr id="44089" name="Rectangle 14"/>
              <p:cNvSpPr>
                <a:spLocks noChangeArrowheads="1"/>
              </p:cNvSpPr>
              <p:nvPr/>
            </p:nvSpPr>
            <p:spPr bwMode="auto">
              <a:xfrm>
                <a:off x="1836" y="2973"/>
                <a:ext cx="299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Kreuztest</a:t>
                </a:r>
              </a:p>
            </p:txBody>
          </p:sp>
          <p:sp>
            <p:nvSpPr>
              <p:cNvPr id="44090" name="Rectangle 15"/>
              <p:cNvSpPr>
                <a:spLocks noChangeArrowheads="1"/>
              </p:cNvSpPr>
              <p:nvPr/>
            </p:nvSpPr>
            <p:spPr bwMode="auto">
              <a:xfrm>
                <a:off x="1836" y="3261"/>
                <a:ext cx="299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Zeigertest / Doppelzeigertest / Hakentest </a:t>
                </a:r>
              </a:p>
            </p:txBody>
          </p:sp>
          <p:sp>
            <p:nvSpPr>
              <p:cNvPr id="44091" name="Rectangle 16"/>
              <p:cNvSpPr>
                <a:spLocks noChangeArrowheads="1"/>
              </p:cNvSpPr>
              <p:nvPr/>
            </p:nvSpPr>
            <p:spPr bwMode="auto">
              <a:xfrm>
                <a:off x="1836" y="2655"/>
                <a:ext cx="300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200">
                    <a:solidFill>
                      <a:srgbClr val="990000"/>
                    </a:solidFill>
                  </a:rPr>
                  <a:t>Testwahrnehmung ohne Prisma</a:t>
                </a:r>
                <a:endParaRPr lang="de-DE" sz="2000"/>
              </a:p>
            </p:txBody>
          </p:sp>
          <p:sp>
            <p:nvSpPr>
              <p:cNvPr id="44092" name="Rectangle 17"/>
              <p:cNvSpPr>
                <a:spLocks noChangeArrowheads="1"/>
              </p:cNvSpPr>
              <p:nvPr/>
            </p:nvSpPr>
            <p:spPr bwMode="auto">
              <a:xfrm>
                <a:off x="1836" y="3549"/>
                <a:ext cx="299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Dreiecktest: Verzögerung</a:t>
                </a:r>
              </a:p>
            </p:txBody>
          </p:sp>
          <p:sp>
            <p:nvSpPr>
              <p:cNvPr id="44093" name="Rectangle 18"/>
              <p:cNvSpPr>
                <a:spLocks noChangeArrowheads="1"/>
              </p:cNvSpPr>
              <p:nvPr/>
            </p:nvSpPr>
            <p:spPr bwMode="auto">
              <a:xfrm>
                <a:off x="1836" y="3843"/>
                <a:ext cx="299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Valenztest: Prävalenz</a:t>
                </a:r>
              </a:p>
            </p:txBody>
          </p:sp>
        </p:grp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288" y="2898"/>
              <a:ext cx="5211" cy="1152"/>
              <a:chOff x="288" y="2898"/>
              <a:chExt cx="5211" cy="1152"/>
            </a:xfrm>
          </p:grpSpPr>
          <p:sp>
            <p:nvSpPr>
              <p:cNvPr id="44084" name="Line 20"/>
              <p:cNvSpPr>
                <a:spLocks noChangeShapeType="1"/>
              </p:cNvSpPr>
              <p:nvPr/>
            </p:nvSpPr>
            <p:spPr bwMode="auto">
              <a:xfrm>
                <a:off x="288" y="2898"/>
                <a:ext cx="5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85" name="Line 21"/>
              <p:cNvSpPr>
                <a:spLocks noChangeShapeType="1"/>
              </p:cNvSpPr>
              <p:nvPr/>
            </p:nvSpPr>
            <p:spPr bwMode="auto">
              <a:xfrm>
                <a:off x="288" y="3186"/>
                <a:ext cx="5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86" name="Line 22"/>
              <p:cNvSpPr>
                <a:spLocks noChangeShapeType="1"/>
              </p:cNvSpPr>
              <p:nvPr/>
            </p:nvSpPr>
            <p:spPr bwMode="auto">
              <a:xfrm>
                <a:off x="288" y="3474"/>
                <a:ext cx="5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87" name="Line 23"/>
              <p:cNvSpPr>
                <a:spLocks noChangeShapeType="1"/>
              </p:cNvSpPr>
              <p:nvPr/>
            </p:nvSpPr>
            <p:spPr bwMode="auto">
              <a:xfrm>
                <a:off x="288" y="3762"/>
                <a:ext cx="52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88" name="Line 24"/>
              <p:cNvSpPr>
                <a:spLocks noChangeShapeType="1"/>
              </p:cNvSpPr>
              <p:nvPr/>
            </p:nvSpPr>
            <p:spPr bwMode="auto">
              <a:xfrm flipV="1">
                <a:off x="288" y="4044"/>
                <a:ext cx="5205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479550" y="2733675"/>
            <a:ext cx="7251700" cy="3694113"/>
            <a:chOff x="932" y="1722"/>
            <a:chExt cx="4568" cy="2327"/>
          </a:xfrm>
        </p:grpSpPr>
        <p:sp>
          <p:nvSpPr>
            <p:cNvPr id="44075" name="Line 26"/>
            <p:cNvSpPr>
              <a:spLocks noChangeShapeType="1"/>
            </p:cNvSpPr>
            <p:nvPr/>
          </p:nvSpPr>
          <p:spPr bwMode="auto">
            <a:xfrm>
              <a:off x="1152" y="1857"/>
              <a:ext cx="434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76" name="AutoShape 27"/>
            <p:cNvSpPr>
              <a:spLocks noChangeAspect="1" noChangeArrowheads="1"/>
            </p:cNvSpPr>
            <p:nvPr/>
          </p:nvSpPr>
          <p:spPr bwMode="auto">
            <a:xfrm flipH="1">
              <a:off x="932" y="3254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77" name="AutoShape 28"/>
            <p:cNvSpPr>
              <a:spLocks noChangeAspect="1" noChangeArrowheads="1"/>
            </p:cNvSpPr>
            <p:nvPr/>
          </p:nvSpPr>
          <p:spPr bwMode="auto">
            <a:xfrm flipH="1">
              <a:off x="932" y="3542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78" name="Text Box 29"/>
            <p:cNvSpPr txBox="1">
              <a:spLocks noChangeArrowheads="1"/>
            </p:cNvSpPr>
            <p:nvPr/>
          </p:nvSpPr>
          <p:spPr bwMode="auto">
            <a:xfrm flipH="1">
              <a:off x="936" y="3776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79" name="Text Box 30"/>
            <p:cNvSpPr txBox="1">
              <a:spLocks noChangeArrowheads="1"/>
            </p:cNvSpPr>
            <p:nvPr/>
          </p:nvSpPr>
          <p:spPr bwMode="auto">
            <a:xfrm flipH="1">
              <a:off x="936" y="2912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80" name="Line 31"/>
            <p:cNvSpPr>
              <a:spLocks noChangeShapeType="1"/>
            </p:cNvSpPr>
            <p:nvPr/>
          </p:nvSpPr>
          <p:spPr bwMode="auto">
            <a:xfrm rot="-5400000">
              <a:off x="51" y="2950"/>
              <a:ext cx="2199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81" name="AutoShape 32"/>
            <p:cNvSpPr>
              <a:spLocks noChangeArrowheads="1"/>
            </p:cNvSpPr>
            <p:nvPr/>
          </p:nvSpPr>
          <p:spPr bwMode="auto">
            <a:xfrm rot="10800000">
              <a:off x="982" y="1722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65150" y="1819275"/>
            <a:ext cx="8166100" cy="4608513"/>
            <a:chOff x="356" y="1146"/>
            <a:chExt cx="5144" cy="2903"/>
          </a:xfrm>
        </p:grpSpPr>
        <p:sp>
          <p:nvSpPr>
            <p:cNvPr id="44068" name="Line 34"/>
            <p:cNvSpPr>
              <a:spLocks noChangeShapeType="1"/>
            </p:cNvSpPr>
            <p:nvPr/>
          </p:nvSpPr>
          <p:spPr bwMode="auto">
            <a:xfrm flipV="1">
              <a:off x="576" y="1280"/>
              <a:ext cx="4924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9" name="Text Box 35"/>
            <p:cNvSpPr txBox="1">
              <a:spLocks noChangeArrowheads="1"/>
            </p:cNvSpPr>
            <p:nvPr/>
          </p:nvSpPr>
          <p:spPr bwMode="auto">
            <a:xfrm flipH="1">
              <a:off x="360" y="3202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70" name="AutoShape 36"/>
            <p:cNvSpPr>
              <a:spLocks noChangeAspect="1" noChangeArrowheads="1"/>
            </p:cNvSpPr>
            <p:nvPr/>
          </p:nvSpPr>
          <p:spPr bwMode="auto">
            <a:xfrm flipH="1">
              <a:off x="356" y="2964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71" name="Text Box 37"/>
            <p:cNvSpPr txBox="1">
              <a:spLocks noChangeArrowheads="1"/>
            </p:cNvSpPr>
            <p:nvPr/>
          </p:nvSpPr>
          <p:spPr bwMode="auto">
            <a:xfrm flipH="1">
              <a:off x="360" y="3776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72" name="Text Box 38"/>
            <p:cNvSpPr txBox="1">
              <a:spLocks noChangeArrowheads="1"/>
            </p:cNvSpPr>
            <p:nvPr/>
          </p:nvSpPr>
          <p:spPr bwMode="auto">
            <a:xfrm flipH="1">
              <a:off x="360" y="3488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73" name="Line 39"/>
            <p:cNvSpPr>
              <a:spLocks noChangeShapeType="1"/>
            </p:cNvSpPr>
            <p:nvPr/>
          </p:nvSpPr>
          <p:spPr bwMode="auto">
            <a:xfrm rot="16200000" flipV="1">
              <a:off x="-811" y="2663"/>
              <a:ext cx="2771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74" name="AutoShape 40"/>
            <p:cNvSpPr>
              <a:spLocks noChangeArrowheads="1"/>
            </p:cNvSpPr>
            <p:nvPr/>
          </p:nvSpPr>
          <p:spPr bwMode="auto">
            <a:xfrm rot="10800000">
              <a:off x="406" y="1146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022350" y="2279650"/>
            <a:ext cx="7708900" cy="4148138"/>
            <a:chOff x="644" y="1436"/>
            <a:chExt cx="4856" cy="2613"/>
          </a:xfrm>
        </p:grpSpPr>
        <p:sp>
          <p:nvSpPr>
            <p:cNvPr id="44061" name="Line 42"/>
            <p:cNvSpPr>
              <a:spLocks noChangeShapeType="1"/>
            </p:cNvSpPr>
            <p:nvPr/>
          </p:nvSpPr>
          <p:spPr bwMode="auto">
            <a:xfrm>
              <a:off x="864" y="1569"/>
              <a:ext cx="4636" cy="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2" name="AutoShape 43"/>
            <p:cNvSpPr>
              <a:spLocks noChangeAspect="1" noChangeArrowheads="1"/>
            </p:cNvSpPr>
            <p:nvPr/>
          </p:nvSpPr>
          <p:spPr bwMode="auto">
            <a:xfrm flipH="1">
              <a:off x="644" y="3254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3" name="Text Box 44"/>
            <p:cNvSpPr txBox="1">
              <a:spLocks noChangeArrowheads="1"/>
            </p:cNvSpPr>
            <p:nvPr/>
          </p:nvSpPr>
          <p:spPr bwMode="auto">
            <a:xfrm flipH="1">
              <a:off x="648" y="3776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64" name="AutoShape 45"/>
            <p:cNvSpPr>
              <a:spLocks noChangeAspect="1" noChangeArrowheads="1"/>
            </p:cNvSpPr>
            <p:nvPr/>
          </p:nvSpPr>
          <p:spPr bwMode="auto">
            <a:xfrm flipH="1">
              <a:off x="644" y="3542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5" name="AutoShape 46"/>
            <p:cNvSpPr>
              <a:spLocks noChangeAspect="1" noChangeArrowheads="1"/>
            </p:cNvSpPr>
            <p:nvPr/>
          </p:nvSpPr>
          <p:spPr bwMode="auto">
            <a:xfrm flipH="1">
              <a:off x="644" y="2966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6" name="Line 47"/>
            <p:cNvSpPr>
              <a:spLocks noChangeShapeType="1"/>
            </p:cNvSpPr>
            <p:nvPr/>
          </p:nvSpPr>
          <p:spPr bwMode="auto">
            <a:xfrm rot="-5400000">
              <a:off x="-375" y="2809"/>
              <a:ext cx="2478" cy="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7" name="AutoShape 48"/>
            <p:cNvSpPr>
              <a:spLocks noChangeArrowheads="1"/>
            </p:cNvSpPr>
            <p:nvPr/>
          </p:nvSpPr>
          <p:spPr bwMode="auto">
            <a:xfrm rot="10800000">
              <a:off x="694" y="1436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936750" y="3190875"/>
            <a:ext cx="6794500" cy="3236913"/>
            <a:chOff x="1220" y="2010"/>
            <a:chExt cx="4280" cy="2039"/>
          </a:xfrm>
        </p:grpSpPr>
        <p:sp>
          <p:nvSpPr>
            <p:cNvPr id="44054" name="Line 50"/>
            <p:cNvSpPr>
              <a:spLocks noChangeShapeType="1"/>
            </p:cNvSpPr>
            <p:nvPr/>
          </p:nvSpPr>
          <p:spPr bwMode="auto">
            <a:xfrm>
              <a:off x="1438" y="2145"/>
              <a:ext cx="406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5" name="Text Box 51"/>
            <p:cNvSpPr txBox="1">
              <a:spLocks noChangeArrowheads="1"/>
            </p:cNvSpPr>
            <p:nvPr/>
          </p:nvSpPr>
          <p:spPr bwMode="auto">
            <a:xfrm flipH="1">
              <a:off x="1224" y="3202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56" name="Text Box 52"/>
            <p:cNvSpPr txBox="1">
              <a:spLocks noChangeArrowheads="1"/>
            </p:cNvSpPr>
            <p:nvPr/>
          </p:nvSpPr>
          <p:spPr bwMode="auto">
            <a:xfrm flipH="1">
              <a:off x="1224" y="3776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57" name="Text Box 53"/>
            <p:cNvSpPr txBox="1">
              <a:spLocks noChangeArrowheads="1"/>
            </p:cNvSpPr>
            <p:nvPr/>
          </p:nvSpPr>
          <p:spPr bwMode="auto">
            <a:xfrm flipH="1">
              <a:off x="1224" y="2912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58" name="AutoShape 54"/>
            <p:cNvSpPr>
              <a:spLocks noChangeAspect="1" noChangeArrowheads="1"/>
            </p:cNvSpPr>
            <p:nvPr/>
          </p:nvSpPr>
          <p:spPr bwMode="auto">
            <a:xfrm flipH="1">
              <a:off x="1220" y="3542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9" name="Line 55"/>
            <p:cNvSpPr>
              <a:spLocks noChangeShapeType="1"/>
            </p:cNvSpPr>
            <p:nvPr/>
          </p:nvSpPr>
          <p:spPr bwMode="auto">
            <a:xfrm rot="-5400000">
              <a:off x="487" y="3097"/>
              <a:ext cx="190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0" name="AutoShape 56"/>
            <p:cNvSpPr>
              <a:spLocks noChangeArrowheads="1"/>
            </p:cNvSpPr>
            <p:nvPr/>
          </p:nvSpPr>
          <p:spPr bwMode="auto">
            <a:xfrm rot="10800000">
              <a:off x="1270" y="2010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2393950" y="3648075"/>
            <a:ext cx="6337300" cy="2779713"/>
            <a:chOff x="1508" y="2298"/>
            <a:chExt cx="3992" cy="1751"/>
          </a:xfrm>
        </p:grpSpPr>
        <p:sp>
          <p:nvSpPr>
            <p:cNvPr id="44047" name="Line 58"/>
            <p:cNvSpPr>
              <a:spLocks noChangeShapeType="1"/>
            </p:cNvSpPr>
            <p:nvPr/>
          </p:nvSpPr>
          <p:spPr bwMode="auto">
            <a:xfrm>
              <a:off x="1728" y="2433"/>
              <a:ext cx="377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48" name="Text Box 59"/>
            <p:cNvSpPr txBox="1">
              <a:spLocks noChangeArrowheads="1"/>
            </p:cNvSpPr>
            <p:nvPr/>
          </p:nvSpPr>
          <p:spPr bwMode="auto">
            <a:xfrm flipH="1">
              <a:off x="1512" y="3488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49" name="Text Box 60"/>
            <p:cNvSpPr txBox="1">
              <a:spLocks noChangeArrowheads="1"/>
            </p:cNvSpPr>
            <p:nvPr/>
          </p:nvSpPr>
          <p:spPr bwMode="auto">
            <a:xfrm flipH="1">
              <a:off x="1512" y="3202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50" name="Text Box 61"/>
            <p:cNvSpPr txBox="1">
              <a:spLocks noChangeArrowheads="1"/>
            </p:cNvSpPr>
            <p:nvPr/>
          </p:nvSpPr>
          <p:spPr bwMode="auto">
            <a:xfrm flipH="1">
              <a:off x="1512" y="2912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4051" name="AutoShape 62"/>
            <p:cNvSpPr>
              <a:spLocks noChangeAspect="1" noChangeArrowheads="1"/>
            </p:cNvSpPr>
            <p:nvPr/>
          </p:nvSpPr>
          <p:spPr bwMode="auto">
            <a:xfrm flipH="1">
              <a:off x="1508" y="3830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2" name="Line 63"/>
            <p:cNvSpPr>
              <a:spLocks noChangeShapeType="1"/>
            </p:cNvSpPr>
            <p:nvPr/>
          </p:nvSpPr>
          <p:spPr bwMode="auto">
            <a:xfrm rot="-5400000">
              <a:off x="916" y="3239"/>
              <a:ext cx="1621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3" name="AutoShape 64"/>
            <p:cNvSpPr>
              <a:spLocks noChangeArrowheads="1"/>
            </p:cNvSpPr>
            <p:nvPr/>
          </p:nvSpPr>
          <p:spPr bwMode="auto">
            <a:xfrm rot="10800000">
              <a:off x="1558" y="2298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609600" y="6507163"/>
            <a:ext cx="5867400" cy="274637"/>
            <a:chOff x="576" y="4099"/>
            <a:chExt cx="3696" cy="173"/>
          </a:xfrm>
        </p:grpSpPr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576" y="4112"/>
              <a:ext cx="1776" cy="154"/>
              <a:chOff x="2256" y="4112"/>
              <a:chExt cx="1776" cy="154"/>
            </a:xfrm>
          </p:grpSpPr>
          <p:sp>
            <p:nvSpPr>
              <p:cNvPr id="44045" name="AutoShape 78"/>
              <p:cNvSpPr>
                <a:spLocks noChangeAspect="1" noChangeArrowheads="1"/>
              </p:cNvSpPr>
              <p:nvPr/>
            </p:nvSpPr>
            <p:spPr bwMode="auto">
              <a:xfrm flipH="1">
                <a:off x="2256" y="4140"/>
                <a:ext cx="109" cy="109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46" name="Text Box 79"/>
              <p:cNvSpPr txBox="1">
                <a:spLocks noChangeArrowheads="1"/>
              </p:cNvSpPr>
              <p:nvPr/>
            </p:nvSpPr>
            <p:spPr bwMode="auto">
              <a:xfrm flipH="1">
                <a:off x="2400" y="4112"/>
                <a:ext cx="16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: Fehlstellungswahrnehmung  </a:t>
                </a:r>
                <a:endParaRPr lang="de-DE" sz="1800">
                  <a:solidFill>
                    <a:srgbClr val="CC6600"/>
                  </a:solidFill>
                </a:endParaRPr>
              </a:p>
            </p:txBody>
          </p:sp>
        </p:grpSp>
        <p:sp>
          <p:nvSpPr>
            <p:cNvPr id="44044" name="Text Box 80"/>
            <p:cNvSpPr txBox="1">
              <a:spLocks noChangeArrowheads="1"/>
            </p:cNvSpPr>
            <p:nvPr/>
          </p:nvSpPr>
          <p:spPr bwMode="auto">
            <a:xfrm flipH="1">
              <a:off x="2544" y="4099"/>
              <a:ext cx="17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>
                  <a:solidFill>
                    <a:srgbClr val="CC6600"/>
                  </a:solidFill>
                </a:rPr>
                <a:t>0</a:t>
              </a:r>
              <a:r>
                <a:rPr lang="de-DE"/>
                <a:t>: Nullstellungswahrnehmung  </a:t>
              </a:r>
              <a:endParaRPr lang="de-DE" sz="1800">
                <a:solidFill>
                  <a:srgbClr val="CC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200" smtClean="0">
                <a:solidFill>
                  <a:schemeClr val="tx1"/>
                </a:solidFill>
              </a:rPr>
              <a:t>Erkennen der Stadien von Kompensation und Anpassung bei Winkelfehlsichtigkeit</a:t>
            </a:r>
          </a:p>
        </p:txBody>
      </p:sp>
      <p:grpSp>
        <p:nvGrpSpPr>
          <p:cNvPr id="2" name="Group 201"/>
          <p:cNvGrpSpPr>
            <a:grpSpLocks/>
          </p:cNvGrpSpPr>
          <p:nvPr/>
        </p:nvGrpSpPr>
        <p:grpSpPr bwMode="auto">
          <a:xfrm>
            <a:off x="609600" y="6507163"/>
            <a:ext cx="5867400" cy="274637"/>
            <a:chOff x="576" y="4099"/>
            <a:chExt cx="3696" cy="173"/>
          </a:xfrm>
        </p:grpSpPr>
        <p:grpSp>
          <p:nvGrpSpPr>
            <p:cNvPr id="3" name="Group 202"/>
            <p:cNvGrpSpPr>
              <a:grpSpLocks/>
            </p:cNvGrpSpPr>
            <p:nvPr/>
          </p:nvGrpSpPr>
          <p:grpSpPr bwMode="auto">
            <a:xfrm>
              <a:off x="576" y="4112"/>
              <a:ext cx="1776" cy="154"/>
              <a:chOff x="2256" y="4112"/>
              <a:chExt cx="1776" cy="154"/>
            </a:xfrm>
          </p:grpSpPr>
          <p:sp>
            <p:nvSpPr>
              <p:cNvPr id="45125" name="AutoShape 203"/>
              <p:cNvSpPr>
                <a:spLocks noChangeAspect="1" noChangeArrowheads="1"/>
              </p:cNvSpPr>
              <p:nvPr/>
            </p:nvSpPr>
            <p:spPr bwMode="auto">
              <a:xfrm flipH="1">
                <a:off x="2256" y="4140"/>
                <a:ext cx="109" cy="109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6" name="Text Box 204"/>
              <p:cNvSpPr txBox="1">
                <a:spLocks noChangeArrowheads="1"/>
              </p:cNvSpPr>
              <p:nvPr/>
            </p:nvSpPr>
            <p:spPr bwMode="auto">
              <a:xfrm flipH="1">
                <a:off x="2400" y="4112"/>
                <a:ext cx="16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/>
                  <a:t>: Fehlstellungswahrnehmung  </a:t>
                </a:r>
                <a:endParaRPr lang="de-DE" sz="1800">
                  <a:solidFill>
                    <a:srgbClr val="CC6600"/>
                  </a:solidFill>
                </a:endParaRPr>
              </a:p>
            </p:txBody>
          </p:sp>
        </p:grpSp>
        <p:sp>
          <p:nvSpPr>
            <p:cNvPr id="45124" name="Text Box 205"/>
            <p:cNvSpPr txBox="1">
              <a:spLocks noChangeArrowheads="1"/>
            </p:cNvSpPr>
            <p:nvPr/>
          </p:nvSpPr>
          <p:spPr bwMode="auto">
            <a:xfrm flipH="1">
              <a:off x="2544" y="4099"/>
              <a:ext cx="17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b="1">
                  <a:solidFill>
                    <a:srgbClr val="CC6600"/>
                  </a:solidFill>
                </a:rPr>
                <a:t>0</a:t>
              </a:r>
              <a:r>
                <a:rPr lang="de-DE"/>
                <a:t>: Nullstellungswahrnehmung  </a:t>
              </a:r>
              <a:endParaRPr lang="de-DE" sz="1800">
                <a:solidFill>
                  <a:srgbClr val="CC6600"/>
                </a:solidFill>
              </a:endParaRPr>
            </a:p>
          </p:txBody>
        </p:sp>
      </p:grpSp>
      <p:grpSp>
        <p:nvGrpSpPr>
          <p:cNvPr id="4" name="Group 268"/>
          <p:cNvGrpSpPr>
            <a:grpSpLocks/>
          </p:cNvGrpSpPr>
          <p:nvPr/>
        </p:nvGrpSpPr>
        <p:grpSpPr bwMode="auto">
          <a:xfrm>
            <a:off x="455613" y="1574800"/>
            <a:ext cx="8459787" cy="4854575"/>
            <a:chOff x="287" y="992"/>
            <a:chExt cx="5329" cy="3058"/>
          </a:xfrm>
        </p:grpSpPr>
        <p:grpSp>
          <p:nvGrpSpPr>
            <p:cNvPr id="5" name="Group 206"/>
            <p:cNvGrpSpPr>
              <a:grpSpLocks/>
            </p:cNvGrpSpPr>
            <p:nvPr/>
          </p:nvGrpSpPr>
          <p:grpSpPr bwMode="auto">
            <a:xfrm>
              <a:off x="287" y="992"/>
              <a:ext cx="5329" cy="3057"/>
              <a:chOff x="287" y="992"/>
              <a:chExt cx="5329" cy="3057"/>
            </a:xfrm>
          </p:grpSpPr>
          <p:grpSp>
            <p:nvGrpSpPr>
              <p:cNvPr id="6" name="Group 207"/>
              <p:cNvGrpSpPr>
                <a:grpSpLocks/>
              </p:cNvGrpSpPr>
              <p:nvPr/>
            </p:nvGrpSpPr>
            <p:grpSpPr bwMode="auto">
              <a:xfrm>
                <a:off x="288" y="993"/>
                <a:ext cx="5328" cy="1419"/>
                <a:chOff x="288" y="993"/>
                <a:chExt cx="5328" cy="1419"/>
              </a:xfrm>
            </p:grpSpPr>
            <p:sp>
              <p:nvSpPr>
                <p:cNvPr id="45117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37" y="1056"/>
                  <a:ext cx="377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000"/>
                    <a:t>Voll motorische Kompensation</a:t>
                  </a:r>
                </a:p>
              </p:txBody>
            </p:sp>
            <p:sp>
              <p:nvSpPr>
                <p:cNvPr id="45118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37" y="1344"/>
                  <a:ext cx="377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000"/>
                    <a:t>Fixationsdisparation erster Art</a:t>
                  </a:r>
                </a:p>
              </p:txBody>
            </p:sp>
            <p:sp>
              <p:nvSpPr>
                <p:cNvPr id="45119" name="Rectangle 210"/>
                <p:cNvSpPr>
                  <a:spLocks noChangeArrowheads="1"/>
                </p:cNvSpPr>
                <p:nvPr/>
              </p:nvSpPr>
              <p:spPr bwMode="auto">
                <a:xfrm>
                  <a:off x="1837" y="1632"/>
                  <a:ext cx="377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000"/>
                    <a:t>Fixationsdisparation zweiter Art, erster Unterart</a:t>
                  </a:r>
                </a:p>
              </p:txBody>
            </p:sp>
            <p:sp>
              <p:nvSpPr>
                <p:cNvPr id="45120" name="Rectangle 211"/>
                <p:cNvSpPr>
                  <a:spLocks noChangeArrowheads="1"/>
                </p:cNvSpPr>
                <p:nvPr/>
              </p:nvSpPr>
              <p:spPr bwMode="auto">
                <a:xfrm>
                  <a:off x="1837" y="1920"/>
                  <a:ext cx="377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000"/>
                    <a:t>Fixationsdisparation zweiter Art, zweiter Unterart</a:t>
                  </a:r>
                </a:p>
              </p:txBody>
            </p:sp>
            <p:sp>
              <p:nvSpPr>
                <p:cNvPr id="45121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37" y="2208"/>
                  <a:ext cx="377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000"/>
                    <a:t>Fixationsdisparation zweiter Art, ab dritter Unterart</a:t>
                  </a:r>
                </a:p>
              </p:txBody>
            </p:sp>
            <p:sp>
              <p:nvSpPr>
                <p:cNvPr id="45122" name="Line 213"/>
                <p:cNvSpPr>
                  <a:spLocks noChangeShapeType="1"/>
                </p:cNvSpPr>
                <p:nvPr/>
              </p:nvSpPr>
              <p:spPr bwMode="auto">
                <a:xfrm>
                  <a:off x="288" y="993"/>
                  <a:ext cx="5212" cy="1"/>
                </a:xfrm>
                <a:prstGeom prst="line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5116" name="Line 214"/>
              <p:cNvSpPr>
                <a:spLocks noChangeShapeType="1"/>
              </p:cNvSpPr>
              <p:nvPr/>
            </p:nvSpPr>
            <p:spPr bwMode="auto">
              <a:xfrm rot="-5400000">
                <a:off x="-1241" y="2520"/>
                <a:ext cx="3057" cy="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215"/>
            <p:cNvGrpSpPr>
              <a:grpSpLocks/>
            </p:cNvGrpSpPr>
            <p:nvPr/>
          </p:nvGrpSpPr>
          <p:grpSpPr bwMode="auto">
            <a:xfrm>
              <a:off x="288" y="2625"/>
              <a:ext cx="5211" cy="1425"/>
              <a:chOff x="288" y="2625"/>
              <a:chExt cx="5211" cy="1425"/>
            </a:xfrm>
          </p:grpSpPr>
          <p:grpSp>
            <p:nvGrpSpPr>
              <p:cNvPr id="8" name="Group 216"/>
              <p:cNvGrpSpPr>
                <a:grpSpLocks/>
              </p:cNvGrpSpPr>
              <p:nvPr/>
            </p:nvGrpSpPr>
            <p:grpSpPr bwMode="auto">
              <a:xfrm>
                <a:off x="1836" y="2625"/>
                <a:ext cx="3000" cy="1392"/>
                <a:chOff x="1836" y="2655"/>
                <a:chExt cx="3000" cy="1392"/>
              </a:xfrm>
            </p:grpSpPr>
            <p:sp>
              <p:nvSpPr>
                <p:cNvPr id="45110" name="Rectangle 217"/>
                <p:cNvSpPr>
                  <a:spLocks noChangeArrowheads="1"/>
                </p:cNvSpPr>
                <p:nvPr/>
              </p:nvSpPr>
              <p:spPr bwMode="auto">
                <a:xfrm>
                  <a:off x="1836" y="2973"/>
                  <a:ext cx="299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000"/>
                    <a:t>Kreuztest</a:t>
                  </a:r>
                </a:p>
              </p:txBody>
            </p:sp>
            <p:sp>
              <p:nvSpPr>
                <p:cNvPr id="45111" name="Rectangle 218"/>
                <p:cNvSpPr>
                  <a:spLocks noChangeArrowheads="1"/>
                </p:cNvSpPr>
                <p:nvPr/>
              </p:nvSpPr>
              <p:spPr bwMode="auto">
                <a:xfrm>
                  <a:off x="1836" y="3261"/>
                  <a:ext cx="299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000"/>
                    <a:t>Zeigertest / Doppelzeigertest / Hakentest </a:t>
                  </a:r>
                </a:p>
              </p:txBody>
            </p:sp>
            <p:sp>
              <p:nvSpPr>
                <p:cNvPr id="45112" name="Rectangle 219"/>
                <p:cNvSpPr>
                  <a:spLocks noChangeArrowheads="1"/>
                </p:cNvSpPr>
                <p:nvPr/>
              </p:nvSpPr>
              <p:spPr bwMode="auto">
                <a:xfrm>
                  <a:off x="1836" y="2655"/>
                  <a:ext cx="3000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200">
                      <a:solidFill>
                        <a:srgbClr val="990000"/>
                      </a:solidFill>
                    </a:rPr>
                    <a:t>Testwahrnehmung ohne Prisma</a:t>
                  </a:r>
                  <a:endParaRPr lang="de-DE" sz="2000"/>
                </a:p>
              </p:txBody>
            </p:sp>
            <p:sp>
              <p:nvSpPr>
                <p:cNvPr id="45113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36" y="3549"/>
                  <a:ext cx="299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000"/>
                    <a:t>Dreiecktest: Verzögerung</a:t>
                  </a:r>
                </a:p>
              </p:txBody>
            </p:sp>
            <p:sp>
              <p:nvSpPr>
                <p:cNvPr id="45114" name="Rectangle 221"/>
                <p:cNvSpPr>
                  <a:spLocks noChangeArrowheads="1"/>
                </p:cNvSpPr>
                <p:nvPr/>
              </p:nvSpPr>
              <p:spPr bwMode="auto">
                <a:xfrm>
                  <a:off x="1836" y="3843"/>
                  <a:ext cx="2999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de-DE" sz="2000"/>
                    <a:t>Valenztest: Prävalenz</a:t>
                  </a:r>
                </a:p>
              </p:txBody>
            </p:sp>
          </p:grpSp>
          <p:grpSp>
            <p:nvGrpSpPr>
              <p:cNvPr id="9" name="Group 222"/>
              <p:cNvGrpSpPr>
                <a:grpSpLocks/>
              </p:cNvGrpSpPr>
              <p:nvPr/>
            </p:nvGrpSpPr>
            <p:grpSpPr bwMode="auto">
              <a:xfrm>
                <a:off x="288" y="2898"/>
                <a:ext cx="5211" cy="1152"/>
                <a:chOff x="288" y="2898"/>
                <a:chExt cx="5211" cy="1152"/>
              </a:xfrm>
            </p:grpSpPr>
            <p:sp>
              <p:nvSpPr>
                <p:cNvPr id="45105" name="Line 223"/>
                <p:cNvSpPr>
                  <a:spLocks noChangeShapeType="1"/>
                </p:cNvSpPr>
                <p:nvPr/>
              </p:nvSpPr>
              <p:spPr bwMode="auto">
                <a:xfrm>
                  <a:off x="288" y="2898"/>
                  <a:ext cx="521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06" name="Line 224"/>
                <p:cNvSpPr>
                  <a:spLocks noChangeShapeType="1"/>
                </p:cNvSpPr>
                <p:nvPr/>
              </p:nvSpPr>
              <p:spPr bwMode="auto">
                <a:xfrm>
                  <a:off x="288" y="3186"/>
                  <a:ext cx="521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07" name="Line 225"/>
                <p:cNvSpPr>
                  <a:spLocks noChangeShapeType="1"/>
                </p:cNvSpPr>
                <p:nvPr/>
              </p:nvSpPr>
              <p:spPr bwMode="auto">
                <a:xfrm>
                  <a:off x="288" y="3474"/>
                  <a:ext cx="521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08" name="Line 226"/>
                <p:cNvSpPr>
                  <a:spLocks noChangeShapeType="1"/>
                </p:cNvSpPr>
                <p:nvPr/>
              </p:nvSpPr>
              <p:spPr bwMode="auto">
                <a:xfrm>
                  <a:off x="288" y="3762"/>
                  <a:ext cx="521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09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288" y="4044"/>
                  <a:ext cx="5205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0" name="Group 228"/>
            <p:cNvGrpSpPr>
              <a:grpSpLocks/>
            </p:cNvGrpSpPr>
            <p:nvPr/>
          </p:nvGrpSpPr>
          <p:grpSpPr bwMode="auto">
            <a:xfrm>
              <a:off x="932" y="1722"/>
              <a:ext cx="4568" cy="2327"/>
              <a:chOff x="932" y="1722"/>
              <a:chExt cx="4568" cy="2327"/>
            </a:xfrm>
          </p:grpSpPr>
          <p:sp>
            <p:nvSpPr>
              <p:cNvPr id="45096" name="Line 229"/>
              <p:cNvSpPr>
                <a:spLocks noChangeShapeType="1"/>
              </p:cNvSpPr>
              <p:nvPr/>
            </p:nvSpPr>
            <p:spPr bwMode="auto">
              <a:xfrm>
                <a:off x="1152" y="1857"/>
                <a:ext cx="4348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7" name="AutoShape 230"/>
              <p:cNvSpPr>
                <a:spLocks noChangeAspect="1" noChangeArrowheads="1"/>
              </p:cNvSpPr>
              <p:nvPr/>
            </p:nvSpPr>
            <p:spPr bwMode="auto">
              <a:xfrm flipH="1">
                <a:off x="932" y="3254"/>
                <a:ext cx="154" cy="154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8" name="AutoShape 231"/>
              <p:cNvSpPr>
                <a:spLocks noChangeAspect="1" noChangeArrowheads="1"/>
              </p:cNvSpPr>
              <p:nvPr/>
            </p:nvSpPr>
            <p:spPr bwMode="auto">
              <a:xfrm flipH="1">
                <a:off x="932" y="3542"/>
                <a:ext cx="154" cy="154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9" name="Text Box 232"/>
              <p:cNvSpPr txBox="1">
                <a:spLocks noChangeArrowheads="1"/>
              </p:cNvSpPr>
              <p:nvPr/>
            </p:nvSpPr>
            <p:spPr bwMode="auto">
              <a:xfrm flipH="1">
                <a:off x="936" y="3776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100" name="Text Box 233"/>
              <p:cNvSpPr txBox="1">
                <a:spLocks noChangeArrowheads="1"/>
              </p:cNvSpPr>
              <p:nvPr/>
            </p:nvSpPr>
            <p:spPr bwMode="auto">
              <a:xfrm flipH="1">
                <a:off x="936" y="2912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101" name="Line 234"/>
              <p:cNvSpPr>
                <a:spLocks noChangeShapeType="1"/>
              </p:cNvSpPr>
              <p:nvPr/>
            </p:nvSpPr>
            <p:spPr bwMode="auto">
              <a:xfrm rot="-5400000">
                <a:off x="51" y="2950"/>
                <a:ext cx="2199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02" name="AutoShape 235"/>
              <p:cNvSpPr>
                <a:spLocks noChangeArrowheads="1"/>
              </p:cNvSpPr>
              <p:nvPr/>
            </p:nvSpPr>
            <p:spPr bwMode="auto">
              <a:xfrm rot="10800000">
                <a:off x="982" y="1722"/>
                <a:ext cx="192" cy="192"/>
              </a:xfrm>
              <a:custGeom>
                <a:avLst/>
                <a:gdLst>
                  <a:gd name="T0" fmla="*/ 164 w 21600"/>
                  <a:gd name="T1" fmla="*/ 0 h 21600"/>
                  <a:gd name="T2" fmla="*/ 137 w 21600"/>
                  <a:gd name="T3" fmla="*/ 66 h 21600"/>
                  <a:gd name="T4" fmla="*/ 0 w 21600"/>
                  <a:gd name="T5" fmla="*/ 186 h 21600"/>
                  <a:gd name="T6" fmla="*/ 85 w 21600"/>
                  <a:gd name="T7" fmla="*/ 192 h 21600"/>
                  <a:gd name="T8" fmla="*/ 170 w 21600"/>
                  <a:gd name="T9" fmla="*/ 133 h 21600"/>
                  <a:gd name="T10" fmla="*/ 192 w 21600"/>
                  <a:gd name="T11" fmla="*/ 66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20250 h 21600"/>
                  <a:gd name="T20" fmla="*/ 19125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506" y="0"/>
                    </a:moveTo>
                    <a:lnTo>
                      <a:pt x="15412" y="7424"/>
                    </a:lnTo>
                    <a:lnTo>
                      <a:pt x="17887" y="7424"/>
                    </a:lnTo>
                    <a:lnTo>
                      <a:pt x="17887" y="20202"/>
                    </a:lnTo>
                    <a:lnTo>
                      <a:pt x="0" y="20202"/>
                    </a:lnTo>
                    <a:lnTo>
                      <a:pt x="0" y="21600"/>
                    </a:lnTo>
                    <a:lnTo>
                      <a:pt x="19125" y="21600"/>
                    </a:lnTo>
                    <a:lnTo>
                      <a:pt x="19125" y="7424"/>
                    </a:lnTo>
                    <a:lnTo>
                      <a:pt x="21600" y="7424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" name="Group 236"/>
            <p:cNvGrpSpPr>
              <a:grpSpLocks/>
            </p:cNvGrpSpPr>
            <p:nvPr/>
          </p:nvGrpSpPr>
          <p:grpSpPr bwMode="auto">
            <a:xfrm>
              <a:off x="356" y="1146"/>
              <a:ext cx="5144" cy="2903"/>
              <a:chOff x="356" y="1146"/>
              <a:chExt cx="5144" cy="2903"/>
            </a:xfrm>
          </p:grpSpPr>
          <p:sp>
            <p:nvSpPr>
              <p:cNvPr id="45089" name="Line 237"/>
              <p:cNvSpPr>
                <a:spLocks noChangeShapeType="1"/>
              </p:cNvSpPr>
              <p:nvPr/>
            </p:nvSpPr>
            <p:spPr bwMode="auto">
              <a:xfrm flipV="1">
                <a:off x="576" y="1280"/>
                <a:ext cx="4924" cy="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0" name="Text Box 238"/>
              <p:cNvSpPr txBox="1">
                <a:spLocks noChangeArrowheads="1"/>
              </p:cNvSpPr>
              <p:nvPr/>
            </p:nvSpPr>
            <p:spPr bwMode="auto">
              <a:xfrm flipH="1">
                <a:off x="360" y="3202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91" name="AutoShape 239"/>
              <p:cNvSpPr>
                <a:spLocks noChangeAspect="1" noChangeArrowheads="1"/>
              </p:cNvSpPr>
              <p:nvPr/>
            </p:nvSpPr>
            <p:spPr bwMode="auto">
              <a:xfrm flipH="1">
                <a:off x="356" y="2964"/>
                <a:ext cx="154" cy="154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2" name="Text Box 240"/>
              <p:cNvSpPr txBox="1">
                <a:spLocks noChangeArrowheads="1"/>
              </p:cNvSpPr>
              <p:nvPr/>
            </p:nvSpPr>
            <p:spPr bwMode="auto">
              <a:xfrm flipH="1">
                <a:off x="360" y="3776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93" name="Text Box 241"/>
              <p:cNvSpPr txBox="1">
                <a:spLocks noChangeArrowheads="1"/>
              </p:cNvSpPr>
              <p:nvPr/>
            </p:nvSpPr>
            <p:spPr bwMode="auto">
              <a:xfrm flipH="1">
                <a:off x="360" y="3488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94" name="Line 242"/>
              <p:cNvSpPr>
                <a:spLocks noChangeShapeType="1"/>
              </p:cNvSpPr>
              <p:nvPr/>
            </p:nvSpPr>
            <p:spPr bwMode="auto">
              <a:xfrm rot="16200000" flipV="1">
                <a:off x="-811" y="2663"/>
                <a:ext cx="2771" cy="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95" name="AutoShape 243"/>
              <p:cNvSpPr>
                <a:spLocks noChangeArrowheads="1"/>
              </p:cNvSpPr>
              <p:nvPr/>
            </p:nvSpPr>
            <p:spPr bwMode="auto">
              <a:xfrm rot="10800000">
                <a:off x="406" y="1146"/>
                <a:ext cx="192" cy="192"/>
              </a:xfrm>
              <a:custGeom>
                <a:avLst/>
                <a:gdLst>
                  <a:gd name="T0" fmla="*/ 164 w 21600"/>
                  <a:gd name="T1" fmla="*/ 0 h 21600"/>
                  <a:gd name="T2" fmla="*/ 137 w 21600"/>
                  <a:gd name="T3" fmla="*/ 66 h 21600"/>
                  <a:gd name="T4" fmla="*/ 0 w 21600"/>
                  <a:gd name="T5" fmla="*/ 186 h 21600"/>
                  <a:gd name="T6" fmla="*/ 85 w 21600"/>
                  <a:gd name="T7" fmla="*/ 192 h 21600"/>
                  <a:gd name="T8" fmla="*/ 170 w 21600"/>
                  <a:gd name="T9" fmla="*/ 133 h 21600"/>
                  <a:gd name="T10" fmla="*/ 192 w 21600"/>
                  <a:gd name="T11" fmla="*/ 66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20250 h 21600"/>
                  <a:gd name="T20" fmla="*/ 19125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506" y="0"/>
                    </a:moveTo>
                    <a:lnTo>
                      <a:pt x="15412" y="7424"/>
                    </a:lnTo>
                    <a:lnTo>
                      <a:pt x="17887" y="7424"/>
                    </a:lnTo>
                    <a:lnTo>
                      <a:pt x="17887" y="20202"/>
                    </a:lnTo>
                    <a:lnTo>
                      <a:pt x="0" y="20202"/>
                    </a:lnTo>
                    <a:lnTo>
                      <a:pt x="0" y="21600"/>
                    </a:lnTo>
                    <a:lnTo>
                      <a:pt x="19125" y="21600"/>
                    </a:lnTo>
                    <a:lnTo>
                      <a:pt x="19125" y="7424"/>
                    </a:lnTo>
                    <a:lnTo>
                      <a:pt x="21600" y="7424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2" name="Group 244"/>
            <p:cNvGrpSpPr>
              <a:grpSpLocks/>
            </p:cNvGrpSpPr>
            <p:nvPr/>
          </p:nvGrpSpPr>
          <p:grpSpPr bwMode="auto">
            <a:xfrm>
              <a:off x="644" y="1436"/>
              <a:ext cx="4856" cy="2613"/>
              <a:chOff x="644" y="1436"/>
              <a:chExt cx="4856" cy="2613"/>
            </a:xfrm>
          </p:grpSpPr>
          <p:sp>
            <p:nvSpPr>
              <p:cNvPr id="45082" name="Line 245"/>
              <p:cNvSpPr>
                <a:spLocks noChangeShapeType="1"/>
              </p:cNvSpPr>
              <p:nvPr/>
            </p:nvSpPr>
            <p:spPr bwMode="auto">
              <a:xfrm>
                <a:off x="864" y="1569"/>
                <a:ext cx="4636" cy="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3" name="AutoShape 246"/>
              <p:cNvSpPr>
                <a:spLocks noChangeAspect="1" noChangeArrowheads="1"/>
              </p:cNvSpPr>
              <p:nvPr/>
            </p:nvSpPr>
            <p:spPr bwMode="auto">
              <a:xfrm flipH="1">
                <a:off x="644" y="3254"/>
                <a:ext cx="154" cy="154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4" name="Text Box 247"/>
              <p:cNvSpPr txBox="1">
                <a:spLocks noChangeArrowheads="1"/>
              </p:cNvSpPr>
              <p:nvPr/>
            </p:nvSpPr>
            <p:spPr bwMode="auto">
              <a:xfrm flipH="1">
                <a:off x="648" y="3776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85" name="AutoShape 248"/>
              <p:cNvSpPr>
                <a:spLocks noChangeAspect="1" noChangeArrowheads="1"/>
              </p:cNvSpPr>
              <p:nvPr/>
            </p:nvSpPr>
            <p:spPr bwMode="auto">
              <a:xfrm flipH="1">
                <a:off x="644" y="3542"/>
                <a:ext cx="154" cy="154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6" name="AutoShape 249"/>
              <p:cNvSpPr>
                <a:spLocks noChangeAspect="1" noChangeArrowheads="1"/>
              </p:cNvSpPr>
              <p:nvPr/>
            </p:nvSpPr>
            <p:spPr bwMode="auto">
              <a:xfrm flipH="1">
                <a:off x="644" y="2966"/>
                <a:ext cx="154" cy="154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7" name="Line 250"/>
              <p:cNvSpPr>
                <a:spLocks noChangeShapeType="1"/>
              </p:cNvSpPr>
              <p:nvPr/>
            </p:nvSpPr>
            <p:spPr bwMode="auto">
              <a:xfrm rot="-5400000">
                <a:off x="-375" y="2809"/>
                <a:ext cx="2478" cy="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8" name="AutoShape 251"/>
              <p:cNvSpPr>
                <a:spLocks noChangeArrowheads="1"/>
              </p:cNvSpPr>
              <p:nvPr/>
            </p:nvSpPr>
            <p:spPr bwMode="auto">
              <a:xfrm rot="10800000">
                <a:off x="694" y="1436"/>
                <a:ext cx="192" cy="192"/>
              </a:xfrm>
              <a:custGeom>
                <a:avLst/>
                <a:gdLst>
                  <a:gd name="T0" fmla="*/ 164 w 21600"/>
                  <a:gd name="T1" fmla="*/ 0 h 21600"/>
                  <a:gd name="T2" fmla="*/ 137 w 21600"/>
                  <a:gd name="T3" fmla="*/ 66 h 21600"/>
                  <a:gd name="T4" fmla="*/ 0 w 21600"/>
                  <a:gd name="T5" fmla="*/ 186 h 21600"/>
                  <a:gd name="T6" fmla="*/ 85 w 21600"/>
                  <a:gd name="T7" fmla="*/ 192 h 21600"/>
                  <a:gd name="T8" fmla="*/ 170 w 21600"/>
                  <a:gd name="T9" fmla="*/ 133 h 21600"/>
                  <a:gd name="T10" fmla="*/ 192 w 21600"/>
                  <a:gd name="T11" fmla="*/ 66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20250 h 21600"/>
                  <a:gd name="T20" fmla="*/ 19125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506" y="0"/>
                    </a:moveTo>
                    <a:lnTo>
                      <a:pt x="15412" y="7424"/>
                    </a:lnTo>
                    <a:lnTo>
                      <a:pt x="17887" y="7424"/>
                    </a:lnTo>
                    <a:lnTo>
                      <a:pt x="17887" y="20202"/>
                    </a:lnTo>
                    <a:lnTo>
                      <a:pt x="0" y="20202"/>
                    </a:lnTo>
                    <a:lnTo>
                      <a:pt x="0" y="21600"/>
                    </a:lnTo>
                    <a:lnTo>
                      <a:pt x="19125" y="21600"/>
                    </a:lnTo>
                    <a:lnTo>
                      <a:pt x="19125" y="7424"/>
                    </a:lnTo>
                    <a:lnTo>
                      <a:pt x="21600" y="7424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252"/>
            <p:cNvGrpSpPr>
              <a:grpSpLocks/>
            </p:cNvGrpSpPr>
            <p:nvPr/>
          </p:nvGrpSpPr>
          <p:grpSpPr bwMode="auto">
            <a:xfrm>
              <a:off x="1220" y="2010"/>
              <a:ext cx="4280" cy="2039"/>
              <a:chOff x="1220" y="2010"/>
              <a:chExt cx="4280" cy="2039"/>
            </a:xfrm>
          </p:grpSpPr>
          <p:sp>
            <p:nvSpPr>
              <p:cNvPr id="45075" name="Line 253"/>
              <p:cNvSpPr>
                <a:spLocks noChangeShapeType="1"/>
              </p:cNvSpPr>
              <p:nvPr/>
            </p:nvSpPr>
            <p:spPr bwMode="auto">
              <a:xfrm>
                <a:off x="1438" y="2145"/>
                <a:ext cx="406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76" name="Text Box 254"/>
              <p:cNvSpPr txBox="1">
                <a:spLocks noChangeArrowheads="1"/>
              </p:cNvSpPr>
              <p:nvPr/>
            </p:nvSpPr>
            <p:spPr bwMode="auto">
              <a:xfrm flipH="1">
                <a:off x="1224" y="3202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77" name="Text Box 255"/>
              <p:cNvSpPr txBox="1">
                <a:spLocks noChangeArrowheads="1"/>
              </p:cNvSpPr>
              <p:nvPr/>
            </p:nvSpPr>
            <p:spPr bwMode="auto">
              <a:xfrm flipH="1">
                <a:off x="1224" y="3776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78" name="Text Box 256"/>
              <p:cNvSpPr txBox="1">
                <a:spLocks noChangeArrowheads="1"/>
              </p:cNvSpPr>
              <p:nvPr/>
            </p:nvSpPr>
            <p:spPr bwMode="auto">
              <a:xfrm flipH="1">
                <a:off x="1224" y="2912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79" name="AutoShape 257"/>
              <p:cNvSpPr>
                <a:spLocks noChangeAspect="1" noChangeArrowheads="1"/>
              </p:cNvSpPr>
              <p:nvPr/>
            </p:nvSpPr>
            <p:spPr bwMode="auto">
              <a:xfrm flipH="1">
                <a:off x="1220" y="3542"/>
                <a:ext cx="154" cy="154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0" name="Line 258"/>
              <p:cNvSpPr>
                <a:spLocks noChangeShapeType="1"/>
              </p:cNvSpPr>
              <p:nvPr/>
            </p:nvSpPr>
            <p:spPr bwMode="auto">
              <a:xfrm rot="-5400000">
                <a:off x="487" y="3097"/>
                <a:ext cx="190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1" name="AutoShape 259"/>
              <p:cNvSpPr>
                <a:spLocks noChangeArrowheads="1"/>
              </p:cNvSpPr>
              <p:nvPr/>
            </p:nvSpPr>
            <p:spPr bwMode="auto">
              <a:xfrm rot="10800000">
                <a:off x="1270" y="2010"/>
                <a:ext cx="192" cy="192"/>
              </a:xfrm>
              <a:custGeom>
                <a:avLst/>
                <a:gdLst>
                  <a:gd name="T0" fmla="*/ 164 w 21600"/>
                  <a:gd name="T1" fmla="*/ 0 h 21600"/>
                  <a:gd name="T2" fmla="*/ 137 w 21600"/>
                  <a:gd name="T3" fmla="*/ 66 h 21600"/>
                  <a:gd name="T4" fmla="*/ 0 w 21600"/>
                  <a:gd name="T5" fmla="*/ 186 h 21600"/>
                  <a:gd name="T6" fmla="*/ 85 w 21600"/>
                  <a:gd name="T7" fmla="*/ 192 h 21600"/>
                  <a:gd name="T8" fmla="*/ 170 w 21600"/>
                  <a:gd name="T9" fmla="*/ 133 h 21600"/>
                  <a:gd name="T10" fmla="*/ 192 w 21600"/>
                  <a:gd name="T11" fmla="*/ 66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20250 h 21600"/>
                  <a:gd name="T20" fmla="*/ 19125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506" y="0"/>
                    </a:moveTo>
                    <a:lnTo>
                      <a:pt x="15412" y="7424"/>
                    </a:lnTo>
                    <a:lnTo>
                      <a:pt x="17887" y="7424"/>
                    </a:lnTo>
                    <a:lnTo>
                      <a:pt x="17887" y="20202"/>
                    </a:lnTo>
                    <a:lnTo>
                      <a:pt x="0" y="20202"/>
                    </a:lnTo>
                    <a:lnTo>
                      <a:pt x="0" y="21600"/>
                    </a:lnTo>
                    <a:lnTo>
                      <a:pt x="19125" y="21600"/>
                    </a:lnTo>
                    <a:lnTo>
                      <a:pt x="19125" y="7424"/>
                    </a:lnTo>
                    <a:lnTo>
                      <a:pt x="21600" y="7424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260"/>
            <p:cNvGrpSpPr>
              <a:grpSpLocks/>
            </p:cNvGrpSpPr>
            <p:nvPr/>
          </p:nvGrpSpPr>
          <p:grpSpPr bwMode="auto">
            <a:xfrm>
              <a:off x="1508" y="2298"/>
              <a:ext cx="3992" cy="1751"/>
              <a:chOff x="1508" y="2298"/>
              <a:chExt cx="3992" cy="1751"/>
            </a:xfrm>
          </p:grpSpPr>
          <p:sp>
            <p:nvSpPr>
              <p:cNvPr id="45068" name="Line 261"/>
              <p:cNvSpPr>
                <a:spLocks noChangeShapeType="1"/>
              </p:cNvSpPr>
              <p:nvPr/>
            </p:nvSpPr>
            <p:spPr bwMode="auto">
              <a:xfrm>
                <a:off x="1728" y="2433"/>
                <a:ext cx="377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69" name="Text Box 262"/>
              <p:cNvSpPr txBox="1">
                <a:spLocks noChangeArrowheads="1"/>
              </p:cNvSpPr>
              <p:nvPr/>
            </p:nvSpPr>
            <p:spPr bwMode="auto">
              <a:xfrm flipH="1">
                <a:off x="1512" y="3488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70" name="Text Box 263"/>
              <p:cNvSpPr txBox="1">
                <a:spLocks noChangeArrowheads="1"/>
              </p:cNvSpPr>
              <p:nvPr/>
            </p:nvSpPr>
            <p:spPr bwMode="auto">
              <a:xfrm flipH="1">
                <a:off x="1512" y="3202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71" name="Text Box 264"/>
              <p:cNvSpPr txBox="1">
                <a:spLocks noChangeArrowheads="1"/>
              </p:cNvSpPr>
              <p:nvPr/>
            </p:nvSpPr>
            <p:spPr bwMode="auto">
              <a:xfrm flipH="1">
                <a:off x="1512" y="2912"/>
                <a:ext cx="1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de-DE" sz="2600" b="1">
                    <a:solidFill>
                      <a:srgbClr val="CC6600"/>
                    </a:solidFill>
                  </a:rPr>
                  <a:t>0</a:t>
                </a:r>
                <a:endParaRPr lang="de-DE" sz="2400">
                  <a:solidFill>
                    <a:srgbClr val="CC6600"/>
                  </a:solidFill>
                </a:endParaRPr>
              </a:p>
            </p:txBody>
          </p:sp>
          <p:sp>
            <p:nvSpPr>
              <p:cNvPr id="45072" name="AutoShape 265"/>
              <p:cNvSpPr>
                <a:spLocks noChangeAspect="1" noChangeArrowheads="1"/>
              </p:cNvSpPr>
              <p:nvPr/>
            </p:nvSpPr>
            <p:spPr bwMode="auto">
              <a:xfrm flipH="1">
                <a:off x="1508" y="3830"/>
                <a:ext cx="154" cy="154"/>
              </a:xfrm>
              <a:prstGeom prst="plus">
                <a:avLst>
                  <a:gd name="adj" fmla="val 39454"/>
                </a:avLst>
              </a:prstGeom>
              <a:solidFill>
                <a:srgbClr val="CC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73" name="Line 266"/>
              <p:cNvSpPr>
                <a:spLocks noChangeShapeType="1"/>
              </p:cNvSpPr>
              <p:nvPr/>
            </p:nvSpPr>
            <p:spPr bwMode="auto">
              <a:xfrm rot="-5400000">
                <a:off x="916" y="3239"/>
                <a:ext cx="162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74" name="AutoShape 267"/>
              <p:cNvSpPr>
                <a:spLocks noChangeArrowheads="1"/>
              </p:cNvSpPr>
              <p:nvPr/>
            </p:nvSpPr>
            <p:spPr bwMode="auto">
              <a:xfrm rot="10800000">
                <a:off x="1558" y="2298"/>
                <a:ext cx="192" cy="192"/>
              </a:xfrm>
              <a:custGeom>
                <a:avLst/>
                <a:gdLst>
                  <a:gd name="T0" fmla="*/ 164 w 21600"/>
                  <a:gd name="T1" fmla="*/ 0 h 21600"/>
                  <a:gd name="T2" fmla="*/ 137 w 21600"/>
                  <a:gd name="T3" fmla="*/ 66 h 21600"/>
                  <a:gd name="T4" fmla="*/ 0 w 21600"/>
                  <a:gd name="T5" fmla="*/ 186 h 21600"/>
                  <a:gd name="T6" fmla="*/ 85 w 21600"/>
                  <a:gd name="T7" fmla="*/ 192 h 21600"/>
                  <a:gd name="T8" fmla="*/ 170 w 21600"/>
                  <a:gd name="T9" fmla="*/ 133 h 21600"/>
                  <a:gd name="T10" fmla="*/ 192 w 21600"/>
                  <a:gd name="T11" fmla="*/ 66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20250 h 21600"/>
                  <a:gd name="T20" fmla="*/ 19125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506" y="0"/>
                    </a:moveTo>
                    <a:lnTo>
                      <a:pt x="15412" y="7424"/>
                    </a:lnTo>
                    <a:lnTo>
                      <a:pt x="17887" y="7424"/>
                    </a:lnTo>
                    <a:lnTo>
                      <a:pt x="17887" y="20202"/>
                    </a:lnTo>
                    <a:lnTo>
                      <a:pt x="0" y="20202"/>
                    </a:lnTo>
                    <a:lnTo>
                      <a:pt x="0" y="21600"/>
                    </a:lnTo>
                    <a:lnTo>
                      <a:pt x="19125" y="21600"/>
                    </a:lnTo>
                    <a:lnTo>
                      <a:pt x="19125" y="7424"/>
                    </a:lnTo>
                    <a:lnTo>
                      <a:pt x="21600" y="7424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200" smtClean="0">
                <a:solidFill>
                  <a:schemeClr val="tx1"/>
                </a:solidFill>
              </a:rPr>
              <a:t>Erkennen der Arten von </a:t>
            </a:r>
            <a:br>
              <a:rPr kumimoji="0" lang="de-DE" sz="2200" smtClean="0">
                <a:solidFill>
                  <a:schemeClr val="tx1"/>
                </a:solidFill>
              </a:rPr>
            </a:br>
            <a:r>
              <a:rPr kumimoji="0" lang="de-DE" sz="2200" smtClean="0">
                <a:solidFill>
                  <a:schemeClr val="tx1"/>
                </a:solidFill>
              </a:rPr>
              <a:t>junger Fixationsdisparation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5613" y="1574800"/>
            <a:ext cx="8388350" cy="4851400"/>
            <a:chOff x="287" y="992"/>
            <a:chExt cx="5284" cy="3056"/>
          </a:xfrm>
        </p:grpSpPr>
        <p:sp>
          <p:nvSpPr>
            <p:cNvPr id="46133" name="Line 4"/>
            <p:cNvSpPr>
              <a:spLocks noChangeShapeType="1"/>
            </p:cNvSpPr>
            <p:nvPr/>
          </p:nvSpPr>
          <p:spPr bwMode="auto">
            <a:xfrm rot="-5400000">
              <a:off x="-1240" y="2519"/>
              <a:ext cx="3056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993"/>
              <a:ext cx="5283" cy="1131"/>
              <a:chOff x="288" y="993"/>
              <a:chExt cx="5283" cy="1131"/>
            </a:xfrm>
          </p:grpSpPr>
          <p:sp>
            <p:nvSpPr>
              <p:cNvPr id="46135" name="Rectangle 6"/>
              <p:cNvSpPr>
                <a:spLocks noChangeArrowheads="1"/>
              </p:cNvSpPr>
              <p:nvPr/>
            </p:nvSpPr>
            <p:spPr bwMode="auto">
              <a:xfrm>
                <a:off x="1537" y="1056"/>
                <a:ext cx="403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>
                    <a:solidFill>
                      <a:srgbClr val="99CC00"/>
                    </a:solidFill>
                  </a:rPr>
                  <a:t>Voll motorische Kompensation</a:t>
                </a:r>
                <a:endParaRPr lang="de-DE" sz="2000"/>
              </a:p>
            </p:txBody>
          </p:sp>
          <p:sp>
            <p:nvSpPr>
              <p:cNvPr id="46136" name="Rectangle 7"/>
              <p:cNvSpPr>
                <a:spLocks noChangeArrowheads="1"/>
              </p:cNvSpPr>
              <p:nvPr/>
            </p:nvSpPr>
            <p:spPr bwMode="auto">
              <a:xfrm>
                <a:off x="1537" y="1344"/>
                <a:ext cx="403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Fixationsdisparation erster Art</a:t>
                </a:r>
              </a:p>
            </p:txBody>
          </p:sp>
          <p:sp>
            <p:nvSpPr>
              <p:cNvPr id="46137" name="Rectangle 8"/>
              <p:cNvSpPr>
                <a:spLocks noChangeArrowheads="1"/>
              </p:cNvSpPr>
              <p:nvPr/>
            </p:nvSpPr>
            <p:spPr bwMode="auto">
              <a:xfrm>
                <a:off x="1537" y="1632"/>
                <a:ext cx="403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Fixationsdisparation zweiter Art, erster Unterart</a:t>
                </a:r>
              </a:p>
            </p:txBody>
          </p:sp>
          <p:sp>
            <p:nvSpPr>
              <p:cNvPr id="46138" name="Rectangle 9"/>
              <p:cNvSpPr>
                <a:spLocks noChangeArrowheads="1"/>
              </p:cNvSpPr>
              <p:nvPr/>
            </p:nvSpPr>
            <p:spPr bwMode="auto">
              <a:xfrm>
                <a:off x="1537" y="1920"/>
                <a:ext cx="4034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de-DE" sz="2000"/>
                  <a:t>Fixationsdisparation zweiter Art, zweiter Unterart</a:t>
                </a:r>
              </a:p>
            </p:txBody>
          </p:sp>
          <p:sp>
            <p:nvSpPr>
              <p:cNvPr id="46139" name="Line 10"/>
              <p:cNvSpPr>
                <a:spLocks noChangeShapeType="1"/>
              </p:cNvSpPr>
              <p:nvPr/>
            </p:nvSpPr>
            <p:spPr bwMode="auto">
              <a:xfrm>
                <a:off x="288" y="993"/>
                <a:ext cx="5212" cy="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3733800"/>
            <a:ext cx="8305800" cy="2690813"/>
            <a:chOff x="288" y="2352"/>
            <a:chExt cx="5232" cy="1695"/>
          </a:xfrm>
        </p:grpSpPr>
        <p:sp>
          <p:nvSpPr>
            <p:cNvPr id="46121" name="Rectangle 12"/>
            <p:cNvSpPr>
              <a:spLocks noChangeArrowheads="1"/>
            </p:cNvSpPr>
            <p:nvPr/>
          </p:nvSpPr>
          <p:spPr bwMode="auto">
            <a:xfrm>
              <a:off x="1536" y="2669"/>
              <a:ext cx="393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Zeigertest / Doppelzeigertest / Hakentest </a:t>
              </a:r>
            </a:p>
          </p:txBody>
        </p:sp>
        <p:sp>
          <p:nvSpPr>
            <p:cNvPr id="46122" name="Rectangle 13"/>
            <p:cNvSpPr>
              <a:spLocks noChangeArrowheads="1"/>
            </p:cNvSpPr>
            <p:nvPr/>
          </p:nvSpPr>
          <p:spPr bwMode="auto">
            <a:xfrm>
              <a:off x="1536" y="2352"/>
              <a:ext cx="398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>
                  <a:solidFill>
                    <a:srgbClr val="990000"/>
                  </a:solidFill>
                </a:rPr>
                <a:t>Wahrnehmung mit Nullstellungsprisma vom Test davor</a:t>
              </a:r>
              <a:endParaRPr lang="de-DE" sz="2000"/>
            </a:p>
          </p:txBody>
        </p:sp>
        <p:sp>
          <p:nvSpPr>
            <p:cNvPr id="46123" name="Rectangle 14"/>
            <p:cNvSpPr>
              <a:spLocks noChangeArrowheads="1"/>
            </p:cNvSpPr>
            <p:nvPr/>
          </p:nvSpPr>
          <p:spPr bwMode="auto">
            <a:xfrm>
              <a:off x="1536" y="2958"/>
              <a:ext cx="393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Dreiecktest: Verzögerung</a:t>
              </a:r>
            </a:p>
          </p:txBody>
        </p:sp>
        <p:sp>
          <p:nvSpPr>
            <p:cNvPr id="46124" name="Rectangle 15"/>
            <p:cNvSpPr>
              <a:spLocks noChangeArrowheads="1"/>
            </p:cNvSpPr>
            <p:nvPr/>
          </p:nvSpPr>
          <p:spPr bwMode="auto">
            <a:xfrm>
              <a:off x="1536" y="3243"/>
              <a:ext cx="393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Valenztest: Prävalenz</a:t>
              </a:r>
            </a:p>
          </p:txBody>
        </p:sp>
        <p:sp>
          <p:nvSpPr>
            <p:cNvPr id="46125" name="Line 16"/>
            <p:cNvSpPr>
              <a:spLocks noChangeShapeType="1"/>
            </p:cNvSpPr>
            <p:nvPr/>
          </p:nvSpPr>
          <p:spPr bwMode="auto">
            <a:xfrm>
              <a:off x="288" y="2625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26" name="Line 17"/>
            <p:cNvSpPr>
              <a:spLocks noChangeShapeType="1"/>
            </p:cNvSpPr>
            <p:nvPr/>
          </p:nvSpPr>
          <p:spPr bwMode="auto">
            <a:xfrm>
              <a:off x="288" y="2913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27" name="Line 18"/>
            <p:cNvSpPr>
              <a:spLocks noChangeShapeType="1"/>
            </p:cNvSpPr>
            <p:nvPr/>
          </p:nvSpPr>
          <p:spPr bwMode="auto">
            <a:xfrm>
              <a:off x="288" y="3201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28" name="Line 19"/>
            <p:cNvSpPr>
              <a:spLocks noChangeShapeType="1"/>
            </p:cNvSpPr>
            <p:nvPr/>
          </p:nvSpPr>
          <p:spPr bwMode="auto">
            <a:xfrm>
              <a:off x="288" y="3489"/>
              <a:ext cx="52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29" name="Line 20"/>
            <p:cNvSpPr>
              <a:spLocks noChangeShapeType="1"/>
            </p:cNvSpPr>
            <p:nvPr/>
          </p:nvSpPr>
          <p:spPr bwMode="auto">
            <a:xfrm>
              <a:off x="288" y="3768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30" name="Rectangle 21"/>
            <p:cNvSpPr>
              <a:spLocks noChangeArrowheads="1"/>
            </p:cNvSpPr>
            <p:nvPr/>
          </p:nvSpPr>
          <p:spPr bwMode="auto">
            <a:xfrm>
              <a:off x="1536" y="3810"/>
              <a:ext cx="393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>
                  <a:solidFill>
                    <a:srgbClr val="FF0000"/>
                  </a:solidFill>
                </a:rPr>
                <a:t>Rücklauf</a:t>
              </a:r>
              <a:r>
                <a:rPr lang="de-DE" sz="2000"/>
                <a:t>: Kreuztest</a:t>
              </a:r>
            </a:p>
          </p:txBody>
        </p:sp>
        <p:sp>
          <p:nvSpPr>
            <p:cNvPr id="46131" name="Line 22"/>
            <p:cNvSpPr>
              <a:spLocks noChangeShapeType="1"/>
            </p:cNvSpPr>
            <p:nvPr/>
          </p:nvSpPr>
          <p:spPr bwMode="auto">
            <a:xfrm>
              <a:off x="288" y="4047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32" name="Rectangle 23"/>
            <p:cNvSpPr>
              <a:spLocks noChangeArrowheads="1"/>
            </p:cNvSpPr>
            <p:nvPr/>
          </p:nvSpPr>
          <p:spPr bwMode="auto">
            <a:xfrm>
              <a:off x="1536" y="3532"/>
              <a:ext cx="393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>
                  <a:solidFill>
                    <a:srgbClr val="FF0000"/>
                  </a:solidFill>
                </a:rPr>
                <a:t>Rücklauf</a:t>
              </a:r>
              <a:r>
                <a:rPr lang="de-DE" sz="2000"/>
                <a:t>: Zeigertest / Doppelzeigertest / Hakentest 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479550" y="2733675"/>
            <a:ext cx="7251700" cy="3689350"/>
            <a:chOff x="932" y="1722"/>
            <a:chExt cx="4568" cy="2324"/>
          </a:xfrm>
        </p:grpSpPr>
        <p:sp>
          <p:nvSpPr>
            <p:cNvPr id="46113" name="Line 25"/>
            <p:cNvSpPr>
              <a:spLocks noChangeShapeType="1"/>
            </p:cNvSpPr>
            <p:nvPr/>
          </p:nvSpPr>
          <p:spPr bwMode="auto">
            <a:xfrm>
              <a:off x="1152" y="1857"/>
              <a:ext cx="434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14" name="AutoShape 26"/>
            <p:cNvSpPr>
              <a:spLocks noChangeAspect="1" noChangeArrowheads="1"/>
            </p:cNvSpPr>
            <p:nvPr/>
          </p:nvSpPr>
          <p:spPr bwMode="auto">
            <a:xfrm flipH="1">
              <a:off x="932" y="2692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15" name="Text Box 27"/>
            <p:cNvSpPr txBox="1">
              <a:spLocks noChangeArrowheads="1"/>
            </p:cNvSpPr>
            <p:nvPr/>
          </p:nvSpPr>
          <p:spPr bwMode="auto">
            <a:xfrm flipH="1">
              <a:off x="936" y="3216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116" name="Line 28"/>
            <p:cNvSpPr>
              <a:spLocks noChangeShapeType="1"/>
            </p:cNvSpPr>
            <p:nvPr/>
          </p:nvSpPr>
          <p:spPr bwMode="auto">
            <a:xfrm rot="-5400000">
              <a:off x="53" y="2948"/>
              <a:ext cx="219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17" name="AutoShape 29"/>
            <p:cNvSpPr>
              <a:spLocks noChangeArrowheads="1"/>
            </p:cNvSpPr>
            <p:nvPr/>
          </p:nvSpPr>
          <p:spPr bwMode="auto">
            <a:xfrm rot="10800000">
              <a:off x="982" y="1722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18" name="Text Box 30"/>
            <p:cNvSpPr txBox="1">
              <a:spLocks noChangeArrowheads="1"/>
            </p:cNvSpPr>
            <p:nvPr/>
          </p:nvSpPr>
          <p:spPr bwMode="auto">
            <a:xfrm flipH="1">
              <a:off x="936" y="3783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119" name="Text Box 31"/>
            <p:cNvSpPr txBox="1">
              <a:spLocks noChangeArrowheads="1"/>
            </p:cNvSpPr>
            <p:nvPr/>
          </p:nvSpPr>
          <p:spPr bwMode="auto">
            <a:xfrm flipH="1">
              <a:off x="934" y="2928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120" name="Text Box 32"/>
            <p:cNvSpPr txBox="1">
              <a:spLocks noChangeArrowheads="1"/>
            </p:cNvSpPr>
            <p:nvPr/>
          </p:nvSpPr>
          <p:spPr bwMode="auto">
            <a:xfrm flipH="1">
              <a:off x="936" y="3505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71500" y="1819275"/>
            <a:ext cx="8159750" cy="4603750"/>
            <a:chOff x="360" y="1146"/>
            <a:chExt cx="5140" cy="2900"/>
          </a:xfrm>
        </p:grpSpPr>
        <p:sp>
          <p:nvSpPr>
            <p:cNvPr id="46105" name="Line 34"/>
            <p:cNvSpPr>
              <a:spLocks noChangeShapeType="1"/>
            </p:cNvSpPr>
            <p:nvPr/>
          </p:nvSpPr>
          <p:spPr bwMode="auto">
            <a:xfrm flipV="1">
              <a:off x="576" y="1280"/>
              <a:ext cx="4924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06" name="Text Box 35"/>
            <p:cNvSpPr txBox="1">
              <a:spLocks noChangeArrowheads="1"/>
            </p:cNvSpPr>
            <p:nvPr/>
          </p:nvSpPr>
          <p:spPr bwMode="auto">
            <a:xfrm flipH="1">
              <a:off x="360" y="2640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99CC00"/>
                  </a:solidFill>
                </a:rPr>
                <a:t>0</a:t>
              </a:r>
              <a:endParaRPr lang="de-DE" sz="2400">
                <a:solidFill>
                  <a:srgbClr val="99CC00"/>
                </a:solidFill>
              </a:endParaRPr>
            </a:p>
          </p:txBody>
        </p:sp>
        <p:sp>
          <p:nvSpPr>
            <p:cNvPr id="46107" name="Text Box 36"/>
            <p:cNvSpPr txBox="1">
              <a:spLocks noChangeArrowheads="1"/>
            </p:cNvSpPr>
            <p:nvPr/>
          </p:nvSpPr>
          <p:spPr bwMode="auto">
            <a:xfrm flipH="1">
              <a:off x="360" y="3216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99CC00"/>
                  </a:solidFill>
                </a:rPr>
                <a:t>0</a:t>
              </a:r>
              <a:endParaRPr lang="de-DE" sz="2400">
                <a:solidFill>
                  <a:srgbClr val="99CC00"/>
                </a:solidFill>
              </a:endParaRPr>
            </a:p>
          </p:txBody>
        </p:sp>
        <p:sp>
          <p:nvSpPr>
            <p:cNvPr id="46108" name="Text Box 37"/>
            <p:cNvSpPr txBox="1">
              <a:spLocks noChangeArrowheads="1"/>
            </p:cNvSpPr>
            <p:nvPr/>
          </p:nvSpPr>
          <p:spPr bwMode="auto">
            <a:xfrm flipH="1">
              <a:off x="360" y="292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99CC00"/>
                  </a:solidFill>
                </a:rPr>
                <a:t>0</a:t>
              </a:r>
              <a:endParaRPr lang="de-DE" sz="2400">
                <a:solidFill>
                  <a:srgbClr val="99CC00"/>
                </a:solidFill>
              </a:endParaRPr>
            </a:p>
          </p:txBody>
        </p:sp>
        <p:sp>
          <p:nvSpPr>
            <p:cNvPr id="46109" name="Line 38"/>
            <p:cNvSpPr>
              <a:spLocks noChangeShapeType="1"/>
            </p:cNvSpPr>
            <p:nvPr/>
          </p:nvSpPr>
          <p:spPr bwMode="auto">
            <a:xfrm rot="16200000" flipV="1">
              <a:off x="-809" y="2661"/>
              <a:ext cx="2768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10" name="AutoShape 39"/>
            <p:cNvSpPr>
              <a:spLocks noChangeArrowheads="1"/>
            </p:cNvSpPr>
            <p:nvPr/>
          </p:nvSpPr>
          <p:spPr bwMode="auto">
            <a:xfrm rot="10800000">
              <a:off x="406" y="1146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11" name="Text Box 40"/>
            <p:cNvSpPr txBox="1">
              <a:spLocks noChangeArrowheads="1"/>
            </p:cNvSpPr>
            <p:nvPr/>
          </p:nvSpPr>
          <p:spPr bwMode="auto">
            <a:xfrm flipH="1">
              <a:off x="360" y="3783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99CC00"/>
                  </a:solidFill>
                </a:rPr>
                <a:t>0</a:t>
              </a:r>
              <a:endParaRPr lang="de-DE" sz="2400">
                <a:solidFill>
                  <a:srgbClr val="99CC00"/>
                </a:solidFill>
              </a:endParaRPr>
            </a:p>
          </p:txBody>
        </p:sp>
        <p:sp>
          <p:nvSpPr>
            <p:cNvPr id="46112" name="Text Box 41"/>
            <p:cNvSpPr txBox="1">
              <a:spLocks noChangeArrowheads="1"/>
            </p:cNvSpPr>
            <p:nvPr/>
          </p:nvSpPr>
          <p:spPr bwMode="auto">
            <a:xfrm flipH="1">
              <a:off x="360" y="3505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99CC00"/>
                  </a:solidFill>
                </a:rPr>
                <a:t>0</a:t>
              </a:r>
              <a:endParaRPr lang="de-DE" sz="2400">
                <a:solidFill>
                  <a:srgbClr val="99CC00"/>
                </a:solidFill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028700" y="2279650"/>
            <a:ext cx="7702550" cy="4141788"/>
            <a:chOff x="648" y="1436"/>
            <a:chExt cx="4852" cy="2609"/>
          </a:xfrm>
        </p:grpSpPr>
        <p:sp>
          <p:nvSpPr>
            <p:cNvPr id="46097" name="Line 43"/>
            <p:cNvSpPr>
              <a:spLocks noChangeShapeType="1"/>
            </p:cNvSpPr>
            <p:nvPr/>
          </p:nvSpPr>
          <p:spPr bwMode="auto">
            <a:xfrm>
              <a:off x="864" y="1569"/>
              <a:ext cx="4636" cy="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8" name="Text Box 44"/>
            <p:cNvSpPr txBox="1">
              <a:spLocks noChangeArrowheads="1"/>
            </p:cNvSpPr>
            <p:nvPr/>
          </p:nvSpPr>
          <p:spPr bwMode="auto">
            <a:xfrm flipH="1">
              <a:off x="648" y="3216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099" name="Line 45"/>
            <p:cNvSpPr>
              <a:spLocks noChangeShapeType="1"/>
            </p:cNvSpPr>
            <p:nvPr/>
          </p:nvSpPr>
          <p:spPr bwMode="auto">
            <a:xfrm rot="-5400000">
              <a:off x="-373" y="2807"/>
              <a:ext cx="2474" cy="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00" name="AutoShape 46"/>
            <p:cNvSpPr>
              <a:spLocks noChangeArrowheads="1"/>
            </p:cNvSpPr>
            <p:nvPr/>
          </p:nvSpPr>
          <p:spPr bwMode="auto">
            <a:xfrm rot="10800000">
              <a:off x="694" y="1436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01" name="Text Box 47"/>
            <p:cNvSpPr txBox="1">
              <a:spLocks noChangeArrowheads="1"/>
            </p:cNvSpPr>
            <p:nvPr/>
          </p:nvSpPr>
          <p:spPr bwMode="auto">
            <a:xfrm flipH="1">
              <a:off x="648" y="3783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102" name="Text Box 48"/>
            <p:cNvSpPr txBox="1">
              <a:spLocks noChangeArrowheads="1"/>
            </p:cNvSpPr>
            <p:nvPr/>
          </p:nvSpPr>
          <p:spPr bwMode="auto">
            <a:xfrm flipH="1">
              <a:off x="648" y="2641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103" name="Text Box 49"/>
            <p:cNvSpPr txBox="1">
              <a:spLocks noChangeArrowheads="1"/>
            </p:cNvSpPr>
            <p:nvPr/>
          </p:nvSpPr>
          <p:spPr bwMode="auto">
            <a:xfrm flipH="1">
              <a:off x="648" y="2930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104" name="Text Box 50"/>
            <p:cNvSpPr txBox="1">
              <a:spLocks noChangeArrowheads="1"/>
            </p:cNvSpPr>
            <p:nvPr/>
          </p:nvSpPr>
          <p:spPr bwMode="auto">
            <a:xfrm flipH="1">
              <a:off x="648" y="3505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936750" y="3190875"/>
            <a:ext cx="6794500" cy="3232150"/>
            <a:chOff x="1220" y="2010"/>
            <a:chExt cx="4280" cy="2036"/>
          </a:xfrm>
        </p:grpSpPr>
        <p:sp>
          <p:nvSpPr>
            <p:cNvPr id="46089" name="Line 52"/>
            <p:cNvSpPr>
              <a:spLocks noChangeShapeType="1"/>
            </p:cNvSpPr>
            <p:nvPr/>
          </p:nvSpPr>
          <p:spPr bwMode="auto">
            <a:xfrm>
              <a:off x="1438" y="2145"/>
              <a:ext cx="406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0" name="Text Box 53"/>
            <p:cNvSpPr txBox="1">
              <a:spLocks noChangeArrowheads="1"/>
            </p:cNvSpPr>
            <p:nvPr/>
          </p:nvSpPr>
          <p:spPr bwMode="auto">
            <a:xfrm flipH="1">
              <a:off x="1224" y="2640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091" name="Text Box 54"/>
            <p:cNvSpPr txBox="1">
              <a:spLocks noChangeArrowheads="1"/>
            </p:cNvSpPr>
            <p:nvPr/>
          </p:nvSpPr>
          <p:spPr bwMode="auto">
            <a:xfrm flipH="1">
              <a:off x="1224" y="3216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092" name="AutoShape 55"/>
            <p:cNvSpPr>
              <a:spLocks noChangeAspect="1" noChangeArrowheads="1"/>
            </p:cNvSpPr>
            <p:nvPr/>
          </p:nvSpPr>
          <p:spPr bwMode="auto">
            <a:xfrm flipH="1">
              <a:off x="1220" y="2981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3" name="Line 56"/>
            <p:cNvSpPr>
              <a:spLocks noChangeShapeType="1"/>
            </p:cNvSpPr>
            <p:nvPr/>
          </p:nvSpPr>
          <p:spPr bwMode="auto">
            <a:xfrm rot="-5400000">
              <a:off x="488" y="3096"/>
              <a:ext cx="1901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4" name="AutoShape 57"/>
            <p:cNvSpPr>
              <a:spLocks noChangeArrowheads="1"/>
            </p:cNvSpPr>
            <p:nvPr/>
          </p:nvSpPr>
          <p:spPr bwMode="auto">
            <a:xfrm rot="10800000">
              <a:off x="1270" y="2010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5" name="Text Box 58"/>
            <p:cNvSpPr txBox="1">
              <a:spLocks noChangeArrowheads="1"/>
            </p:cNvSpPr>
            <p:nvPr/>
          </p:nvSpPr>
          <p:spPr bwMode="auto">
            <a:xfrm flipH="1">
              <a:off x="1224" y="3783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6096" name="Text Box 59"/>
            <p:cNvSpPr txBox="1">
              <a:spLocks noChangeArrowheads="1"/>
            </p:cNvSpPr>
            <p:nvPr/>
          </p:nvSpPr>
          <p:spPr bwMode="auto">
            <a:xfrm flipH="1">
              <a:off x="1224" y="3505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200" smtClean="0">
                <a:solidFill>
                  <a:schemeClr val="tx1"/>
                </a:solidFill>
              </a:rPr>
              <a:t>Erkennen der Arten von </a:t>
            </a:r>
            <a:br>
              <a:rPr kumimoji="0" lang="de-DE" sz="2200" smtClean="0">
                <a:solidFill>
                  <a:schemeClr val="tx1"/>
                </a:solidFill>
              </a:rPr>
            </a:br>
            <a:r>
              <a:rPr kumimoji="0" lang="de-DE" sz="2200" smtClean="0">
                <a:solidFill>
                  <a:schemeClr val="tx1"/>
                </a:solidFill>
              </a:rPr>
              <a:t>junger Fixationsdisparation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439988" y="1676400"/>
            <a:ext cx="6403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>
                <a:solidFill>
                  <a:srgbClr val="99CC00"/>
                </a:solidFill>
              </a:rPr>
              <a:t>Voll motorische Kompensation</a:t>
            </a:r>
            <a:endParaRPr lang="de-DE" sz="200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439988" y="2133600"/>
            <a:ext cx="6403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/>
              <a:t>Fixationsdisparation erster Art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439988" y="2590800"/>
            <a:ext cx="6403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/>
              <a:t>Fixationsdisparation zweiter Art, erster Unterart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439988" y="3048000"/>
            <a:ext cx="6403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/>
              <a:t>Fixationsdisparation zweiter Art, zweiter Unterart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57200" y="1576388"/>
            <a:ext cx="8274050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rot="-5400000">
            <a:off x="-1969293" y="3999706"/>
            <a:ext cx="4851400" cy="15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438400" y="4237038"/>
            <a:ext cx="624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/>
              <a:t>Zeigertest / Doppelzeigertest / Hakentest 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438400" y="3733800"/>
            <a:ext cx="6324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>
                <a:solidFill>
                  <a:srgbClr val="990000"/>
                </a:solidFill>
              </a:rPr>
              <a:t>Wahrnehmung mit Nullstellungsprisma vom Test davor</a:t>
            </a:r>
            <a:endParaRPr lang="de-DE" sz="200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438400" y="4695825"/>
            <a:ext cx="624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/>
              <a:t>Dreiecktest: Verzögerung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438400" y="5148263"/>
            <a:ext cx="624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/>
              <a:t>Valenztest: Prävalenz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457200" y="4167188"/>
            <a:ext cx="827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457200" y="4624388"/>
            <a:ext cx="827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457200" y="5081588"/>
            <a:ext cx="827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457200" y="5538788"/>
            <a:ext cx="8272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457200" y="5981700"/>
            <a:ext cx="827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1828800" y="2947988"/>
            <a:ext cx="69024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3" name="AutoShape 19"/>
          <p:cNvSpPr>
            <a:spLocks noChangeAspect="1" noChangeArrowheads="1"/>
          </p:cNvSpPr>
          <p:nvPr/>
        </p:nvSpPr>
        <p:spPr bwMode="auto">
          <a:xfrm flipH="1">
            <a:off x="1479550" y="4273550"/>
            <a:ext cx="244475" cy="244475"/>
          </a:xfrm>
          <a:prstGeom prst="plus">
            <a:avLst>
              <a:gd name="adj" fmla="val 39454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 flipH="1">
            <a:off x="1485900" y="51054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rot="-5400000">
            <a:off x="83344" y="4680744"/>
            <a:ext cx="34877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6" name="AutoShape 22"/>
          <p:cNvSpPr>
            <a:spLocks noChangeArrowheads="1"/>
          </p:cNvSpPr>
          <p:nvPr/>
        </p:nvSpPr>
        <p:spPr bwMode="auto">
          <a:xfrm rot="10800000">
            <a:off x="1558925" y="2733675"/>
            <a:ext cx="304800" cy="304800"/>
          </a:xfrm>
          <a:custGeom>
            <a:avLst/>
            <a:gdLst>
              <a:gd name="T0" fmla="*/ 261140 w 21600"/>
              <a:gd name="T1" fmla="*/ 0 h 21600"/>
              <a:gd name="T2" fmla="*/ 217480 w 21600"/>
              <a:gd name="T3" fmla="*/ 104761 h 21600"/>
              <a:gd name="T4" fmla="*/ 0 w 21600"/>
              <a:gd name="T5" fmla="*/ 294936 h 21600"/>
              <a:gd name="T6" fmla="*/ 134945 w 21600"/>
              <a:gd name="T7" fmla="*/ 304800 h 21600"/>
              <a:gd name="T8" fmla="*/ 269875 w 21600"/>
              <a:gd name="T9" fmla="*/ 211568 h 21600"/>
              <a:gd name="T10" fmla="*/ 304800 w 21600"/>
              <a:gd name="T11" fmla="*/ 10476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202 h 21600"/>
              <a:gd name="T20" fmla="*/ 1912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06" y="0"/>
                </a:moveTo>
                <a:lnTo>
                  <a:pt x="15412" y="7424"/>
                </a:lnTo>
                <a:lnTo>
                  <a:pt x="17887" y="7424"/>
                </a:lnTo>
                <a:lnTo>
                  <a:pt x="17887" y="20202"/>
                </a:lnTo>
                <a:lnTo>
                  <a:pt x="0" y="20202"/>
                </a:lnTo>
                <a:lnTo>
                  <a:pt x="0" y="21600"/>
                </a:lnTo>
                <a:lnTo>
                  <a:pt x="19125" y="21600"/>
                </a:lnTo>
                <a:lnTo>
                  <a:pt x="19125" y="7424"/>
                </a:lnTo>
                <a:lnTo>
                  <a:pt x="21600" y="7424"/>
                </a:lnTo>
                <a:close/>
              </a:path>
            </a:pathLst>
          </a:custGeom>
          <a:solidFill>
            <a:schemeClr val="tx2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914400" y="2032000"/>
            <a:ext cx="781685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 flipH="1">
            <a:off x="571500" y="41910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99CC00"/>
                </a:solidFill>
              </a:rPr>
              <a:t>0</a:t>
            </a:r>
            <a:endParaRPr lang="de-DE" sz="2400">
              <a:solidFill>
                <a:srgbClr val="99CC00"/>
              </a:solidFill>
            </a:endParaRP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 flipH="1">
            <a:off x="571500" y="51054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99CC00"/>
                </a:solidFill>
              </a:rPr>
              <a:t>0</a:t>
            </a:r>
            <a:endParaRPr lang="de-DE" sz="2400">
              <a:solidFill>
                <a:srgbClr val="99CC00"/>
              </a:solidFill>
            </a:endParaRP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 flipH="1">
            <a:off x="571500" y="4649788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99CC00"/>
                </a:solidFill>
              </a:rPr>
              <a:t>0</a:t>
            </a:r>
            <a:endParaRPr lang="de-DE" sz="2400">
              <a:solidFill>
                <a:srgbClr val="99CC00"/>
              </a:solidFill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rot="16200000" flipV="1">
            <a:off x="-1286669" y="4226719"/>
            <a:ext cx="4397375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2" name="AutoShape 28"/>
          <p:cNvSpPr>
            <a:spLocks noChangeArrowheads="1"/>
          </p:cNvSpPr>
          <p:nvPr/>
        </p:nvSpPr>
        <p:spPr bwMode="auto">
          <a:xfrm rot="10800000">
            <a:off x="644525" y="1819275"/>
            <a:ext cx="304800" cy="304800"/>
          </a:xfrm>
          <a:custGeom>
            <a:avLst/>
            <a:gdLst>
              <a:gd name="T0" fmla="*/ 261140 w 21600"/>
              <a:gd name="T1" fmla="*/ 0 h 21600"/>
              <a:gd name="T2" fmla="*/ 217480 w 21600"/>
              <a:gd name="T3" fmla="*/ 104761 h 21600"/>
              <a:gd name="T4" fmla="*/ 0 w 21600"/>
              <a:gd name="T5" fmla="*/ 294936 h 21600"/>
              <a:gd name="T6" fmla="*/ 134945 w 21600"/>
              <a:gd name="T7" fmla="*/ 304800 h 21600"/>
              <a:gd name="T8" fmla="*/ 269875 w 21600"/>
              <a:gd name="T9" fmla="*/ 211568 h 21600"/>
              <a:gd name="T10" fmla="*/ 304800 w 21600"/>
              <a:gd name="T11" fmla="*/ 10476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202 h 21600"/>
              <a:gd name="T20" fmla="*/ 1912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06" y="0"/>
                </a:moveTo>
                <a:lnTo>
                  <a:pt x="15412" y="7424"/>
                </a:lnTo>
                <a:lnTo>
                  <a:pt x="17887" y="7424"/>
                </a:lnTo>
                <a:lnTo>
                  <a:pt x="17887" y="20202"/>
                </a:lnTo>
                <a:lnTo>
                  <a:pt x="0" y="20202"/>
                </a:lnTo>
                <a:lnTo>
                  <a:pt x="0" y="21600"/>
                </a:lnTo>
                <a:lnTo>
                  <a:pt x="19125" y="21600"/>
                </a:lnTo>
                <a:lnTo>
                  <a:pt x="19125" y="7424"/>
                </a:lnTo>
                <a:lnTo>
                  <a:pt x="21600" y="742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1371600" y="2490788"/>
            <a:ext cx="7359650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 flipH="1">
            <a:off x="1028700" y="51054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rot="-5400000">
            <a:off x="-592137" y="4456113"/>
            <a:ext cx="3927475" cy="3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6" name="AutoShape 32"/>
          <p:cNvSpPr>
            <a:spLocks noChangeArrowheads="1"/>
          </p:cNvSpPr>
          <p:nvPr/>
        </p:nvSpPr>
        <p:spPr bwMode="auto">
          <a:xfrm rot="10800000">
            <a:off x="1101725" y="2279650"/>
            <a:ext cx="304800" cy="304800"/>
          </a:xfrm>
          <a:custGeom>
            <a:avLst/>
            <a:gdLst>
              <a:gd name="T0" fmla="*/ 261140 w 21600"/>
              <a:gd name="T1" fmla="*/ 0 h 21600"/>
              <a:gd name="T2" fmla="*/ 217480 w 21600"/>
              <a:gd name="T3" fmla="*/ 104761 h 21600"/>
              <a:gd name="T4" fmla="*/ 0 w 21600"/>
              <a:gd name="T5" fmla="*/ 294936 h 21600"/>
              <a:gd name="T6" fmla="*/ 134945 w 21600"/>
              <a:gd name="T7" fmla="*/ 304800 h 21600"/>
              <a:gd name="T8" fmla="*/ 269875 w 21600"/>
              <a:gd name="T9" fmla="*/ 211568 h 21600"/>
              <a:gd name="T10" fmla="*/ 304800 w 21600"/>
              <a:gd name="T11" fmla="*/ 10476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202 h 21600"/>
              <a:gd name="T20" fmla="*/ 1912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06" y="0"/>
                </a:moveTo>
                <a:lnTo>
                  <a:pt x="15412" y="7424"/>
                </a:lnTo>
                <a:lnTo>
                  <a:pt x="17887" y="7424"/>
                </a:lnTo>
                <a:lnTo>
                  <a:pt x="17887" y="20202"/>
                </a:lnTo>
                <a:lnTo>
                  <a:pt x="0" y="20202"/>
                </a:lnTo>
                <a:lnTo>
                  <a:pt x="0" y="21600"/>
                </a:lnTo>
                <a:lnTo>
                  <a:pt x="19125" y="21600"/>
                </a:lnTo>
                <a:lnTo>
                  <a:pt x="19125" y="7424"/>
                </a:lnTo>
                <a:lnTo>
                  <a:pt x="21600" y="7424"/>
                </a:lnTo>
                <a:close/>
              </a:path>
            </a:pathLst>
          </a:custGeom>
          <a:solidFill>
            <a:schemeClr val="tx2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2282825" y="3405188"/>
            <a:ext cx="64484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 flipH="1">
            <a:off x="1943100" y="41910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 flipH="1">
            <a:off x="1943100" y="51054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40" name="AutoShape 36"/>
          <p:cNvSpPr>
            <a:spLocks noChangeAspect="1" noChangeArrowheads="1"/>
          </p:cNvSpPr>
          <p:nvPr/>
        </p:nvSpPr>
        <p:spPr bwMode="auto">
          <a:xfrm flipH="1">
            <a:off x="1936750" y="4732338"/>
            <a:ext cx="244475" cy="244475"/>
          </a:xfrm>
          <a:prstGeom prst="plus">
            <a:avLst>
              <a:gd name="adj" fmla="val 39454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rot="-5400000">
            <a:off x="774700" y="4914901"/>
            <a:ext cx="30194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2" name="AutoShape 38"/>
          <p:cNvSpPr>
            <a:spLocks noChangeArrowheads="1"/>
          </p:cNvSpPr>
          <p:nvPr/>
        </p:nvSpPr>
        <p:spPr bwMode="auto">
          <a:xfrm rot="10800000">
            <a:off x="2016125" y="3190875"/>
            <a:ext cx="304800" cy="304800"/>
          </a:xfrm>
          <a:custGeom>
            <a:avLst/>
            <a:gdLst>
              <a:gd name="T0" fmla="*/ 261140 w 21600"/>
              <a:gd name="T1" fmla="*/ 0 h 21600"/>
              <a:gd name="T2" fmla="*/ 217480 w 21600"/>
              <a:gd name="T3" fmla="*/ 104761 h 21600"/>
              <a:gd name="T4" fmla="*/ 0 w 21600"/>
              <a:gd name="T5" fmla="*/ 294936 h 21600"/>
              <a:gd name="T6" fmla="*/ 134945 w 21600"/>
              <a:gd name="T7" fmla="*/ 304800 h 21600"/>
              <a:gd name="T8" fmla="*/ 269875 w 21600"/>
              <a:gd name="T9" fmla="*/ 211568 h 21600"/>
              <a:gd name="T10" fmla="*/ 304800 w 21600"/>
              <a:gd name="T11" fmla="*/ 10476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202 h 21600"/>
              <a:gd name="T20" fmla="*/ 1912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06" y="0"/>
                </a:moveTo>
                <a:lnTo>
                  <a:pt x="15412" y="7424"/>
                </a:lnTo>
                <a:lnTo>
                  <a:pt x="17887" y="7424"/>
                </a:lnTo>
                <a:lnTo>
                  <a:pt x="17887" y="20202"/>
                </a:lnTo>
                <a:lnTo>
                  <a:pt x="0" y="20202"/>
                </a:lnTo>
                <a:lnTo>
                  <a:pt x="0" y="21600"/>
                </a:lnTo>
                <a:lnTo>
                  <a:pt x="19125" y="21600"/>
                </a:lnTo>
                <a:lnTo>
                  <a:pt x="19125" y="7424"/>
                </a:lnTo>
                <a:lnTo>
                  <a:pt x="21600" y="7424"/>
                </a:lnTo>
                <a:close/>
              </a:path>
            </a:pathLst>
          </a:custGeom>
          <a:solidFill>
            <a:schemeClr val="tx2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2438400" y="6048375"/>
            <a:ext cx="624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>
                <a:solidFill>
                  <a:srgbClr val="FF0000"/>
                </a:solidFill>
              </a:rPr>
              <a:t>Rücklauf</a:t>
            </a:r>
            <a:r>
              <a:rPr lang="de-DE" sz="2000"/>
              <a:t>: Kreuztest</a:t>
            </a:r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457200" y="6424613"/>
            <a:ext cx="827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 flipH="1">
            <a:off x="1485900" y="6005513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 flipH="1">
            <a:off x="571500" y="6005513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99CC00"/>
                </a:solidFill>
              </a:rPr>
              <a:t>0</a:t>
            </a:r>
            <a:endParaRPr lang="de-DE" sz="2400">
              <a:solidFill>
                <a:srgbClr val="99CC00"/>
              </a:solidFill>
            </a:endParaRP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 flipH="1">
            <a:off x="1028700" y="6005513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 flipH="1">
            <a:off x="1943100" y="6005513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 flipH="1">
            <a:off x="1028700" y="4192588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 flipH="1">
            <a:off x="1028700" y="4651375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 flipH="1">
            <a:off x="1482725" y="4648200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52" name="Rectangle 48"/>
          <p:cNvSpPr>
            <a:spLocks noChangeArrowheads="1"/>
          </p:cNvSpPr>
          <p:nvPr/>
        </p:nvSpPr>
        <p:spPr bwMode="auto">
          <a:xfrm>
            <a:off x="2438400" y="5607050"/>
            <a:ext cx="624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de-DE" sz="2000">
                <a:solidFill>
                  <a:srgbClr val="FF0000"/>
                </a:solidFill>
              </a:rPr>
              <a:t>Rücklauf</a:t>
            </a:r>
            <a:r>
              <a:rPr lang="de-DE" sz="2000"/>
              <a:t>: Zeigertest / Doppelzeigertest / Hakentest 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 flipH="1">
            <a:off x="1485900" y="5564188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 flipH="1">
            <a:off x="571500" y="5564188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99CC00"/>
                </a:solidFill>
              </a:rPr>
              <a:t>0</a:t>
            </a:r>
            <a:endParaRPr lang="de-DE" sz="2400">
              <a:solidFill>
                <a:srgbClr val="99CC00"/>
              </a:solidFill>
            </a:endParaRP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 flipH="1">
            <a:off x="1028700" y="5564188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 flipH="1">
            <a:off x="1943100" y="5564188"/>
            <a:ext cx="228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2600" b="1">
                <a:solidFill>
                  <a:srgbClr val="CC6600"/>
                </a:solidFill>
              </a:rPr>
              <a:t>0</a:t>
            </a:r>
            <a:endParaRPr lang="de-DE" sz="240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200" smtClean="0">
                <a:solidFill>
                  <a:schemeClr val="tx1"/>
                </a:solidFill>
              </a:rPr>
              <a:t>Erkennen der Arten von </a:t>
            </a:r>
            <a:br>
              <a:rPr kumimoji="0" lang="de-DE" sz="2200" smtClean="0">
                <a:solidFill>
                  <a:schemeClr val="tx1"/>
                </a:solidFill>
              </a:rPr>
            </a:br>
            <a:r>
              <a:rPr kumimoji="0" lang="de-DE" sz="2200" smtClean="0">
                <a:solidFill>
                  <a:schemeClr val="tx1"/>
                </a:solidFill>
              </a:rPr>
              <a:t>alter Fixationsdisparation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5613" y="1574800"/>
            <a:ext cx="8388350" cy="4852988"/>
            <a:chOff x="287" y="992"/>
            <a:chExt cx="5284" cy="3057"/>
          </a:xfrm>
        </p:grpSpPr>
        <p:sp>
          <p:nvSpPr>
            <p:cNvPr id="48185" name="Rectangle 4"/>
            <p:cNvSpPr>
              <a:spLocks noChangeArrowheads="1"/>
            </p:cNvSpPr>
            <p:nvPr/>
          </p:nvSpPr>
          <p:spPr bwMode="auto">
            <a:xfrm>
              <a:off x="1537" y="1056"/>
              <a:ext cx="403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Fixationsdisparation zweiter Art, dritter Unterart</a:t>
              </a:r>
            </a:p>
          </p:txBody>
        </p:sp>
        <p:sp>
          <p:nvSpPr>
            <p:cNvPr id="48186" name="Rectangle 5"/>
            <p:cNvSpPr>
              <a:spLocks noChangeArrowheads="1"/>
            </p:cNvSpPr>
            <p:nvPr/>
          </p:nvSpPr>
          <p:spPr bwMode="auto">
            <a:xfrm>
              <a:off x="1537" y="1344"/>
              <a:ext cx="403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Fixationsdisparation zweiter Art, vierter Unterart</a:t>
              </a:r>
            </a:p>
          </p:txBody>
        </p:sp>
        <p:sp>
          <p:nvSpPr>
            <p:cNvPr id="48187" name="Rectangle 6"/>
            <p:cNvSpPr>
              <a:spLocks noChangeArrowheads="1"/>
            </p:cNvSpPr>
            <p:nvPr/>
          </p:nvSpPr>
          <p:spPr bwMode="auto">
            <a:xfrm>
              <a:off x="1537" y="1632"/>
              <a:ext cx="403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Fixationsdisparation zweiter Art, fünfter Unterart</a:t>
              </a:r>
            </a:p>
          </p:txBody>
        </p:sp>
        <p:sp>
          <p:nvSpPr>
            <p:cNvPr id="48188" name="Rectangle 7"/>
            <p:cNvSpPr>
              <a:spLocks noChangeArrowheads="1"/>
            </p:cNvSpPr>
            <p:nvPr/>
          </p:nvSpPr>
          <p:spPr bwMode="auto">
            <a:xfrm>
              <a:off x="1537" y="1920"/>
              <a:ext cx="403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Fixationsdisparation zweiter Art, sechster Unterart</a:t>
              </a:r>
            </a:p>
          </p:txBody>
        </p:sp>
        <p:sp>
          <p:nvSpPr>
            <p:cNvPr id="48189" name="Line 8"/>
            <p:cNvSpPr>
              <a:spLocks noChangeShapeType="1"/>
            </p:cNvSpPr>
            <p:nvPr/>
          </p:nvSpPr>
          <p:spPr bwMode="auto">
            <a:xfrm>
              <a:off x="288" y="993"/>
              <a:ext cx="521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90" name="Line 9"/>
            <p:cNvSpPr>
              <a:spLocks noChangeShapeType="1"/>
            </p:cNvSpPr>
            <p:nvPr/>
          </p:nvSpPr>
          <p:spPr bwMode="auto">
            <a:xfrm rot="-5400000">
              <a:off x="-1241" y="2520"/>
              <a:ext cx="3057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7200" y="3733800"/>
            <a:ext cx="8305800" cy="2690813"/>
            <a:chOff x="288" y="2352"/>
            <a:chExt cx="5232" cy="1695"/>
          </a:xfrm>
        </p:grpSpPr>
        <p:sp>
          <p:nvSpPr>
            <p:cNvPr id="48173" name="Rectangle 11"/>
            <p:cNvSpPr>
              <a:spLocks noChangeArrowheads="1"/>
            </p:cNvSpPr>
            <p:nvPr/>
          </p:nvSpPr>
          <p:spPr bwMode="auto">
            <a:xfrm>
              <a:off x="1536" y="2670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Zeigertest / Doppelzeigertest / Hakentest</a:t>
              </a:r>
            </a:p>
          </p:txBody>
        </p:sp>
        <p:sp>
          <p:nvSpPr>
            <p:cNvPr id="48174" name="Rectangle 12"/>
            <p:cNvSpPr>
              <a:spLocks noChangeArrowheads="1"/>
            </p:cNvSpPr>
            <p:nvPr/>
          </p:nvSpPr>
          <p:spPr bwMode="auto">
            <a:xfrm>
              <a:off x="1536" y="2958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Dreiecktest: Verzögerung</a:t>
              </a:r>
            </a:p>
          </p:txBody>
        </p:sp>
        <p:sp>
          <p:nvSpPr>
            <p:cNvPr id="48175" name="Rectangle 13"/>
            <p:cNvSpPr>
              <a:spLocks noChangeArrowheads="1"/>
            </p:cNvSpPr>
            <p:nvPr/>
          </p:nvSpPr>
          <p:spPr bwMode="auto">
            <a:xfrm>
              <a:off x="1536" y="2352"/>
              <a:ext cx="398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>
                  <a:solidFill>
                    <a:srgbClr val="990000"/>
                  </a:solidFill>
                </a:rPr>
                <a:t>Wahrnehmung mit Nullstellungsprisma vom Test davor</a:t>
              </a:r>
              <a:endParaRPr lang="de-DE" sz="2000"/>
            </a:p>
          </p:txBody>
        </p:sp>
        <p:sp>
          <p:nvSpPr>
            <p:cNvPr id="48176" name="Rectangle 14"/>
            <p:cNvSpPr>
              <a:spLocks noChangeArrowheads="1"/>
            </p:cNvSpPr>
            <p:nvPr/>
          </p:nvSpPr>
          <p:spPr bwMode="auto">
            <a:xfrm>
              <a:off x="1536" y="3246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Valenztest: Prävalenz</a:t>
              </a:r>
            </a:p>
          </p:txBody>
        </p:sp>
        <p:sp>
          <p:nvSpPr>
            <p:cNvPr id="48177" name="Rectangle 15"/>
            <p:cNvSpPr>
              <a:spLocks noChangeArrowheads="1"/>
            </p:cNvSpPr>
            <p:nvPr/>
          </p:nvSpPr>
          <p:spPr bwMode="auto">
            <a:xfrm>
              <a:off x="1536" y="3531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>
                  <a:solidFill>
                    <a:srgbClr val="FF0000"/>
                  </a:solidFill>
                </a:rPr>
                <a:t>Rücklauf</a:t>
              </a:r>
              <a:r>
                <a:rPr lang="de-DE" sz="2000"/>
                <a:t>: Zeigertest / Doppelzeigertest / Hakentest</a:t>
              </a:r>
            </a:p>
          </p:txBody>
        </p:sp>
        <p:sp>
          <p:nvSpPr>
            <p:cNvPr id="48178" name="Line 16"/>
            <p:cNvSpPr>
              <a:spLocks noChangeShapeType="1"/>
            </p:cNvSpPr>
            <p:nvPr/>
          </p:nvSpPr>
          <p:spPr bwMode="auto">
            <a:xfrm>
              <a:off x="288" y="2625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9" name="Line 17"/>
            <p:cNvSpPr>
              <a:spLocks noChangeShapeType="1"/>
            </p:cNvSpPr>
            <p:nvPr/>
          </p:nvSpPr>
          <p:spPr bwMode="auto">
            <a:xfrm>
              <a:off x="288" y="2913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80" name="Line 18"/>
            <p:cNvSpPr>
              <a:spLocks noChangeShapeType="1"/>
            </p:cNvSpPr>
            <p:nvPr/>
          </p:nvSpPr>
          <p:spPr bwMode="auto">
            <a:xfrm>
              <a:off x="288" y="3201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81" name="Line 19"/>
            <p:cNvSpPr>
              <a:spLocks noChangeShapeType="1"/>
            </p:cNvSpPr>
            <p:nvPr/>
          </p:nvSpPr>
          <p:spPr bwMode="auto">
            <a:xfrm>
              <a:off x="288" y="3489"/>
              <a:ext cx="52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82" name="Line 20"/>
            <p:cNvSpPr>
              <a:spLocks noChangeShapeType="1"/>
            </p:cNvSpPr>
            <p:nvPr/>
          </p:nvSpPr>
          <p:spPr bwMode="auto">
            <a:xfrm>
              <a:off x="288" y="3768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83" name="Rectangle 21"/>
            <p:cNvSpPr>
              <a:spLocks noChangeArrowheads="1"/>
            </p:cNvSpPr>
            <p:nvPr/>
          </p:nvSpPr>
          <p:spPr bwMode="auto">
            <a:xfrm>
              <a:off x="1536" y="3810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>
                  <a:solidFill>
                    <a:srgbClr val="FF0000"/>
                  </a:solidFill>
                </a:rPr>
                <a:t>Rücklauf</a:t>
              </a:r>
              <a:r>
                <a:rPr lang="de-DE" sz="2000"/>
                <a:t>: Kreuztest</a:t>
              </a:r>
            </a:p>
          </p:txBody>
        </p:sp>
        <p:sp>
          <p:nvSpPr>
            <p:cNvPr id="48184" name="Line 22"/>
            <p:cNvSpPr>
              <a:spLocks noChangeShapeType="1"/>
            </p:cNvSpPr>
            <p:nvPr/>
          </p:nvSpPr>
          <p:spPr bwMode="auto">
            <a:xfrm>
              <a:off x="288" y="4047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65150" y="1819275"/>
            <a:ext cx="8166100" cy="4605338"/>
            <a:chOff x="356" y="1146"/>
            <a:chExt cx="5144" cy="2901"/>
          </a:xfrm>
        </p:grpSpPr>
        <p:sp>
          <p:nvSpPr>
            <p:cNvPr id="48165" name="Line 24"/>
            <p:cNvSpPr>
              <a:spLocks noChangeShapeType="1"/>
            </p:cNvSpPr>
            <p:nvPr/>
          </p:nvSpPr>
          <p:spPr bwMode="auto">
            <a:xfrm flipV="1">
              <a:off x="576" y="1280"/>
              <a:ext cx="4924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6" name="Text Box 25"/>
            <p:cNvSpPr txBox="1">
              <a:spLocks noChangeArrowheads="1"/>
            </p:cNvSpPr>
            <p:nvPr/>
          </p:nvSpPr>
          <p:spPr bwMode="auto">
            <a:xfrm flipH="1">
              <a:off x="360" y="292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67" name="Text Box 26"/>
            <p:cNvSpPr txBox="1">
              <a:spLocks noChangeArrowheads="1"/>
            </p:cNvSpPr>
            <p:nvPr/>
          </p:nvSpPr>
          <p:spPr bwMode="auto">
            <a:xfrm flipH="1">
              <a:off x="360" y="3504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68" name="Line 27"/>
            <p:cNvSpPr>
              <a:spLocks noChangeShapeType="1"/>
            </p:cNvSpPr>
            <p:nvPr/>
          </p:nvSpPr>
          <p:spPr bwMode="auto">
            <a:xfrm rot="16200000" flipV="1">
              <a:off x="-810" y="2662"/>
              <a:ext cx="2769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9" name="AutoShape 28"/>
            <p:cNvSpPr>
              <a:spLocks noChangeArrowheads="1"/>
            </p:cNvSpPr>
            <p:nvPr/>
          </p:nvSpPr>
          <p:spPr bwMode="auto">
            <a:xfrm rot="10800000">
              <a:off x="406" y="1146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0" name="Text Box 29"/>
            <p:cNvSpPr txBox="1">
              <a:spLocks noChangeArrowheads="1"/>
            </p:cNvSpPr>
            <p:nvPr/>
          </p:nvSpPr>
          <p:spPr bwMode="auto">
            <a:xfrm flipH="1">
              <a:off x="360" y="3783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71" name="AutoShape 30"/>
            <p:cNvSpPr>
              <a:spLocks noChangeAspect="1" noChangeArrowheads="1"/>
            </p:cNvSpPr>
            <p:nvPr/>
          </p:nvSpPr>
          <p:spPr bwMode="auto">
            <a:xfrm flipH="1">
              <a:off x="356" y="3268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2" name="Text Box 31"/>
            <p:cNvSpPr txBox="1">
              <a:spLocks noChangeArrowheads="1"/>
            </p:cNvSpPr>
            <p:nvPr/>
          </p:nvSpPr>
          <p:spPr bwMode="auto">
            <a:xfrm flipH="1">
              <a:off x="360" y="263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479550" y="2733675"/>
            <a:ext cx="7251700" cy="3689350"/>
            <a:chOff x="932" y="1722"/>
            <a:chExt cx="4568" cy="2324"/>
          </a:xfrm>
        </p:grpSpPr>
        <p:sp>
          <p:nvSpPr>
            <p:cNvPr id="48157" name="Text Box 33"/>
            <p:cNvSpPr txBox="1">
              <a:spLocks noChangeArrowheads="1"/>
            </p:cNvSpPr>
            <p:nvPr/>
          </p:nvSpPr>
          <p:spPr bwMode="auto">
            <a:xfrm flipH="1">
              <a:off x="936" y="3504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58" name="Line 34"/>
            <p:cNvSpPr>
              <a:spLocks noChangeShapeType="1"/>
            </p:cNvSpPr>
            <p:nvPr/>
          </p:nvSpPr>
          <p:spPr bwMode="auto">
            <a:xfrm>
              <a:off x="1152" y="1857"/>
              <a:ext cx="434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9" name="AutoShape 35"/>
            <p:cNvSpPr>
              <a:spLocks noChangeAspect="1" noChangeArrowheads="1"/>
            </p:cNvSpPr>
            <p:nvPr/>
          </p:nvSpPr>
          <p:spPr bwMode="auto">
            <a:xfrm flipH="1">
              <a:off x="932" y="3269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0" name="Text Box 36"/>
            <p:cNvSpPr txBox="1">
              <a:spLocks noChangeArrowheads="1"/>
            </p:cNvSpPr>
            <p:nvPr/>
          </p:nvSpPr>
          <p:spPr bwMode="auto">
            <a:xfrm flipH="1">
              <a:off x="936" y="263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61" name="Line 37"/>
            <p:cNvSpPr>
              <a:spLocks noChangeShapeType="1"/>
            </p:cNvSpPr>
            <p:nvPr/>
          </p:nvSpPr>
          <p:spPr bwMode="auto">
            <a:xfrm rot="-5400000">
              <a:off x="53" y="2948"/>
              <a:ext cx="219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2" name="AutoShape 38"/>
            <p:cNvSpPr>
              <a:spLocks noChangeArrowheads="1"/>
            </p:cNvSpPr>
            <p:nvPr/>
          </p:nvSpPr>
          <p:spPr bwMode="auto">
            <a:xfrm rot="10800000">
              <a:off x="982" y="1722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3" name="Text Box 39"/>
            <p:cNvSpPr txBox="1">
              <a:spLocks noChangeArrowheads="1"/>
            </p:cNvSpPr>
            <p:nvPr/>
          </p:nvSpPr>
          <p:spPr bwMode="auto">
            <a:xfrm flipH="1">
              <a:off x="936" y="2928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64" name="Line 40"/>
            <p:cNvSpPr>
              <a:spLocks noChangeShapeType="1"/>
            </p:cNvSpPr>
            <p:nvPr/>
          </p:nvSpPr>
          <p:spPr bwMode="auto">
            <a:xfrm>
              <a:off x="942" y="3912"/>
              <a:ext cx="131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1936750" y="3190875"/>
            <a:ext cx="6794500" cy="3232150"/>
            <a:chOff x="1220" y="2010"/>
            <a:chExt cx="4280" cy="2036"/>
          </a:xfrm>
        </p:grpSpPr>
        <p:sp>
          <p:nvSpPr>
            <p:cNvPr id="48149" name="Line 42"/>
            <p:cNvSpPr>
              <a:spLocks noChangeShapeType="1"/>
            </p:cNvSpPr>
            <p:nvPr/>
          </p:nvSpPr>
          <p:spPr bwMode="auto">
            <a:xfrm>
              <a:off x="1438" y="2145"/>
              <a:ext cx="406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0" name="Text Box 43"/>
            <p:cNvSpPr txBox="1">
              <a:spLocks noChangeArrowheads="1"/>
            </p:cNvSpPr>
            <p:nvPr/>
          </p:nvSpPr>
          <p:spPr bwMode="auto">
            <a:xfrm flipH="1">
              <a:off x="1224" y="292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51" name="Text Box 44"/>
            <p:cNvSpPr txBox="1">
              <a:spLocks noChangeArrowheads="1"/>
            </p:cNvSpPr>
            <p:nvPr/>
          </p:nvSpPr>
          <p:spPr bwMode="auto">
            <a:xfrm flipH="1">
              <a:off x="1224" y="263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52" name="AutoShape 45"/>
            <p:cNvSpPr>
              <a:spLocks noChangeAspect="1" noChangeArrowheads="1"/>
            </p:cNvSpPr>
            <p:nvPr/>
          </p:nvSpPr>
          <p:spPr bwMode="auto">
            <a:xfrm flipH="1">
              <a:off x="1220" y="3269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3" name="Line 46"/>
            <p:cNvSpPr>
              <a:spLocks noChangeShapeType="1"/>
            </p:cNvSpPr>
            <p:nvPr/>
          </p:nvSpPr>
          <p:spPr bwMode="auto">
            <a:xfrm rot="-5400000">
              <a:off x="488" y="3096"/>
              <a:ext cx="1901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4" name="AutoShape 47"/>
            <p:cNvSpPr>
              <a:spLocks noChangeArrowheads="1"/>
            </p:cNvSpPr>
            <p:nvPr/>
          </p:nvSpPr>
          <p:spPr bwMode="auto">
            <a:xfrm rot="10800000">
              <a:off x="1270" y="2010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5" name="Line 48"/>
            <p:cNvSpPr>
              <a:spLocks noChangeShapeType="1"/>
            </p:cNvSpPr>
            <p:nvPr/>
          </p:nvSpPr>
          <p:spPr bwMode="auto">
            <a:xfrm>
              <a:off x="1228" y="3912"/>
              <a:ext cx="131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6" name="Line 49"/>
            <p:cNvSpPr>
              <a:spLocks noChangeShapeType="1"/>
            </p:cNvSpPr>
            <p:nvPr/>
          </p:nvSpPr>
          <p:spPr bwMode="auto">
            <a:xfrm>
              <a:off x="1230" y="3634"/>
              <a:ext cx="131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955675" y="2279650"/>
            <a:ext cx="7775575" cy="4144963"/>
            <a:chOff x="602" y="1436"/>
            <a:chExt cx="4898" cy="2611"/>
          </a:xfrm>
        </p:grpSpPr>
        <p:sp>
          <p:nvSpPr>
            <p:cNvPr id="48140" name="Line 51"/>
            <p:cNvSpPr>
              <a:spLocks noChangeShapeType="1"/>
            </p:cNvSpPr>
            <p:nvPr/>
          </p:nvSpPr>
          <p:spPr bwMode="auto">
            <a:xfrm>
              <a:off x="864" y="1569"/>
              <a:ext cx="4636" cy="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1" name="Text Box 52"/>
            <p:cNvSpPr txBox="1">
              <a:spLocks noChangeArrowheads="1"/>
            </p:cNvSpPr>
            <p:nvPr/>
          </p:nvSpPr>
          <p:spPr bwMode="auto">
            <a:xfrm flipH="1">
              <a:off x="648" y="3504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42" name="AutoShape 53"/>
            <p:cNvSpPr>
              <a:spLocks noChangeAspect="1" noChangeArrowheads="1"/>
            </p:cNvSpPr>
            <p:nvPr/>
          </p:nvSpPr>
          <p:spPr bwMode="auto">
            <a:xfrm flipH="1">
              <a:off x="644" y="3269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3" name="Line 54"/>
            <p:cNvSpPr>
              <a:spLocks noChangeShapeType="1"/>
            </p:cNvSpPr>
            <p:nvPr/>
          </p:nvSpPr>
          <p:spPr bwMode="auto">
            <a:xfrm rot="-5400000">
              <a:off x="-374" y="2808"/>
              <a:ext cx="2476" cy="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4" name="AutoShape 55"/>
            <p:cNvSpPr>
              <a:spLocks noChangeArrowheads="1"/>
            </p:cNvSpPr>
            <p:nvPr/>
          </p:nvSpPr>
          <p:spPr bwMode="auto">
            <a:xfrm rot="10800000">
              <a:off x="694" y="1436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5" name="Text Box 56"/>
            <p:cNvSpPr txBox="1">
              <a:spLocks noChangeArrowheads="1"/>
            </p:cNvSpPr>
            <p:nvPr/>
          </p:nvSpPr>
          <p:spPr bwMode="auto">
            <a:xfrm flipH="1">
              <a:off x="720" y="3783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46" name="Text Box 57"/>
            <p:cNvSpPr txBox="1">
              <a:spLocks noChangeArrowheads="1"/>
            </p:cNvSpPr>
            <p:nvPr/>
          </p:nvSpPr>
          <p:spPr bwMode="auto">
            <a:xfrm flipH="1">
              <a:off x="648" y="2930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47" name="Text Box 58"/>
            <p:cNvSpPr txBox="1">
              <a:spLocks noChangeArrowheads="1"/>
            </p:cNvSpPr>
            <p:nvPr/>
          </p:nvSpPr>
          <p:spPr bwMode="auto">
            <a:xfrm flipH="1">
              <a:off x="648" y="2640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8148" name="Line 59"/>
            <p:cNvSpPr>
              <a:spLocks noChangeShapeType="1"/>
            </p:cNvSpPr>
            <p:nvPr/>
          </p:nvSpPr>
          <p:spPr bwMode="auto">
            <a:xfrm>
              <a:off x="602" y="3912"/>
              <a:ext cx="109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588963" y="6527800"/>
            <a:ext cx="4440237" cy="244475"/>
            <a:chOff x="371" y="4112"/>
            <a:chExt cx="2797" cy="154"/>
          </a:xfrm>
        </p:grpSpPr>
        <p:sp>
          <p:nvSpPr>
            <p:cNvPr id="48138" name="Text Box 69"/>
            <p:cNvSpPr txBox="1">
              <a:spLocks noChangeArrowheads="1"/>
            </p:cNvSpPr>
            <p:nvPr/>
          </p:nvSpPr>
          <p:spPr bwMode="auto">
            <a:xfrm flipH="1">
              <a:off x="528" y="4112"/>
              <a:ext cx="26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: Fehlstellungswahrnehmung in Gegenrichtung  </a:t>
              </a:r>
              <a:endParaRPr lang="de-DE" sz="1800">
                <a:solidFill>
                  <a:srgbClr val="CC6600"/>
                </a:solidFill>
              </a:endParaRPr>
            </a:p>
          </p:txBody>
        </p:sp>
        <p:sp>
          <p:nvSpPr>
            <p:cNvPr id="48139" name="Line 70"/>
            <p:cNvSpPr>
              <a:spLocks noChangeAspect="1" noChangeShapeType="1"/>
            </p:cNvSpPr>
            <p:nvPr/>
          </p:nvSpPr>
          <p:spPr bwMode="auto">
            <a:xfrm>
              <a:off x="371" y="4206"/>
              <a:ext cx="109" cy="1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200" smtClean="0">
                <a:solidFill>
                  <a:schemeClr val="tx1"/>
                </a:solidFill>
              </a:rPr>
              <a:t>Erkennen der Arten von </a:t>
            </a:r>
            <a:br>
              <a:rPr kumimoji="0" lang="de-DE" sz="2200" smtClean="0">
                <a:solidFill>
                  <a:schemeClr val="tx1"/>
                </a:solidFill>
              </a:rPr>
            </a:br>
            <a:r>
              <a:rPr kumimoji="0" lang="de-DE" sz="2200" smtClean="0">
                <a:solidFill>
                  <a:schemeClr val="tx1"/>
                </a:solidFill>
              </a:rPr>
              <a:t>alter Fixationsdisparation</a:t>
            </a:r>
            <a:endParaRPr kumimoji="0" lang="de-DE" sz="3100" smtClean="0">
              <a:solidFill>
                <a:srgbClr val="0000CC"/>
              </a:solidFill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55613" y="1574800"/>
            <a:ext cx="8388350" cy="4851400"/>
            <a:chOff x="287" y="992"/>
            <a:chExt cx="5284" cy="3056"/>
          </a:xfrm>
        </p:grpSpPr>
        <p:sp>
          <p:nvSpPr>
            <p:cNvPr id="49159" name="Text Box 67"/>
            <p:cNvSpPr txBox="1">
              <a:spLocks noChangeArrowheads="1"/>
            </p:cNvSpPr>
            <p:nvPr/>
          </p:nvSpPr>
          <p:spPr bwMode="auto">
            <a:xfrm flipH="1">
              <a:off x="936" y="3504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160" name="Rectangle 68"/>
            <p:cNvSpPr>
              <a:spLocks noChangeArrowheads="1"/>
            </p:cNvSpPr>
            <p:nvPr/>
          </p:nvSpPr>
          <p:spPr bwMode="auto">
            <a:xfrm>
              <a:off x="1537" y="1056"/>
              <a:ext cx="403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Fixationsdisparation zweiter Art, dritter Unterart</a:t>
              </a:r>
            </a:p>
          </p:txBody>
        </p:sp>
        <p:sp>
          <p:nvSpPr>
            <p:cNvPr id="49161" name="Rectangle 69"/>
            <p:cNvSpPr>
              <a:spLocks noChangeArrowheads="1"/>
            </p:cNvSpPr>
            <p:nvPr/>
          </p:nvSpPr>
          <p:spPr bwMode="auto">
            <a:xfrm>
              <a:off x="1537" y="1344"/>
              <a:ext cx="403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Fixationsdisparation zweiter Art, vierter Unterart</a:t>
              </a:r>
            </a:p>
          </p:txBody>
        </p:sp>
        <p:sp>
          <p:nvSpPr>
            <p:cNvPr id="49162" name="Rectangle 70"/>
            <p:cNvSpPr>
              <a:spLocks noChangeArrowheads="1"/>
            </p:cNvSpPr>
            <p:nvPr/>
          </p:nvSpPr>
          <p:spPr bwMode="auto">
            <a:xfrm>
              <a:off x="1537" y="1632"/>
              <a:ext cx="403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Fixationsdisparation zweiter Art, fünfter Unterart</a:t>
              </a:r>
            </a:p>
          </p:txBody>
        </p:sp>
        <p:sp>
          <p:nvSpPr>
            <p:cNvPr id="49163" name="Rectangle 71"/>
            <p:cNvSpPr>
              <a:spLocks noChangeArrowheads="1"/>
            </p:cNvSpPr>
            <p:nvPr/>
          </p:nvSpPr>
          <p:spPr bwMode="auto">
            <a:xfrm>
              <a:off x="1537" y="1920"/>
              <a:ext cx="403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Fixationsdisparation zweiter Art, sechster Unterart</a:t>
              </a:r>
            </a:p>
          </p:txBody>
        </p:sp>
        <p:sp>
          <p:nvSpPr>
            <p:cNvPr id="49164" name="Line 72"/>
            <p:cNvSpPr>
              <a:spLocks noChangeShapeType="1"/>
            </p:cNvSpPr>
            <p:nvPr/>
          </p:nvSpPr>
          <p:spPr bwMode="auto">
            <a:xfrm>
              <a:off x="288" y="993"/>
              <a:ext cx="521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65" name="Line 73"/>
            <p:cNvSpPr>
              <a:spLocks noChangeShapeType="1"/>
            </p:cNvSpPr>
            <p:nvPr/>
          </p:nvSpPr>
          <p:spPr bwMode="auto">
            <a:xfrm rot="-5400000">
              <a:off x="-1240" y="2519"/>
              <a:ext cx="3056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66" name="Rectangle 74"/>
            <p:cNvSpPr>
              <a:spLocks noChangeArrowheads="1"/>
            </p:cNvSpPr>
            <p:nvPr/>
          </p:nvSpPr>
          <p:spPr bwMode="auto">
            <a:xfrm>
              <a:off x="1536" y="2670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Zeigertest / Doppelzeigertest / Hakentest</a:t>
              </a:r>
            </a:p>
          </p:txBody>
        </p:sp>
        <p:sp>
          <p:nvSpPr>
            <p:cNvPr id="49167" name="Rectangle 75"/>
            <p:cNvSpPr>
              <a:spLocks noChangeArrowheads="1"/>
            </p:cNvSpPr>
            <p:nvPr/>
          </p:nvSpPr>
          <p:spPr bwMode="auto">
            <a:xfrm>
              <a:off x="1536" y="2958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Dreiecktest: Verzögerung</a:t>
              </a:r>
            </a:p>
          </p:txBody>
        </p:sp>
        <p:sp>
          <p:nvSpPr>
            <p:cNvPr id="49168" name="Rectangle 76"/>
            <p:cNvSpPr>
              <a:spLocks noChangeArrowheads="1"/>
            </p:cNvSpPr>
            <p:nvPr/>
          </p:nvSpPr>
          <p:spPr bwMode="auto">
            <a:xfrm>
              <a:off x="1536" y="2352"/>
              <a:ext cx="398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>
                  <a:solidFill>
                    <a:srgbClr val="990000"/>
                  </a:solidFill>
                </a:rPr>
                <a:t>Wahrnehmung mit Nullstellungsprisma vom Test davor</a:t>
              </a:r>
              <a:endParaRPr lang="de-DE" sz="2000"/>
            </a:p>
          </p:txBody>
        </p:sp>
        <p:sp>
          <p:nvSpPr>
            <p:cNvPr id="49169" name="Rectangle 77"/>
            <p:cNvSpPr>
              <a:spLocks noChangeArrowheads="1"/>
            </p:cNvSpPr>
            <p:nvPr/>
          </p:nvSpPr>
          <p:spPr bwMode="auto">
            <a:xfrm>
              <a:off x="1536" y="3246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/>
                <a:t>Valenztest: Prävalenz</a:t>
              </a:r>
            </a:p>
          </p:txBody>
        </p:sp>
        <p:sp>
          <p:nvSpPr>
            <p:cNvPr id="49170" name="Rectangle 78"/>
            <p:cNvSpPr>
              <a:spLocks noChangeArrowheads="1"/>
            </p:cNvSpPr>
            <p:nvPr/>
          </p:nvSpPr>
          <p:spPr bwMode="auto">
            <a:xfrm>
              <a:off x="1536" y="3531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>
                  <a:solidFill>
                    <a:srgbClr val="FF0000"/>
                  </a:solidFill>
                </a:rPr>
                <a:t>Rücklauf</a:t>
              </a:r>
              <a:r>
                <a:rPr lang="de-DE" sz="2000"/>
                <a:t>: Zeigertest / Doppelzeigertest / Hakentest</a:t>
              </a:r>
            </a:p>
          </p:txBody>
        </p:sp>
        <p:sp>
          <p:nvSpPr>
            <p:cNvPr id="49171" name="Line 79"/>
            <p:cNvSpPr>
              <a:spLocks noChangeShapeType="1"/>
            </p:cNvSpPr>
            <p:nvPr/>
          </p:nvSpPr>
          <p:spPr bwMode="auto">
            <a:xfrm>
              <a:off x="288" y="2625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2" name="Line 80"/>
            <p:cNvSpPr>
              <a:spLocks noChangeShapeType="1"/>
            </p:cNvSpPr>
            <p:nvPr/>
          </p:nvSpPr>
          <p:spPr bwMode="auto">
            <a:xfrm>
              <a:off x="288" y="2913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3" name="Line 81"/>
            <p:cNvSpPr>
              <a:spLocks noChangeShapeType="1"/>
            </p:cNvSpPr>
            <p:nvPr/>
          </p:nvSpPr>
          <p:spPr bwMode="auto">
            <a:xfrm>
              <a:off x="288" y="3201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4" name="Line 82"/>
            <p:cNvSpPr>
              <a:spLocks noChangeShapeType="1"/>
            </p:cNvSpPr>
            <p:nvPr/>
          </p:nvSpPr>
          <p:spPr bwMode="auto">
            <a:xfrm>
              <a:off x="288" y="3489"/>
              <a:ext cx="52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5" name="Line 83"/>
            <p:cNvSpPr>
              <a:spLocks noChangeShapeType="1"/>
            </p:cNvSpPr>
            <p:nvPr/>
          </p:nvSpPr>
          <p:spPr bwMode="auto">
            <a:xfrm>
              <a:off x="288" y="3768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6" name="Line 84"/>
            <p:cNvSpPr>
              <a:spLocks noChangeShapeType="1"/>
            </p:cNvSpPr>
            <p:nvPr/>
          </p:nvSpPr>
          <p:spPr bwMode="auto">
            <a:xfrm>
              <a:off x="1152" y="1857"/>
              <a:ext cx="434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7" name="AutoShape 85"/>
            <p:cNvSpPr>
              <a:spLocks noChangeAspect="1" noChangeArrowheads="1"/>
            </p:cNvSpPr>
            <p:nvPr/>
          </p:nvSpPr>
          <p:spPr bwMode="auto">
            <a:xfrm flipH="1">
              <a:off x="932" y="3269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8" name="Text Box 86"/>
            <p:cNvSpPr txBox="1">
              <a:spLocks noChangeArrowheads="1"/>
            </p:cNvSpPr>
            <p:nvPr/>
          </p:nvSpPr>
          <p:spPr bwMode="auto">
            <a:xfrm flipH="1">
              <a:off x="936" y="263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179" name="Line 87"/>
            <p:cNvSpPr>
              <a:spLocks noChangeShapeType="1"/>
            </p:cNvSpPr>
            <p:nvPr/>
          </p:nvSpPr>
          <p:spPr bwMode="auto">
            <a:xfrm rot="-5400000">
              <a:off x="52" y="2949"/>
              <a:ext cx="2197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0" name="AutoShape 88"/>
            <p:cNvSpPr>
              <a:spLocks noChangeArrowheads="1"/>
            </p:cNvSpPr>
            <p:nvPr/>
          </p:nvSpPr>
          <p:spPr bwMode="auto">
            <a:xfrm rot="10800000">
              <a:off x="982" y="1722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1" name="Line 89"/>
            <p:cNvSpPr>
              <a:spLocks noChangeShapeType="1"/>
            </p:cNvSpPr>
            <p:nvPr/>
          </p:nvSpPr>
          <p:spPr bwMode="auto">
            <a:xfrm flipV="1">
              <a:off x="576" y="1280"/>
              <a:ext cx="4924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2" name="Text Box 90"/>
            <p:cNvSpPr txBox="1">
              <a:spLocks noChangeArrowheads="1"/>
            </p:cNvSpPr>
            <p:nvPr/>
          </p:nvSpPr>
          <p:spPr bwMode="auto">
            <a:xfrm flipH="1">
              <a:off x="360" y="292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183" name="Text Box 91"/>
            <p:cNvSpPr txBox="1">
              <a:spLocks noChangeArrowheads="1"/>
            </p:cNvSpPr>
            <p:nvPr/>
          </p:nvSpPr>
          <p:spPr bwMode="auto">
            <a:xfrm flipH="1">
              <a:off x="360" y="3504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184" name="Line 92"/>
            <p:cNvSpPr>
              <a:spLocks noChangeShapeType="1"/>
            </p:cNvSpPr>
            <p:nvPr/>
          </p:nvSpPr>
          <p:spPr bwMode="auto">
            <a:xfrm rot="16200000" flipV="1">
              <a:off x="-809" y="2661"/>
              <a:ext cx="2768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5" name="AutoShape 93"/>
            <p:cNvSpPr>
              <a:spLocks noChangeArrowheads="1"/>
            </p:cNvSpPr>
            <p:nvPr/>
          </p:nvSpPr>
          <p:spPr bwMode="auto">
            <a:xfrm rot="10800000">
              <a:off x="406" y="1146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6" name="Line 94"/>
            <p:cNvSpPr>
              <a:spLocks noChangeShapeType="1"/>
            </p:cNvSpPr>
            <p:nvPr/>
          </p:nvSpPr>
          <p:spPr bwMode="auto">
            <a:xfrm>
              <a:off x="864" y="1569"/>
              <a:ext cx="4636" cy="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7" name="Text Box 95"/>
            <p:cNvSpPr txBox="1">
              <a:spLocks noChangeArrowheads="1"/>
            </p:cNvSpPr>
            <p:nvPr/>
          </p:nvSpPr>
          <p:spPr bwMode="auto">
            <a:xfrm flipH="1">
              <a:off x="648" y="3504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188" name="AutoShape 96"/>
            <p:cNvSpPr>
              <a:spLocks noChangeAspect="1" noChangeArrowheads="1"/>
            </p:cNvSpPr>
            <p:nvPr/>
          </p:nvSpPr>
          <p:spPr bwMode="auto">
            <a:xfrm flipH="1">
              <a:off x="644" y="3269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9" name="Line 97"/>
            <p:cNvSpPr>
              <a:spLocks noChangeShapeType="1"/>
            </p:cNvSpPr>
            <p:nvPr/>
          </p:nvSpPr>
          <p:spPr bwMode="auto">
            <a:xfrm rot="-5400000">
              <a:off x="-374" y="2808"/>
              <a:ext cx="2475" cy="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90" name="AutoShape 98"/>
            <p:cNvSpPr>
              <a:spLocks noChangeArrowheads="1"/>
            </p:cNvSpPr>
            <p:nvPr/>
          </p:nvSpPr>
          <p:spPr bwMode="auto">
            <a:xfrm rot="10800000">
              <a:off x="694" y="1436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91" name="Line 99"/>
            <p:cNvSpPr>
              <a:spLocks noChangeShapeType="1"/>
            </p:cNvSpPr>
            <p:nvPr/>
          </p:nvSpPr>
          <p:spPr bwMode="auto">
            <a:xfrm>
              <a:off x="1438" y="2145"/>
              <a:ext cx="406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92" name="Text Box 100"/>
            <p:cNvSpPr txBox="1">
              <a:spLocks noChangeArrowheads="1"/>
            </p:cNvSpPr>
            <p:nvPr/>
          </p:nvSpPr>
          <p:spPr bwMode="auto">
            <a:xfrm flipH="1">
              <a:off x="1224" y="292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193" name="Text Box 101"/>
            <p:cNvSpPr txBox="1">
              <a:spLocks noChangeArrowheads="1"/>
            </p:cNvSpPr>
            <p:nvPr/>
          </p:nvSpPr>
          <p:spPr bwMode="auto">
            <a:xfrm flipH="1">
              <a:off x="1224" y="263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194" name="AutoShape 102"/>
            <p:cNvSpPr>
              <a:spLocks noChangeAspect="1" noChangeArrowheads="1"/>
            </p:cNvSpPr>
            <p:nvPr/>
          </p:nvSpPr>
          <p:spPr bwMode="auto">
            <a:xfrm flipH="1">
              <a:off x="1220" y="3269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95" name="Line 103"/>
            <p:cNvSpPr>
              <a:spLocks noChangeShapeType="1"/>
            </p:cNvSpPr>
            <p:nvPr/>
          </p:nvSpPr>
          <p:spPr bwMode="auto">
            <a:xfrm rot="-5400000">
              <a:off x="488" y="3096"/>
              <a:ext cx="190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96" name="AutoShape 104"/>
            <p:cNvSpPr>
              <a:spLocks noChangeArrowheads="1"/>
            </p:cNvSpPr>
            <p:nvPr/>
          </p:nvSpPr>
          <p:spPr bwMode="auto">
            <a:xfrm rot="10800000">
              <a:off x="1270" y="2010"/>
              <a:ext cx="192" cy="192"/>
            </a:xfrm>
            <a:custGeom>
              <a:avLst/>
              <a:gdLst>
                <a:gd name="T0" fmla="*/ 164 w 21600"/>
                <a:gd name="T1" fmla="*/ 0 h 21600"/>
                <a:gd name="T2" fmla="*/ 137 w 21600"/>
                <a:gd name="T3" fmla="*/ 66 h 21600"/>
                <a:gd name="T4" fmla="*/ 0 w 21600"/>
                <a:gd name="T5" fmla="*/ 186 h 21600"/>
                <a:gd name="T6" fmla="*/ 85 w 21600"/>
                <a:gd name="T7" fmla="*/ 192 h 21600"/>
                <a:gd name="T8" fmla="*/ 170 w 21600"/>
                <a:gd name="T9" fmla="*/ 133 h 21600"/>
                <a:gd name="T10" fmla="*/ 192 w 21600"/>
                <a:gd name="T11" fmla="*/ 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250 h 21600"/>
                <a:gd name="T20" fmla="*/ 191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6" y="0"/>
                  </a:moveTo>
                  <a:lnTo>
                    <a:pt x="15412" y="7424"/>
                  </a:lnTo>
                  <a:lnTo>
                    <a:pt x="17887" y="7424"/>
                  </a:lnTo>
                  <a:lnTo>
                    <a:pt x="17887" y="20202"/>
                  </a:lnTo>
                  <a:lnTo>
                    <a:pt x="0" y="20202"/>
                  </a:lnTo>
                  <a:lnTo>
                    <a:pt x="0" y="21600"/>
                  </a:lnTo>
                  <a:lnTo>
                    <a:pt x="19125" y="21600"/>
                  </a:lnTo>
                  <a:lnTo>
                    <a:pt x="19125" y="7424"/>
                  </a:lnTo>
                  <a:lnTo>
                    <a:pt x="21600" y="7424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97" name="Rectangle 105"/>
            <p:cNvSpPr>
              <a:spLocks noChangeArrowheads="1"/>
            </p:cNvSpPr>
            <p:nvPr/>
          </p:nvSpPr>
          <p:spPr bwMode="auto">
            <a:xfrm>
              <a:off x="1536" y="3810"/>
              <a:ext cx="388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de-DE" sz="2000">
                  <a:solidFill>
                    <a:srgbClr val="FF0000"/>
                  </a:solidFill>
                </a:rPr>
                <a:t>Rücklauf</a:t>
              </a:r>
              <a:r>
                <a:rPr lang="de-DE" sz="2000"/>
                <a:t>: Kreuztest</a:t>
              </a:r>
            </a:p>
          </p:txBody>
        </p:sp>
        <p:sp>
          <p:nvSpPr>
            <p:cNvPr id="49198" name="Line 106"/>
            <p:cNvSpPr>
              <a:spLocks noChangeShapeType="1"/>
            </p:cNvSpPr>
            <p:nvPr/>
          </p:nvSpPr>
          <p:spPr bwMode="auto">
            <a:xfrm>
              <a:off x="288" y="4047"/>
              <a:ext cx="5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99" name="Text Box 107"/>
            <p:cNvSpPr txBox="1">
              <a:spLocks noChangeArrowheads="1"/>
            </p:cNvSpPr>
            <p:nvPr/>
          </p:nvSpPr>
          <p:spPr bwMode="auto">
            <a:xfrm flipH="1">
              <a:off x="360" y="3783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200" name="Text Box 108"/>
            <p:cNvSpPr txBox="1">
              <a:spLocks noChangeArrowheads="1"/>
            </p:cNvSpPr>
            <p:nvPr/>
          </p:nvSpPr>
          <p:spPr bwMode="auto">
            <a:xfrm flipH="1">
              <a:off x="720" y="3783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201" name="Text Box 109"/>
            <p:cNvSpPr txBox="1">
              <a:spLocks noChangeArrowheads="1"/>
            </p:cNvSpPr>
            <p:nvPr/>
          </p:nvSpPr>
          <p:spPr bwMode="auto">
            <a:xfrm flipH="1">
              <a:off x="648" y="2930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202" name="Text Box 110"/>
            <p:cNvSpPr txBox="1">
              <a:spLocks noChangeArrowheads="1"/>
            </p:cNvSpPr>
            <p:nvPr/>
          </p:nvSpPr>
          <p:spPr bwMode="auto">
            <a:xfrm flipH="1">
              <a:off x="648" y="2640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203" name="AutoShape 111"/>
            <p:cNvSpPr>
              <a:spLocks noChangeAspect="1" noChangeArrowheads="1"/>
            </p:cNvSpPr>
            <p:nvPr/>
          </p:nvSpPr>
          <p:spPr bwMode="auto">
            <a:xfrm flipH="1">
              <a:off x="356" y="3268"/>
              <a:ext cx="154" cy="154"/>
            </a:xfrm>
            <a:prstGeom prst="plus">
              <a:avLst>
                <a:gd name="adj" fmla="val 39454"/>
              </a:avLst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04" name="Text Box 112"/>
            <p:cNvSpPr txBox="1">
              <a:spLocks noChangeArrowheads="1"/>
            </p:cNvSpPr>
            <p:nvPr/>
          </p:nvSpPr>
          <p:spPr bwMode="auto">
            <a:xfrm flipH="1">
              <a:off x="360" y="2639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205" name="Text Box 113"/>
            <p:cNvSpPr txBox="1">
              <a:spLocks noChangeArrowheads="1"/>
            </p:cNvSpPr>
            <p:nvPr/>
          </p:nvSpPr>
          <p:spPr bwMode="auto">
            <a:xfrm flipH="1">
              <a:off x="936" y="2928"/>
              <a:ext cx="1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de-DE" sz="2600" b="1">
                  <a:solidFill>
                    <a:srgbClr val="CC6600"/>
                  </a:solidFill>
                </a:rPr>
                <a:t>0</a:t>
              </a:r>
              <a:endParaRPr lang="de-DE" sz="2400">
                <a:solidFill>
                  <a:srgbClr val="CC6600"/>
                </a:solidFill>
              </a:endParaRPr>
            </a:p>
          </p:txBody>
        </p:sp>
        <p:sp>
          <p:nvSpPr>
            <p:cNvPr id="49206" name="Line 114"/>
            <p:cNvSpPr>
              <a:spLocks noChangeShapeType="1"/>
            </p:cNvSpPr>
            <p:nvPr/>
          </p:nvSpPr>
          <p:spPr bwMode="auto">
            <a:xfrm>
              <a:off x="942" y="3912"/>
              <a:ext cx="131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07" name="Line 115"/>
            <p:cNvSpPr>
              <a:spLocks noChangeShapeType="1"/>
            </p:cNvSpPr>
            <p:nvPr/>
          </p:nvSpPr>
          <p:spPr bwMode="auto">
            <a:xfrm>
              <a:off x="1228" y="3912"/>
              <a:ext cx="131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08" name="Line 116"/>
            <p:cNvSpPr>
              <a:spLocks noChangeShapeType="1"/>
            </p:cNvSpPr>
            <p:nvPr/>
          </p:nvSpPr>
          <p:spPr bwMode="auto">
            <a:xfrm>
              <a:off x="1230" y="3634"/>
              <a:ext cx="131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09" name="Line 117"/>
            <p:cNvSpPr>
              <a:spLocks noChangeShapeType="1"/>
            </p:cNvSpPr>
            <p:nvPr/>
          </p:nvSpPr>
          <p:spPr bwMode="auto">
            <a:xfrm>
              <a:off x="602" y="3912"/>
              <a:ext cx="109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588963" y="6527800"/>
            <a:ext cx="4440237" cy="244475"/>
            <a:chOff x="371" y="4112"/>
            <a:chExt cx="2797" cy="154"/>
          </a:xfrm>
        </p:grpSpPr>
        <p:sp>
          <p:nvSpPr>
            <p:cNvPr id="49157" name="Text Box 119"/>
            <p:cNvSpPr txBox="1">
              <a:spLocks noChangeArrowheads="1"/>
            </p:cNvSpPr>
            <p:nvPr/>
          </p:nvSpPr>
          <p:spPr bwMode="auto">
            <a:xfrm flipH="1">
              <a:off x="528" y="4112"/>
              <a:ext cx="26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: Fehlstellungswahrnehmung in Gegenrichtung  </a:t>
              </a:r>
              <a:endParaRPr lang="de-DE" sz="1800">
                <a:solidFill>
                  <a:srgbClr val="CC6600"/>
                </a:solidFill>
              </a:endParaRPr>
            </a:p>
          </p:txBody>
        </p:sp>
        <p:sp>
          <p:nvSpPr>
            <p:cNvPr id="49158" name="Line 120"/>
            <p:cNvSpPr>
              <a:spLocks noChangeAspect="1" noChangeShapeType="1"/>
            </p:cNvSpPr>
            <p:nvPr/>
          </p:nvSpPr>
          <p:spPr bwMode="auto">
            <a:xfrm>
              <a:off x="371" y="4206"/>
              <a:ext cx="109" cy="1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402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Prismatische Feinkorrektion mit Hilfe der Stereopsis: Zusammenfassung der Regeln</a:t>
            </a:r>
            <a:endParaRPr lang="de-DE" smtClean="0"/>
          </a:p>
          <a:p>
            <a:r>
              <a:rPr lang="de-DE" smtClean="0"/>
              <a:t>Erkennen der Stadien von Kompensation und Anpassung bei Winkelfehlsichtigkeit ...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Das normale Binokularsehen</a:t>
            </a:r>
          </a:p>
          <a:p>
            <a:r>
              <a:rPr lang="de-DE" smtClean="0">
                <a:solidFill>
                  <a:srgbClr val="969696"/>
                </a:solidFill>
              </a:rPr>
              <a:t>Ergänzungen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Ausstattung des Prüfraums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Gespräch mit dem Klienten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Vollkorrektion und Unterkorrektion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5943600" y="60801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utoUpdateAnimBg="0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402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Prismatische Feinkorrektion mit Hilfe der Stereopsis: Zusammenfassung der Regeln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Erkennen der Stadien von Kompensation und Anpassung bei Winkelfehlsichtigkeit</a:t>
            </a:r>
          </a:p>
          <a:p>
            <a:r>
              <a:rPr lang="de-DE" smtClean="0"/>
              <a:t>Das normale Binokularsehen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Ergänzungen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Ausstattung des Prüfraums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Gespräch mit dem Klienten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Vollkorrektion und Unterkorrektion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AutoShape 3"/>
          <p:cNvSpPr>
            <a:spLocks noChangeArrowheads="1"/>
          </p:cNvSpPr>
          <p:nvPr/>
        </p:nvSpPr>
        <p:spPr bwMode="auto">
          <a:xfrm>
            <a:off x="4033838" y="1547813"/>
            <a:ext cx="1150937" cy="395287"/>
          </a:xfrm>
          <a:prstGeom prst="flowChartAlternateProcess">
            <a:avLst/>
          </a:prstGeom>
          <a:solidFill>
            <a:srgbClr val="FFFF99"/>
          </a:solidFill>
          <a:ln w="127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de-DE" sz="1800" b="1">
                <a:solidFill>
                  <a:srgbClr val="990000"/>
                </a:solidFill>
              </a:rPr>
              <a:t>Motorik</a:t>
            </a:r>
            <a:endParaRPr lang="de-DE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3998913" y="6267450"/>
            <a:ext cx="1150937" cy="395288"/>
          </a:xfrm>
          <a:prstGeom prst="flowChartAlternateProcess">
            <a:avLst/>
          </a:prstGeom>
          <a:solidFill>
            <a:srgbClr val="FFFF99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800" b="1">
                <a:solidFill>
                  <a:srgbClr val="990000"/>
                </a:solidFill>
              </a:rPr>
              <a:t>Sensorik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3711575" y="5695950"/>
            <a:ext cx="1727200" cy="322263"/>
          </a:xfrm>
          <a:prstGeom prst="flowChartProcess">
            <a:avLst/>
          </a:prstGeom>
          <a:solidFill>
            <a:srgbClr val="FFFF99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990000"/>
                </a:solidFill>
              </a:rPr>
              <a:t>Korrespondenz</a:t>
            </a:r>
            <a:endParaRPr lang="de-DE">
              <a:solidFill>
                <a:schemeClr val="tx2"/>
              </a:solidFill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252538" y="1590675"/>
            <a:ext cx="2781300" cy="933450"/>
            <a:chOff x="789" y="1002"/>
            <a:chExt cx="1752" cy="588"/>
          </a:xfrm>
        </p:grpSpPr>
        <p:sp>
          <p:nvSpPr>
            <p:cNvPr id="52247" name="AutoShape 43"/>
            <p:cNvSpPr>
              <a:spLocks noChangeArrowheads="1"/>
            </p:cNvSpPr>
            <p:nvPr/>
          </p:nvSpPr>
          <p:spPr bwMode="auto">
            <a:xfrm>
              <a:off x="1218" y="1002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Ideal</a:t>
              </a:r>
            </a:p>
          </p:txBody>
        </p:sp>
        <p:sp>
          <p:nvSpPr>
            <p:cNvPr id="52248" name="AutoShape 46"/>
            <p:cNvSpPr>
              <a:spLocks noChangeArrowheads="1"/>
            </p:cNvSpPr>
            <p:nvPr/>
          </p:nvSpPr>
          <p:spPr bwMode="auto">
            <a:xfrm>
              <a:off x="789" y="1387"/>
              <a:ext cx="1587" cy="20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b="1">
                  <a:solidFill>
                    <a:schemeClr val="tx2"/>
                  </a:solidFill>
                </a:rPr>
                <a:t>Winkelrechtsichtigkeit</a:t>
              </a:r>
              <a:endParaRPr lang="de-DE">
                <a:solidFill>
                  <a:schemeClr val="tx2"/>
                </a:solidFill>
              </a:endParaRPr>
            </a:p>
          </p:txBody>
        </p:sp>
        <p:cxnSp>
          <p:nvCxnSpPr>
            <p:cNvPr id="52249" name="AutoShape 49"/>
            <p:cNvCxnSpPr>
              <a:cxnSpLocks noChangeShapeType="1"/>
              <a:stCxn id="52247" idx="3"/>
              <a:endCxn id="152579" idx="1"/>
            </p:cNvCxnSpPr>
            <p:nvPr/>
          </p:nvCxnSpPr>
          <p:spPr bwMode="auto">
            <a:xfrm flipV="1">
              <a:off x="1943" y="1100"/>
              <a:ext cx="598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250" name="AutoShape 50"/>
            <p:cNvCxnSpPr>
              <a:cxnSpLocks noChangeShapeType="1"/>
              <a:stCxn id="52247" idx="2"/>
              <a:endCxn id="52248" idx="0"/>
            </p:cNvCxnSpPr>
            <p:nvPr/>
          </p:nvCxnSpPr>
          <p:spPr bwMode="auto">
            <a:xfrm>
              <a:off x="1581" y="1206"/>
              <a:ext cx="2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252538" y="4762500"/>
            <a:ext cx="2519362" cy="1257300"/>
            <a:chOff x="789" y="3000"/>
            <a:chExt cx="1587" cy="792"/>
          </a:xfrm>
        </p:grpSpPr>
        <p:sp>
          <p:nvSpPr>
            <p:cNvPr id="52242" name="AutoShape 44"/>
            <p:cNvSpPr>
              <a:spLocks noChangeArrowheads="1"/>
            </p:cNvSpPr>
            <p:nvPr/>
          </p:nvSpPr>
          <p:spPr bwMode="auto">
            <a:xfrm>
              <a:off x="1218" y="3588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Ideal</a:t>
              </a:r>
            </a:p>
          </p:txBody>
        </p:sp>
        <p:sp>
          <p:nvSpPr>
            <p:cNvPr id="52243" name="AutoShape 48"/>
            <p:cNvSpPr>
              <a:spLocks noChangeArrowheads="1"/>
            </p:cNvSpPr>
            <p:nvPr/>
          </p:nvSpPr>
          <p:spPr bwMode="auto">
            <a:xfrm>
              <a:off x="789" y="3210"/>
              <a:ext cx="1587" cy="20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Bizentrale Korrespondenz</a:t>
              </a:r>
            </a:p>
          </p:txBody>
        </p:sp>
        <p:cxnSp>
          <p:nvCxnSpPr>
            <p:cNvPr id="52244" name="AutoShape 52"/>
            <p:cNvCxnSpPr>
              <a:cxnSpLocks noChangeShapeType="1"/>
              <a:stCxn id="52242" idx="3"/>
              <a:endCxn id="152581" idx="1"/>
            </p:cNvCxnSpPr>
            <p:nvPr/>
          </p:nvCxnSpPr>
          <p:spPr bwMode="auto">
            <a:xfrm>
              <a:off x="1943" y="3690"/>
              <a:ext cx="39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245" name="AutoShape 53"/>
            <p:cNvCxnSpPr>
              <a:cxnSpLocks noChangeShapeType="1"/>
              <a:stCxn id="52243" idx="2"/>
              <a:endCxn id="52242" idx="0"/>
            </p:cNvCxnSpPr>
            <p:nvPr/>
          </p:nvCxnSpPr>
          <p:spPr bwMode="auto">
            <a:xfrm flipH="1">
              <a:off x="1581" y="3413"/>
              <a:ext cx="2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246" name="AutoShape 54"/>
            <p:cNvCxnSpPr>
              <a:cxnSpLocks noChangeShapeType="1"/>
              <a:stCxn id="52240" idx="2"/>
              <a:endCxn id="52243" idx="0"/>
            </p:cNvCxnSpPr>
            <p:nvPr/>
          </p:nvCxnSpPr>
          <p:spPr bwMode="auto">
            <a:xfrm rot="16200000" flipH="1">
              <a:off x="1240" y="2866"/>
              <a:ext cx="210" cy="47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68300" y="4222750"/>
            <a:ext cx="1927225" cy="539750"/>
            <a:chOff x="232" y="2660"/>
            <a:chExt cx="1214" cy="340"/>
          </a:xfrm>
        </p:grpSpPr>
        <p:sp>
          <p:nvSpPr>
            <p:cNvPr id="52240" name="AutoShape 47"/>
            <p:cNvSpPr>
              <a:spLocks noChangeArrowheads="1"/>
            </p:cNvSpPr>
            <p:nvPr/>
          </p:nvSpPr>
          <p:spPr bwMode="auto">
            <a:xfrm>
              <a:off x="766" y="2660"/>
              <a:ext cx="680" cy="34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Bizentrale</a:t>
              </a:r>
              <a:br>
                <a:rPr lang="de-DE">
                  <a:solidFill>
                    <a:schemeClr val="tx2"/>
                  </a:solidFill>
                </a:rPr>
              </a:br>
              <a:r>
                <a:rPr lang="de-DE">
                  <a:solidFill>
                    <a:schemeClr val="tx2"/>
                  </a:solidFill>
                </a:rPr>
                <a:t> Fusion</a:t>
              </a:r>
            </a:p>
          </p:txBody>
        </p:sp>
        <p:cxnSp>
          <p:nvCxnSpPr>
            <p:cNvPr id="52241" name="AutoShape 55"/>
            <p:cNvCxnSpPr>
              <a:cxnSpLocks noChangeShapeType="1"/>
              <a:stCxn id="52240" idx="1"/>
            </p:cNvCxnSpPr>
            <p:nvPr/>
          </p:nvCxnSpPr>
          <p:spPr bwMode="auto">
            <a:xfrm flipH="1">
              <a:off x="232" y="2830"/>
              <a:ext cx="53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sp>
        <p:nvSpPr>
          <p:cNvPr id="52232" name="Rectangle 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800" smtClean="0"/>
              <a:t>Das normale Binokularsehen</a:t>
            </a:r>
            <a:endParaRPr lang="de-DE" smtClean="0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933575" y="2524125"/>
            <a:ext cx="2065338" cy="4105275"/>
            <a:chOff x="1218" y="1590"/>
            <a:chExt cx="1301" cy="2586"/>
          </a:xfrm>
        </p:grpSpPr>
        <p:sp>
          <p:nvSpPr>
            <p:cNvPr id="52237" name="AutoShape 45"/>
            <p:cNvSpPr>
              <a:spLocks noChangeArrowheads="1"/>
            </p:cNvSpPr>
            <p:nvPr/>
          </p:nvSpPr>
          <p:spPr bwMode="auto">
            <a:xfrm>
              <a:off x="1218" y="3972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Ideal</a:t>
              </a:r>
            </a:p>
          </p:txBody>
        </p:sp>
        <p:cxnSp>
          <p:nvCxnSpPr>
            <p:cNvPr id="52238" name="AutoShape 51"/>
            <p:cNvCxnSpPr>
              <a:cxnSpLocks noChangeShapeType="1"/>
              <a:stCxn id="52237" idx="3"/>
              <a:endCxn id="152580" idx="1"/>
            </p:cNvCxnSpPr>
            <p:nvPr/>
          </p:nvCxnSpPr>
          <p:spPr bwMode="auto">
            <a:xfrm flipV="1">
              <a:off x="1943" y="4073"/>
              <a:ext cx="57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239" name="AutoShape 69"/>
            <p:cNvCxnSpPr>
              <a:cxnSpLocks noChangeShapeType="1"/>
            </p:cNvCxnSpPr>
            <p:nvPr/>
          </p:nvCxnSpPr>
          <p:spPr bwMode="auto">
            <a:xfrm rot="5400000">
              <a:off x="159" y="2649"/>
              <a:ext cx="2484" cy="365"/>
            </a:xfrm>
            <a:prstGeom prst="bentConnector4">
              <a:avLst>
                <a:gd name="adj1" fmla="val 4588"/>
                <a:gd name="adj2" fmla="val 37095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363538" y="3429000"/>
            <a:ext cx="5913437" cy="323850"/>
            <a:chOff x="229" y="2160"/>
            <a:chExt cx="3725" cy="204"/>
          </a:xfrm>
        </p:grpSpPr>
        <p:sp>
          <p:nvSpPr>
            <p:cNvPr id="52235" name="AutoShape 75"/>
            <p:cNvSpPr>
              <a:spLocks noChangeArrowheads="1"/>
            </p:cNvSpPr>
            <p:nvPr/>
          </p:nvSpPr>
          <p:spPr bwMode="auto">
            <a:xfrm>
              <a:off x="2957" y="2160"/>
              <a:ext cx="99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Orthostellung</a:t>
              </a:r>
            </a:p>
          </p:txBody>
        </p:sp>
        <p:cxnSp>
          <p:nvCxnSpPr>
            <p:cNvPr id="52236" name="AutoShape 76"/>
            <p:cNvCxnSpPr>
              <a:cxnSpLocks noChangeShapeType="1"/>
              <a:stCxn id="52235" idx="1"/>
            </p:cNvCxnSpPr>
            <p:nvPr/>
          </p:nvCxnSpPr>
          <p:spPr bwMode="auto">
            <a:xfrm flipH="1">
              <a:off x="229" y="2262"/>
              <a:ext cx="272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 autoUpdateAnimBg="0"/>
      <p:bldP spid="152580" grpId="0" animBg="1" autoUpdateAnimBg="0"/>
      <p:bldP spid="152581" grpId="0" animBg="1" autoUpdateAnimBg="0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1575" y="1547813"/>
            <a:ext cx="1727200" cy="5114925"/>
            <a:chOff x="2338" y="975"/>
            <a:chExt cx="1088" cy="3222"/>
          </a:xfrm>
        </p:grpSpPr>
        <p:sp>
          <p:nvSpPr>
            <p:cNvPr id="153603" name="AutoShape 3"/>
            <p:cNvSpPr>
              <a:spLocks noChangeArrowheads="1"/>
            </p:cNvSpPr>
            <p:nvPr/>
          </p:nvSpPr>
          <p:spPr bwMode="auto">
            <a:xfrm>
              <a:off x="2541" y="975"/>
              <a:ext cx="725" cy="249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de-DE" sz="1800" b="1">
                  <a:solidFill>
                    <a:srgbClr val="990000"/>
                  </a:solidFill>
                </a:rPr>
                <a:t>Motorik</a:t>
              </a:r>
              <a:endParaRPr lang="de-DE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3282" name="AutoShape 4"/>
            <p:cNvSpPr>
              <a:spLocks noChangeArrowheads="1"/>
            </p:cNvSpPr>
            <p:nvPr/>
          </p:nvSpPr>
          <p:spPr bwMode="auto">
            <a:xfrm>
              <a:off x="2519" y="3948"/>
              <a:ext cx="725" cy="249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sz="1800" b="1">
                  <a:solidFill>
                    <a:srgbClr val="990000"/>
                  </a:solidFill>
                </a:rPr>
                <a:t>Sensorik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53283" name="AutoShape 5"/>
            <p:cNvSpPr>
              <a:spLocks noChangeArrowheads="1"/>
            </p:cNvSpPr>
            <p:nvPr/>
          </p:nvSpPr>
          <p:spPr bwMode="auto">
            <a:xfrm>
              <a:off x="2338" y="3588"/>
              <a:ext cx="1088" cy="20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b="1">
                  <a:solidFill>
                    <a:srgbClr val="990000"/>
                  </a:solidFill>
                </a:rPr>
                <a:t>Korrespondenz</a:t>
              </a:r>
              <a:endParaRPr lang="de-D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84775" y="1590675"/>
            <a:ext cx="2697163" cy="936625"/>
            <a:chOff x="3266" y="1002"/>
            <a:chExt cx="1699" cy="590"/>
          </a:xfrm>
        </p:grpSpPr>
        <p:sp>
          <p:nvSpPr>
            <p:cNvPr id="53277" name="AutoShape 7"/>
            <p:cNvSpPr>
              <a:spLocks noChangeArrowheads="1"/>
            </p:cNvSpPr>
            <p:nvPr/>
          </p:nvSpPr>
          <p:spPr bwMode="auto">
            <a:xfrm>
              <a:off x="3812" y="1002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Nicht ideal</a:t>
              </a:r>
            </a:p>
          </p:txBody>
        </p:sp>
        <p:sp>
          <p:nvSpPr>
            <p:cNvPr id="53278" name="AutoShape 8"/>
            <p:cNvSpPr>
              <a:spLocks noChangeArrowheads="1"/>
            </p:cNvSpPr>
            <p:nvPr/>
          </p:nvSpPr>
          <p:spPr bwMode="auto">
            <a:xfrm>
              <a:off x="3378" y="1388"/>
              <a:ext cx="158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b="1">
                  <a:solidFill>
                    <a:schemeClr val="tx2"/>
                  </a:solidFill>
                </a:rPr>
                <a:t>Winkelfehlsichtigkeit</a:t>
              </a:r>
              <a:endParaRPr lang="de-DE">
                <a:solidFill>
                  <a:schemeClr val="tx2"/>
                </a:solidFill>
              </a:endParaRPr>
            </a:p>
          </p:txBody>
        </p:sp>
        <p:cxnSp>
          <p:nvCxnSpPr>
            <p:cNvPr id="53279" name="AutoShape 9"/>
            <p:cNvCxnSpPr>
              <a:cxnSpLocks noChangeShapeType="1"/>
              <a:stCxn id="153603" idx="3"/>
              <a:endCxn id="53277" idx="1"/>
            </p:cNvCxnSpPr>
            <p:nvPr/>
          </p:nvCxnSpPr>
          <p:spPr bwMode="auto">
            <a:xfrm>
              <a:off x="3266" y="1100"/>
              <a:ext cx="546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80" name="AutoShape 10"/>
            <p:cNvCxnSpPr>
              <a:cxnSpLocks noChangeShapeType="1"/>
              <a:stCxn id="53277" idx="2"/>
              <a:endCxn id="53278" idx="0"/>
            </p:cNvCxnSpPr>
            <p:nvPr/>
          </p:nvCxnSpPr>
          <p:spPr bwMode="auto">
            <a:xfrm flipH="1">
              <a:off x="4172" y="1206"/>
              <a:ext cx="3" cy="1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694238" y="2527300"/>
            <a:ext cx="1928812" cy="901700"/>
            <a:chOff x="2957" y="1592"/>
            <a:chExt cx="1215" cy="568"/>
          </a:xfrm>
        </p:grpSpPr>
        <p:sp>
          <p:nvSpPr>
            <p:cNvPr id="53275" name="AutoShape 28"/>
            <p:cNvSpPr>
              <a:spLocks noChangeArrowheads="1"/>
            </p:cNvSpPr>
            <p:nvPr/>
          </p:nvSpPr>
          <p:spPr bwMode="auto">
            <a:xfrm>
              <a:off x="2957" y="1820"/>
              <a:ext cx="997" cy="34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Voll motorische</a:t>
              </a:r>
              <a:br>
                <a:rPr lang="de-DE">
                  <a:solidFill>
                    <a:schemeClr val="tx2"/>
                  </a:solidFill>
                </a:rPr>
              </a:br>
              <a:r>
                <a:rPr lang="de-DE">
                  <a:solidFill>
                    <a:schemeClr val="tx2"/>
                  </a:solidFill>
                </a:rPr>
                <a:t>Kompensation</a:t>
              </a:r>
            </a:p>
          </p:txBody>
        </p:sp>
        <p:cxnSp>
          <p:nvCxnSpPr>
            <p:cNvPr id="53276" name="AutoShape 30"/>
            <p:cNvCxnSpPr>
              <a:cxnSpLocks noChangeShapeType="1"/>
              <a:stCxn id="53278" idx="2"/>
              <a:endCxn id="53275" idx="0"/>
            </p:cNvCxnSpPr>
            <p:nvPr/>
          </p:nvCxnSpPr>
          <p:spPr bwMode="auto">
            <a:xfrm rot="5400000">
              <a:off x="3700" y="1348"/>
              <a:ext cx="228" cy="71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63538" y="3429000"/>
            <a:ext cx="5913437" cy="323850"/>
            <a:chOff x="229" y="2160"/>
            <a:chExt cx="3725" cy="204"/>
          </a:xfrm>
        </p:grpSpPr>
        <p:sp>
          <p:nvSpPr>
            <p:cNvPr id="53273" name="AutoShape 29"/>
            <p:cNvSpPr>
              <a:spLocks noChangeArrowheads="1"/>
            </p:cNvSpPr>
            <p:nvPr/>
          </p:nvSpPr>
          <p:spPr bwMode="auto">
            <a:xfrm>
              <a:off x="2957" y="2160"/>
              <a:ext cx="99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Orthostellung</a:t>
              </a:r>
            </a:p>
          </p:txBody>
        </p:sp>
        <p:cxnSp>
          <p:nvCxnSpPr>
            <p:cNvPr id="53274" name="AutoShape 31"/>
            <p:cNvCxnSpPr>
              <a:cxnSpLocks noChangeShapeType="1"/>
              <a:stCxn id="53273" idx="1"/>
            </p:cNvCxnSpPr>
            <p:nvPr/>
          </p:nvCxnSpPr>
          <p:spPr bwMode="auto">
            <a:xfrm flipH="1">
              <a:off x="229" y="2262"/>
              <a:ext cx="272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3254" name="AutoShape 36"/>
          <p:cNvSpPr>
            <a:spLocks noChangeArrowheads="1"/>
          </p:cNvSpPr>
          <p:nvPr/>
        </p:nvSpPr>
        <p:spPr bwMode="auto">
          <a:xfrm>
            <a:off x="1933575" y="1590675"/>
            <a:ext cx="1150938" cy="323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Ideal</a:t>
            </a:r>
          </a:p>
        </p:txBody>
      </p:sp>
      <p:sp>
        <p:nvSpPr>
          <p:cNvPr id="53255" name="AutoShape 37"/>
          <p:cNvSpPr>
            <a:spLocks noChangeArrowheads="1"/>
          </p:cNvSpPr>
          <p:nvPr/>
        </p:nvSpPr>
        <p:spPr bwMode="auto">
          <a:xfrm>
            <a:off x="1933575" y="5695950"/>
            <a:ext cx="1150938" cy="32385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chemeClr val="tx2"/>
                </a:solidFill>
              </a:rPr>
              <a:t>Ideal</a:t>
            </a:r>
          </a:p>
        </p:txBody>
      </p:sp>
      <p:sp>
        <p:nvSpPr>
          <p:cNvPr id="53256" name="AutoShape 38"/>
          <p:cNvSpPr>
            <a:spLocks noChangeArrowheads="1"/>
          </p:cNvSpPr>
          <p:nvPr/>
        </p:nvSpPr>
        <p:spPr bwMode="auto">
          <a:xfrm>
            <a:off x="1933575" y="6305550"/>
            <a:ext cx="1150938" cy="32385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chemeClr val="tx2"/>
                </a:solidFill>
              </a:rPr>
              <a:t>Ideal</a:t>
            </a:r>
          </a:p>
        </p:txBody>
      </p:sp>
      <p:sp>
        <p:nvSpPr>
          <p:cNvPr id="53257" name="AutoShape 39"/>
          <p:cNvSpPr>
            <a:spLocks noChangeArrowheads="1"/>
          </p:cNvSpPr>
          <p:nvPr/>
        </p:nvSpPr>
        <p:spPr bwMode="auto">
          <a:xfrm>
            <a:off x="1252538" y="2201863"/>
            <a:ext cx="2519362" cy="322262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969696"/>
                </a:solidFill>
              </a:rPr>
              <a:t>Winkelrechtsichtigkeit</a:t>
            </a:r>
            <a:endParaRPr lang="de-DE">
              <a:solidFill>
                <a:srgbClr val="969696"/>
              </a:solidFill>
            </a:endParaRPr>
          </a:p>
        </p:txBody>
      </p:sp>
      <p:sp>
        <p:nvSpPr>
          <p:cNvPr id="53258" name="AutoShape 40"/>
          <p:cNvSpPr>
            <a:spLocks noChangeArrowheads="1"/>
          </p:cNvSpPr>
          <p:nvPr/>
        </p:nvSpPr>
        <p:spPr bwMode="auto">
          <a:xfrm>
            <a:off x="1216025" y="4222750"/>
            <a:ext cx="1079500" cy="53975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chemeClr val="tx2"/>
                </a:solidFill>
              </a:rPr>
              <a:t>Bizentrale</a:t>
            </a:r>
            <a:br>
              <a:rPr lang="de-DE">
                <a:solidFill>
                  <a:schemeClr val="tx2"/>
                </a:solidFill>
              </a:rPr>
            </a:br>
            <a:r>
              <a:rPr lang="de-DE">
                <a:solidFill>
                  <a:schemeClr val="tx2"/>
                </a:solidFill>
              </a:rPr>
              <a:t> Fusion</a:t>
            </a:r>
          </a:p>
        </p:txBody>
      </p:sp>
      <p:sp>
        <p:nvSpPr>
          <p:cNvPr id="53259" name="AutoShape 41"/>
          <p:cNvSpPr>
            <a:spLocks noChangeArrowheads="1"/>
          </p:cNvSpPr>
          <p:nvPr/>
        </p:nvSpPr>
        <p:spPr bwMode="auto">
          <a:xfrm>
            <a:off x="1252538" y="5095875"/>
            <a:ext cx="2519362" cy="322263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chemeClr val="tx2"/>
                </a:solidFill>
              </a:rPr>
              <a:t>Bizentrale Korrespondenz</a:t>
            </a:r>
          </a:p>
        </p:txBody>
      </p:sp>
      <p:cxnSp>
        <p:nvCxnSpPr>
          <p:cNvPr id="53260" name="AutoShape 42"/>
          <p:cNvCxnSpPr>
            <a:cxnSpLocks noChangeShapeType="1"/>
            <a:stCxn id="53254" idx="3"/>
            <a:endCxn id="153603" idx="1"/>
          </p:cNvCxnSpPr>
          <p:nvPr/>
        </p:nvCxnSpPr>
        <p:spPr bwMode="auto">
          <a:xfrm flipV="1">
            <a:off x="3084513" y="1746250"/>
            <a:ext cx="94932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1" name="AutoShape 43"/>
          <p:cNvCxnSpPr>
            <a:cxnSpLocks noChangeShapeType="1"/>
            <a:stCxn id="53254" idx="2"/>
            <a:endCxn id="53257" idx="0"/>
          </p:cNvCxnSpPr>
          <p:nvPr/>
        </p:nvCxnSpPr>
        <p:spPr bwMode="auto">
          <a:xfrm>
            <a:off x="2509838" y="1914525"/>
            <a:ext cx="3175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262" name="AutoShape 44"/>
          <p:cNvCxnSpPr>
            <a:cxnSpLocks noChangeShapeType="1"/>
            <a:stCxn id="53256" idx="3"/>
            <a:endCxn id="53282" idx="1"/>
          </p:cNvCxnSpPr>
          <p:nvPr/>
        </p:nvCxnSpPr>
        <p:spPr bwMode="auto">
          <a:xfrm flipV="1">
            <a:off x="3084513" y="6465888"/>
            <a:ext cx="914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3" name="AutoShape 45"/>
          <p:cNvCxnSpPr>
            <a:cxnSpLocks noChangeShapeType="1"/>
            <a:stCxn id="53255" idx="3"/>
            <a:endCxn id="53283" idx="1"/>
          </p:cNvCxnSpPr>
          <p:nvPr/>
        </p:nvCxnSpPr>
        <p:spPr bwMode="auto">
          <a:xfrm>
            <a:off x="3084513" y="5857875"/>
            <a:ext cx="627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4" name="AutoShape 46"/>
          <p:cNvCxnSpPr>
            <a:cxnSpLocks noChangeShapeType="1"/>
            <a:stCxn id="53259" idx="2"/>
            <a:endCxn id="53255" idx="0"/>
          </p:cNvCxnSpPr>
          <p:nvPr/>
        </p:nvCxnSpPr>
        <p:spPr bwMode="auto">
          <a:xfrm flipH="1">
            <a:off x="2509838" y="5418138"/>
            <a:ext cx="3175" cy="277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265" name="AutoShape 47"/>
          <p:cNvCxnSpPr>
            <a:cxnSpLocks noChangeShapeType="1"/>
            <a:stCxn id="53258" idx="2"/>
            <a:endCxn id="53259" idx="0"/>
          </p:cNvCxnSpPr>
          <p:nvPr/>
        </p:nvCxnSpPr>
        <p:spPr bwMode="auto">
          <a:xfrm rot="16200000" flipH="1">
            <a:off x="1967706" y="4550569"/>
            <a:ext cx="333375" cy="7572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3266" name="AutoShape 48"/>
          <p:cNvCxnSpPr>
            <a:cxnSpLocks noChangeShapeType="1"/>
            <a:stCxn id="53258" idx="1"/>
          </p:cNvCxnSpPr>
          <p:nvPr/>
        </p:nvCxnSpPr>
        <p:spPr bwMode="auto">
          <a:xfrm flipH="1">
            <a:off x="368300" y="4492625"/>
            <a:ext cx="8477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3267" name="AutoShape 49"/>
          <p:cNvCxnSpPr>
            <a:cxnSpLocks noChangeShapeType="1"/>
            <a:stCxn id="53257" idx="2"/>
            <a:endCxn id="53256" idx="1"/>
          </p:cNvCxnSpPr>
          <p:nvPr/>
        </p:nvCxnSpPr>
        <p:spPr bwMode="auto">
          <a:xfrm rot="5400000">
            <a:off x="251619" y="4206081"/>
            <a:ext cx="3943350" cy="579438"/>
          </a:xfrm>
          <a:prstGeom prst="bentConnector4">
            <a:avLst>
              <a:gd name="adj1" fmla="val 4588"/>
              <a:gd name="adj2" fmla="val 37095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68" name="Rectangle 5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800" smtClean="0"/>
              <a:t>Das normale Binokularsehen</a:t>
            </a:r>
            <a:endParaRPr lang="de-DE" smtClean="0"/>
          </a:p>
        </p:txBody>
      </p:sp>
      <p:sp>
        <p:nvSpPr>
          <p:cNvPr id="153655" name="Line 55"/>
          <p:cNvSpPr>
            <a:spLocks noChangeShapeType="1"/>
          </p:cNvSpPr>
          <p:nvPr/>
        </p:nvSpPr>
        <p:spPr bwMode="auto">
          <a:xfrm>
            <a:off x="6296025" y="3200400"/>
            <a:ext cx="666750" cy="0"/>
          </a:xfrm>
          <a:prstGeom prst="line">
            <a:avLst/>
          </a:prstGeom>
          <a:noFill/>
          <a:ln w="50800" cmpd="dbl">
            <a:solidFill>
              <a:srgbClr val="990000"/>
            </a:solidFill>
            <a:prstDash val="sysDot"/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623050" y="2527300"/>
            <a:ext cx="1941513" cy="901700"/>
            <a:chOff x="4172" y="1592"/>
            <a:chExt cx="1223" cy="568"/>
          </a:xfrm>
        </p:grpSpPr>
        <p:sp>
          <p:nvSpPr>
            <p:cNvPr id="53271" name="AutoShape 57"/>
            <p:cNvSpPr>
              <a:spLocks noChangeArrowheads="1"/>
            </p:cNvSpPr>
            <p:nvPr/>
          </p:nvSpPr>
          <p:spPr bwMode="auto">
            <a:xfrm>
              <a:off x="4398" y="1820"/>
              <a:ext cx="997" cy="34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Fixations-</a:t>
              </a:r>
              <a:br>
                <a:rPr lang="de-DE">
                  <a:solidFill>
                    <a:schemeClr val="tx2"/>
                  </a:solidFill>
                </a:rPr>
              </a:br>
              <a:r>
                <a:rPr lang="de-DE">
                  <a:solidFill>
                    <a:schemeClr val="tx2"/>
                  </a:solidFill>
                </a:rPr>
                <a:t>disparation</a:t>
              </a:r>
            </a:p>
          </p:txBody>
        </p:sp>
        <p:cxnSp>
          <p:nvCxnSpPr>
            <p:cNvPr id="53272" name="AutoShape 58"/>
            <p:cNvCxnSpPr>
              <a:cxnSpLocks noChangeShapeType="1"/>
              <a:endCxn id="53271" idx="0"/>
            </p:cNvCxnSpPr>
            <p:nvPr/>
          </p:nvCxnSpPr>
          <p:spPr bwMode="auto">
            <a:xfrm rot="16200000" flipH="1">
              <a:off x="4421" y="1343"/>
              <a:ext cx="228" cy="7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Messung WF / Heterophorie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Messung einer Winkelfehlsichtigkeit: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381000" y="3733800"/>
            <a:ext cx="8324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Messung einer Heterophorie:</a:t>
            </a:r>
            <a:endParaRPr kumimoji="1" lang="de-DE" sz="3000">
              <a:sym typeface="Monotype Sorts" pitchFamily="2" charset="2"/>
            </a:endParaRP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381000" y="2046288"/>
            <a:ext cx="84582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Fusionsreize vorhanden</a:t>
            </a:r>
          </a:p>
          <a:p>
            <a:pPr marL="314325" indent="-3143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>
                <a:sym typeface="Monotype Sorts" pitchFamily="2" charset="2"/>
              </a:rPr>
              <a:t>	 </a:t>
            </a:r>
            <a:r>
              <a:rPr kumimoji="1" lang="de-DE" sz="2800"/>
              <a:t>realitätsnahe Sehbedingungen</a:t>
            </a:r>
          </a:p>
          <a:p>
            <a:pPr marL="314325" indent="-31432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>
                <a:sym typeface="Monotype Sorts" pitchFamily="2" charset="2"/>
              </a:rPr>
              <a:t>	 Ergebnis: </a:t>
            </a:r>
            <a:r>
              <a:rPr kumimoji="1" lang="de-DE" sz="2800" u="sng">
                <a:sym typeface="Monotype Sorts" pitchFamily="2" charset="2"/>
              </a:rPr>
              <a:t>optometrische</a:t>
            </a:r>
            <a:r>
              <a:rPr kumimoji="1" lang="de-DE" sz="2800">
                <a:sym typeface="Monotype Sorts" pitchFamily="2" charset="2"/>
              </a:rPr>
              <a:t> Ruhestellung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381000" y="4298950"/>
            <a:ext cx="8324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Fusionsreize </a:t>
            </a:r>
            <a:r>
              <a:rPr kumimoji="1" lang="de-DE" sz="2800" u="sng"/>
              <a:t>nicht</a:t>
            </a:r>
            <a:r>
              <a:rPr kumimoji="1" lang="de-DE" sz="2800"/>
              <a:t> vorhanden</a:t>
            </a:r>
          </a:p>
          <a:p>
            <a:pPr marL="314325" indent="-314325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</a:t>
            </a:r>
            <a:r>
              <a:rPr kumimoji="1" lang="de-DE" sz="2800">
                <a:sym typeface="Monotype Sorts" pitchFamily="2" charset="2"/>
              </a:rPr>
              <a:t> realitätsferne Sehbedingungen</a:t>
            </a:r>
          </a:p>
          <a:p>
            <a:pPr marL="314325" indent="-314325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>
                <a:sym typeface="Monotype Sorts" pitchFamily="2" charset="2"/>
              </a:rPr>
              <a:t>	 Ergebnis: </a:t>
            </a:r>
            <a:r>
              <a:rPr kumimoji="1" lang="de-DE" sz="2800" u="sng">
                <a:sym typeface="Monotype Sorts" pitchFamily="2" charset="2"/>
              </a:rPr>
              <a:t>fusionsreizfreie</a:t>
            </a:r>
            <a:r>
              <a:rPr kumimoji="1" lang="de-DE" sz="2800">
                <a:sym typeface="Monotype Sorts" pitchFamily="2" charset="2"/>
              </a:rPr>
              <a:t> Ruhestellung</a:t>
            </a:r>
          </a:p>
          <a:p>
            <a:pPr marL="314325" indent="-314325">
              <a:lnSpc>
                <a:spcPct val="90000"/>
              </a:lnSpc>
              <a:spcBef>
                <a:spcPct val="20000"/>
              </a:spcBef>
              <a:spcAft>
                <a:spcPct val="5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>
                <a:sym typeface="Monotype Sorts" pitchFamily="2" charset="2"/>
              </a:rPr>
              <a:t>	 </a:t>
            </a:r>
            <a:r>
              <a:rPr kumimoji="1" lang="de-DE" sz="2800">
                <a:solidFill>
                  <a:srgbClr val="CC0000"/>
                </a:solidFill>
                <a:sym typeface="Monotype Sorts" pitchFamily="2" charset="2"/>
              </a:rPr>
              <a:t>optometrisch bedeutungslos</a:t>
            </a:r>
            <a:endParaRPr kumimoji="1" lang="de-DE" sz="2800"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6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utoUpdateAnimBg="0"/>
      <p:bldP spid="186374" grpId="0" build="p" bldLvl="2" autoUpdateAnimBg="0"/>
      <p:bldP spid="186375" grpId="0" build="p" autoUpdateAnimBg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1575" y="1547813"/>
            <a:ext cx="1727200" cy="5114925"/>
            <a:chOff x="2338" y="975"/>
            <a:chExt cx="1088" cy="3222"/>
          </a:xfrm>
        </p:grpSpPr>
        <p:sp>
          <p:nvSpPr>
            <p:cNvPr id="158723" name="AutoShape 3"/>
            <p:cNvSpPr>
              <a:spLocks noChangeArrowheads="1"/>
            </p:cNvSpPr>
            <p:nvPr/>
          </p:nvSpPr>
          <p:spPr bwMode="auto">
            <a:xfrm>
              <a:off x="2541" y="975"/>
              <a:ext cx="725" cy="249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de-DE" sz="1800" b="1">
                  <a:solidFill>
                    <a:srgbClr val="990000"/>
                  </a:solidFill>
                </a:rPr>
                <a:t>Motorik</a:t>
              </a:r>
              <a:endParaRPr lang="de-DE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4316" name="AutoShape 4"/>
            <p:cNvSpPr>
              <a:spLocks noChangeArrowheads="1"/>
            </p:cNvSpPr>
            <p:nvPr/>
          </p:nvSpPr>
          <p:spPr bwMode="auto">
            <a:xfrm>
              <a:off x="2519" y="3948"/>
              <a:ext cx="725" cy="249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sz="1800" b="1">
                  <a:solidFill>
                    <a:srgbClr val="990000"/>
                  </a:solidFill>
                </a:rPr>
                <a:t>Sensorik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54317" name="AutoShape 5"/>
            <p:cNvSpPr>
              <a:spLocks noChangeArrowheads="1"/>
            </p:cNvSpPr>
            <p:nvPr/>
          </p:nvSpPr>
          <p:spPr bwMode="auto">
            <a:xfrm>
              <a:off x="2338" y="3588"/>
              <a:ext cx="1088" cy="20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b="1">
                  <a:solidFill>
                    <a:srgbClr val="990000"/>
                  </a:solidFill>
                </a:rPr>
                <a:t>Korrespondenz</a:t>
              </a:r>
              <a:endParaRPr lang="de-D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84775" y="1590675"/>
            <a:ext cx="2697163" cy="936625"/>
            <a:chOff x="3266" y="1002"/>
            <a:chExt cx="1699" cy="590"/>
          </a:xfrm>
        </p:grpSpPr>
        <p:sp>
          <p:nvSpPr>
            <p:cNvPr id="54311" name="AutoShape 7"/>
            <p:cNvSpPr>
              <a:spLocks noChangeArrowheads="1"/>
            </p:cNvSpPr>
            <p:nvPr/>
          </p:nvSpPr>
          <p:spPr bwMode="auto">
            <a:xfrm>
              <a:off x="3812" y="1002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Nicht ideal</a:t>
              </a:r>
            </a:p>
          </p:txBody>
        </p:sp>
        <p:sp>
          <p:nvSpPr>
            <p:cNvPr id="54312" name="AutoShape 8"/>
            <p:cNvSpPr>
              <a:spLocks noChangeArrowheads="1"/>
            </p:cNvSpPr>
            <p:nvPr/>
          </p:nvSpPr>
          <p:spPr bwMode="auto">
            <a:xfrm>
              <a:off x="3378" y="1388"/>
              <a:ext cx="158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b="1">
                  <a:solidFill>
                    <a:schemeClr val="tx2"/>
                  </a:solidFill>
                </a:rPr>
                <a:t>Winkelfehlsichtigkeit</a:t>
              </a:r>
              <a:endParaRPr lang="de-DE">
                <a:solidFill>
                  <a:schemeClr val="tx2"/>
                </a:solidFill>
              </a:endParaRPr>
            </a:p>
          </p:txBody>
        </p:sp>
        <p:cxnSp>
          <p:nvCxnSpPr>
            <p:cNvPr id="54313" name="AutoShape 9"/>
            <p:cNvCxnSpPr>
              <a:cxnSpLocks noChangeShapeType="1"/>
              <a:stCxn id="158723" idx="3"/>
              <a:endCxn id="54311" idx="1"/>
            </p:cNvCxnSpPr>
            <p:nvPr/>
          </p:nvCxnSpPr>
          <p:spPr bwMode="auto">
            <a:xfrm>
              <a:off x="3266" y="1100"/>
              <a:ext cx="546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314" name="AutoShape 10"/>
            <p:cNvCxnSpPr>
              <a:cxnSpLocks noChangeShapeType="1"/>
              <a:stCxn id="54311" idx="2"/>
              <a:endCxn id="54312" idx="0"/>
            </p:cNvCxnSpPr>
            <p:nvPr/>
          </p:nvCxnSpPr>
          <p:spPr bwMode="auto">
            <a:xfrm flipH="1">
              <a:off x="4172" y="1206"/>
              <a:ext cx="3" cy="1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623050" y="2527300"/>
            <a:ext cx="1941513" cy="901700"/>
            <a:chOff x="4172" y="1592"/>
            <a:chExt cx="1223" cy="568"/>
          </a:xfrm>
        </p:grpSpPr>
        <p:sp>
          <p:nvSpPr>
            <p:cNvPr id="54309" name="AutoShape 13"/>
            <p:cNvSpPr>
              <a:spLocks noChangeArrowheads="1"/>
            </p:cNvSpPr>
            <p:nvPr/>
          </p:nvSpPr>
          <p:spPr bwMode="auto">
            <a:xfrm>
              <a:off x="4398" y="1820"/>
              <a:ext cx="997" cy="34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Fixations-</a:t>
              </a:r>
              <a:br>
                <a:rPr lang="de-DE">
                  <a:solidFill>
                    <a:schemeClr val="tx2"/>
                  </a:solidFill>
                </a:rPr>
              </a:br>
              <a:r>
                <a:rPr lang="de-DE">
                  <a:solidFill>
                    <a:schemeClr val="tx2"/>
                  </a:solidFill>
                </a:rPr>
                <a:t>disparation</a:t>
              </a:r>
            </a:p>
          </p:txBody>
        </p:sp>
        <p:cxnSp>
          <p:nvCxnSpPr>
            <p:cNvPr id="54310" name="AutoShape 15"/>
            <p:cNvCxnSpPr>
              <a:cxnSpLocks noChangeShapeType="1"/>
              <a:stCxn id="54312" idx="2"/>
              <a:endCxn id="54309" idx="0"/>
            </p:cNvCxnSpPr>
            <p:nvPr/>
          </p:nvCxnSpPr>
          <p:spPr bwMode="auto">
            <a:xfrm rot="16200000" flipH="1">
              <a:off x="4421" y="1343"/>
              <a:ext cx="228" cy="7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149850" y="3429000"/>
            <a:ext cx="3414713" cy="3200400"/>
            <a:chOff x="3244" y="2160"/>
            <a:chExt cx="2151" cy="2016"/>
          </a:xfrm>
        </p:grpSpPr>
        <p:sp>
          <p:nvSpPr>
            <p:cNvPr id="54305" name="AutoShape 12"/>
            <p:cNvSpPr>
              <a:spLocks noChangeArrowheads="1"/>
            </p:cNvSpPr>
            <p:nvPr/>
          </p:nvSpPr>
          <p:spPr bwMode="auto">
            <a:xfrm>
              <a:off x="3810" y="3972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Nicht ideal</a:t>
              </a:r>
            </a:p>
          </p:txBody>
        </p:sp>
        <p:sp>
          <p:nvSpPr>
            <p:cNvPr id="54306" name="AutoShape 14"/>
            <p:cNvSpPr>
              <a:spLocks noChangeArrowheads="1"/>
            </p:cNvSpPr>
            <p:nvPr/>
          </p:nvSpPr>
          <p:spPr bwMode="auto">
            <a:xfrm>
              <a:off x="4398" y="2160"/>
              <a:ext cx="99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Fehlstellung</a:t>
              </a:r>
            </a:p>
          </p:txBody>
        </p:sp>
        <p:cxnSp>
          <p:nvCxnSpPr>
            <p:cNvPr id="54307" name="AutoShape 16"/>
            <p:cNvCxnSpPr>
              <a:cxnSpLocks noChangeShapeType="1"/>
              <a:stCxn id="54306" idx="3"/>
              <a:endCxn id="54305" idx="3"/>
            </p:cNvCxnSpPr>
            <p:nvPr/>
          </p:nvCxnSpPr>
          <p:spPr bwMode="auto">
            <a:xfrm flipH="1">
              <a:off x="4535" y="2262"/>
              <a:ext cx="860" cy="1812"/>
            </a:xfrm>
            <a:prstGeom prst="bentConnector3">
              <a:avLst>
                <a:gd name="adj1" fmla="val -167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4308" name="AutoShape 17"/>
            <p:cNvCxnSpPr>
              <a:cxnSpLocks noChangeShapeType="1"/>
              <a:stCxn id="54316" idx="3"/>
              <a:endCxn id="54305" idx="1"/>
            </p:cNvCxnSpPr>
            <p:nvPr/>
          </p:nvCxnSpPr>
          <p:spPr bwMode="auto">
            <a:xfrm>
              <a:off x="3244" y="4073"/>
              <a:ext cx="56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3538" y="2527300"/>
            <a:ext cx="6259512" cy="1225550"/>
            <a:chOff x="229" y="1592"/>
            <a:chExt cx="3943" cy="772"/>
          </a:xfrm>
        </p:grpSpPr>
        <p:sp>
          <p:nvSpPr>
            <p:cNvPr id="54301" name="AutoShape 19"/>
            <p:cNvSpPr>
              <a:spLocks noChangeArrowheads="1"/>
            </p:cNvSpPr>
            <p:nvPr/>
          </p:nvSpPr>
          <p:spPr bwMode="auto">
            <a:xfrm>
              <a:off x="2957" y="1820"/>
              <a:ext cx="997" cy="34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rgbClr val="969696"/>
                  </a:solidFill>
                </a:rPr>
                <a:t>Voll motorische</a:t>
              </a:r>
              <a:br>
                <a:rPr lang="de-DE">
                  <a:solidFill>
                    <a:srgbClr val="969696"/>
                  </a:solidFill>
                </a:rPr>
              </a:br>
              <a:r>
                <a:rPr lang="de-DE">
                  <a:solidFill>
                    <a:srgbClr val="969696"/>
                  </a:solidFill>
                </a:rPr>
                <a:t>Kompensation</a:t>
              </a:r>
            </a:p>
          </p:txBody>
        </p:sp>
        <p:sp>
          <p:nvSpPr>
            <p:cNvPr id="54302" name="AutoShape 20"/>
            <p:cNvSpPr>
              <a:spLocks noChangeArrowheads="1"/>
            </p:cNvSpPr>
            <p:nvPr/>
          </p:nvSpPr>
          <p:spPr bwMode="auto">
            <a:xfrm>
              <a:off x="2957" y="2160"/>
              <a:ext cx="997" cy="20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rgbClr val="969696"/>
                  </a:solidFill>
                </a:rPr>
                <a:t>Orthostellung</a:t>
              </a:r>
            </a:p>
          </p:txBody>
        </p:sp>
        <p:cxnSp>
          <p:nvCxnSpPr>
            <p:cNvPr id="54303" name="AutoShape 21"/>
            <p:cNvCxnSpPr>
              <a:cxnSpLocks noChangeShapeType="1"/>
              <a:stCxn id="54312" idx="2"/>
              <a:endCxn id="54301" idx="0"/>
            </p:cNvCxnSpPr>
            <p:nvPr/>
          </p:nvCxnSpPr>
          <p:spPr bwMode="auto">
            <a:xfrm rot="5400000">
              <a:off x="3700" y="1348"/>
              <a:ext cx="228" cy="71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4304" name="AutoShape 22"/>
            <p:cNvCxnSpPr>
              <a:cxnSpLocks noChangeShapeType="1"/>
              <a:stCxn id="54302" idx="1"/>
            </p:cNvCxnSpPr>
            <p:nvPr/>
          </p:nvCxnSpPr>
          <p:spPr bwMode="auto">
            <a:xfrm flipH="1">
              <a:off x="229" y="2262"/>
              <a:ext cx="272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4279" name="AutoShape 23"/>
          <p:cNvSpPr>
            <a:spLocks noChangeArrowheads="1"/>
          </p:cNvSpPr>
          <p:nvPr/>
        </p:nvSpPr>
        <p:spPr bwMode="auto">
          <a:xfrm>
            <a:off x="1933575" y="1590675"/>
            <a:ext cx="1150938" cy="323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Ideal</a:t>
            </a:r>
          </a:p>
        </p:txBody>
      </p:sp>
      <p:sp>
        <p:nvSpPr>
          <p:cNvPr id="54280" name="AutoShape 24"/>
          <p:cNvSpPr>
            <a:spLocks noChangeArrowheads="1"/>
          </p:cNvSpPr>
          <p:nvPr/>
        </p:nvSpPr>
        <p:spPr bwMode="auto">
          <a:xfrm>
            <a:off x="1933575" y="5695950"/>
            <a:ext cx="1150938" cy="323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Ideal</a:t>
            </a:r>
          </a:p>
        </p:txBody>
      </p:sp>
      <p:sp>
        <p:nvSpPr>
          <p:cNvPr id="54281" name="AutoShape 25"/>
          <p:cNvSpPr>
            <a:spLocks noChangeArrowheads="1"/>
          </p:cNvSpPr>
          <p:nvPr/>
        </p:nvSpPr>
        <p:spPr bwMode="auto">
          <a:xfrm>
            <a:off x="1933575" y="6305550"/>
            <a:ext cx="1150938" cy="323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Ideal</a:t>
            </a:r>
          </a:p>
        </p:txBody>
      </p:sp>
      <p:sp>
        <p:nvSpPr>
          <p:cNvPr id="54282" name="AutoShape 26"/>
          <p:cNvSpPr>
            <a:spLocks noChangeArrowheads="1"/>
          </p:cNvSpPr>
          <p:nvPr/>
        </p:nvSpPr>
        <p:spPr bwMode="auto">
          <a:xfrm>
            <a:off x="1252538" y="2201863"/>
            <a:ext cx="2519362" cy="322262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969696"/>
                </a:solidFill>
              </a:rPr>
              <a:t>Winkelrechtsichtigkeit</a:t>
            </a:r>
            <a:endParaRPr lang="de-DE">
              <a:solidFill>
                <a:srgbClr val="969696"/>
              </a:solidFill>
            </a:endParaRPr>
          </a:p>
        </p:txBody>
      </p:sp>
      <p:sp>
        <p:nvSpPr>
          <p:cNvPr id="54283" name="AutoShape 27"/>
          <p:cNvSpPr>
            <a:spLocks noChangeArrowheads="1"/>
          </p:cNvSpPr>
          <p:nvPr/>
        </p:nvSpPr>
        <p:spPr bwMode="auto">
          <a:xfrm>
            <a:off x="1216025" y="4222750"/>
            <a:ext cx="1079500" cy="539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Bizentrale</a:t>
            </a:r>
            <a:br>
              <a:rPr lang="de-DE">
                <a:solidFill>
                  <a:srgbClr val="969696"/>
                </a:solidFill>
              </a:rPr>
            </a:br>
            <a:r>
              <a:rPr lang="de-DE">
                <a:solidFill>
                  <a:srgbClr val="969696"/>
                </a:solidFill>
              </a:rPr>
              <a:t> Fusion</a:t>
            </a:r>
          </a:p>
        </p:txBody>
      </p:sp>
      <p:sp>
        <p:nvSpPr>
          <p:cNvPr id="54284" name="AutoShape 28"/>
          <p:cNvSpPr>
            <a:spLocks noChangeArrowheads="1"/>
          </p:cNvSpPr>
          <p:nvPr/>
        </p:nvSpPr>
        <p:spPr bwMode="auto">
          <a:xfrm>
            <a:off x="1252538" y="5095875"/>
            <a:ext cx="2519362" cy="3222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Bizentrale Korrespondenz</a:t>
            </a:r>
          </a:p>
        </p:txBody>
      </p:sp>
      <p:cxnSp>
        <p:nvCxnSpPr>
          <p:cNvPr id="54285" name="AutoShape 29"/>
          <p:cNvCxnSpPr>
            <a:cxnSpLocks noChangeShapeType="1"/>
            <a:stCxn id="54279" idx="3"/>
            <a:endCxn id="158723" idx="1"/>
          </p:cNvCxnSpPr>
          <p:nvPr/>
        </p:nvCxnSpPr>
        <p:spPr bwMode="auto">
          <a:xfrm flipV="1">
            <a:off x="3084513" y="1746250"/>
            <a:ext cx="94932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6" name="AutoShape 30"/>
          <p:cNvCxnSpPr>
            <a:cxnSpLocks noChangeShapeType="1"/>
            <a:stCxn id="54279" idx="2"/>
            <a:endCxn id="54282" idx="0"/>
          </p:cNvCxnSpPr>
          <p:nvPr/>
        </p:nvCxnSpPr>
        <p:spPr bwMode="auto">
          <a:xfrm>
            <a:off x="2509838" y="1914525"/>
            <a:ext cx="3175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7" name="AutoShape 31"/>
          <p:cNvCxnSpPr>
            <a:cxnSpLocks noChangeShapeType="1"/>
            <a:stCxn id="54281" idx="3"/>
            <a:endCxn id="54316" idx="1"/>
          </p:cNvCxnSpPr>
          <p:nvPr/>
        </p:nvCxnSpPr>
        <p:spPr bwMode="auto">
          <a:xfrm flipV="1">
            <a:off x="3084513" y="6465888"/>
            <a:ext cx="914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8" name="AutoShape 32"/>
          <p:cNvCxnSpPr>
            <a:cxnSpLocks noChangeShapeType="1"/>
            <a:stCxn id="54280" idx="3"/>
            <a:endCxn id="54317" idx="1"/>
          </p:cNvCxnSpPr>
          <p:nvPr/>
        </p:nvCxnSpPr>
        <p:spPr bwMode="auto">
          <a:xfrm>
            <a:off x="3084513" y="5857875"/>
            <a:ext cx="627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9" name="AutoShape 33"/>
          <p:cNvCxnSpPr>
            <a:cxnSpLocks noChangeShapeType="1"/>
            <a:stCxn id="54284" idx="2"/>
            <a:endCxn id="54280" idx="0"/>
          </p:cNvCxnSpPr>
          <p:nvPr/>
        </p:nvCxnSpPr>
        <p:spPr bwMode="auto">
          <a:xfrm flipH="1">
            <a:off x="2509838" y="5418138"/>
            <a:ext cx="3175" cy="277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90" name="AutoShape 34"/>
          <p:cNvCxnSpPr>
            <a:cxnSpLocks noChangeShapeType="1"/>
            <a:stCxn id="54283" idx="2"/>
            <a:endCxn id="54284" idx="0"/>
          </p:cNvCxnSpPr>
          <p:nvPr/>
        </p:nvCxnSpPr>
        <p:spPr bwMode="auto">
          <a:xfrm rot="16200000" flipH="1">
            <a:off x="1967706" y="4550569"/>
            <a:ext cx="333375" cy="7572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4291" name="AutoShape 35"/>
          <p:cNvCxnSpPr>
            <a:cxnSpLocks noChangeShapeType="1"/>
            <a:stCxn id="54283" idx="1"/>
          </p:cNvCxnSpPr>
          <p:nvPr/>
        </p:nvCxnSpPr>
        <p:spPr bwMode="auto">
          <a:xfrm flipH="1">
            <a:off x="368300" y="4492625"/>
            <a:ext cx="8477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4292" name="AutoShape 36"/>
          <p:cNvCxnSpPr>
            <a:cxnSpLocks noChangeShapeType="1"/>
            <a:stCxn id="54282" idx="2"/>
            <a:endCxn id="54281" idx="1"/>
          </p:cNvCxnSpPr>
          <p:nvPr/>
        </p:nvCxnSpPr>
        <p:spPr bwMode="auto">
          <a:xfrm rot="5400000">
            <a:off x="251619" y="4206081"/>
            <a:ext cx="3943350" cy="579438"/>
          </a:xfrm>
          <a:prstGeom prst="bentConnector4">
            <a:avLst>
              <a:gd name="adj1" fmla="val 4588"/>
              <a:gd name="adj2" fmla="val 37095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4293" name="Line 37"/>
          <p:cNvSpPr>
            <a:spLocks noChangeShapeType="1"/>
          </p:cNvSpPr>
          <p:nvPr/>
        </p:nvSpPr>
        <p:spPr bwMode="auto">
          <a:xfrm>
            <a:off x="6296025" y="3200400"/>
            <a:ext cx="666750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prstDash val="sysDot"/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4294" name="Rectangle 3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800" smtClean="0"/>
              <a:t>Das normale Binokularsehen</a:t>
            </a:r>
            <a:endParaRPr lang="de-DE" smtClean="0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057775" y="3752850"/>
            <a:ext cx="2716213" cy="981075"/>
            <a:chOff x="3186" y="2364"/>
            <a:chExt cx="1711" cy="618"/>
          </a:xfrm>
        </p:grpSpPr>
        <p:sp>
          <p:nvSpPr>
            <p:cNvPr id="54299" name="AutoShape 42"/>
            <p:cNvSpPr>
              <a:spLocks noChangeArrowheads="1"/>
            </p:cNvSpPr>
            <p:nvPr/>
          </p:nvSpPr>
          <p:spPr bwMode="auto">
            <a:xfrm>
              <a:off x="3186" y="2687"/>
              <a:ext cx="544" cy="295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sz="1800" b="1">
                  <a:solidFill>
                    <a:srgbClr val="990000"/>
                  </a:solidFill>
                </a:rPr>
                <a:t>FD I</a:t>
              </a:r>
              <a:endParaRPr lang="de-DE">
                <a:solidFill>
                  <a:schemeClr val="tx2"/>
                </a:solidFill>
              </a:endParaRPr>
            </a:p>
          </p:txBody>
        </p:sp>
        <p:cxnSp>
          <p:nvCxnSpPr>
            <p:cNvPr id="54300" name="AutoShape 43"/>
            <p:cNvCxnSpPr>
              <a:cxnSpLocks noChangeShapeType="1"/>
              <a:endCxn id="54299" idx="0"/>
            </p:cNvCxnSpPr>
            <p:nvPr/>
          </p:nvCxnSpPr>
          <p:spPr bwMode="auto">
            <a:xfrm rot="5400000">
              <a:off x="4016" y="1806"/>
              <a:ext cx="323" cy="1439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741613" y="4222750"/>
            <a:ext cx="2316162" cy="539750"/>
            <a:chOff x="1727" y="2660"/>
            <a:chExt cx="1459" cy="340"/>
          </a:xfrm>
        </p:grpSpPr>
        <p:sp>
          <p:nvSpPr>
            <p:cNvPr id="54297" name="AutoShape 45"/>
            <p:cNvSpPr>
              <a:spLocks noChangeArrowheads="1"/>
            </p:cNvSpPr>
            <p:nvPr/>
          </p:nvSpPr>
          <p:spPr bwMode="auto">
            <a:xfrm>
              <a:off x="1727" y="2660"/>
              <a:ext cx="680" cy="34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Disparate</a:t>
              </a:r>
              <a:br>
                <a:rPr lang="de-DE">
                  <a:solidFill>
                    <a:schemeClr val="tx2"/>
                  </a:solidFill>
                </a:rPr>
              </a:br>
              <a:r>
                <a:rPr lang="de-DE">
                  <a:solidFill>
                    <a:schemeClr val="tx2"/>
                  </a:solidFill>
                </a:rPr>
                <a:t>Fusion</a:t>
              </a:r>
            </a:p>
          </p:txBody>
        </p:sp>
        <p:cxnSp>
          <p:nvCxnSpPr>
            <p:cNvPr id="54298" name="AutoShape 46"/>
            <p:cNvCxnSpPr>
              <a:cxnSpLocks noChangeShapeType="1"/>
              <a:stCxn id="54299" idx="1"/>
              <a:endCxn id="54297" idx="3"/>
            </p:cNvCxnSpPr>
            <p:nvPr/>
          </p:nvCxnSpPr>
          <p:spPr bwMode="auto">
            <a:xfrm flipH="1" flipV="1">
              <a:off x="2407" y="2830"/>
              <a:ext cx="779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1575" y="1547813"/>
            <a:ext cx="1727200" cy="5114925"/>
            <a:chOff x="2338" y="975"/>
            <a:chExt cx="1088" cy="3222"/>
          </a:xfrm>
        </p:grpSpPr>
        <p:sp>
          <p:nvSpPr>
            <p:cNvPr id="156675" name="AutoShape 3"/>
            <p:cNvSpPr>
              <a:spLocks noChangeArrowheads="1"/>
            </p:cNvSpPr>
            <p:nvPr/>
          </p:nvSpPr>
          <p:spPr bwMode="auto">
            <a:xfrm>
              <a:off x="2541" y="975"/>
              <a:ext cx="725" cy="249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de-DE" sz="1800" b="1">
                  <a:solidFill>
                    <a:srgbClr val="990000"/>
                  </a:solidFill>
                </a:rPr>
                <a:t>Motorik</a:t>
              </a:r>
              <a:endParaRPr lang="de-DE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5342" name="AutoShape 4"/>
            <p:cNvSpPr>
              <a:spLocks noChangeArrowheads="1"/>
            </p:cNvSpPr>
            <p:nvPr/>
          </p:nvSpPr>
          <p:spPr bwMode="auto">
            <a:xfrm>
              <a:off x="2519" y="3948"/>
              <a:ext cx="725" cy="249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sz="1800" b="1">
                  <a:solidFill>
                    <a:srgbClr val="990000"/>
                  </a:solidFill>
                </a:rPr>
                <a:t>Sensorik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55343" name="AutoShape 5"/>
            <p:cNvSpPr>
              <a:spLocks noChangeArrowheads="1"/>
            </p:cNvSpPr>
            <p:nvPr/>
          </p:nvSpPr>
          <p:spPr bwMode="auto">
            <a:xfrm>
              <a:off x="2338" y="3588"/>
              <a:ext cx="1088" cy="20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b="1">
                  <a:solidFill>
                    <a:srgbClr val="990000"/>
                  </a:solidFill>
                </a:rPr>
                <a:t>Korrespondenz</a:t>
              </a:r>
              <a:endParaRPr lang="de-D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84775" y="1590675"/>
            <a:ext cx="2697163" cy="936625"/>
            <a:chOff x="3266" y="1002"/>
            <a:chExt cx="1699" cy="590"/>
          </a:xfrm>
        </p:grpSpPr>
        <p:sp>
          <p:nvSpPr>
            <p:cNvPr id="55337" name="AutoShape 7"/>
            <p:cNvSpPr>
              <a:spLocks noChangeArrowheads="1"/>
            </p:cNvSpPr>
            <p:nvPr/>
          </p:nvSpPr>
          <p:spPr bwMode="auto">
            <a:xfrm>
              <a:off x="3812" y="1002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Nicht ideal</a:t>
              </a:r>
            </a:p>
          </p:txBody>
        </p:sp>
        <p:sp>
          <p:nvSpPr>
            <p:cNvPr id="55338" name="AutoShape 8"/>
            <p:cNvSpPr>
              <a:spLocks noChangeArrowheads="1"/>
            </p:cNvSpPr>
            <p:nvPr/>
          </p:nvSpPr>
          <p:spPr bwMode="auto">
            <a:xfrm>
              <a:off x="3378" y="1388"/>
              <a:ext cx="158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b="1">
                  <a:solidFill>
                    <a:schemeClr val="tx2"/>
                  </a:solidFill>
                </a:rPr>
                <a:t>Winkelfehlsichtigkeit</a:t>
              </a:r>
              <a:endParaRPr lang="de-DE">
                <a:solidFill>
                  <a:schemeClr val="tx2"/>
                </a:solidFill>
              </a:endParaRPr>
            </a:p>
          </p:txBody>
        </p:sp>
        <p:cxnSp>
          <p:nvCxnSpPr>
            <p:cNvPr id="55339" name="AutoShape 9"/>
            <p:cNvCxnSpPr>
              <a:cxnSpLocks noChangeShapeType="1"/>
              <a:stCxn id="156675" idx="3"/>
              <a:endCxn id="55337" idx="1"/>
            </p:cNvCxnSpPr>
            <p:nvPr/>
          </p:nvCxnSpPr>
          <p:spPr bwMode="auto">
            <a:xfrm>
              <a:off x="3266" y="1100"/>
              <a:ext cx="546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340" name="AutoShape 10"/>
            <p:cNvCxnSpPr>
              <a:cxnSpLocks noChangeShapeType="1"/>
              <a:stCxn id="55337" idx="2"/>
              <a:endCxn id="55338" idx="0"/>
            </p:cNvCxnSpPr>
            <p:nvPr/>
          </p:nvCxnSpPr>
          <p:spPr bwMode="auto">
            <a:xfrm flipH="1">
              <a:off x="4172" y="1206"/>
              <a:ext cx="3" cy="1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149850" y="2527300"/>
            <a:ext cx="3414713" cy="4102100"/>
            <a:chOff x="3244" y="1592"/>
            <a:chExt cx="2151" cy="2584"/>
          </a:xfrm>
        </p:grpSpPr>
        <p:sp>
          <p:nvSpPr>
            <p:cNvPr id="55331" name="AutoShape 12"/>
            <p:cNvSpPr>
              <a:spLocks noChangeArrowheads="1"/>
            </p:cNvSpPr>
            <p:nvPr/>
          </p:nvSpPr>
          <p:spPr bwMode="auto">
            <a:xfrm>
              <a:off x="3810" y="3972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Nicht ideal</a:t>
              </a:r>
            </a:p>
          </p:txBody>
        </p:sp>
        <p:sp>
          <p:nvSpPr>
            <p:cNvPr id="55332" name="AutoShape 13"/>
            <p:cNvSpPr>
              <a:spLocks noChangeArrowheads="1"/>
            </p:cNvSpPr>
            <p:nvPr/>
          </p:nvSpPr>
          <p:spPr bwMode="auto">
            <a:xfrm>
              <a:off x="4398" y="1820"/>
              <a:ext cx="997" cy="34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Fixations-</a:t>
              </a:r>
              <a:br>
                <a:rPr lang="de-DE">
                  <a:solidFill>
                    <a:schemeClr val="tx2"/>
                  </a:solidFill>
                </a:rPr>
              </a:br>
              <a:r>
                <a:rPr lang="de-DE">
                  <a:solidFill>
                    <a:schemeClr val="tx2"/>
                  </a:solidFill>
                </a:rPr>
                <a:t>disparation</a:t>
              </a:r>
            </a:p>
          </p:txBody>
        </p:sp>
        <p:sp>
          <p:nvSpPr>
            <p:cNvPr id="55333" name="AutoShape 14"/>
            <p:cNvSpPr>
              <a:spLocks noChangeArrowheads="1"/>
            </p:cNvSpPr>
            <p:nvPr/>
          </p:nvSpPr>
          <p:spPr bwMode="auto">
            <a:xfrm>
              <a:off x="4398" y="2160"/>
              <a:ext cx="99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Fehlstellung</a:t>
              </a:r>
            </a:p>
          </p:txBody>
        </p:sp>
        <p:cxnSp>
          <p:nvCxnSpPr>
            <p:cNvPr id="55334" name="AutoShape 15"/>
            <p:cNvCxnSpPr>
              <a:cxnSpLocks noChangeShapeType="1"/>
              <a:stCxn id="55338" idx="2"/>
              <a:endCxn id="55332" idx="0"/>
            </p:cNvCxnSpPr>
            <p:nvPr/>
          </p:nvCxnSpPr>
          <p:spPr bwMode="auto">
            <a:xfrm rot="16200000" flipH="1">
              <a:off x="4421" y="1343"/>
              <a:ext cx="228" cy="7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5335" name="AutoShape 16"/>
            <p:cNvCxnSpPr>
              <a:cxnSpLocks noChangeShapeType="1"/>
              <a:stCxn id="55333" idx="3"/>
              <a:endCxn id="55331" idx="3"/>
            </p:cNvCxnSpPr>
            <p:nvPr/>
          </p:nvCxnSpPr>
          <p:spPr bwMode="auto">
            <a:xfrm flipH="1">
              <a:off x="4535" y="2262"/>
              <a:ext cx="860" cy="1812"/>
            </a:xfrm>
            <a:prstGeom prst="bentConnector3">
              <a:avLst>
                <a:gd name="adj1" fmla="val -167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5336" name="AutoShape 17"/>
            <p:cNvCxnSpPr>
              <a:cxnSpLocks noChangeShapeType="1"/>
              <a:stCxn id="55342" idx="3"/>
              <a:endCxn id="55331" idx="1"/>
            </p:cNvCxnSpPr>
            <p:nvPr/>
          </p:nvCxnSpPr>
          <p:spPr bwMode="auto">
            <a:xfrm>
              <a:off x="3244" y="4073"/>
              <a:ext cx="56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5301" name="AutoShape 18"/>
          <p:cNvSpPr>
            <a:spLocks noChangeArrowheads="1"/>
          </p:cNvSpPr>
          <p:nvPr/>
        </p:nvSpPr>
        <p:spPr bwMode="auto">
          <a:xfrm>
            <a:off x="5057775" y="4265613"/>
            <a:ext cx="863600" cy="468312"/>
          </a:xfrm>
          <a:prstGeom prst="flowChartAlternateProcess">
            <a:avLst/>
          </a:prstGeom>
          <a:solidFill>
            <a:srgbClr val="FFFF99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800" b="1">
                <a:solidFill>
                  <a:srgbClr val="990000"/>
                </a:solidFill>
              </a:rPr>
              <a:t>FD I</a:t>
            </a:r>
            <a:endParaRPr lang="de-DE">
              <a:solidFill>
                <a:schemeClr val="tx2"/>
              </a:solidFill>
            </a:endParaRPr>
          </a:p>
        </p:txBody>
      </p:sp>
      <p:cxnSp>
        <p:nvCxnSpPr>
          <p:cNvPr id="55302" name="AutoShape 21"/>
          <p:cNvCxnSpPr>
            <a:cxnSpLocks noChangeShapeType="1"/>
            <a:stCxn id="55333" idx="2"/>
            <a:endCxn id="55301" idx="0"/>
          </p:cNvCxnSpPr>
          <p:nvPr/>
        </p:nvCxnSpPr>
        <p:spPr bwMode="auto">
          <a:xfrm rot="5400000">
            <a:off x="6375400" y="2867025"/>
            <a:ext cx="512763" cy="2284413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63538" y="2527300"/>
            <a:ext cx="6259512" cy="1225550"/>
            <a:chOff x="229" y="1592"/>
            <a:chExt cx="3943" cy="772"/>
          </a:xfrm>
        </p:grpSpPr>
        <p:sp>
          <p:nvSpPr>
            <p:cNvPr id="55327" name="AutoShape 28"/>
            <p:cNvSpPr>
              <a:spLocks noChangeArrowheads="1"/>
            </p:cNvSpPr>
            <p:nvPr/>
          </p:nvSpPr>
          <p:spPr bwMode="auto">
            <a:xfrm>
              <a:off x="2957" y="1820"/>
              <a:ext cx="997" cy="34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rgbClr val="969696"/>
                  </a:solidFill>
                </a:rPr>
                <a:t>Voll motorische</a:t>
              </a:r>
              <a:br>
                <a:rPr lang="de-DE">
                  <a:solidFill>
                    <a:srgbClr val="969696"/>
                  </a:solidFill>
                </a:rPr>
              </a:br>
              <a:r>
                <a:rPr lang="de-DE">
                  <a:solidFill>
                    <a:srgbClr val="969696"/>
                  </a:solidFill>
                </a:rPr>
                <a:t>Kompensation</a:t>
              </a:r>
            </a:p>
          </p:txBody>
        </p:sp>
        <p:sp>
          <p:nvSpPr>
            <p:cNvPr id="55328" name="AutoShape 29"/>
            <p:cNvSpPr>
              <a:spLocks noChangeArrowheads="1"/>
            </p:cNvSpPr>
            <p:nvPr/>
          </p:nvSpPr>
          <p:spPr bwMode="auto">
            <a:xfrm>
              <a:off x="2957" y="2160"/>
              <a:ext cx="997" cy="20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rgbClr val="969696"/>
                  </a:solidFill>
                </a:rPr>
                <a:t>Orthostellung</a:t>
              </a:r>
            </a:p>
          </p:txBody>
        </p:sp>
        <p:cxnSp>
          <p:nvCxnSpPr>
            <p:cNvPr id="55329" name="AutoShape 30"/>
            <p:cNvCxnSpPr>
              <a:cxnSpLocks noChangeShapeType="1"/>
              <a:stCxn id="55338" idx="2"/>
              <a:endCxn id="55327" idx="0"/>
            </p:cNvCxnSpPr>
            <p:nvPr/>
          </p:nvCxnSpPr>
          <p:spPr bwMode="auto">
            <a:xfrm rot="5400000">
              <a:off x="3700" y="1348"/>
              <a:ext cx="228" cy="71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5330" name="AutoShape 31"/>
            <p:cNvCxnSpPr>
              <a:cxnSpLocks noChangeShapeType="1"/>
              <a:stCxn id="55328" idx="1"/>
            </p:cNvCxnSpPr>
            <p:nvPr/>
          </p:nvCxnSpPr>
          <p:spPr bwMode="auto">
            <a:xfrm flipH="1">
              <a:off x="229" y="2262"/>
              <a:ext cx="272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5304" name="AutoShape 32"/>
          <p:cNvSpPr>
            <a:spLocks noChangeArrowheads="1"/>
          </p:cNvSpPr>
          <p:nvPr/>
        </p:nvSpPr>
        <p:spPr bwMode="auto">
          <a:xfrm>
            <a:off x="2741613" y="4222750"/>
            <a:ext cx="1079500" cy="53975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chemeClr val="tx2"/>
                </a:solidFill>
              </a:rPr>
              <a:t>Disparate</a:t>
            </a:r>
            <a:br>
              <a:rPr lang="de-DE">
                <a:solidFill>
                  <a:schemeClr val="tx2"/>
                </a:solidFill>
              </a:rPr>
            </a:br>
            <a:r>
              <a:rPr lang="de-DE">
                <a:solidFill>
                  <a:schemeClr val="tx2"/>
                </a:solidFill>
              </a:rPr>
              <a:t>Fusion</a:t>
            </a:r>
          </a:p>
        </p:txBody>
      </p:sp>
      <p:cxnSp>
        <p:nvCxnSpPr>
          <p:cNvPr id="55305" name="AutoShape 33"/>
          <p:cNvCxnSpPr>
            <a:cxnSpLocks noChangeShapeType="1"/>
            <a:stCxn id="55301" idx="1"/>
            <a:endCxn id="55304" idx="3"/>
          </p:cNvCxnSpPr>
          <p:nvPr/>
        </p:nvCxnSpPr>
        <p:spPr bwMode="auto">
          <a:xfrm flipH="1" flipV="1">
            <a:off x="3821113" y="4492625"/>
            <a:ext cx="1236662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06" name="AutoShape 34"/>
          <p:cNvCxnSpPr>
            <a:cxnSpLocks noChangeShapeType="1"/>
            <a:stCxn id="55304" idx="2"/>
            <a:endCxn id="55312" idx="0"/>
          </p:cNvCxnSpPr>
          <p:nvPr/>
        </p:nvCxnSpPr>
        <p:spPr bwMode="auto">
          <a:xfrm rot="5400000">
            <a:off x="2730500" y="4545013"/>
            <a:ext cx="333375" cy="7683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5307" name="AutoShape 36"/>
          <p:cNvSpPr>
            <a:spLocks noChangeArrowheads="1"/>
          </p:cNvSpPr>
          <p:nvPr/>
        </p:nvSpPr>
        <p:spPr bwMode="auto">
          <a:xfrm>
            <a:off x="1933575" y="1590675"/>
            <a:ext cx="1150938" cy="323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Ideal</a:t>
            </a:r>
          </a:p>
        </p:txBody>
      </p:sp>
      <p:sp>
        <p:nvSpPr>
          <p:cNvPr id="55308" name="AutoShape 37"/>
          <p:cNvSpPr>
            <a:spLocks noChangeArrowheads="1"/>
          </p:cNvSpPr>
          <p:nvPr/>
        </p:nvSpPr>
        <p:spPr bwMode="auto">
          <a:xfrm>
            <a:off x="1933575" y="5695950"/>
            <a:ext cx="1150938" cy="32385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chemeClr val="tx2"/>
                </a:solidFill>
              </a:rPr>
              <a:t>Ideal</a:t>
            </a:r>
          </a:p>
        </p:txBody>
      </p:sp>
      <p:sp>
        <p:nvSpPr>
          <p:cNvPr id="55309" name="AutoShape 38"/>
          <p:cNvSpPr>
            <a:spLocks noChangeArrowheads="1"/>
          </p:cNvSpPr>
          <p:nvPr/>
        </p:nvSpPr>
        <p:spPr bwMode="auto">
          <a:xfrm>
            <a:off x="1933575" y="6305550"/>
            <a:ext cx="1150938" cy="323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Ideal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55310" name="AutoShape 39"/>
          <p:cNvSpPr>
            <a:spLocks noChangeArrowheads="1"/>
          </p:cNvSpPr>
          <p:nvPr/>
        </p:nvSpPr>
        <p:spPr bwMode="auto">
          <a:xfrm>
            <a:off x="1252538" y="2201863"/>
            <a:ext cx="2519362" cy="322262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969696"/>
                </a:solidFill>
              </a:rPr>
              <a:t>Winkelrechtsichtigkeit</a:t>
            </a:r>
            <a:endParaRPr lang="de-DE">
              <a:solidFill>
                <a:srgbClr val="969696"/>
              </a:solidFill>
            </a:endParaRPr>
          </a:p>
        </p:txBody>
      </p:sp>
      <p:sp>
        <p:nvSpPr>
          <p:cNvPr id="55311" name="AutoShape 40"/>
          <p:cNvSpPr>
            <a:spLocks noChangeArrowheads="1"/>
          </p:cNvSpPr>
          <p:nvPr/>
        </p:nvSpPr>
        <p:spPr bwMode="auto">
          <a:xfrm>
            <a:off x="1216025" y="4222750"/>
            <a:ext cx="1079500" cy="539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Bizentrale</a:t>
            </a:r>
            <a:br>
              <a:rPr lang="de-DE">
                <a:solidFill>
                  <a:srgbClr val="969696"/>
                </a:solidFill>
              </a:rPr>
            </a:br>
            <a:r>
              <a:rPr lang="de-DE">
                <a:solidFill>
                  <a:srgbClr val="969696"/>
                </a:solidFill>
              </a:rPr>
              <a:t> Fusion</a:t>
            </a:r>
          </a:p>
        </p:txBody>
      </p:sp>
      <p:sp>
        <p:nvSpPr>
          <p:cNvPr id="55312" name="AutoShape 41"/>
          <p:cNvSpPr>
            <a:spLocks noChangeArrowheads="1"/>
          </p:cNvSpPr>
          <p:nvPr/>
        </p:nvSpPr>
        <p:spPr bwMode="auto">
          <a:xfrm>
            <a:off x="1252538" y="5095875"/>
            <a:ext cx="2519362" cy="322263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chemeClr val="tx2"/>
                </a:solidFill>
              </a:rPr>
              <a:t>Bizentrale Korrespondenz</a:t>
            </a:r>
          </a:p>
        </p:txBody>
      </p:sp>
      <p:cxnSp>
        <p:nvCxnSpPr>
          <p:cNvPr id="55313" name="AutoShape 42"/>
          <p:cNvCxnSpPr>
            <a:cxnSpLocks noChangeShapeType="1"/>
            <a:stCxn id="55307" idx="3"/>
            <a:endCxn id="156675" idx="1"/>
          </p:cNvCxnSpPr>
          <p:nvPr/>
        </p:nvCxnSpPr>
        <p:spPr bwMode="auto">
          <a:xfrm flipV="1">
            <a:off x="3084513" y="1746250"/>
            <a:ext cx="94932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4" name="AutoShape 43"/>
          <p:cNvCxnSpPr>
            <a:cxnSpLocks noChangeShapeType="1"/>
            <a:stCxn id="55307" idx="2"/>
            <a:endCxn id="55310" idx="0"/>
          </p:cNvCxnSpPr>
          <p:nvPr/>
        </p:nvCxnSpPr>
        <p:spPr bwMode="auto">
          <a:xfrm>
            <a:off x="2509838" y="1914525"/>
            <a:ext cx="3175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15" name="AutoShape 44"/>
          <p:cNvCxnSpPr>
            <a:cxnSpLocks noChangeShapeType="1"/>
            <a:stCxn id="55309" idx="3"/>
            <a:endCxn id="55342" idx="1"/>
          </p:cNvCxnSpPr>
          <p:nvPr/>
        </p:nvCxnSpPr>
        <p:spPr bwMode="auto">
          <a:xfrm flipV="1">
            <a:off x="3084513" y="6465888"/>
            <a:ext cx="914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6" name="AutoShape 45"/>
          <p:cNvCxnSpPr>
            <a:cxnSpLocks noChangeShapeType="1"/>
            <a:stCxn id="55308" idx="3"/>
            <a:endCxn id="55343" idx="1"/>
          </p:cNvCxnSpPr>
          <p:nvPr/>
        </p:nvCxnSpPr>
        <p:spPr bwMode="auto">
          <a:xfrm>
            <a:off x="3084513" y="5857875"/>
            <a:ext cx="627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7" name="AutoShape 46"/>
          <p:cNvCxnSpPr>
            <a:cxnSpLocks noChangeShapeType="1"/>
            <a:stCxn id="55312" idx="2"/>
            <a:endCxn id="55308" idx="0"/>
          </p:cNvCxnSpPr>
          <p:nvPr/>
        </p:nvCxnSpPr>
        <p:spPr bwMode="auto">
          <a:xfrm flipH="1">
            <a:off x="2509838" y="5418138"/>
            <a:ext cx="3175" cy="277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18" name="AutoShape 47"/>
          <p:cNvCxnSpPr>
            <a:cxnSpLocks noChangeShapeType="1"/>
            <a:stCxn id="55311" idx="2"/>
            <a:endCxn id="55312" idx="0"/>
          </p:cNvCxnSpPr>
          <p:nvPr/>
        </p:nvCxnSpPr>
        <p:spPr bwMode="auto">
          <a:xfrm rot="16200000" flipH="1">
            <a:off x="1967706" y="4550569"/>
            <a:ext cx="333375" cy="7572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5319" name="AutoShape 48"/>
          <p:cNvCxnSpPr>
            <a:cxnSpLocks noChangeShapeType="1"/>
            <a:stCxn id="55311" idx="1"/>
          </p:cNvCxnSpPr>
          <p:nvPr/>
        </p:nvCxnSpPr>
        <p:spPr bwMode="auto">
          <a:xfrm flipH="1">
            <a:off x="368300" y="4492625"/>
            <a:ext cx="8477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5320" name="AutoShape 49"/>
          <p:cNvCxnSpPr>
            <a:cxnSpLocks noChangeShapeType="1"/>
            <a:stCxn id="55310" idx="2"/>
            <a:endCxn id="55309" idx="1"/>
          </p:cNvCxnSpPr>
          <p:nvPr/>
        </p:nvCxnSpPr>
        <p:spPr bwMode="auto">
          <a:xfrm rot="5400000">
            <a:off x="251619" y="4206081"/>
            <a:ext cx="3943350" cy="579438"/>
          </a:xfrm>
          <a:prstGeom prst="bentConnector4">
            <a:avLst>
              <a:gd name="adj1" fmla="val 4588"/>
              <a:gd name="adj2" fmla="val 37095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6722" name="Line 50"/>
          <p:cNvSpPr>
            <a:spLocks noChangeShapeType="1"/>
          </p:cNvSpPr>
          <p:nvPr/>
        </p:nvSpPr>
        <p:spPr bwMode="auto">
          <a:xfrm>
            <a:off x="5943600" y="4495800"/>
            <a:ext cx="1392238" cy="0"/>
          </a:xfrm>
          <a:prstGeom prst="line">
            <a:avLst/>
          </a:prstGeom>
          <a:noFill/>
          <a:ln w="50800" cmpd="dbl">
            <a:solidFill>
              <a:srgbClr val="990000"/>
            </a:solidFill>
            <a:prstDash val="sysDot"/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322" name="Line 51"/>
          <p:cNvSpPr>
            <a:spLocks noChangeShapeType="1"/>
          </p:cNvSpPr>
          <p:nvPr/>
        </p:nvSpPr>
        <p:spPr bwMode="auto">
          <a:xfrm>
            <a:off x="6296025" y="3200400"/>
            <a:ext cx="666750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prstDash val="sysDot"/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5323" name="Rectangle 5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800" smtClean="0"/>
              <a:t>Das normale Binokularsehen</a:t>
            </a:r>
            <a:endParaRPr lang="de-DE" smtClean="0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7343775" y="3752850"/>
            <a:ext cx="863600" cy="981075"/>
            <a:chOff x="4626" y="2364"/>
            <a:chExt cx="544" cy="618"/>
          </a:xfrm>
        </p:grpSpPr>
        <p:sp>
          <p:nvSpPr>
            <p:cNvPr id="55325" name="AutoShape 54"/>
            <p:cNvSpPr>
              <a:spLocks noChangeArrowheads="1"/>
            </p:cNvSpPr>
            <p:nvPr/>
          </p:nvSpPr>
          <p:spPr bwMode="auto">
            <a:xfrm>
              <a:off x="4626" y="2687"/>
              <a:ext cx="544" cy="295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sz="1800" b="1">
                  <a:solidFill>
                    <a:srgbClr val="990000"/>
                  </a:solidFill>
                </a:rPr>
                <a:t>FD II</a:t>
              </a:r>
              <a:endParaRPr lang="de-DE">
                <a:solidFill>
                  <a:schemeClr val="tx2"/>
                </a:solidFill>
              </a:endParaRPr>
            </a:p>
          </p:txBody>
        </p:sp>
        <p:cxnSp>
          <p:nvCxnSpPr>
            <p:cNvPr id="55326" name="AutoShape 55"/>
            <p:cNvCxnSpPr>
              <a:cxnSpLocks noChangeShapeType="1"/>
              <a:endCxn id="55325" idx="0"/>
            </p:cNvCxnSpPr>
            <p:nvPr/>
          </p:nvCxnSpPr>
          <p:spPr bwMode="auto">
            <a:xfrm>
              <a:off x="4897" y="2364"/>
              <a:ext cx="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22" grpId="0" animBg="1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1575" y="1547813"/>
            <a:ext cx="1727200" cy="5114925"/>
            <a:chOff x="2338" y="975"/>
            <a:chExt cx="1088" cy="3222"/>
          </a:xfrm>
        </p:grpSpPr>
        <p:sp>
          <p:nvSpPr>
            <p:cNvPr id="160771" name="AutoShape 3"/>
            <p:cNvSpPr>
              <a:spLocks noChangeArrowheads="1"/>
            </p:cNvSpPr>
            <p:nvPr/>
          </p:nvSpPr>
          <p:spPr bwMode="auto">
            <a:xfrm>
              <a:off x="2541" y="975"/>
              <a:ext cx="725" cy="249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de-DE" sz="1800" b="1">
                  <a:solidFill>
                    <a:srgbClr val="990000"/>
                  </a:solidFill>
                </a:rPr>
                <a:t>Motorik</a:t>
              </a:r>
              <a:endParaRPr lang="de-DE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6372" name="AutoShape 4"/>
            <p:cNvSpPr>
              <a:spLocks noChangeArrowheads="1"/>
            </p:cNvSpPr>
            <p:nvPr/>
          </p:nvSpPr>
          <p:spPr bwMode="auto">
            <a:xfrm>
              <a:off x="2519" y="3948"/>
              <a:ext cx="725" cy="249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sz="1800" b="1">
                  <a:solidFill>
                    <a:srgbClr val="990000"/>
                  </a:solidFill>
                </a:rPr>
                <a:t>Sensorik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56373" name="AutoShape 5"/>
            <p:cNvSpPr>
              <a:spLocks noChangeArrowheads="1"/>
            </p:cNvSpPr>
            <p:nvPr/>
          </p:nvSpPr>
          <p:spPr bwMode="auto">
            <a:xfrm>
              <a:off x="2338" y="3588"/>
              <a:ext cx="1088" cy="20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b="1">
                  <a:solidFill>
                    <a:srgbClr val="990000"/>
                  </a:solidFill>
                </a:rPr>
                <a:t>Korrespondenz</a:t>
              </a:r>
              <a:endParaRPr lang="de-D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84775" y="1590675"/>
            <a:ext cx="2697163" cy="936625"/>
            <a:chOff x="3266" y="1002"/>
            <a:chExt cx="1699" cy="590"/>
          </a:xfrm>
        </p:grpSpPr>
        <p:sp>
          <p:nvSpPr>
            <p:cNvPr id="56367" name="AutoShape 7"/>
            <p:cNvSpPr>
              <a:spLocks noChangeArrowheads="1"/>
            </p:cNvSpPr>
            <p:nvPr/>
          </p:nvSpPr>
          <p:spPr bwMode="auto">
            <a:xfrm>
              <a:off x="3812" y="1002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Nicht ideal</a:t>
              </a:r>
            </a:p>
          </p:txBody>
        </p:sp>
        <p:sp>
          <p:nvSpPr>
            <p:cNvPr id="56368" name="AutoShape 8"/>
            <p:cNvSpPr>
              <a:spLocks noChangeArrowheads="1"/>
            </p:cNvSpPr>
            <p:nvPr/>
          </p:nvSpPr>
          <p:spPr bwMode="auto">
            <a:xfrm>
              <a:off x="3378" y="1388"/>
              <a:ext cx="158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b="1">
                  <a:solidFill>
                    <a:schemeClr val="tx2"/>
                  </a:solidFill>
                </a:rPr>
                <a:t>Winkelfehlsichtigkeit</a:t>
              </a:r>
              <a:endParaRPr lang="de-DE">
                <a:solidFill>
                  <a:schemeClr val="tx2"/>
                </a:solidFill>
              </a:endParaRPr>
            </a:p>
          </p:txBody>
        </p:sp>
        <p:cxnSp>
          <p:nvCxnSpPr>
            <p:cNvPr id="56369" name="AutoShape 9"/>
            <p:cNvCxnSpPr>
              <a:cxnSpLocks noChangeShapeType="1"/>
              <a:stCxn id="160771" idx="3"/>
              <a:endCxn id="56367" idx="1"/>
            </p:cNvCxnSpPr>
            <p:nvPr/>
          </p:nvCxnSpPr>
          <p:spPr bwMode="auto">
            <a:xfrm>
              <a:off x="3266" y="1100"/>
              <a:ext cx="546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370" name="AutoShape 10"/>
            <p:cNvCxnSpPr>
              <a:cxnSpLocks noChangeShapeType="1"/>
              <a:stCxn id="56367" idx="2"/>
              <a:endCxn id="56368" idx="0"/>
            </p:cNvCxnSpPr>
            <p:nvPr/>
          </p:nvCxnSpPr>
          <p:spPr bwMode="auto">
            <a:xfrm flipH="1">
              <a:off x="4172" y="1206"/>
              <a:ext cx="3" cy="1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149850" y="2527300"/>
            <a:ext cx="3414713" cy="4102100"/>
            <a:chOff x="3244" y="1592"/>
            <a:chExt cx="2151" cy="2584"/>
          </a:xfrm>
        </p:grpSpPr>
        <p:sp>
          <p:nvSpPr>
            <p:cNvPr id="56361" name="AutoShape 12"/>
            <p:cNvSpPr>
              <a:spLocks noChangeArrowheads="1"/>
            </p:cNvSpPr>
            <p:nvPr/>
          </p:nvSpPr>
          <p:spPr bwMode="auto">
            <a:xfrm>
              <a:off x="3810" y="3972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Nicht ideal</a:t>
              </a:r>
            </a:p>
          </p:txBody>
        </p:sp>
        <p:sp>
          <p:nvSpPr>
            <p:cNvPr id="56362" name="AutoShape 13"/>
            <p:cNvSpPr>
              <a:spLocks noChangeArrowheads="1"/>
            </p:cNvSpPr>
            <p:nvPr/>
          </p:nvSpPr>
          <p:spPr bwMode="auto">
            <a:xfrm>
              <a:off x="4398" y="1820"/>
              <a:ext cx="997" cy="34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Fixations-</a:t>
              </a:r>
              <a:br>
                <a:rPr lang="de-DE">
                  <a:solidFill>
                    <a:schemeClr val="tx2"/>
                  </a:solidFill>
                </a:rPr>
              </a:br>
              <a:r>
                <a:rPr lang="de-DE">
                  <a:solidFill>
                    <a:schemeClr val="tx2"/>
                  </a:solidFill>
                </a:rPr>
                <a:t>disparation</a:t>
              </a:r>
            </a:p>
          </p:txBody>
        </p:sp>
        <p:sp>
          <p:nvSpPr>
            <p:cNvPr id="56363" name="AutoShape 14"/>
            <p:cNvSpPr>
              <a:spLocks noChangeArrowheads="1"/>
            </p:cNvSpPr>
            <p:nvPr/>
          </p:nvSpPr>
          <p:spPr bwMode="auto">
            <a:xfrm>
              <a:off x="4398" y="2160"/>
              <a:ext cx="99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Fehlstellung</a:t>
              </a:r>
            </a:p>
          </p:txBody>
        </p:sp>
        <p:cxnSp>
          <p:nvCxnSpPr>
            <p:cNvPr id="56364" name="AutoShape 15"/>
            <p:cNvCxnSpPr>
              <a:cxnSpLocks noChangeShapeType="1"/>
              <a:stCxn id="56368" idx="2"/>
              <a:endCxn id="56362" idx="0"/>
            </p:cNvCxnSpPr>
            <p:nvPr/>
          </p:nvCxnSpPr>
          <p:spPr bwMode="auto">
            <a:xfrm rot="16200000" flipH="1">
              <a:off x="4421" y="1343"/>
              <a:ext cx="228" cy="7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6365" name="AutoShape 16"/>
            <p:cNvCxnSpPr>
              <a:cxnSpLocks noChangeShapeType="1"/>
              <a:stCxn id="56363" idx="3"/>
              <a:endCxn id="56361" idx="3"/>
            </p:cNvCxnSpPr>
            <p:nvPr/>
          </p:nvCxnSpPr>
          <p:spPr bwMode="auto">
            <a:xfrm flipH="1">
              <a:off x="4535" y="2262"/>
              <a:ext cx="860" cy="1812"/>
            </a:xfrm>
            <a:prstGeom prst="bentConnector3">
              <a:avLst>
                <a:gd name="adj1" fmla="val -167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6366" name="AutoShape 17"/>
            <p:cNvCxnSpPr>
              <a:cxnSpLocks noChangeShapeType="1"/>
              <a:stCxn id="56372" idx="3"/>
              <a:endCxn id="56361" idx="1"/>
            </p:cNvCxnSpPr>
            <p:nvPr/>
          </p:nvCxnSpPr>
          <p:spPr bwMode="auto">
            <a:xfrm>
              <a:off x="3244" y="4073"/>
              <a:ext cx="56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6325" name="AutoShape 18"/>
          <p:cNvSpPr>
            <a:spLocks noChangeArrowheads="1"/>
          </p:cNvSpPr>
          <p:nvPr/>
        </p:nvSpPr>
        <p:spPr bwMode="auto">
          <a:xfrm>
            <a:off x="5057775" y="4265613"/>
            <a:ext cx="863600" cy="46831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1800" b="1">
                <a:solidFill>
                  <a:srgbClr val="969696"/>
                </a:solidFill>
              </a:rPr>
              <a:t>FD I</a:t>
            </a:r>
            <a:endParaRPr lang="de-DE">
              <a:solidFill>
                <a:srgbClr val="969696"/>
              </a:solidFill>
            </a:endParaRPr>
          </a:p>
        </p:txBody>
      </p:sp>
      <p:cxnSp>
        <p:nvCxnSpPr>
          <p:cNvPr id="56326" name="AutoShape 19"/>
          <p:cNvCxnSpPr>
            <a:cxnSpLocks noChangeShapeType="1"/>
            <a:stCxn id="56363" idx="2"/>
            <a:endCxn id="56325" idx="0"/>
          </p:cNvCxnSpPr>
          <p:nvPr/>
        </p:nvCxnSpPr>
        <p:spPr bwMode="auto">
          <a:xfrm rot="5400000">
            <a:off x="6375400" y="2867025"/>
            <a:ext cx="512763" cy="2284413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63538" y="2527300"/>
            <a:ext cx="6259512" cy="1225550"/>
            <a:chOff x="229" y="1592"/>
            <a:chExt cx="3943" cy="772"/>
          </a:xfrm>
        </p:grpSpPr>
        <p:sp>
          <p:nvSpPr>
            <p:cNvPr id="56357" name="AutoShape 21"/>
            <p:cNvSpPr>
              <a:spLocks noChangeArrowheads="1"/>
            </p:cNvSpPr>
            <p:nvPr/>
          </p:nvSpPr>
          <p:spPr bwMode="auto">
            <a:xfrm>
              <a:off x="2957" y="1820"/>
              <a:ext cx="997" cy="340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rgbClr val="969696"/>
                  </a:solidFill>
                </a:rPr>
                <a:t>Voll motorische</a:t>
              </a:r>
              <a:br>
                <a:rPr lang="de-DE">
                  <a:solidFill>
                    <a:srgbClr val="969696"/>
                  </a:solidFill>
                </a:rPr>
              </a:br>
              <a:r>
                <a:rPr lang="de-DE">
                  <a:solidFill>
                    <a:srgbClr val="969696"/>
                  </a:solidFill>
                </a:rPr>
                <a:t>Kompensation</a:t>
              </a:r>
            </a:p>
          </p:txBody>
        </p:sp>
        <p:sp>
          <p:nvSpPr>
            <p:cNvPr id="56358" name="AutoShape 22"/>
            <p:cNvSpPr>
              <a:spLocks noChangeArrowheads="1"/>
            </p:cNvSpPr>
            <p:nvPr/>
          </p:nvSpPr>
          <p:spPr bwMode="auto">
            <a:xfrm>
              <a:off x="2957" y="2160"/>
              <a:ext cx="997" cy="20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rgbClr val="969696"/>
                  </a:solidFill>
                </a:rPr>
                <a:t>Orthostellung</a:t>
              </a:r>
            </a:p>
          </p:txBody>
        </p:sp>
        <p:cxnSp>
          <p:nvCxnSpPr>
            <p:cNvPr id="56359" name="AutoShape 23"/>
            <p:cNvCxnSpPr>
              <a:cxnSpLocks noChangeShapeType="1"/>
              <a:stCxn id="56368" idx="2"/>
              <a:endCxn id="56357" idx="0"/>
            </p:cNvCxnSpPr>
            <p:nvPr/>
          </p:nvCxnSpPr>
          <p:spPr bwMode="auto">
            <a:xfrm rot="5400000">
              <a:off x="3700" y="1348"/>
              <a:ext cx="228" cy="71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6360" name="AutoShape 24"/>
            <p:cNvCxnSpPr>
              <a:cxnSpLocks noChangeShapeType="1"/>
              <a:stCxn id="56358" idx="1"/>
            </p:cNvCxnSpPr>
            <p:nvPr/>
          </p:nvCxnSpPr>
          <p:spPr bwMode="auto">
            <a:xfrm flipH="1">
              <a:off x="229" y="2262"/>
              <a:ext cx="272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6328" name="AutoShape 25"/>
          <p:cNvSpPr>
            <a:spLocks noChangeArrowheads="1"/>
          </p:cNvSpPr>
          <p:nvPr/>
        </p:nvSpPr>
        <p:spPr bwMode="auto">
          <a:xfrm>
            <a:off x="2741613" y="4222750"/>
            <a:ext cx="1079500" cy="539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Disparate</a:t>
            </a:r>
            <a:br>
              <a:rPr lang="de-DE">
                <a:solidFill>
                  <a:srgbClr val="969696"/>
                </a:solidFill>
              </a:rPr>
            </a:br>
            <a:r>
              <a:rPr lang="de-DE">
                <a:solidFill>
                  <a:srgbClr val="969696"/>
                </a:solidFill>
              </a:rPr>
              <a:t>Fusion</a:t>
            </a:r>
          </a:p>
        </p:txBody>
      </p:sp>
      <p:cxnSp>
        <p:nvCxnSpPr>
          <p:cNvPr id="56329" name="AutoShape 26"/>
          <p:cNvCxnSpPr>
            <a:cxnSpLocks noChangeShapeType="1"/>
            <a:stCxn id="56325" idx="1"/>
            <a:endCxn id="56328" idx="3"/>
          </p:cNvCxnSpPr>
          <p:nvPr/>
        </p:nvCxnSpPr>
        <p:spPr bwMode="auto">
          <a:xfrm flipH="1" flipV="1">
            <a:off x="3821113" y="4492625"/>
            <a:ext cx="1236662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0" name="AutoShape 27"/>
          <p:cNvCxnSpPr>
            <a:cxnSpLocks noChangeShapeType="1"/>
            <a:stCxn id="56328" idx="2"/>
            <a:endCxn id="56336" idx="0"/>
          </p:cNvCxnSpPr>
          <p:nvPr/>
        </p:nvCxnSpPr>
        <p:spPr bwMode="auto">
          <a:xfrm rot="5400000">
            <a:off x="2730500" y="4545013"/>
            <a:ext cx="333375" cy="7683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6331" name="AutoShape 28"/>
          <p:cNvSpPr>
            <a:spLocks noChangeArrowheads="1"/>
          </p:cNvSpPr>
          <p:nvPr/>
        </p:nvSpPr>
        <p:spPr bwMode="auto">
          <a:xfrm>
            <a:off x="1933575" y="1590675"/>
            <a:ext cx="1150938" cy="323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Ideal</a:t>
            </a:r>
          </a:p>
        </p:txBody>
      </p:sp>
      <p:sp>
        <p:nvSpPr>
          <p:cNvPr id="56332" name="AutoShape 29"/>
          <p:cNvSpPr>
            <a:spLocks noChangeArrowheads="1"/>
          </p:cNvSpPr>
          <p:nvPr/>
        </p:nvSpPr>
        <p:spPr bwMode="auto">
          <a:xfrm>
            <a:off x="1933575" y="5695950"/>
            <a:ext cx="1150938" cy="323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Ideal</a:t>
            </a:r>
          </a:p>
        </p:txBody>
      </p:sp>
      <p:sp>
        <p:nvSpPr>
          <p:cNvPr id="56333" name="AutoShape 30"/>
          <p:cNvSpPr>
            <a:spLocks noChangeArrowheads="1"/>
          </p:cNvSpPr>
          <p:nvPr/>
        </p:nvSpPr>
        <p:spPr bwMode="auto">
          <a:xfrm>
            <a:off x="1933575" y="6305550"/>
            <a:ext cx="1150938" cy="3238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Ideal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56334" name="AutoShape 31"/>
          <p:cNvSpPr>
            <a:spLocks noChangeArrowheads="1"/>
          </p:cNvSpPr>
          <p:nvPr/>
        </p:nvSpPr>
        <p:spPr bwMode="auto">
          <a:xfrm>
            <a:off x="1252538" y="2201863"/>
            <a:ext cx="2519362" cy="322262"/>
          </a:xfrm>
          <a:prstGeom prst="flowChartProcess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b="1">
                <a:solidFill>
                  <a:srgbClr val="969696"/>
                </a:solidFill>
              </a:rPr>
              <a:t>Winkelrechtsichtigkeit</a:t>
            </a:r>
            <a:endParaRPr lang="de-DE">
              <a:solidFill>
                <a:srgbClr val="969696"/>
              </a:solidFill>
            </a:endParaRPr>
          </a:p>
        </p:txBody>
      </p:sp>
      <p:sp>
        <p:nvSpPr>
          <p:cNvPr id="56335" name="AutoShape 32"/>
          <p:cNvSpPr>
            <a:spLocks noChangeArrowheads="1"/>
          </p:cNvSpPr>
          <p:nvPr/>
        </p:nvSpPr>
        <p:spPr bwMode="auto">
          <a:xfrm>
            <a:off x="1216025" y="4222750"/>
            <a:ext cx="1079500" cy="5397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Bizentrale</a:t>
            </a:r>
            <a:br>
              <a:rPr lang="de-DE">
                <a:solidFill>
                  <a:srgbClr val="969696"/>
                </a:solidFill>
              </a:rPr>
            </a:br>
            <a:r>
              <a:rPr lang="de-DE">
                <a:solidFill>
                  <a:srgbClr val="969696"/>
                </a:solidFill>
              </a:rPr>
              <a:t> Fusion</a:t>
            </a:r>
          </a:p>
        </p:txBody>
      </p:sp>
      <p:sp>
        <p:nvSpPr>
          <p:cNvPr id="56336" name="AutoShape 33"/>
          <p:cNvSpPr>
            <a:spLocks noChangeArrowheads="1"/>
          </p:cNvSpPr>
          <p:nvPr/>
        </p:nvSpPr>
        <p:spPr bwMode="auto">
          <a:xfrm>
            <a:off x="1252538" y="5095875"/>
            <a:ext cx="2519362" cy="3222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>
                <a:solidFill>
                  <a:srgbClr val="969696"/>
                </a:solidFill>
              </a:rPr>
              <a:t>Bizentrale Korrespondenz</a:t>
            </a:r>
          </a:p>
        </p:txBody>
      </p:sp>
      <p:cxnSp>
        <p:nvCxnSpPr>
          <p:cNvPr id="56337" name="AutoShape 34"/>
          <p:cNvCxnSpPr>
            <a:cxnSpLocks noChangeShapeType="1"/>
            <a:stCxn id="56331" idx="3"/>
            <a:endCxn id="160771" idx="1"/>
          </p:cNvCxnSpPr>
          <p:nvPr/>
        </p:nvCxnSpPr>
        <p:spPr bwMode="auto">
          <a:xfrm flipV="1">
            <a:off x="3084513" y="1746250"/>
            <a:ext cx="94932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8" name="AutoShape 35"/>
          <p:cNvCxnSpPr>
            <a:cxnSpLocks noChangeShapeType="1"/>
            <a:stCxn id="56331" idx="2"/>
            <a:endCxn id="56334" idx="0"/>
          </p:cNvCxnSpPr>
          <p:nvPr/>
        </p:nvCxnSpPr>
        <p:spPr bwMode="auto">
          <a:xfrm>
            <a:off x="2509838" y="1914525"/>
            <a:ext cx="3175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9" name="AutoShape 36"/>
          <p:cNvCxnSpPr>
            <a:cxnSpLocks noChangeShapeType="1"/>
            <a:stCxn id="56333" idx="3"/>
            <a:endCxn id="56372" idx="1"/>
          </p:cNvCxnSpPr>
          <p:nvPr/>
        </p:nvCxnSpPr>
        <p:spPr bwMode="auto">
          <a:xfrm flipV="1">
            <a:off x="3084513" y="6465888"/>
            <a:ext cx="914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0" name="AutoShape 37"/>
          <p:cNvCxnSpPr>
            <a:cxnSpLocks noChangeShapeType="1"/>
            <a:stCxn id="56332" idx="3"/>
            <a:endCxn id="56373" idx="1"/>
          </p:cNvCxnSpPr>
          <p:nvPr/>
        </p:nvCxnSpPr>
        <p:spPr bwMode="auto">
          <a:xfrm>
            <a:off x="3084513" y="5857875"/>
            <a:ext cx="627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1" name="AutoShape 38"/>
          <p:cNvCxnSpPr>
            <a:cxnSpLocks noChangeShapeType="1"/>
            <a:stCxn id="56336" idx="2"/>
            <a:endCxn id="56332" idx="0"/>
          </p:cNvCxnSpPr>
          <p:nvPr/>
        </p:nvCxnSpPr>
        <p:spPr bwMode="auto">
          <a:xfrm flipH="1">
            <a:off x="2509838" y="5418138"/>
            <a:ext cx="3175" cy="277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42" name="AutoShape 39"/>
          <p:cNvCxnSpPr>
            <a:cxnSpLocks noChangeShapeType="1"/>
            <a:stCxn id="56335" idx="2"/>
            <a:endCxn id="56336" idx="0"/>
          </p:cNvCxnSpPr>
          <p:nvPr/>
        </p:nvCxnSpPr>
        <p:spPr bwMode="auto">
          <a:xfrm rot="16200000" flipH="1">
            <a:off x="1967706" y="4550569"/>
            <a:ext cx="333375" cy="7572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6343" name="AutoShape 40"/>
          <p:cNvCxnSpPr>
            <a:cxnSpLocks noChangeShapeType="1"/>
            <a:stCxn id="56335" idx="1"/>
          </p:cNvCxnSpPr>
          <p:nvPr/>
        </p:nvCxnSpPr>
        <p:spPr bwMode="auto">
          <a:xfrm flipH="1">
            <a:off x="368300" y="4492625"/>
            <a:ext cx="8477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6344" name="AutoShape 41"/>
          <p:cNvCxnSpPr>
            <a:cxnSpLocks noChangeShapeType="1"/>
            <a:stCxn id="56334" idx="2"/>
            <a:endCxn id="56333" idx="1"/>
          </p:cNvCxnSpPr>
          <p:nvPr/>
        </p:nvCxnSpPr>
        <p:spPr bwMode="auto">
          <a:xfrm rot="5400000">
            <a:off x="251619" y="4206081"/>
            <a:ext cx="3943350" cy="579438"/>
          </a:xfrm>
          <a:prstGeom prst="bentConnector4">
            <a:avLst>
              <a:gd name="adj1" fmla="val 4588"/>
              <a:gd name="adj2" fmla="val 37095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6345" name="Line 42"/>
          <p:cNvSpPr>
            <a:spLocks noChangeShapeType="1"/>
          </p:cNvSpPr>
          <p:nvPr/>
        </p:nvSpPr>
        <p:spPr bwMode="auto">
          <a:xfrm>
            <a:off x="5943600" y="4495800"/>
            <a:ext cx="1392238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prstDash val="sysDot"/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46" name="Line 43"/>
          <p:cNvSpPr>
            <a:spLocks noChangeShapeType="1"/>
          </p:cNvSpPr>
          <p:nvPr/>
        </p:nvSpPr>
        <p:spPr bwMode="auto">
          <a:xfrm>
            <a:off x="6296025" y="3200400"/>
            <a:ext cx="666750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prstDash val="sysDot"/>
            <a:round/>
            <a:headEnd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56347" name="Rectangle 4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800" smtClean="0"/>
              <a:t>Das normale Binokularsehen</a:t>
            </a:r>
            <a:endParaRPr lang="de-DE" smtClean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343775" y="3752850"/>
            <a:ext cx="863600" cy="981075"/>
            <a:chOff x="4626" y="2364"/>
            <a:chExt cx="544" cy="618"/>
          </a:xfrm>
        </p:grpSpPr>
        <p:sp>
          <p:nvSpPr>
            <p:cNvPr id="56355" name="AutoShape 46"/>
            <p:cNvSpPr>
              <a:spLocks noChangeArrowheads="1"/>
            </p:cNvSpPr>
            <p:nvPr/>
          </p:nvSpPr>
          <p:spPr bwMode="auto">
            <a:xfrm>
              <a:off x="4626" y="2687"/>
              <a:ext cx="544" cy="295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sz="1800" b="1">
                  <a:solidFill>
                    <a:srgbClr val="990000"/>
                  </a:solidFill>
                </a:rPr>
                <a:t>FD II</a:t>
              </a:r>
              <a:endParaRPr lang="de-DE">
                <a:solidFill>
                  <a:schemeClr val="tx2"/>
                </a:solidFill>
              </a:endParaRPr>
            </a:p>
          </p:txBody>
        </p:sp>
        <p:cxnSp>
          <p:nvCxnSpPr>
            <p:cNvPr id="56356" name="AutoShape 47"/>
            <p:cNvCxnSpPr>
              <a:cxnSpLocks noChangeShapeType="1"/>
              <a:endCxn id="56355" idx="0"/>
            </p:cNvCxnSpPr>
            <p:nvPr/>
          </p:nvCxnSpPr>
          <p:spPr bwMode="auto">
            <a:xfrm>
              <a:off x="4897" y="2364"/>
              <a:ext cx="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367338" y="4733925"/>
            <a:ext cx="2519362" cy="1285875"/>
            <a:chOff x="3381" y="2982"/>
            <a:chExt cx="1587" cy="810"/>
          </a:xfrm>
        </p:grpSpPr>
        <p:sp>
          <p:nvSpPr>
            <p:cNvPr id="56350" name="AutoShape 49"/>
            <p:cNvSpPr>
              <a:spLocks noChangeArrowheads="1"/>
            </p:cNvSpPr>
            <p:nvPr/>
          </p:nvSpPr>
          <p:spPr bwMode="auto">
            <a:xfrm>
              <a:off x="3810" y="3588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Nicht ideal</a:t>
              </a:r>
            </a:p>
          </p:txBody>
        </p:sp>
        <p:sp>
          <p:nvSpPr>
            <p:cNvPr id="56351" name="AutoShape 50"/>
            <p:cNvSpPr>
              <a:spLocks noChangeArrowheads="1"/>
            </p:cNvSpPr>
            <p:nvPr/>
          </p:nvSpPr>
          <p:spPr bwMode="auto">
            <a:xfrm>
              <a:off x="3381" y="3210"/>
              <a:ext cx="158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Disparate Korrespondenz</a:t>
              </a:r>
            </a:p>
          </p:txBody>
        </p:sp>
        <p:cxnSp>
          <p:nvCxnSpPr>
            <p:cNvPr id="56352" name="AutoShape 51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426" y="3690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353" name="AutoShape 52"/>
            <p:cNvCxnSpPr>
              <a:cxnSpLocks noChangeShapeType="1"/>
              <a:stCxn id="56351" idx="2"/>
              <a:endCxn id="56350" idx="0"/>
            </p:cNvCxnSpPr>
            <p:nvPr/>
          </p:nvCxnSpPr>
          <p:spPr bwMode="auto">
            <a:xfrm flipH="1">
              <a:off x="4173" y="3414"/>
              <a:ext cx="2" cy="1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354" name="AutoShape 53"/>
            <p:cNvCxnSpPr>
              <a:cxnSpLocks noChangeShapeType="1"/>
              <a:endCxn id="56351" idx="0"/>
            </p:cNvCxnSpPr>
            <p:nvPr/>
          </p:nvCxnSpPr>
          <p:spPr bwMode="auto">
            <a:xfrm rot="5400000">
              <a:off x="4423" y="2734"/>
              <a:ext cx="228" cy="72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63538" y="1547813"/>
            <a:ext cx="8201025" cy="5114925"/>
            <a:chOff x="229" y="975"/>
            <a:chExt cx="5166" cy="322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338" y="975"/>
              <a:ext cx="1088" cy="3222"/>
              <a:chOff x="2338" y="975"/>
              <a:chExt cx="1088" cy="3222"/>
            </a:xfrm>
          </p:grpSpPr>
          <p:sp>
            <p:nvSpPr>
              <p:cNvPr id="157699" name="AutoShape 3"/>
              <p:cNvSpPr>
                <a:spLocks noChangeArrowheads="1"/>
              </p:cNvSpPr>
              <p:nvPr/>
            </p:nvSpPr>
            <p:spPr bwMode="auto">
              <a:xfrm>
                <a:off x="2541" y="975"/>
                <a:ext cx="725" cy="249"/>
              </a:xfrm>
              <a:prstGeom prst="flowChartAlternateProcess">
                <a:avLst/>
              </a:prstGeom>
              <a:solidFill>
                <a:srgbClr val="FFFF99"/>
              </a:solidFill>
              <a:ln w="12700">
                <a:solidFill>
                  <a:srgbClr val="99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de-DE" sz="1800" b="1">
                    <a:solidFill>
                      <a:srgbClr val="990000"/>
                    </a:solidFill>
                  </a:rPr>
                  <a:t>Motorik</a:t>
                </a:r>
                <a:endParaRPr lang="de-DE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57396" name="AutoShape 4"/>
              <p:cNvSpPr>
                <a:spLocks noChangeArrowheads="1"/>
              </p:cNvSpPr>
              <p:nvPr/>
            </p:nvSpPr>
            <p:spPr bwMode="auto">
              <a:xfrm>
                <a:off x="2519" y="3948"/>
                <a:ext cx="725" cy="249"/>
              </a:xfrm>
              <a:prstGeom prst="flowChartAlternateProcess">
                <a:avLst/>
              </a:prstGeom>
              <a:solidFill>
                <a:srgbClr val="FFFF99"/>
              </a:solidFill>
              <a:ln w="12700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1800" b="1">
                    <a:solidFill>
                      <a:srgbClr val="990000"/>
                    </a:solidFill>
                  </a:rPr>
                  <a:t>Sensorik</a:t>
                </a:r>
                <a:endParaRPr lang="de-DE">
                  <a:solidFill>
                    <a:schemeClr val="tx2"/>
                  </a:solidFill>
                </a:endParaRPr>
              </a:p>
            </p:txBody>
          </p:sp>
          <p:sp>
            <p:nvSpPr>
              <p:cNvPr id="57397" name="AutoShape 5"/>
              <p:cNvSpPr>
                <a:spLocks noChangeArrowheads="1"/>
              </p:cNvSpPr>
              <p:nvPr/>
            </p:nvSpPr>
            <p:spPr bwMode="auto">
              <a:xfrm>
                <a:off x="2338" y="3588"/>
                <a:ext cx="1088" cy="203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b="1">
                    <a:solidFill>
                      <a:srgbClr val="990000"/>
                    </a:solidFill>
                  </a:rPr>
                  <a:t>Korrespondenz</a:t>
                </a:r>
                <a:endParaRPr lang="de-DE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66" y="1002"/>
              <a:ext cx="1699" cy="590"/>
              <a:chOff x="3266" y="1002"/>
              <a:chExt cx="1699" cy="590"/>
            </a:xfrm>
          </p:grpSpPr>
          <p:sp>
            <p:nvSpPr>
              <p:cNvPr id="57391" name="AutoShape 7"/>
              <p:cNvSpPr>
                <a:spLocks noChangeArrowheads="1"/>
              </p:cNvSpPr>
              <p:nvPr/>
            </p:nvSpPr>
            <p:spPr bwMode="auto">
              <a:xfrm>
                <a:off x="3812" y="1002"/>
                <a:ext cx="725" cy="204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Nicht ideal</a:t>
                </a:r>
              </a:p>
            </p:txBody>
          </p:sp>
          <p:sp>
            <p:nvSpPr>
              <p:cNvPr id="57392" name="AutoShape 8"/>
              <p:cNvSpPr>
                <a:spLocks noChangeArrowheads="1"/>
              </p:cNvSpPr>
              <p:nvPr/>
            </p:nvSpPr>
            <p:spPr bwMode="auto">
              <a:xfrm>
                <a:off x="3378" y="1388"/>
                <a:ext cx="1587" cy="204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b="1">
                    <a:solidFill>
                      <a:schemeClr val="tx2"/>
                    </a:solidFill>
                  </a:rPr>
                  <a:t>Winkelfehlsichtigkeit</a:t>
                </a:r>
                <a:endParaRPr lang="de-DE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7393" name="AutoShape 9"/>
              <p:cNvCxnSpPr>
                <a:cxnSpLocks noChangeShapeType="1"/>
                <a:stCxn id="157699" idx="3"/>
                <a:endCxn id="57391" idx="1"/>
              </p:cNvCxnSpPr>
              <p:nvPr/>
            </p:nvCxnSpPr>
            <p:spPr bwMode="auto">
              <a:xfrm>
                <a:off x="3266" y="1100"/>
                <a:ext cx="546" cy="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394" name="AutoShape 10"/>
              <p:cNvCxnSpPr>
                <a:cxnSpLocks noChangeShapeType="1"/>
                <a:stCxn id="57391" idx="2"/>
                <a:endCxn id="57392" idx="0"/>
              </p:cNvCxnSpPr>
              <p:nvPr/>
            </p:nvCxnSpPr>
            <p:spPr bwMode="auto">
              <a:xfrm flipH="1">
                <a:off x="4172" y="1206"/>
                <a:ext cx="3" cy="1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244" y="1592"/>
              <a:ext cx="2151" cy="2584"/>
              <a:chOff x="3244" y="1592"/>
              <a:chExt cx="2151" cy="2584"/>
            </a:xfrm>
          </p:grpSpPr>
          <p:sp>
            <p:nvSpPr>
              <p:cNvPr id="57385" name="AutoShape 12"/>
              <p:cNvSpPr>
                <a:spLocks noChangeArrowheads="1"/>
              </p:cNvSpPr>
              <p:nvPr/>
            </p:nvSpPr>
            <p:spPr bwMode="auto">
              <a:xfrm>
                <a:off x="3810" y="3972"/>
                <a:ext cx="725" cy="204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Nicht ideal</a:t>
                </a:r>
              </a:p>
            </p:txBody>
          </p:sp>
          <p:sp>
            <p:nvSpPr>
              <p:cNvPr id="57386" name="AutoShape 13"/>
              <p:cNvSpPr>
                <a:spLocks noChangeArrowheads="1"/>
              </p:cNvSpPr>
              <p:nvPr/>
            </p:nvSpPr>
            <p:spPr bwMode="auto">
              <a:xfrm>
                <a:off x="4398" y="1820"/>
                <a:ext cx="997" cy="340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Fixations-</a:t>
                </a:r>
                <a:br>
                  <a:rPr lang="de-DE">
                    <a:solidFill>
                      <a:schemeClr val="tx2"/>
                    </a:solidFill>
                  </a:rPr>
                </a:br>
                <a:r>
                  <a:rPr lang="de-DE">
                    <a:solidFill>
                      <a:schemeClr val="tx2"/>
                    </a:solidFill>
                  </a:rPr>
                  <a:t>disparation</a:t>
                </a:r>
              </a:p>
            </p:txBody>
          </p:sp>
          <p:sp>
            <p:nvSpPr>
              <p:cNvPr id="57387" name="AutoShape 14"/>
              <p:cNvSpPr>
                <a:spLocks noChangeArrowheads="1"/>
              </p:cNvSpPr>
              <p:nvPr/>
            </p:nvSpPr>
            <p:spPr bwMode="auto">
              <a:xfrm>
                <a:off x="4398" y="2160"/>
                <a:ext cx="997" cy="204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Fehlstellung</a:t>
                </a:r>
              </a:p>
            </p:txBody>
          </p:sp>
          <p:cxnSp>
            <p:nvCxnSpPr>
              <p:cNvPr id="57388" name="AutoShape 15"/>
              <p:cNvCxnSpPr>
                <a:cxnSpLocks noChangeShapeType="1"/>
                <a:stCxn id="57392" idx="2"/>
                <a:endCxn id="57386" idx="0"/>
              </p:cNvCxnSpPr>
              <p:nvPr/>
            </p:nvCxnSpPr>
            <p:spPr bwMode="auto">
              <a:xfrm rot="16200000" flipH="1">
                <a:off x="4421" y="1343"/>
                <a:ext cx="228" cy="725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57389" name="AutoShape 16"/>
              <p:cNvCxnSpPr>
                <a:cxnSpLocks noChangeShapeType="1"/>
                <a:stCxn id="57387" idx="3"/>
                <a:endCxn id="57385" idx="3"/>
              </p:cNvCxnSpPr>
              <p:nvPr/>
            </p:nvCxnSpPr>
            <p:spPr bwMode="auto">
              <a:xfrm flipH="1">
                <a:off x="4535" y="2262"/>
                <a:ext cx="860" cy="1812"/>
              </a:xfrm>
              <a:prstGeom prst="bentConnector3">
                <a:avLst>
                  <a:gd name="adj1" fmla="val -1674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57390" name="AutoShape 17"/>
              <p:cNvCxnSpPr>
                <a:cxnSpLocks noChangeShapeType="1"/>
                <a:stCxn id="57396" idx="3"/>
                <a:endCxn id="57385" idx="1"/>
              </p:cNvCxnSpPr>
              <p:nvPr/>
            </p:nvCxnSpPr>
            <p:spPr bwMode="auto">
              <a:xfrm>
                <a:off x="3244" y="4073"/>
                <a:ext cx="566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7351" name="AutoShape 18"/>
            <p:cNvSpPr>
              <a:spLocks noChangeArrowheads="1"/>
            </p:cNvSpPr>
            <p:nvPr/>
          </p:nvSpPr>
          <p:spPr bwMode="auto">
            <a:xfrm>
              <a:off x="3186" y="2687"/>
              <a:ext cx="544" cy="295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sz="1800" b="1">
                  <a:solidFill>
                    <a:srgbClr val="990000"/>
                  </a:solidFill>
                </a:rPr>
                <a:t>FD I</a:t>
              </a:r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57352" name="AutoShape 19"/>
            <p:cNvSpPr>
              <a:spLocks noChangeArrowheads="1"/>
            </p:cNvSpPr>
            <p:nvPr/>
          </p:nvSpPr>
          <p:spPr bwMode="auto">
            <a:xfrm>
              <a:off x="4626" y="2687"/>
              <a:ext cx="544" cy="295"/>
            </a:xfrm>
            <a:prstGeom prst="flowChartAlternateProcess">
              <a:avLst/>
            </a:prstGeom>
            <a:solidFill>
              <a:srgbClr val="FFFF99"/>
            </a:solidFill>
            <a:ln w="127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sz="1800" b="1">
                  <a:solidFill>
                    <a:srgbClr val="990000"/>
                  </a:solidFill>
                </a:rPr>
                <a:t>FD II</a:t>
              </a:r>
              <a:endParaRPr lang="de-DE">
                <a:solidFill>
                  <a:schemeClr val="tx2"/>
                </a:solidFill>
              </a:endParaRPr>
            </a:p>
          </p:txBody>
        </p:sp>
        <p:cxnSp>
          <p:nvCxnSpPr>
            <p:cNvPr id="57353" name="AutoShape 20"/>
            <p:cNvCxnSpPr>
              <a:cxnSpLocks noChangeShapeType="1"/>
              <a:stCxn id="57387" idx="2"/>
              <a:endCxn id="57352" idx="0"/>
            </p:cNvCxnSpPr>
            <p:nvPr/>
          </p:nvCxnSpPr>
          <p:spPr bwMode="auto">
            <a:xfrm>
              <a:off x="4897" y="2364"/>
              <a:ext cx="1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354" name="AutoShape 21"/>
            <p:cNvCxnSpPr>
              <a:cxnSpLocks noChangeShapeType="1"/>
              <a:stCxn id="57387" idx="2"/>
              <a:endCxn id="57351" idx="0"/>
            </p:cNvCxnSpPr>
            <p:nvPr/>
          </p:nvCxnSpPr>
          <p:spPr bwMode="auto">
            <a:xfrm rot="5400000">
              <a:off x="4016" y="1806"/>
              <a:ext cx="323" cy="1439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7355" name="AutoShape 22"/>
            <p:cNvSpPr>
              <a:spLocks noChangeArrowheads="1"/>
            </p:cNvSpPr>
            <p:nvPr/>
          </p:nvSpPr>
          <p:spPr bwMode="auto">
            <a:xfrm>
              <a:off x="3810" y="3588"/>
              <a:ext cx="725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Nicht ideal</a:t>
              </a:r>
            </a:p>
          </p:txBody>
        </p:sp>
        <p:sp>
          <p:nvSpPr>
            <p:cNvPr id="57356" name="AutoShape 23"/>
            <p:cNvSpPr>
              <a:spLocks noChangeArrowheads="1"/>
            </p:cNvSpPr>
            <p:nvPr/>
          </p:nvSpPr>
          <p:spPr bwMode="auto">
            <a:xfrm>
              <a:off x="3381" y="3210"/>
              <a:ext cx="1587" cy="204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Disparate Korrespondenz</a:t>
              </a:r>
            </a:p>
          </p:txBody>
        </p:sp>
        <p:cxnSp>
          <p:nvCxnSpPr>
            <p:cNvPr id="57357" name="AutoShape 24"/>
            <p:cNvCxnSpPr>
              <a:cxnSpLocks noChangeShapeType="1"/>
              <a:stCxn id="57397" idx="3"/>
              <a:endCxn id="57355" idx="1"/>
            </p:cNvCxnSpPr>
            <p:nvPr/>
          </p:nvCxnSpPr>
          <p:spPr bwMode="auto">
            <a:xfrm>
              <a:off x="3426" y="3690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358" name="AutoShape 25"/>
            <p:cNvCxnSpPr>
              <a:cxnSpLocks noChangeShapeType="1"/>
              <a:stCxn id="57356" idx="2"/>
              <a:endCxn id="57355" idx="0"/>
            </p:cNvCxnSpPr>
            <p:nvPr/>
          </p:nvCxnSpPr>
          <p:spPr bwMode="auto">
            <a:xfrm flipH="1">
              <a:off x="4173" y="3414"/>
              <a:ext cx="2" cy="1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359" name="AutoShape 26"/>
            <p:cNvCxnSpPr>
              <a:cxnSpLocks noChangeShapeType="1"/>
              <a:stCxn id="57352" idx="2"/>
              <a:endCxn id="57356" idx="0"/>
            </p:cNvCxnSpPr>
            <p:nvPr/>
          </p:nvCxnSpPr>
          <p:spPr bwMode="auto">
            <a:xfrm rot="5400000">
              <a:off x="4423" y="2734"/>
              <a:ext cx="228" cy="72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29" y="1592"/>
              <a:ext cx="3943" cy="772"/>
              <a:chOff x="229" y="1592"/>
              <a:chExt cx="3943" cy="772"/>
            </a:xfrm>
          </p:grpSpPr>
          <p:sp>
            <p:nvSpPr>
              <p:cNvPr id="57381" name="AutoShape 28"/>
              <p:cNvSpPr>
                <a:spLocks noChangeArrowheads="1"/>
              </p:cNvSpPr>
              <p:nvPr/>
            </p:nvSpPr>
            <p:spPr bwMode="auto">
              <a:xfrm>
                <a:off x="2957" y="1820"/>
                <a:ext cx="997" cy="340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Voll motorische</a:t>
                </a:r>
                <a:br>
                  <a:rPr lang="de-DE">
                    <a:solidFill>
                      <a:schemeClr val="tx2"/>
                    </a:solidFill>
                  </a:rPr>
                </a:br>
                <a:r>
                  <a:rPr lang="de-DE">
                    <a:solidFill>
                      <a:schemeClr val="tx2"/>
                    </a:solidFill>
                  </a:rPr>
                  <a:t>Kompensation</a:t>
                </a:r>
              </a:p>
            </p:txBody>
          </p:sp>
          <p:sp>
            <p:nvSpPr>
              <p:cNvPr id="57382" name="AutoShape 29"/>
              <p:cNvSpPr>
                <a:spLocks noChangeArrowheads="1"/>
              </p:cNvSpPr>
              <p:nvPr/>
            </p:nvSpPr>
            <p:spPr bwMode="auto">
              <a:xfrm>
                <a:off x="2957" y="2160"/>
                <a:ext cx="997" cy="204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Orthostellung</a:t>
                </a:r>
              </a:p>
            </p:txBody>
          </p:sp>
          <p:cxnSp>
            <p:nvCxnSpPr>
              <p:cNvPr id="57383" name="AutoShape 30"/>
              <p:cNvCxnSpPr>
                <a:cxnSpLocks noChangeShapeType="1"/>
                <a:stCxn id="57392" idx="2"/>
                <a:endCxn id="57381" idx="0"/>
              </p:cNvCxnSpPr>
              <p:nvPr/>
            </p:nvCxnSpPr>
            <p:spPr bwMode="auto">
              <a:xfrm rot="5400000">
                <a:off x="3700" y="1348"/>
                <a:ext cx="228" cy="71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57384" name="AutoShape 31"/>
              <p:cNvCxnSpPr>
                <a:cxnSpLocks noChangeShapeType="1"/>
                <a:stCxn id="57382" idx="1"/>
              </p:cNvCxnSpPr>
              <p:nvPr/>
            </p:nvCxnSpPr>
            <p:spPr bwMode="auto">
              <a:xfrm flipH="1">
                <a:off x="229" y="2262"/>
                <a:ext cx="272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7361" name="AutoShape 32"/>
            <p:cNvSpPr>
              <a:spLocks noChangeArrowheads="1"/>
            </p:cNvSpPr>
            <p:nvPr/>
          </p:nvSpPr>
          <p:spPr bwMode="auto">
            <a:xfrm>
              <a:off x="1727" y="2660"/>
              <a:ext cx="680" cy="34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tx2"/>
                  </a:solidFill>
                </a:rPr>
                <a:t>Disparate</a:t>
              </a:r>
              <a:br>
                <a:rPr lang="de-DE">
                  <a:solidFill>
                    <a:schemeClr val="tx2"/>
                  </a:solidFill>
                </a:rPr>
              </a:br>
              <a:r>
                <a:rPr lang="de-DE">
                  <a:solidFill>
                    <a:schemeClr val="tx2"/>
                  </a:solidFill>
                </a:rPr>
                <a:t>Fusion</a:t>
              </a:r>
            </a:p>
          </p:txBody>
        </p:sp>
        <p:cxnSp>
          <p:nvCxnSpPr>
            <p:cNvPr id="57362" name="AutoShape 33"/>
            <p:cNvCxnSpPr>
              <a:cxnSpLocks noChangeShapeType="1"/>
              <a:stCxn id="57351" idx="1"/>
              <a:endCxn id="57361" idx="3"/>
            </p:cNvCxnSpPr>
            <p:nvPr/>
          </p:nvCxnSpPr>
          <p:spPr bwMode="auto">
            <a:xfrm flipH="1" flipV="1">
              <a:off x="2407" y="2830"/>
              <a:ext cx="779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363" name="AutoShape 34"/>
            <p:cNvCxnSpPr>
              <a:cxnSpLocks noChangeShapeType="1"/>
              <a:stCxn id="57361" idx="2"/>
              <a:endCxn id="57372" idx="0"/>
            </p:cNvCxnSpPr>
            <p:nvPr/>
          </p:nvCxnSpPr>
          <p:spPr bwMode="auto">
            <a:xfrm rot="5400000">
              <a:off x="1720" y="2863"/>
              <a:ext cx="210" cy="4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32" y="1002"/>
              <a:ext cx="2309" cy="3174"/>
              <a:chOff x="232" y="1002"/>
              <a:chExt cx="2309" cy="3174"/>
            </a:xfrm>
          </p:grpSpPr>
          <p:sp>
            <p:nvSpPr>
              <p:cNvPr id="57367" name="AutoShape 36"/>
              <p:cNvSpPr>
                <a:spLocks noChangeArrowheads="1"/>
              </p:cNvSpPr>
              <p:nvPr/>
            </p:nvSpPr>
            <p:spPr bwMode="auto">
              <a:xfrm>
                <a:off x="1218" y="1002"/>
                <a:ext cx="725" cy="204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Ideal</a:t>
                </a:r>
              </a:p>
            </p:txBody>
          </p:sp>
          <p:sp>
            <p:nvSpPr>
              <p:cNvPr id="57368" name="AutoShape 37"/>
              <p:cNvSpPr>
                <a:spLocks noChangeArrowheads="1"/>
              </p:cNvSpPr>
              <p:nvPr/>
            </p:nvSpPr>
            <p:spPr bwMode="auto">
              <a:xfrm>
                <a:off x="1218" y="3588"/>
                <a:ext cx="725" cy="204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Ideal</a:t>
                </a:r>
              </a:p>
            </p:txBody>
          </p:sp>
          <p:sp>
            <p:nvSpPr>
              <p:cNvPr id="57369" name="AutoShape 38"/>
              <p:cNvSpPr>
                <a:spLocks noChangeArrowheads="1"/>
              </p:cNvSpPr>
              <p:nvPr/>
            </p:nvSpPr>
            <p:spPr bwMode="auto">
              <a:xfrm>
                <a:off x="1218" y="3972"/>
                <a:ext cx="725" cy="204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Ideal</a:t>
                </a:r>
              </a:p>
            </p:txBody>
          </p:sp>
          <p:sp>
            <p:nvSpPr>
              <p:cNvPr id="57370" name="AutoShape 39"/>
              <p:cNvSpPr>
                <a:spLocks noChangeArrowheads="1"/>
              </p:cNvSpPr>
              <p:nvPr/>
            </p:nvSpPr>
            <p:spPr bwMode="auto">
              <a:xfrm>
                <a:off x="789" y="1387"/>
                <a:ext cx="1587" cy="203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b="1">
                    <a:solidFill>
                      <a:schemeClr val="tx2"/>
                    </a:solidFill>
                  </a:rPr>
                  <a:t>Winkelrechtsichtigkeit</a:t>
                </a:r>
                <a:endParaRPr lang="de-DE">
                  <a:solidFill>
                    <a:schemeClr val="tx2"/>
                  </a:solidFill>
                </a:endParaRPr>
              </a:p>
            </p:txBody>
          </p:sp>
          <p:sp>
            <p:nvSpPr>
              <p:cNvPr id="57371" name="AutoShape 40"/>
              <p:cNvSpPr>
                <a:spLocks noChangeArrowheads="1"/>
              </p:cNvSpPr>
              <p:nvPr/>
            </p:nvSpPr>
            <p:spPr bwMode="auto">
              <a:xfrm>
                <a:off x="766" y="2660"/>
                <a:ext cx="680" cy="340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Bizentrale</a:t>
                </a:r>
                <a:br>
                  <a:rPr lang="de-DE">
                    <a:solidFill>
                      <a:schemeClr val="tx2"/>
                    </a:solidFill>
                  </a:rPr>
                </a:br>
                <a:r>
                  <a:rPr lang="de-DE">
                    <a:solidFill>
                      <a:schemeClr val="tx2"/>
                    </a:solidFill>
                  </a:rPr>
                  <a:t> Fusion</a:t>
                </a:r>
              </a:p>
            </p:txBody>
          </p:sp>
          <p:sp>
            <p:nvSpPr>
              <p:cNvPr id="57372" name="AutoShape 41"/>
              <p:cNvSpPr>
                <a:spLocks noChangeArrowheads="1"/>
              </p:cNvSpPr>
              <p:nvPr/>
            </p:nvSpPr>
            <p:spPr bwMode="auto">
              <a:xfrm>
                <a:off x="789" y="3210"/>
                <a:ext cx="1587" cy="203"/>
              </a:xfrm>
              <a:prstGeom prst="flowChartProcess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>
                    <a:solidFill>
                      <a:schemeClr val="tx2"/>
                    </a:solidFill>
                  </a:rPr>
                  <a:t>Bizentrale Korrespondenz</a:t>
                </a:r>
              </a:p>
            </p:txBody>
          </p:sp>
          <p:cxnSp>
            <p:nvCxnSpPr>
              <p:cNvPr id="57373" name="AutoShape 42"/>
              <p:cNvCxnSpPr>
                <a:cxnSpLocks noChangeShapeType="1"/>
                <a:stCxn id="57367" idx="3"/>
                <a:endCxn id="157699" idx="1"/>
              </p:cNvCxnSpPr>
              <p:nvPr/>
            </p:nvCxnSpPr>
            <p:spPr bwMode="auto">
              <a:xfrm flipV="1">
                <a:off x="1943" y="1100"/>
                <a:ext cx="598" cy="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374" name="AutoShape 43"/>
              <p:cNvCxnSpPr>
                <a:cxnSpLocks noChangeShapeType="1"/>
                <a:stCxn id="57367" idx="2"/>
                <a:endCxn id="57370" idx="0"/>
              </p:cNvCxnSpPr>
              <p:nvPr/>
            </p:nvCxnSpPr>
            <p:spPr bwMode="auto">
              <a:xfrm>
                <a:off x="1581" y="1206"/>
                <a:ext cx="2" cy="1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7375" name="AutoShape 44"/>
              <p:cNvCxnSpPr>
                <a:cxnSpLocks noChangeShapeType="1"/>
                <a:stCxn id="57369" idx="3"/>
                <a:endCxn id="57396" idx="1"/>
              </p:cNvCxnSpPr>
              <p:nvPr/>
            </p:nvCxnSpPr>
            <p:spPr bwMode="auto">
              <a:xfrm flipV="1">
                <a:off x="1943" y="4073"/>
                <a:ext cx="576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376" name="AutoShape 45"/>
              <p:cNvCxnSpPr>
                <a:cxnSpLocks noChangeShapeType="1"/>
                <a:stCxn id="57368" idx="3"/>
                <a:endCxn id="57397" idx="1"/>
              </p:cNvCxnSpPr>
              <p:nvPr/>
            </p:nvCxnSpPr>
            <p:spPr bwMode="auto">
              <a:xfrm>
                <a:off x="1943" y="3690"/>
                <a:ext cx="39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377" name="AutoShape 46"/>
              <p:cNvCxnSpPr>
                <a:cxnSpLocks noChangeShapeType="1"/>
                <a:stCxn id="57372" idx="2"/>
                <a:endCxn id="57368" idx="0"/>
              </p:cNvCxnSpPr>
              <p:nvPr/>
            </p:nvCxnSpPr>
            <p:spPr bwMode="auto">
              <a:xfrm flipH="1">
                <a:off x="1581" y="3413"/>
                <a:ext cx="2" cy="1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7378" name="AutoShape 47"/>
              <p:cNvCxnSpPr>
                <a:cxnSpLocks noChangeShapeType="1"/>
                <a:stCxn id="57371" idx="2"/>
                <a:endCxn id="57372" idx="0"/>
              </p:cNvCxnSpPr>
              <p:nvPr/>
            </p:nvCxnSpPr>
            <p:spPr bwMode="auto">
              <a:xfrm rot="16200000" flipH="1">
                <a:off x="1240" y="2866"/>
                <a:ext cx="210" cy="477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57379" name="AutoShape 48"/>
              <p:cNvCxnSpPr>
                <a:cxnSpLocks noChangeShapeType="1"/>
                <a:stCxn id="57371" idx="1"/>
              </p:cNvCxnSpPr>
              <p:nvPr/>
            </p:nvCxnSpPr>
            <p:spPr bwMode="auto">
              <a:xfrm flipH="1">
                <a:off x="232" y="2830"/>
                <a:ext cx="534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57380" name="AutoShape 49"/>
              <p:cNvCxnSpPr>
                <a:cxnSpLocks noChangeShapeType="1"/>
                <a:stCxn id="57370" idx="2"/>
                <a:endCxn id="57369" idx="1"/>
              </p:cNvCxnSpPr>
              <p:nvPr/>
            </p:nvCxnSpPr>
            <p:spPr bwMode="auto">
              <a:xfrm rot="5400000">
                <a:off x="159" y="2649"/>
                <a:ext cx="2484" cy="365"/>
              </a:xfrm>
              <a:prstGeom prst="bentConnector4">
                <a:avLst>
                  <a:gd name="adj1" fmla="val 4588"/>
                  <a:gd name="adj2" fmla="val 370958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57365" name="Line 50"/>
            <p:cNvSpPr>
              <a:spLocks noChangeShapeType="1"/>
            </p:cNvSpPr>
            <p:nvPr/>
          </p:nvSpPr>
          <p:spPr bwMode="auto">
            <a:xfrm>
              <a:off x="3744" y="2832"/>
              <a:ext cx="877" cy="0"/>
            </a:xfrm>
            <a:prstGeom prst="line">
              <a:avLst/>
            </a:prstGeom>
            <a:noFill/>
            <a:ln w="50800" cmpd="dbl">
              <a:solidFill>
                <a:srgbClr val="990000"/>
              </a:solidFill>
              <a:prstDash val="sysDot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57366" name="Line 51"/>
            <p:cNvSpPr>
              <a:spLocks noChangeShapeType="1"/>
            </p:cNvSpPr>
            <p:nvPr/>
          </p:nvSpPr>
          <p:spPr bwMode="auto">
            <a:xfrm>
              <a:off x="3966" y="2016"/>
              <a:ext cx="420" cy="0"/>
            </a:xfrm>
            <a:prstGeom prst="line">
              <a:avLst/>
            </a:prstGeom>
            <a:noFill/>
            <a:ln w="50800" cmpd="dbl">
              <a:solidFill>
                <a:srgbClr val="990000"/>
              </a:solidFill>
              <a:prstDash val="sysDot"/>
              <a:round/>
              <a:headEnd/>
              <a:tailEnd type="stealth" w="med" len="med"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57347" name="Rectangle 5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800" smtClean="0"/>
              <a:t>Das normale Binokularsehen</a:t>
            </a:r>
            <a:endParaRPr lang="de-DE" smtClean="0"/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402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Prismatische Feinkorrektion mit Hilfe der Stereopsis: Zusammenfassung der Regeln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Erkennen der Stadien von Kompensation und Anpassung bei Winkelfehlsichtigkeit </a:t>
            </a:r>
          </a:p>
          <a:p>
            <a:r>
              <a:rPr lang="de-DE" smtClean="0"/>
              <a:t>Das normale Binokularsehen ...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Ergänzungen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Ausstattung des Prüfraums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Gespräch mit dem Klienten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Vollkorrektion und Unterkorrektion</a:t>
            </a: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5943600" y="60801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utoUpdateAnimBg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402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Prismatische Feinkorrektion mit Hilfe der Stereopsis: Zusammenfassung der Regeln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Erkennen der Stadien von Kompensation und Anpassung bei Winkelfehlsichtigkeit</a:t>
            </a:r>
          </a:p>
          <a:p>
            <a:r>
              <a:rPr lang="de-DE" smtClean="0">
                <a:solidFill>
                  <a:srgbClr val="969696"/>
                </a:solidFill>
              </a:rPr>
              <a:t>Das normale Binokularsehen</a:t>
            </a:r>
          </a:p>
          <a:p>
            <a:r>
              <a:rPr lang="de-DE" smtClean="0"/>
              <a:t>Ergänzungen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Ausstattung des Prüfraums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Gespräch mit dem Klienten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Vollkorrektion und Unterkorrektion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III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40250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Prismatische Feinkorrektion mit Hilfe der Stereopsis: Zusammenfassung der Regeln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Erkennen der Stadien von Kompensation und Anpassung bei Winkelfehlsichtigkeit</a:t>
            </a:r>
          </a:p>
          <a:p>
            <a:r>
              <a:rPr lang="de-DE" smtClean="0">
                <a:solidFill>
                  <a:srgbClr val="969696"/>
                </a:solidFill>
              </a:rPr>
              <a:t>Das normale Binokularsehen</a:t>
            </a:r>
          </a:p>
          <a:p>
            <a:r>
              <a:rPr lang="de-DE" smtClean="0"/>
              <a:t>Ergänzungen ...</a:t>
            </a:r>
            <a:endParaRPr lang="de-DE" smtClean="0">
              <a:solidFill>
                <a:srgbClr val="969696"/>
              </a:solidFill>
            </a:endParaRP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Ausstattung des Prüfraums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Gespräch mit dem Klienten</a:t>
            </a:r>
          </a:p>
          <a:p>
            <a:pPr lvl="1"/>
            <a:r>
              <a:rPr lang="de-DE" sz="2600" smtClean="0">
                <a:solidFill>
                  <a:srgbClr val="969696"/>
                </a:solidFill>
              </a:rPr>
              <a:t>Vollkorrektion und Unterkorrektion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5943600" y="6080125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autoUpdateAnimBg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H. Goersch und R. Krüger sagen Ihnen</a:t>
            </a:r>
            <a:endParaRPr lang="de-DE" smtClean="0"/>
          </a:p>
        </p:txBody>
      </p:sp>
      <p:sp>
        <p:nvSpPr>
          <p:cNvPr id="301059" name="AutoShape 3"/>
          <p:cNvSpPr>
            <a:spLocks noChangeArrowheads="1"/>
          </p:cNvSpPr>
          <p:nvPr/>
        </p:nvSpPr>
        <p:spPr bwMode="auto">
          <a:xfrm>
            <a:off x="1717675" y="1738313"/>
            <a:ext cx="5703888" cy="1614487"/>
          </a:xfrm>
          <a:prstGeom prst="bevel">
            <a:avLst>
              <a:gd name="adj" fmla="val 602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pPr algn="ctr">
              <a:lnSpc>
                <a:spcPct val="120000"/>
              </a:lnSpc>
              <a:spcAft>
                <a:spcPct val="20000"/>
              </a:spcAft>
            </a:pPr>
            <a:r>
              <a:rPr lang="de-DE" sz="3200"/>
              <a:t>Vielen Dank </a:t>
            </a:r>
            <a:br>
              <a:rPr lang="de-DE" sz="3200"/>
            </a:br>
            <a:r>
              <a:rPr lang="de-DE" sz="3200"/>
              <a:t>für Ihr geduldiges Zuhören</a:t>
            </a:r>
            <a:r>
              <a:rPr lang="de-DE" sz="2000"/>
              <a:t> </a:t>
            </a:r>
            <a:r>
              <a:rPr lang="de-DE" sz="3200"/>
              <a:t>!</a:t>
            </a:r>
            <a:endParaRPr lang="de-DE" sz="3200" b="1">
              <a:solidFill>
                <a:srgbClr val="D60093"/>
              </a:solidFill>
              <a:latin typeface="Times New Roman" pitchFamily="18" charset="0"/>
            </a:endParaRPr>
          </a:p>
        </p:txBody>
      </p:sp>
      <p:graphicFrame>
        <p:nvGraphicFramePr>
          <p:cNvPr id="301062" name="Object 6"/>
          <p:cNvGraphicFramePr>
            <a:graphicFrameLocks noChangeAspect="1"/>
          </p:cNvGraphicFramePr>
          <p:nvPr/>
        </p:nvGraphicFramePr>
        <p:xfrm>
          <a:off x="134938" y="1676400"/>
          <a:ext cx="1289050" cy="3033713"/>
        </p:xfrm>
        <a:graphic>
          <a:graphicData uri="http://schemas.openxmlformats.org/presentationml/2006/ole">
            <p:oleObj spid="_x0000_s142338" name="Clip" r:id="rId4" imgW="1295640" imgH="3934080" progId="MS_ClipArt_Gallery.2">
              <p:embed/>
            </p:oleObj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 flipH="1">
            <a:off x="7704138" y="1674813"/>
            <a:ext cx="1287462" cy="3033712"/>
            <a:chOff x="181" y="1055"/>
            <a:chExt cx="811" cy="191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98" y="1055"/>
              <a:ext cx="443" cy="335"/>
              <a:chOff x="298" y="1055"/>
              <a:chExt cx="443" cy="335"/>
            </a:xfrm>
          </p:grpSpPr>
          <p:sp>
            <p:nvSpPr>
              <p:cNvPr id="3115" name="Freeform 8"/>
              <p:cNvSpPr>
                <a:spLocks/>
              </p:cNvSpPr>
              <p:nvPr/>
            </p:nvSpPr>
            <p:spPr bwMode="auto">
              <a:xfrm>
                <a:off x="457" y="1186"/>
                <a:ext cx="148" cy="204"/>
              </a:xfrm>
              <a:custGeom>
                <a:avLst/>
                <a:gdLst>
                  <a:gd name="T0" fmla="*/ 96 w 297"/>
                  <a:gd name="T1" fmla="*/ 370 h 409"/>
                  <a:gd name="T2" fmla="*/ 100 w 297"/>
                  <a:gd name="T3" fmla="*/ 304 h 409"/>
                  <a:gd name="T4" fmla="*/ 80 w 297"/>
                  <a:gd name="T5" fmla="*/ 253 h 409"/>
                  <a:gd name="T6" fmla="*/ 44 w 297"/>
                  <a:gd name="T7" fmla="*/ 210 h 409"/>
                  <a:gd name="T8" fmla="*/ 0 w 297"/>
                  <a:gd name="T9" fmla="*/ 143 h 409"/>
                  <a:gd name="T10" fmla="*/ 4 w 297"/>
                  <a:gd name="T11" fmla="*/ 100 h 409"/>
                  <a:gd name="T12" fmla="*/ 34 w 297"/>
                  <a:gd name="T13" fmla="*/ 46 h 409"/>
                  <a:gd name="T14" fmla="*/ 90 w 297"/>
                  <a:gd name="T15" fmla="*/ 10 h 409"/>
                  <a:gd name="T16" fmla="*/ 139 w 297"/>
                  <a:gd name="T17" fmla="*/ 0 h 409"/>
                  <a:gd name="T18" fmla="*/ 191 w 297"/>
                  <a:gd name="T19" fmla="*/ 7 h 409"/>
                  <a:gd name="T20" fmla="*/ 225 w 297"/>
                  <a:gd name="T21" fmla="*/ 23 h 409"/>
                  <a:gd name="T22" fmla="*/ 271 w 297"/>
                  <a:gd name="T23" fmla="*/ 54 h 409"/>
                  <a:gd name="T24" fmla="*/ 297 w 297"/>
                  <a:gd name="T25" fmla="*/ 100 h 409"/>
                  <a:gd name="T26" fmla="*/ 287 w 297"/>
                  <a:gd name="T27" fmla="*/ 148 h 409"/>
                  <a:gd name="T28" fmla="*/ 251 w 297"/>
                  <a:gd name="T29" fmla="*/ 190 h 409"/>
                  <a:gd name="T30" fmla="*/ 201 w 297"/>
                  <a:gd name="T31" fmla="*/ 256 h 409"/>
                  <a:gd name="T32" fmla="*/ 191 w 297"/>
                  <a:gd name="T33" fmla="*/ 304 h 409"/>
                  <a:gd name="T34" fmla="*/ 195 w 297"/>
                  <a:gd name="T35" fmla="*/ 342 h 409"/>
                  <a:gd name="T36" fmla="*/ 171 w 297"/>
                  <a:gd name="T37" fmla="*/ 381 h 409"/>
                  <a:gd name="T38" fmla="*/ 145 w 297"/>
                  <a:gd name="T39" fmla="*/ 409 h 409"/>
                  <a:gd name="T40" fmla="*/ 96 w 297"/>
                  <a:gd name="T41" fmla="*/ 370 h 4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7"/>
                  <a:gd name="T64" fmla="*/ 0 h 409"/>
                  <a:gd name="T65" fmla="*/ 297 w 297"/>
                  <a:gd name="T66" fmla="*/ 409 h 4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7" h="409">
                    <a:moveTo>
                      <a:pt x="96" y="370"/>
                    </a:moveTo>
                    <a:lnTo>
                      <a:pt x="100" y="304"/>
                    </a:lnTo>
                    <a:lnTo>
                      <a:pt x="80" y="253"/>
                    </a:lnTo>
                    <a:lnTo>
                      <a:pt x="44" y="210"/>
                    </a:lnTo>
                    <a:lnTo>
                      <a:pt x="0" y="143"/>
                    </a:lnTo>
                    <a:lnTo>
                      <a:pt x="4" y="100"/>
                    </a:lnTo>
                    <a:lnTo>
                      <a:pt x="34" y="46"/>
                    </a:lnTo>
                    <a:lnTo>
                      <a:pt x="90" y="10"/>
                    </a:lnTo>
                    <a:lnTo>
                      <a:pt x="139" y="0"/>
                    </a:lnTo>
                    <a:lnTo>
                      <a:pt x="191" y="7"/>
                    </a:lnTo>
                    <a:lnTo>
                      <a:pt x="225" y="23"/>
                    </a:lnTo>
                    <a:lnTo>
                      <a:pt x="271" y="54"/>
                    </a:lnTo>
                    <a:lnTo>
                      <a:pt x="297" y="100"/>
                    </a:lnTo>
                    <a:lnTo>
                      <a:pt x="287" y="148"/>
                    </a:lnTo>
                    <a:lnTo>
                      <a:pt x="251" y="190"/>
                    </a:lnTo>
                    <a:lnTo>
                      <a:pt x="201" y="256"/>
                    </a:lnTo>
                    <a:lnTo>
                      <a:pt x="191" y="304"/>
                    </a:lnTo>
                    <a:lnTo>
                      <a:pt x="195" y="342"/>
                    </a:lnTo>
                    <a:lnTo>
                      <a:pt x="171" y="381"/>
                    </a:lnTo>
                    <a:lnTo>
                      <a:pt x="145" y="409"/>
                    </a:lnTo>
                    <a:lnTo>
                      <a:pt x="96" y="37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6" name="Freeform 9"/>
              <p:cNvSpPr>
                <a:spLocks/>
              </p:cNvSpPr>
              <p:nvPr/>
            </p:nvSpPr>
            <p:spPr bwMode="auto">
              <a:xfrm>
                <a:off x="298" y="1175"/>
                <a:ext cx="108" cy="39"/>
              </a:xfrm>
              <a:custGeom>
                <a:avLst/>
                <a:gdLst>
                  <a:gd name="T0" fmla="*/ 217 w 217"/>
                  <a:gd name="T1" fmla="*/ 79 h 79"/>
                  <a:gd name="T2" fmla="*/ 36 w 217"/>
                  <a:gd name="T3" fmla="*/ 54 h 79"/>
                  <a:gd name="T4" fmla="*/ 0 w 217"/>
                  <a:gd name="T5" fmla="*/ 26 h 79"/>
                  <a:gd name="T6" fmla="*/ 14 w 217"/>
                  <a:gd name="T7" fmla="*/ 3 h 79"/>
                  <a:gd name="T8" fmla="*/ 56 w 217"/>
                  <a:gd name="T9" fmla="*/ 0 h 79"/>
                  <a:gd name="T10" fmla="*/ 217 w 217"/>
                  <a:gd name="T11" fmla="*/ 7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79"/>
                  <a:gd name="T20" fmla="*/ 217 w 217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79">
                    <a:moveTo>
                      <a:pt x="217" y="79"/>
                    </a:moveTo>
                    <a:lnTo>
                      <a:pt x="36" y="54"/>
                    </a:lnTo>
                    <a:lnTo>
                      <a:pt x="0" y="26"/>
                    </a:lnTo>
                    <a:lnTo>
                      <a:pt x="14" y="3"/>
                    </a:lnTo>
                    <a:lnTo>
                      <a:pt x="56" y="0"/>
                    </a:lnTo>
                    <a:lnTo>
                      <a:pt x="217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7" name="Freeform 10"/>
              <p:cNvSpPr>
                <a:spLocks/>
              </p:cNvSpPr>
              <p:nvPr/>
            </p:nvSpPr>
            <p:spPr bwMode="auto">
              <a:xfrm>
                <a:off x="406" y="1072"/>
                <a:ext cx="48" cy="65"/>
              </a:xfrm>
              <a:custGeom>
                <a:avLst/>
                <a:gdLst>
                  <a:gd name="T0" fmla="*/ 96 w 96"/>
                  <a:gd name="T1" fmla="*/ 130 h 130"/>
                  <a:gd name="T2" fmla="*/ 0 w 96"/>
                  <a:gd name="T3" fmla="*/ 48 h 130"/>
                  <a:gd name="T4" fmla="*/ 10 w 96"/>
                  <a:gd name="T5" fmla="*/ 13 h 130"/>
                  <a:gd name="T6" fmla="*/ 56 w 96"/>
                  <a:gd name="T7" fmla="*/ 0 h 130"/>
                  <a:gd name="T8" fmla="*/ 82 w 96"/>
                  <a:gd name="T9" fmla="*/ 25 h 130"/>
                  <a:gd name="T10" fmla="*/ 96 w 96"/>
                  <a:gd name="T11" fmla="*/ 13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30"/>
                  <a:gd name="T20" fmla="*/ 96 w 96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30">
                    <a:moveTo>
                      <a:pt x="96" y="130"/>
                    </a:moveTo>
                    <a:lnTo>
                      <a:pt x="0" y="48"/>
                    </a:lnTo>
                    <a:lnTo>
                      <a:pt x="10" y="13"/>
                    </a:lnTo>
                    <a:lnTo>
                      <a:pt x="56" y="0"/>
                    </a:lnTo>
                    <a:lnTo>
                      <a:pt x="82" y="25"/>
                    </a:lnTo>
                    <a:lnTo>
                      <a:pt x="96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8" name="Freeform 11"/>
              <p:cNvSpPr>
                <a:spLocks/>
              </p:cNvSpPr>
              <p:nvPr/>
            </p:nvSpPr>
            <p:spPr bwMode="auto">
              <a:xfrm>
                <a:off x="560" y="1055"/>
                <a:ext cx="40" cy="78"/>
              </a:xfrm>
              <a:custGeom>
                <a:avLst/>
                <a:gdLst>
                  <a:gd name="T0" fmla="*/ 12 w 82"/>
                  <a:gd name="T1" fmla="*/ 156 h 156"/>
                  <a:gd name="T2" fmla="*/ 0 w 82"/>
                  <a:gd name="T3" fmla="*/ 41 h 156"/>
                  <a:gd name="T4" fmla="*/ 44 w 82"/>
                  <a:gd name="T5" fmla="*/ 0 h 156"/>
                  <a:gd name="T6" fmla="*/ 82 w 82"/>
                  <a:gd name="T7" fmla="*/ 17 h 156"/>
                  <a:gd name="T8" fmla="*/ 76 w 82"/>
                  <a:gd name="T9" fmla="*/ 48 h 156"/>
                  <a:gd name="T10" fmla="*/ 12 w 82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56"/>
                  <a:gd name="T20" fmla="*/ 82 w 82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56">
                    <a:moveTo>
                      <a:pt x="12" y="156"/>
                    </a:moveTo>
                    <a:lnTo>
                      <a:pt x="0" y="41"/>
                    </a:lnTo>
                    <a:lnTo>
                      <a:pt x="44" y="0"/>
                    </a:lnTo>
                    <a:lnTo>
                      <a:pt x="82" y="17"/>
                    </a:lnTo>
                    <a:lnTo>
                      <a:pt x="76" y="48"/>
                    </a:lnTo>
                    <a:lnTo>
                      <a:pt x="12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9" name="Freeform 12"/>
              <p:cNvSpPr>
                <a:spLocks/>
              </p:cNvSpPr>
              <p:nvPr/>
            </p:nvSpPr>
            <p:spPr bwMode="auto">
              <a:xfrm>
                <a:off x="643" y="1115"/>
                <a:ext cx="98" cy="49"/>
              </a:xfrm>
              <a:custGeom>
                <a:avLst/>
                <a:gdLst>
                  <a:gd name="T0" fmla="*/ 0 w 195"/>
                  <a:gd name="T1" fmla="*/ 97 h 97"/>
                  <a:gd name="T2" fmla="*/ 145 w 195"/>
                  <a:gd name="T3" fmla="*/ 0 h 97"/>
                  <a:gd name="T4" fmla="*/ 195 w 195"/>
                  <a:gd name="T5" fmla="*/ 18 h 97"/>
                  <a:gd name="T6" fmla="*/ 191 w 195"/>
                  <a:gd name="T7" fmla="*/ 51 h 97"/>
                  <a:gd name="T8" fmla="*/ 165 w 195"/>
                  <a:gd name="T9" fmla="*/ 66 h 97"/>
                  <a:gd name="T10" fmla="*/ 0 w 195"/>
                  <a:gd name="T11" fmla="*/ 97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97"/>
                  <a:gd name="T20" fmla="*/ 195 w 195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97">
                    <a:moveTo>
                      <a:pt x="0" y="97"/>
                    </a:moveTo>
                    <a:lnTo>
                      <a:pt x="145" y="0"/>
                    </a:lnTo>
                    <a:lnTo>
                      <a:pt x="195" y="18"/>
                    </a:lnTo>
                    <a:lnTo>
                      <a:pt x="191" y="51"/>
                    </a:lnTo>
                    <a:lnTo>
                      <a:pt x="165" y="66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81" y="1169"/>
              <a:ext cx="811" cy="1797"/>
              <a:chOff x="181" y="1169"/>
              <a:chExt cx="811" cy="1797"/>
            </a:xfrm>
          </p:grpSpPr>
          <p:sp>
            <p:nvSpPr>
              <p:cNvPr id="3109" name="Freeform 14"/>
              <p:cNvSpPr>
                <a:spLocks/>
              </p:cNvSpPr>
              <p:nvPr/>
            </p:nvSpPr>
            <p:spPr bwMode="auto">
              <a:xfrm>
                <a:off x="327" y="1465"/>
                <a:ext cx="408" cy="313"/>
              </a:xfrm>
              <a:custGeom>
                <a:avLst/>
                <a:gdLst>
                  <a:gd name="T0" fmla="*/ 532 w 815"/>
                  <a:gd name="T1" fmla="*/ 181 h 625"/>
                  <a:gd name="T2" fmla="*/ 432 w 815"/>
                  <a:gd name="T3" fmla="*/ 63 h 625"/>
                  <a:gd name="T4" fmla="*/ 331 w 815"/>
                  <a:gd name="T5" fmla="*/ 0 h 625"/>
                  <a:gd name="T6" fmla="*/ 211 w 815"/>
                  <a:gd name="T7" fmla="*/ 0 h 625"/>
                  <a:gd name="T8" fmla="*/ 80 w 815"/>
                  <a:gd name="T9" fmla="*/ 40 h 625"/>
                  <a:gd name="T10" fmla="*/ 20 w 815"/>
                  <a:gd name="T11" fmla="*/ 109 h 625"/>
                  <a:gd name="T12" fmla="*/ 0 w 815"/>
                  <a:gd name="T13" fmla="*/ 204 h 625"/>
                  <a:gd name="T14" fmla="*/ 20 w 815"/>
                  <a:gd name="T15" fmla="*/ 329 h 625"/>
                  <a:gd name="T16" fmla="*/ 100 w 815"/>
                  <a:gd name="T17" fmla="*/ 469 h 625"/>
                  <a:gd name="T18" fmla="*/ 241 w 815"/>
                  <a:gd name="T19" fmla="*/ 564 h 625"/>
                  <a:gd name="T20" fmla="*/ 351 w 815"/>
                  <a:gd name="T21" fmla="*/ 610 h 625"/>
                  <a:gd name="T22" fmla="*/ 462 w 815"/>
                  <a:gd name="T23" fmla="*/ 625 h 625"/>
                  <a:gd name="T24" fmla="*/ 552 w 815"/>
                  <a:gd name="T25" fmla="*/ 602 h 625"/>
                  <a:gd name="T26" fmla="*/ 602 w 815"/>
                  <a:gd name="T27" fmla="*/ 564 h 625"/>
                  <a:gd name="T28" fmla="*/ 634 w 815"/>
                  <a:gd name="T29" fmla="*/ 469 h 625"/>
                  <a:gd name="T30" fmla="*/ 624 w 815"/>
                  <a:gd name="T31" fmla="*/ 360 h 625"/>
                  <a:gd name="T32" fmla="*/ 592 w 815"/>
                  <a:gd name="T33" fmla="*/ 267 h 625"/>
                  <a:gd name="T34" fmla="*/ 793 w 815"/>
                  <a:gd name="T35" fmla="*/ 181 h 625"/>
                  <a:gd name="T36" fmla="*/ 815 w 815"/>
                  <a:gd name="T37" fmla="*/ 142 h 625"/>
                  <a:gd name="T38" fmla="*/ 793 w 815"/>
                  <a:gd name="T39" fmla="*/ 125 h 625"/>
                  <a:gd name="T40" fmla="*/ 572 w 815"/>
                  <a:gd name="T41" fmla="*/ 227 h 625"/>
                  <a:gd name="T42" fmla="*/ 532 w 815"/>
                  <a:gd name="T43" fmla="*/ 181 h 6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5"/>
                  <a:gd name="T67" fmla="*/ 0 h 625"/>
                  <a:gd name="T68" fmla="*/ 815 w 815"/>
                  <a:gd name="T69" fmla="*/ 625 h 6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5" h="625">
                    <a:moveTo>
                      <a:pt x="532" y="181"/>
                    </a:moveTo>
                    <a:lnTo>
                      <a:pt x="432" y="63"/>
                    </a:lnTo>
                    <a:lnTo>
                      <a:pt x="331" y="0"/>
                    </a:lnTo>
                    <a:lnTo>
                      <a:pt x="211" y="0"/>
                    </a:lnTo>
                    <a:lnTo>
                      <a:pt x="80" y="40"/>
                    </a:lnTo>
                    <a:lnTo>
                      <a:pt x="20" y="109"/>
                    </a:lnTo>
                    <a:lnTo>
                      <a:pt x="0" y="204"/>
                    </a:lnTo>
                    <a:lnTo>
                      <a:pt x="20" y="329"/>
                    </a:lnTo>
                    <a:lnTo>
                      <a:pt x="100" y="469"/>
                    </a:lnTo>
                    <a:lnTo>
                      <a:pt x="241" y="564"/>
                    </a:lnTo>
                    <a:lnTo>
                      <a:pt x="351" y="610"/>
                    </a:lnTo>
                    <a:lnTo>
                      <a:pt x="462" y="625"/>
                    </a:lnTo>
                    <a:lnTo>
                      <a:pt x="552" y="602"/>
                    </a:lnTo>
                    <a:lnTo>
                      <a:pt x="602" y="564"/>
                    </a:lnTo>
                    <a:lnTo>
                      <a:pt x="634" y="469"/>
                    </a:lnTo>
                    <a:lnTo>
                      <a:pt x="624" y="360"/>
                    </a:lnTo>
                    <a:lnTo>
                      <a:pt x="592" y="267"/>
                    </a:lnTo>
                    <a:lnTo>
                      <a:pt x="793" y="181"/>
                    </a:lnTo>
                    <a:lnTo>
                      <a:pt x="815" y="142"/>
                    </a:lnTo>
                    <a:lnTo>
                      <a:pt x="793" y="125"/>
                    </a:lnTo>
                    <a:lnTo>
                      <a:pt x="572" y="227"/>
                    </a:lnTo>
                    <a:lnTo>
                      <a:pt x="532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0" name="Freeform 15"/>
              <p:cNvSpPr>
                <a:spLocks/>
              </p:cNvSpPr>
              <p:nvPr/>
            </p:nvSpPr>
            <p:spPr bwMode="auto">
              <a:xfrm>
                <a:off x="619" y="1169"/>
                <a:ext cx="363" cy="699"/>
              </a:xfrm>
              <a:custGeom>
                <a:avLst/>
                <a:gdLst>
                  <a:gd name="T0" fmla="*/ 201 w 725"/>
                  <a:gd name="T1" fmla="*/ 1180 h 1398"/>
                  <a:gd name="T2" fmla="*/ 70 w 725"/>
                  <a:gd name="T3" fmla="*/ 1257 h 1398"/>
                  <a:gd name="T4" fmla="*/ 30 w 725"/>
                  <a:gd name="T5" fmla="*/ 1282 h 1398"/>
                  <a:gd name="T6" fmla="*/ 0 w 725"/>
                  <a:gd name="T7" fmla="*/ 1336 h 1398"/>
                  <a:gd name="T8" fmla="*/ 40 w 725"/>
                  <a:gd name="T9" fmla="*/ 1390 h 1398"/>
                  <a:gd name="T10" fmla="*/ 79 w 725"/>
                  <a:gd name="T11" fmla="*/ 1398 h 1398"/>
                  <a:gd name="T12" fmla="*/ 201 w 725"/>
                  <a:gd name="T13" fmla="*/ 1367 h 1398"/>
                  <a:gd name="T14" fmla="*/ 382 w 725"/>
                  <a:gd name="T15" fmla="*/ 1257 h 1398"/>
                  <a:gd name="T16" fmla="*/ 544 w 725"/>
                  <a:gd name="T17" fmla="*/ 1126 h 1398"/>
                  <a:gd name="T18" fmla="*/ 715 w 725"/>
                  <a:gd name="T19" fmla="*/ 976 h 1398"/>
                  <a:gd name="T20" fmla="*/ 725 w 725"/>
                  <a:gd name="T21" fmla="*/ 914 h 1398"/>
                  <a:gd name="T22" fmla="*/ 725 w 725"/>
                  <a:gd name="T23" fmla="*/ 743 h 1398"/>
                  <a:gd name="T24" fmla="*/ 675 w 725"/>
                  <a:gd name="T25" fmla="*/ 477 h 1398"/>
                  <a:gd name="T26" fmla="*/ 705 w 725"/>
                  <a:gd name="T27" fmla="*/ 321 h 1398"/>
                  <a:gd name="T28" fmla="*/ 725 w 725"/>
                  <a:gd name="T29" fmla="*/ 258 h 1398"/>
                  <a:gd name="T30" fmla="*/ 695 w 725"/>
                  <a:gd name="T31" fmla="*/ 227 h 1398"/>
                  <a:gd name="T32" fmla="*/ 623 w 725"/>
                  <a:gd name="T33" fmla="*/ 196 h 1398"/>
                  <a:gd name="T34" fmla="*/ 574 w 725"/>
                  <a:gd name="T35" fmla="*/ 173 h 1398"/>
                  <a:gd name="T36" fmla="*/ 604 w 725"/>
                  <a:gd name="T37" fmla="*/ 32 h 1398"/>
                  <a:gd name="T38" fmla="*/ 584 w 725"/>
                  <a:gd name="T39" fmla="*/ 0 h 1398"/>
                  <a:gd name="T40" fmla="*/ 544 w 725"/>
                  <a:gd name="T41" fmla="*/ 9 h 1398"/>
                  <a:gd name="T42" fmla="*/ 524 w 725"/>
                  <a:gd name="T43" fmla="*/ 188 h 1398"/>
                  <a:gd name="T44" fmla="*/ 504 w 725"/>
                  <a:gd name="T45" fmla="*/ 234 h 1398"/>
                  <a:gd name="T46" fmla="*/ 494 w 725"/>
                  <a:gd name="T47" fmla="*/ 265 h 1398"/>
                  <a:gd name="T48" fmla="*/ 412 w 725"/>
                  <a:gd name="T49" fmla="*/ 242 h 1398"/>
                  <a:gd name="T50" fmla="*/ 352 w 725"/>
                  <a:gd name="T51" fmla="*/ 242 h 1398"/>
                  <a:gd name="T52" fmla="*/ 352 w 725"/>
                  <a:gd name="T53" fmla="*/ 273 h 1398"/>
                  <a:gd name="T54" fmla="*/ 392 w 725"/>
                  <a:gd name="T55" fmla="*/ 298 h 1398"/>
                  <a:gd name="T56" fmla="*/ 464 w 725"/>
                  <a:gd name="T57" fmla="*/ 298 h 1398"/>
                  <a:gd name="T58" fmla="*/ 514 w 725"/>
                  <a:gd name="T59" fmla="*/ 329 h 1398"/>
                  <a:gd name="T60" fmla="*/ 554 w 725"/>
                  <a:gd name="T61" fmla="*/ 383 h 1398"/>
                  <a:gd name="T62" fmla="*/ 594 w 725"/>
                  <a:gd name="T63" fmla="*/ 469 h 1398"/>
                  <a:gd name="T64" fmla="*/ 623 w 725"/>
                  <a:gd name="T65" fmla="*/ 641 h 1398"/>
                  <a:gd name="T66" fmla="*/ 623 w 725"/>
                  <a:gd name="T67" fmla="*/ 797 h 1398"/>
                  <a:gd name="T68" fmla="*/ 604 w 725"/>
                  <a:gd name="T69" fmla="*/ 922 h 1398"/>
                  <a:gd name="T70" fmla="*/ 564 w 725"/>
                  <a:gd name="T71" fmla="*/ 976 h 1398"/>
                  <a:gd name="T72" fmla="*/ 422 w 725"/>
                  <a:gd name="T73" fmla="*/ 1055 h 1398"/>
                  <a:gd name="T74" fmla="*/ 271 w 725"/>
                  <a:gd name="T75" fmla="*/ 1126 h 1398"/>
                  <a:gd name="T76" fmla="*/ 201 w 725"/>
                  <a:gd name="T77" fmla="*/ 1180 h 13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5"/>
                  <a:gd name="T118" fmla="*/ 0 h 1398"/>
                  <a:gd name="T119" fmla="*/ 725 w 725"/>
                  <a:gd name="T120" fmla="*/ 1398 h 13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5" h="1398">
                    <a:moveTo>
                      <a:pt x="201" y="1180"/>
                    </a:moveTo>
                    <a:lnTo>
                      <a:pt x="70" y="1257"/>
                    </a:lnTo>
                    <a:lnTo>
                      <a:pt x="30" y="1282"/>
                    </a:lnTo>
                    <a:lnTo>
                      <a:pt x="0" y="1336"/>
                    </a:lnTo>
                    <a:lnTo>
                      <a:pt x="40" y="1390"/>
                    </a:lnTo>
                    <a:lnTo>
                      <a:pt x="79" y="1398"/>
                    </a:lnTo>
                    <a:lnTo>
                      <a:pt x="201" y="1367"/>
                    </a:lnTo>
                    <a:lnTo>
                      <a:pt x="382" y="1257"/>
                    </a:lnTo>
                    <a:lnTo>
                      <a:pt x="544" y="1126"/>
                    </a:lnTo>
                    <a:lnTo>
                      <a:pt x="715" y="976"/>
                    </a:lnTo>
                    <a:lnTo>
                      <a:pt x="725" y="914"/>
                    </a:lnTo>
                    <a:lnTo>
                      <a:pt x="725" y="743"/>
                    </a:lnTo>
                    <a:lnTo>
                      <a:pt x="675" y="477"/>
                    </a:lnTo>
                    <a:lnTo>
                      <a:pt x="705" y="321"/>
                    </a:lnTo>
                    <a:lnTo>
                      <a:pt x="725" y="258"/>
                    </a:lnTo>
                    <a:lnTo>
                      <a:pt x="695" y="227"/>
                    </a:lnTo>
                    <a:lnTo>
                      <a:pt x="623" y="196"/>
                    </a:lnTo>
                    <a:lnTo>
                      <a:pt x="574" y="173"/>
                    </a:lnTo>
                    <a:lnTo>
                      <a:pt x="604" y="32"/>
                    </a:lnTo>
                    <a:lnTo>
                      <a:pt x="584" y="0"/>
                    </a:lnTo>
                    <a:lnTo>
                      <a:pt x="544" y="9"/>
                    </a:lnTo>
                    <a:lnTo>
                      <a:pt x="524" y="188"/>
                    </a:lnTo>
                    <a:lnTo>
                      <a:pt x="504" y="234"/>
                    </a:lnTo>
                    <a:lnTo>
                      <a:pt x="494" y="265"/>
                    </a:lnTo>
                    <a:lnTo>
                      <a:pt x="412" y="242"/>
                    </a:lnTo>
                    <a:lnTo>
                      <a:pt x="352" y="242"/>
                    </a:lnTo>
                    <a:lnTo>
                      <a:pt x="352" y="273"/>
                    </a:lnTo>
                    <a:lnTo>
                      <a:pt x="392" y="298"/>
                    </a:lnTo>
                    <a:lnTo>
                      <a:pt x="464" y="298"/>
                    </a:lnTo>
                    <a:lnTo>
                      <a:pt x="514" y="329"/>
                    </a:lnTo>
                    <a:lnTo>
                      <a:pt x="554" y="383"/>
                    </a:lnTo>
                    <a:lnTo>
                      <a:pt x="594" y="469"/>
                    </a:lnTo>
                    <a:lnTo>
                      <a:pt x="623" y="641"/>
                    </a:lnTo>
                    <a:lnTo>
                      <a:pt x="623" y="797"/>
                    </a:lnTo>
                    <a:lnTo>
                      <a:pt x="604" y="922"/>
                    </a:lnTo>
                    <a:lnTo>
                      <a:pt x="564" y="976"/>
                    </a:lnTo>
                    <a:lnTo>
                      <a:pt x="422" y="1055"/>
                    </a:lnTo>
                    <a:lnTo>
                      <a:pt x="271" y="1126"/>
                    </a:lnTo>
                    <a:lnTo>
                      <a:pt x="201" y="1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1" name="Freeform 16"/>
              <p:cNvSpPr>
                <a:spLocks/>
              </p:cNvSpPr>
              <p:nvPr/>
            </p:nvSpPr>
            <p:spPr bwMode="auto">
              <a:xfrm>
                <a:off x="181" y="1814"/>
                <a:ext cx="328" cy="422"/>
              </a:xfrm>
              <a:custGeom>
                <a:avLst/>
                <a:gdLst>
                  <a:gd name="T0" fmla="*/ 656 w 656"/>
                  <a:gd name="T1" fmla="*/ 23 h 843"/>
                  <a:gd name="T2" fmla="*/ 584 w 656"/>
                  <a:gd name="T3" fmla="*/ 0 h 843"/>
                  <a:gd name="T4" fmla="*/ 432 w 656"/>
                  <a:gd name="T5" fmla="*/ 7 h 843"/>
                  <a:gd name="T6" fmla="*/ 301 w 656"/>
                  <a:gd name="T7" fmla="*/ 86 h 843"/>
                  <a:gd name="T8" fmla="*/ 110 w 656"/>
                  <a:gd name="T9" fmla="*/ 250 h 843"/>
                  <a:gd name="T10" fmla="*/ 10 w 656"/>
                  <a:gd name="T11" fmla="*/ 383 h 843"/>
                  <a:gd name="T12" fmla="*/ 0 w 656"/>
                  <a:gd name="T13" fmla="*/ 429 h 843"/>
                  <a:gd name="T14" fmla="*/ 50 w 656"/>
                  <a:gd name="T15" fmla="*/ 515 h 843"/>
                  <a:gd name="T16" fmla="*/ 159 w 656"/>
                  <a:gd name="T17" fmla="*/ 554 h 843"/>
                  <a:gd name="T18" fmla="*/ 301 w 656"/>
                  <a:gd name="T19" fmla="*/ 600 h 843"/>
                  <a:gd name="T20" fmla="*/ 412 w 656"/>
                  <a:gd name="T21" fmla="*/ 624 h 843"/>
                  <a:gd name="T22" fmla="*/ 462 w 656"/>
                  <a:gd name="T23" fmla="*/ 664 h 843"/>
                  <a:gd name="T24" fmla="*/ 432 w 656"/>
                  <a:gd name="T25" fmla="*/ 718 h 843"/>
                  <a:gd name="T26" fmla="*/ 353 w 656"/>
                  <a:gd name="T27" fmla="*/ 781 h 843"/>
                  <a:gd name="T28" fmla="*/ 251 w 656"/>
                  <a:gd name="T29" fmla="*/ 789 h 843"/>
                  <a:gd name="T30" fmla="*/ 181 w 656"/>
                  <a:gd name="T31" fmla="*/ 764 h 843"/>
                  <a:gd name="T32" fmla="*/ 139 w 656"/>
                  <a:gd name="T33" fmla="*/ 789 h 843"/>
                  <a:gd name="T34" fmla="*/ 149 w 656"/>
                  <a:gd name="T35" fmla="*/ 820 h 843"/>
                  <a:gd name="T36" fmla="*/ 231 w 656"/>
                  <a:gd name="T37" fmla="*/ 843 h 843"/>
                  <a:gd name="T38" fmla="*/ 353 w 656"/>
                  <a:gd name="T39" fmla="*/ 843 h 843"/>
                  <a:gd name="T40" fmla="*/ 462 w 656"/>
                  <a:gd name="T41" fmla="*/ 820 h 843"/>
                  <a:gd name="T42" fmla="*/ 524 w 656"/>
                  <a:gd name="T43" fmla="*/ 789 h 843"/>
                  <a:gd name="T44" fmla="*/ 564 w 656"/>
                  <a:gd name="T45" fmla="*/ 733 h 843"/>
                  <a:gd name="T46" fmla="*/ 584 w 656"/>
                  <a:gd name="T47" fmla="*/ 672 h 843"/>
                  <a:gd name="T48" fmla="*/ 534 w 656"/>
                  <a:gd name="T49" fmla="*/ 616 h 843"/>
                  <a:gd name="T50" fmla="*/ 412 w 656"/>
                  <a:gd name="T51" fmla="*/ 577 h 843"/>
                  <a:gd name="T52" fmla="*/ 271 w 656"/>
                  <a:gd name="T53" fmla="*/ 546 h 843"/>
                  <a:gd name="T54" fmla="*/ 149 w 656"/>
                  <a:gd name="T55" fmla="*/ 492 h 843"/>
                  <a:gd name="T56" fmla="*/ 120 w 656"/>
                  <a:gd name="T57" fmla="*/ 444 h 843"/>
                  <a:gd name="T58" fmla="*/ 139 w 656"/>
                  <a:gd name="T59" fmla="*/ 359 h 843"/>
                  <a:gd name="T60" fmla="*/ 231 w 656"/>
                  <a:gd name="T61" fmla="*/ 250 h 843"/>
                  <a:gd name="T62" fmla="*/ 343 w 656"/>
                  <a:gd name="T63" fmla="*/ 186 h 843"/>
                  <a:gd name="T64" fmla="*/ 514 w 656"/>
                  <a:gd name="T65" fmla="*/ 140 h 843"/>
                  <a:gd name="T66" fmla="*/ 656 w 656"/>
                  <a:gd name="T67" fmla="*/ 117 h 843"/>
                  <a:gd name="T68" fmla="*/ 656 w 656"/>
                  <a:gd name="T69" fmla="*/ 54 h 843"/>
                  <a:gd name="T70" fmla="*/ 656 w 656"/>
                  <a:gd name="T71" fmla="*/ 23 h 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56"/>
                  <a:gd name="T109" fmla="*/ 0 h 843"/>
                  <a:gd name="T110" fmla="*/ 656 w 656"/>
                  <a:gd name="T111" fmla="*/ 843 h 8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56" h="843">
                    <a:moveTo>
                      <a:pt x="656" y="23"/>
                    </a:moveTo>
                    <a:lnTo>
                      <a:pt x="584" y="0"/>
                    </a:lnTo>
                    <a:lnTo>
                      <a:pt x="432" y="7"/>
                    </a:lnTo>
                    <a:lnTo>
                      <a:pt x="301" y="86"/>
                    </a:lnTo>
                    <a:lnTo>
                      <a:pt x="110" y="250"/>
                    </a:lnTo>
                    <a:lnTo>
                      <a:pt x="10" y="383"/>
                    </a:lnTo>
                    <a:lnTo>
                      <a:pt x="0" y="429"/>
                    </a:lnTo>
                    <a:lnTo>
                      <a:pt x="50" y="515"/>
                    </a:lnTo>
                    <a:lnTo>
                      <a:pt x="159" y="554"/>
                    </a:lnTo>
                    <a:lnTo>
                      <a:pt x="301" y="600"/>
                    </a:lnTo>
                    <a:lnTo>
                      <a:pt x="412" y="624"/>
                    </a:lnTo>
                    <a:lnTo>
                      <a:pt x="462" y="664"/>
                    </a:lnTo>
                    <a:lnTo>
                      <a:pt x="432" y="718"/>
                    </a:lnTo>
                    <a:lnTo>
                      <a:pt x="353" y="781"/>
                    </a:lnTo>
                    <a:lnTo>
                      <a:pt x="251" y="789"/>
                    </a:lnTo>
                    <a:lnTo>
                      <a:pt x="181" y="764"/>
                    </a:lnTo>
                    <a:lnTo>
                      <a:pt x="139" y="789"/>
                    </a:lnTo>
                    <a:lnTo>
                      <a:pt x="149" y="820"/>
                    </a:lnTo>
                    <a:lnTo>
                      <a:pt x="231" y="843"/>
                    </a:lnTo>
                    <a:lnTo>
                      <a:pt x="353" y="843"/>
                    </a:lnTo>
                    <a:lnTo>
                      <a:pt x="462" y="820"/>
                    </a:lnTo>
                    <a:lnTo>
                      <a:pt x="524" y="789"/>
                    </a:lnTo>
                    <a:lnTo>
                      <a:pt x="564" y="733"/>
                    </a:lnTo>
                    <a:lnTo>
                      <a:pt x="584" y="672"/>
                    </a:lnTo>
                    <a:lnTo>
                      <a:pt x="534" y="616"/>
                    </a:lnTo>
                    <a:lnTo>
                      <a:pt x="412" y="577"/>
                    </a:lnTo>
                    <a:lnTo>
                      <a:pt x="271" y="546"/>
                    </a:lnTo>
                    <a:lnTo>
                      <a:pt x="149" y="492"/>
                    </a:lnTo>
                    <a:lnTo>
                      <a:pt x="120" y="444"/>
                    </a:lnTo>
                    <a:lnTo>
                      <a:pt x="139" y="359"/>
                    </a:lnTo>
                    <a:lnTo>
                      <a:pt x="231" y="250"/>
                    </a:lnTo>
                    <a:lnTo>
                      <a:pt x="343" y="186"/>
                    </a:lnTo>
                    <a:lnTo>
                      <a:pt x="514" y="140"/>
                    </a:lnTo>
                    <a:lnTo>
                      <a:pt x="656" y="117"/>
                    </a:lnTo>
                    <a:lnTo>
                      <a:pt x="656" y="54"/>
                    </a:lnTo>
                    <a:lnTo>
                      <a:pt x="656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2" name="Freeform 17"/>
              <p:cNvSpPr>
                <a:spLocks/>
              </p:cNvSpPr>
              <p:nvPr/>
            </p:nvSpPr>
            <p:spPr bwMode="auto">
              <a:xfrm>
                <a:off x="448" y="1794"/>
                <a:ext cx="307" cy="520"/>
              </a:xfrm>
              <a:custGeom>
                <a:avLst/>
                <a:gdLst>
                  <a:gd name="T0" fmla="*/ 534 w 614"/>
                  <a:gd name="T1" fmla="*/ 327 h 1038"/>
                  <a:gd name="T2" fmla="*/ 472 w 614"/>
                  <a:gd name="T3" fmla="*/ 133 h 1038"/>
                  <a:gd name="T4" fmla="*/ 403 w 614"/>
                  <a:gd name="T5" fmla="*/ 39 h 1038"/>
                  <a:gd name="T6" fmla="*/ 251 w 614"/>
                  <a:gd name="T7" fmla="*/ 0 h 1038"/>
                  <a:gd name="T8" fmla="*/ 100 w 614"/>
                  <a:gd name="T9" fmla="*/ 15 h 1038"/>
                  <a:gd name="T10" fmla="*/ 30 w 614"/>
                  <a:gd name="T11" fmla="*/ 117 h 1038"/>
                  <a:gd name="T12" fmla="*/ 40 w 614"/>
                  <a:gd name="T13" fmla="*/ 242 h 1038"/>
                  <a:gd name="T14" fmla="*/ 80 w 614"/>
                  <a:gd name="T15" fmla="*/ 445 h 1038"/>
                  <a:gd name="T16" fmla="*/ 80 w 614"/>
                  <a:gd name="T17" fmla="*/ 624 h 1038"/>
                  <a:gd name="T18" fmla="*/ 30 w 614"/>
                  <a:gd name="T19" fmla="*/ 780 h 1038"/>
                  <a:gd name="T20" fmla="*/ 0 w 614"/>
                  <a:gd name="T21" fmla="*/ 867 h 1038"/>
                  <a:gd name="T22" fmla="*/ 20 w 614"/>
                  <a:gd name="T23" fmla="*/ 944 h 1038"/>
                  <a:gd name="T24" fmla="*/ 90 w 614"/>
                  <a:gd name="T25" fmla="*/ 984 h 1038"/>
                  <a:gd name="T26" fmla="*/ 181 w 614"/>
                  <a:gd name="T27" fmla="*/ 1023 h 1038"/>
                  <a:gd name="T28" fmla="*/ 271 w 614"/>
                  <a:gd name="T29" fmla="*/ 1038 h 1038"/>
                  <a:gd name="T30" fmla="*/ 383 w 614"/>
                  <a:gd name="T31" fmla="*/ 1038 h 1038"/>
                  <a:gd name="T32" fmla="*/ 514 w 614"/>
                  <a:gd name="T33" fmla="*/ 959 h 1038"/>
                  <a:gd name="T34" fmla="*/ 614 w 614"/>
                  <a:gd name="T35" fmla="*/ 795 h 1038"/>
                  <a:gd name="T36" fmla="*/ 604 w 614"/>
                  <a:gd name="T37" fmla="*/ 647 h 1038"/>
                  <a:gd name="T38" fmla="*/ 544 w 614"/>
                  <a:gd name="T39" fmla="*/ 476 h 1038"/>
                  <a:gd name="T40" fmla="*/ 534 w 614"/>
                  <a:gd name="T41" fmla="*/ 327 h 10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4"/>
                  <a:gd name="T64" fmla="*/ 0 h 1038"/>
                  <a:gd name="T65" fmla="*/ 614 w 614"/>
                  <a:gd name="T66" fmla="*/ 1038 h 10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4" h="1038">
                    <a:moveTo>
                      <a:pt x="534" y="327"/>
                    </a:moveTo>
                    <a:lnTo>
                      <a:pt x="472" y="133"/>
                    </a:lnTo>
                    <a:lnTo>
                      <a:pt x="403" y="39"/>
                    </a:lnTo>
                    <a:lnTo>
                      <a:pt x="251" y="0"/>
                    </a:lnTo>
                    <a:lnTo>
                      <a:pt x="100" y="15"/>
                    </a:lnTo>
                    <a:lnTo>
                      <a:pt x="30" y="117"/>
                    </a:lnTo>
                    <a:lnTo>
                      <a:pt x="40" y="242"/>
                    </a:lnTo>
                    <a:lnTo>
                      <a:pt x="80" y="445"/>
                    </a:lnTo>
                    <a:lnTo>
                      <a:pt x="80" y="624"/>
                    </a:lnTo>
                    <a:lnTo>
                      <a:pt x="30" y="780"/>
                    </a:lnTo>
                    <a:lnTo>
                      <a:pt x="0" y="867"/>
                    </a:lnTo>
                    <a:lnTo>
                      <a:pt x="20" y="944"/>
                    </a:lnTo>
                    <a:lnTo>
                      <a:pt x="90" y="984"/>
                    </a:lnTo>
                    <a:lnTo>
                      <a:pt x="181" y="1023"/>
                    </a:lnTo>
                    <a:lnTo>
                      <a:pt x="271" y="1038"/>
                    </a:lnTo>
                    <a:lnTo>
                      <a:pt x="383" y="1038"/>
                    </a:lnTo>
                    <a:lnTo>
                      <a:pt x="514" y="959"/>
                    </a:lnTo>
                    <a:lnTo>
                      <a:pt x="614" y="795"/>
                    </a:lnTo>
                    <a:lnTo>
                      <a:pt x="604" y="647"/>
                    </a:lnTo>
                    <a:lnTo>
                      <a:pt x="544" y="476"/>
                    </a:lnTo>
                    <a:lnTo>
                      <a:pt x="534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3" name="Freeform 18"/>
              <p:cNvSpPr>
                <a:spLocks/>
              </p:cNvSpPr>
              <p:nvPr/>
            </p:nvSpPr>
            <p:spPr bwMode="auto">
              <a:xfrm>
                <a:off x="356" y="2216"/>
                <a:ext cx="233" cy="750"/>
              </a:xfrm>
              <a:custGeom>
                <a:avLst/>
                <a:gdLst>
                  <a:gd name="T0" fmla="*/ 444 w 466"/>
                  <a:gd name="T1" fmla="*/ 24 h 1500"/>
                  <a:gd name="T2" fmla="*/ 325 w 466"/>
                  <a:gd name="T3" fmla="*/ 0 h 1500"/>
                  <a:gd name="T4" fmla="*/ 253 w 466"/>
                  <a:gd name="T5" fmla="*/ 24 h 1500"/>
                  <a:gd name="T6" fmla="*/ 223 w 466"/>
                  <a:gd name="T7" fmla="*/ 101 h 1500"/>
                  <a:gd name="T8" fmla="*/ 253 w 466"/>
                  <a:gd name="T9" fmla="*/ 530 h 1500"/>
                  <a:gd name="T10" fmla="*/ 253 w 466"/>
                  <a:gd name="T11" fmla="*/ 632 h 1500"/>
                  <a:gd name="T12" fmla="*/ 213 w 466"/>
                  <a:gd name="T13" fmla="*/ 821 h 1500"/>
                  <a:gd name="T14" fmla="*/ 203 w 466"/>
                  <a:gd name="T15" fmla="*/ 1039 h 1500"/>
                  <a:gd name="T16" fmla="*/ 223 w 466"/>
                  <a:gd name="T17" fmla="*/ 1148 h 1500"/>
                  <a:gd name="T18" fmla="*/ 203 w 466"/>
                  <a:gd name="T19" fmla="*/ 1210 h 1500"/>
                  <a:gd name="T20" fmla="*/ 61 w 466"/>
                  <a:gd name="T21" fmla="*/ 1304 h 1500"/>
                  <a:gd name="T22" fmla="*/ 0 w 466"/>
                  <a:gd name="T23" fmla="*/ 1422 h 1500"/>
                  <a:gd name="T24" fmla="*/ 12 w 466"/>
                  <a:gd name="T25" fmla="*/ 1460 h 1500"/>
                  <a:gd name="T26" fmla="*/ 121 w 466"/>
                  <a:gd name="T27" fmla="*/ 1500 h 1500"/>
                  <a:gd name="T28" fmla="*/ 151 w 466"/>
                  <a:gd name="T29" fmla="*/ 1483 h 1500"/>
                  <a:gd name="T30" fmla="*/ 163 w 466"/>
                  <a:gd name="T31" fmla="*/ 1414 h 1500"/>
                  <a:gd name="T32" fmla="*/ 193 w 466"/>
                  <a:gd name="T33" fmla="*/ 1312 h 1500"/>
                  <a:gd name="T34" fmla="*/ 243 w 466"/>
                  <a:gd name="T35" fmla="*/ 1266 h 1500"/>
                  <a:gd name="T36" fmla="*/ 303 w 466"/>
                  <a:gd name="T37" fmla="*/ 1235 h 1500"/>
                  <a:gd name="T38" fmla="*/ 354 w 466"/>
                  <a:gd name="T39" fmla="*/ 1195 h 1500"/>
                  <a:gd name="T40" fmla="*/ 364 w 466"/>
                  <a:gd name="T41" fmla="*/ 1164 h 1500"/>
                  <a:gd name="T42" fmla="*/ 334 w 466"/>
                  <a:gd name="T43" fmla="*/ 1125 h 1500"/>
                  <a:gd name="T44" fmla="*/ 303 w 466"/>
                  <a:gd name="T45" fmla="*/ 1102 h 1500"/>
                  <a:gd name="T46" fmla="*/ 283 w 466"/>
                  <a:gd name="T47" fmla="*/ 1008 h 1500"/>
                  <a:gd name="T48" fmla="*/ 303 w 466"/>
                  <a:gd name="T49" fmla="*/ 811 h 1500"/>
                  <a:gd name="T50" fmla="*/ 374 w 466"/>
                  <a:gd name="T51" fmla="*/ 586 h 1500"/>
                  <a:gd name="T52" fmla="*/ 444 w 466"/>
                  <a:gd name="T53" fmla="*/ 405 h 1500"/>
                  <a:gd name="T54" fmla="*/ 466 w 466"/>
                  <a:gd name="T55" fmla="*/ 187 h 1500"/>
                  <a:gd name="T56" fmla="*/ 444 w 466"/>
                  <a:gd name="T57" fmla="*/ 24 h 15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6"/>
                  <a:gd name="T88" fmla="*/ 0 h 1500"/>
                  <a:gd name="T89" fmla="*/ 466 w 466"/>
                  <a:gd name="T90" fmla="*/ 1500 h 15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6" h="1500">
                    <a:moveTo>
                      <a:pt x="444" y="24"/>
                    </a:moveTo>
                    <a:lnTo>
                      <a:pt x="325" y="0"/>
                    </a:lnTo>
                    <a:lnTo>
                      <a:pt x="253" y="24"/>
                    </a:lnTo>
                    <a:lnTo>
                      <a:pt x="223" y="101"/>
                    </a:lnTo>
                    <a:lnTo>
                      <a:pt x="253" y="530"/>
                    </a:lnTo>
                    <a:lnTo>
                      <a:pt x="253" y="632"/>
                    </a:lnTo>
                    <a:lnTo>
                      <a:pt x="213" y="821"/>
                    </a:lnTo>
                    <a:lnTo>
                      <a:pt x="203" y="1039"/>
                    </a:lnTo>
                    <a:lnTo>
                      <a:pt x="223" y="1148"/>
                    </a:lnTo>
                    <a:lnTo>
                      <a:pt x="203" y="1210"/>
                    </a:lnTo>
                    <a:lnTo>
                      <a:pt x="61" y="1304"/>
                    </a:lnTo>
                    <a:lnTo>
                      <a:pt x="0" y="1422"/>
                    </a:lnTo>
                    <a:lnTo>
                      <a:pt x="12" y="1460"/>
                    </a:lnTo>
                    <a:lnTo>
                      <a:pt x="121" y="1500"/>
                    </a:lnTo>
                    <a:lnTo>
                      <a:pt x="151" y="1483"/>
                    </a:lnTo>
                    <a:lnTo>
                      <a:pt x="163" y="1414"/>
                    </a:lnTo>
                    <a:lnTo>
                      <a:pt x="193" y="1312"/>
                    </a:lnTo>
                    <a:lnTo>
                      <a:pt x="243" y="1266"/>
                    </a:lnTo>
                    <a:lnTo>
                      <a:pt x="303" y="1235"/>
                    </a:lnTo>
                    <a:lnTo>
                      <a:pt x="354" y="1195"/>
                    </a:lnTo>
                    <a:lnTo>
                      <a:pt x="364" y="1164"/>
                    </a:lnTo>
                    <a:lnTo>
                      <a:pt x="334" y="1125"/>
                    </a:lnTo>
                    <a:lnTo>
                      <a:pt x="303" y="1102"/>
                    </a:lnTo>
                    <a:lnTo>
                      <a:pt x="283" y="1008"/>
                    </a:lnTo>
                    <a:lnTo>
                      <a:pt x="303" y="811"/>
                    </a:lnTo>
                    <a:lnTo>
                      <a:pt x="374" y="586"/>
                    </a:lnTo>
                    <a:lnTo>
                      <a:pt x="444" y="405"/>
                    </a:lnTo>
                    <a:lnTo>
                      <a:pt x="466" y="187"/>
                    </a:lnTo>
                    <a:lnTo>
                      <a:pt x="4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4" name="Freeform 19"/>
              <p:cNvSpPr>
                <a:spLocks/>
              </p:cNvSpPr>
              <p:nvPr/>
            </p:nvSpPr>
            <p:spPr bwMode="auto">
              <a:xfrm>
                <a:off x="609" y="2216"/>
                <a:ext cx="383" cy="633"/>
              </a:xfrm>
              <a:custGeom>
                <a:avLst/>
                <a:gdLst>
                  <a:gd name="T0" fmla="*/ 251 w 765"/>
                  <a:gd name="T1" fmla="*/ 187 h 1266"/>
                  <a:gd name="T2" fmla="*/ 231 w 765"/>
                  <a:gd name="T3" fmla="*/ 62 h 1266"/>
                  <a:gd name="T4" fmla="*/ 141 w 765"/>
                  <a:gd name="T5" fmla="*/ 0 h 1266"/>
                  <a:gd name="T6" fmla="*/ 10 w 765"/>
                  <a:gd name="T7" fmla="*/ 8 h 1266"/>
                  <a:gd name="T8" fmla="*/ 0 w 765"/>
                  <a:gd name="T9" fmla="*/ 62 h 1266"/>
                  <a:gd name="T10" fmla="*/ 10 w 765"/>
                  <a:gd name="T11" fmla="*/ 180 h 1266"/>
                  <a:gd name="T12" fmla="*/ 80 w 765"/>
                  <a:gd name="T13" fmla="*/ 359 h 1266"/>
                  <a:gd name="T14" fmla="*/ 131 w 765"/>
                  <a:gd name="T15" fmla="*/ 492 h 1266"/>
                  <a:gd name="T16" fmla="*/ 191 w 765"/>
                  <a:gd name="T17" fmla="*/ 671 h 1266"/>
                  <a:gd name="T18" fmla="*/ 211 w 765"/>
                  <a:gd name="T19" fmla="*/ 827 h 1266"/>
                  <a:gd name="T20" fmla="*/ 211 w 765"/>
                  <a:gd name="T21" fmla="*/ 952 h 1266"/>
                  <a:gd name="T22" fmla="*/ 181 w 765"/>
                  <a:gd name="T23" fmla="*/ 1046 h 1266"/>
                  <a:gd name="T24" fmla="*/ 151 w 765"/>
                  <a:gd name="T25" fmla="*/ 1077 h 1266"/>
                  <a:gd name="T26" fmla="*/ 151 w 765"/>
                  <a:gd name="T27" fmla="*/ 1108 h 1266"/>
                  <a:gd name="T28" fmla="*/ 191 w 765"/>
                  <a:gd name="T29" fmla="*/ 1156 h 1266"/>
                  <a:gd name="T30" fmla="*/ 261 w 765"/>
                  <a:gd name="T31" fmla="*/ 1171 h 1266"/>
                  <a:gd name="T32" fmla="*/ 372 w 765"/>
                  <a:gd name="T33" fmla="*/ 1171 h 1266"/>
                  <a:gd name="T34" fmla="*/ 574 w 765"/>
                  <a:gd name="T35" fmla="*/ 1210 h 1266"/>
                  <a:gd name="T36" fmla="*/ 633 w 765"/>
                  <a:gd name="T37" fmla="*/ 1266 h 1266"/>
                  <a:gd name="T38" fmla="*/ 725 w 765"/>
                  <a:gd name="T39" fmla="*/ 1233 h 1266"/>
                  <a:gd name="T40" fmla="*/ 765 w 765"/>
                  <a:gd name="T41" fmla="*/ 1156 h 1266"/>
                  <a:gd name="T42" fmla="*/ 725 w 765"/>
                  <a:gd name="T43" fmla="*/ 1125 h 1266"/>
                  <a:gd name="T44" fmla="*/ 554 w 765"/>
                  <a:gd name="T45" fmla="*/ 1108 h 1266"/>
                  <a:gd name="T46" fmla="*/ 362 w 765"/>
                  <a:gd name="T47" fmla="*/ 1108 h 1266"/>
                  <a:gd name="T48" fmla="*/ 281 w 765"/>
                  <a:gd name="T49" fmla="*/ 1100 h 1266"/>
                  <a:gd name="T50" fmla="*/ 261 w 765"/>
                  <a:gd name="T51" fmla="*/ 1054 h 1266"/>
                  <a:gd name="T52" fmla="*/ 281 w 765"/>
                  <a:gd name="T53" fmla="*/ 967 h 1266"/>
                  <a:gd name="T54" fmla="*/ 293 w 765"/>
                  <a:gd name="T55" fmla="*/ 819 h 1266"/>
                  <a:gd name="T56" fmla="*/ 271 w 765"/>
                  <a:gd name="T57" fmla="*/ 655 h 1266"/>
                  <a:gd name="T58" fmla="*/ 241 w 765"/>
                  <a:gd name="T59" fmla="*/ 438 h 1266"/>
                  <a:gd name="T60" fmla="*/ 251 w 765"/>
                  <a:gd name="T61" fmla="*/ 249 h 1266"/>
                  <a:gd name="T62" fmla="*/ 251 w 765"/>
                  <a:gd name="T63" fmla="*/ 187 h 12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65"/>
                  <a:gd name="T97" fmla="*/ 0 h 1266"/>
                  <a:gd name="T98" fmla="*/ 765 w 765"/>
                  <a:gd name="T99" fmla="*/ 1266 h 12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65" h="1266">
                    <a:moveTo>
                      <a:pt x="251" y="187"/>
                    </a:moveTo>
                    <a:lnTo>
                      <a:pt x="231" y="62"/>
                    </a:lnTo>
                    <a:lnTo>
                      <a:pt x="141" y="0"/>
                    </a:lnTo>
                    <a:lnTo>
                      <a:pt x="10" y="8"/>
                    </a:lnTo>
                    <a:lnTo>
                      <a:pt x="0" y="62"/>
                    </a:lnTo>
                    <a:lnTo>
                      <a:pt x="10" y="180"/>
                    </a:lnTo>
                    <a:lnTo>
                      <a:pt x="80" y="359"/>
                    </a:lnTo>
                    <a:lnTo>
                      <a:pt x="131" y="492"/>
                    </a:lnTo>
                    <a:lnTo>
                      <a:pt x="191" y="671"/>
                    </a:lnTo>
                    <a:lnTo>
                      <a:pt x="211" y="827"/>
                    </a:lnTo>
                    <a:lnTo>
                      <a:pt x="211" y="952"/>
                    </a:lnTo>
                    <a:lnTo>
                      <a:pt x="181" y="1046"/>
                    </a:lnTo>
                    <a:lnTo>
                      <a:pt x="151" y="1077"/>
                    </a:lnTo>
                    <a:lnTo>
                      <a:pt x="151" y="1108"/>
                    </a:lnTo>
                    <a:lnTo>
                      <a:pt x="191" y="1156"/>
                    </a:lnTo>
                    <a:lnTo>
                      <a:pt x="261" y="1171"/>
                    </a:lnTo>
                    <a:lnTo>
                      <a:pt x="372" y="1171"/>
                    </a:lnTo>
                    <a:lnTo>
                      <a:pt x="574" y="1210"/>
                    </a:lnTo>
                    <a:lnTo>
                      <a:pt x="633" y="1266"/>
                    </a:lnTo>
                    <a:lnTo>
                      <a:pt x="725" y="1233"/>
                    </a:lnTo>
                    <a:lnTo>
                      <a:pt x="765" y="1156"/>
                    </a:lnTo>
                    <a:lnTo>
                      <a:pt x="725" y="1125"/>
                    </a:lnTo>
                    <a:lnTo>
                      <a:pt x="554" y="1108"/>
                    </a:lnTo>
                    <a:lnTo>
                      <a:pt x="362" y="1108"/>
                    </a:lnTo>
                    <a:lnTo>
                      <a:pt x="281" y="1100"/>
                    </a:lnTo>
                    <a:lnTo>
                      <a:pt x="261" y="1054"/>
                    </a:lnTo>
                    <a:lnTo>
                      <a:pt x="281" y="967"/>
                    </a:lnTo>
                    <a:lnTo>
                      <a:pt x="293" y="819"/>
                    </a:lnTo>
                    <a:lnTo>
                      <a:pt x="271" y="655"/>
                    </a:lnTo>
                    <a:lnTo>
                      <a:pt x="241" y="438"/>
                    </a:lnTo>
                    <a:lnTo>
                      <a:pt x="251" y="249"/>
                    </a:lnTo>
                    <a:lnTo>
                      <a:pt x="251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600200" y="3733800"/>
            <a:ext cx="5943600" cy="2819400"/>
            <a:chOff x="1008" y="2352"/>
            <a:chExt cx="3744" cy="1776"/>
          </a:xfrm>
        </p:grpSpPr>
        <p:graphicFrame>
          <p:nvGraphicFramePr>
            <p:cNvPr id="3075" name="Object 5"/>
            <p:cNvGraphicFramePr>
              <a:graphicFrameLocks noChangeAspect="1"/>
            </p:cNvGraphicFramePr>
            <p:nvPr/>
          </p:nvGraphicFramePr>
          <p:xfrm>
            <a:off x="3003" y="2352"/>
            <a:ext cx="1749" cy="1776"/>
          </p:xfrm>
          <a:graphic>
            <a:graphicData uri="http://schemas.openxmlformats.org/presentationml/2006/ole">
              <p:oleObj spid="_x0000_s142339" name="Clip" r:id="rId5" imgW="3885840" imgH="3944520" progId="MS_ClipArt_Gallery.2">
                <p:embed/>
              </p:oleObj>
            </a:graphicData>
          </a:graphic>
        </p:graphicFrame>
        <p:grpSp>
          <p:nvGrpSpPr>
            <p:cNvPr id="6" name="Group 49"/>
            <p:cNvGrpSpPr>
              <a:grpSpLocks/>
            </p:cNvGrpSpPr>
            <p:nvPr/>
          </p:nvGrpSpPr>
          <p:grpSpPr bwMode="auto">
            <a:xfrm flipH="1">
              <a:off x="1008" y="2353"/>
              <a:ext cx="1749" cy="1774"/>
              <a:chOff x="1008" y="2353"/>
              <a:chExt cx="1749" cy="1774"/>
            </a:xfrm>
          </p:grpSpPr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1008" y="2353"/>
                <a:ext cx="1749" cy="1774"/>
                <a:chOff x="1008" y="2353"/>
                <a:chExt cx="1749" cy="1774"/>
              </a:xfrm>
            </p:grpSpPr>
            <p:grpSp>
              <p:nvGrpSpPr>
                <p:cNvPr id="8" name="Group 29"/>
                <p:cNvGrpSpPr>
                  <a:grpSpLocks/>
                </p:cNvGrpSpPr>
                <p:nvPr/>
              </p:nvGrpSpPr>
              <p:grpSpPr bwMode="auto">
                <a:xfrm>
                  <a:off x="1832" y="2523"/>
                  <a:ext cx="925" cy="1604"/>
                  <a:chOff x="1832" y="2523"/>
                  <a:chExt cx="925" cy="1604"/>
                </a:xfrm>
              </p:grpSpPr>
              <p:sp>
                <p:nvSpPr>
                  <p:cNvPr id="3101" name="Freeform 23"/>
                  <p:cNvSpPr>
                    <a:spLocks/>
                  </p:cNvSpPr>
                  <p:nvPr/>
                </p:nvSpPr>
                <p:spPr bwMode="auto">
                  <a:xfrm>
                    <a:off x="2174" y="2736"/>
                    <a:ext cx="316" cy="276"/>
                  </a:xfrm>
                  <a:custGeom>
                    <a:avLst/>
                    <a:gdLst>
                      <a:gd name="T0" fmla="*/ 219 w 632"/>
                      <a:gd name="T1" fmla="*/ 133 h 553"/>
                      <a:gd name="T2" fmla="*/ 251 w 632"/>
                      <a:gd name="T3" fmla="*/ 58 h 553"/>
                      <a:gd name="T4" fmla="*/ 340 w 632"/>
                      <a:gd name="T5" fmla="*/ 10 h 553"/>
                      <a:gd name="T6" fmla="*/ 402 w 632"/>
                      <a:gd name="T7" fmla="*/ 0 h 553"/>
                      <a:gd name="T8" fmla="*/ 469 w 632"/>
                      <a:gd name="T9" fmla="*/ 0 h 553"/>
                      <a:gd name="T10" fmla="*/ 582 w 632"/>
                      <a:gd name="T11" fmla="*/ 41 h 553"/>
                      <a:gd name="T12" fmla="*/ 632 w 632"/>
                      <a:gd name="T13" fmla="*/ 150 h 553"/>
                      <a:gd name="T14" fmla="*/ 607 w 632"/>
                      <a:gd name="T15" fmla="*/ 294 h 553"/>
                      <a:gd name="T16" fmla="*/ 527 w 632"/>
                      <a:gd name="T17" fmla="*/ 418 h 553"/>
                      <a:gd name="T18" fmla="*/ 444 w 632"/>
                      <a:gd name="T19" fmla="*/ 504 h 553"/>
                      <a:gd name="T20" fmla="*/ 356 w 632"/>
                      <a:gd name="T21" fmla="*/ 541 h 553"/>
                      <a:gd name="T22" fmla="*/ 289 w 632"/>
                      <a:gd name="T23" fmla="*/ 553 h 553"/>
                      <a:gd name="T24" fmla="*/ 219 w 632"/>
                      <a:gd name="T25" fmla="*/ 531 h 553"/>
                      <a:gd name="T26" fmla="*/ 164 w 632"/>
                      <a:gd name="T27" fmla="*/ 473 h 553"/>
                      <a:gd name="T28" fmla="*/ 139 w 632"/>
                      <a:gd name="T29" fmla="*/ 398 h 553"/>
                      <a:gd name="T30" fmla="*/ 143 w 632"/>
                      <a:gd name="T31" fmla="*/ 318 h 553"/>
                      <a:gd name="T32" fmla="*/ 169 w 632"/>
                      <a:gd name="T33" fmla="*/ 223 h 553"/>
                      <a:gd name="T34" fmla="*/ 180 w 632"/>
                      <a:gd name="T35" fmla="*/ 205 h 553"/>
                      <a:gd name="T36" fmla="*/ 17 w 632"/>
                      <a:gd name="T37" fmla="*/ 102 h 553"/>
                      <a:gd name="T38" fmla="*/ 0 w 632"/>
                      <a:gd name="T39" fmla="*/ 78 h 553"/>
                      <a:gd name="T40" fmla="*/ 0 w 632"/>
                      <a:gd name="T41" fmla="*/ 47 h 553"/>
                      <a:gd name="T42" fmla="*/ 39 w 632"/>
                      <a:gd name="T43" fmla="*/ 30 h 553"/>
                      <a:gd name="T44" fmla="*/ 219 w 632"/>
                      <a:gd name="T45" fmla="*/ 133 h 55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632"/>
                      <a:gd name="T70" fmla="*/ 0 h 553"/>
                      <a:gd name="T71" fmla="*/ 632 w 632"/>
                      <a:gd name="T72" fmla="*/ 553 h 55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632" h="553">
                        <a:moveTo>
                          <a:pt x="219" y="133"/>
                        </a:moveTo>
                        <a:lnTo>
                          <a:pt x="251" y="58"/>
                        </a:lnTo>
                        <a:lnTo>
                          <a:pt x="340" y="10"/>
                        </a:lnTo>
                        <a:lnTo>
                          <a:pt x="402" y="0"/>
                        </a:lnTo>
                        <a:lnTo>
                          <a:pt x="469" y="0"/>
                        </a:lnTo>
                        <a:lnTo>
                          <a:pt x="582" y="41"/>
                        </a:lnTo>
                        <a:lnTo>
                          <a:pt x="632" y="150"/>
                        </a:lnTo>
                        <a:lnTo>
                          <a:pt x="607" y="294"/>
                        </a:lnTo>
                        <a:lnTo>
                          <a:pt x="527" y="418"/>
                        </a:lnTo>
                        <a:lnTo>
                          <a:pt x="444" y="504"/>
                        </a:lnTo>
                        <a:lnTo>
                          <a:pt x="356" y="541"/>
                        </a:lnTo>
                        <a:lnTo>
                          <a:pt x="289" y="553"/>
                        </a:lnTo>
                        <a:lnTo>
                          <a:pt x="219" y="531"/>
                        </a:lnTo>
                        <a:lnTo>
                          <a:pt x="164" y="473"/>
                        </a:lnTo>
                        <a:lnTo>
                          <a:pt x="139" y="398"/>
                        </a:lnTo>
                        <a:lnTo>
                          <a:pt x="143" y="318"/>
                        </a:lnTo>
                        <a:lnTo>
                          <a:pt x="169" y="223"/>
                        </a:lnTo>
                        <a:lnTo>
                          <a:pt x="180" y="205"/>
                        </a:lnTo>
                        <a:lnTo>
                          <a:pt x="17" y="102"/>
                        </a:lnTo>
                        <a:lnTo>
                          <a:pt x="0" y="78"/>
                        </a:lnTo>
                        <a:lnTo>
                          <a:pt x="0" y="47"/>
                        </a:lnTo>
                        <a:lnTo>
                          <a:pt x="39" y="30"/>
                        </a:lnTo>
                        <a:lnTo>
                          <a:pt x="219" y="1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2" name="Freeform 24"/>
                  <p:cNvSpPr>
                    <a:spLocks/>
                  </p:cNvSpPr>
                  <p:nvPr/>
                </p:nvSpPr>
                <p:spPr bwMode="auto">
                  <a:xfrm>
                    <a:off x="2381" y="3104"/>
                    <a:ext cx="376" cy="529"/>
                  </a:xfrm>
                  <a:custGeom>
                    <a:avLst/>
                    <a:gdLst>
                      <a:gd name="T0" fmla="*/ 92 w 752"/>
                      <a:gd name="T1" fmla="*/ 17 h 1059"/>
                      <a:gd name="T2" fmla="*/ 266 w 752"/>
                      <a:gd name="T3" fmla="*/ 61 h 1059"/>
                      <a:gd name="T4" fmla="*/ 453 w 752"/>
                      <a:gd name="T5" fmla="*/ 171 h 1059"/>
                      <a:gd name="T6" fmla="*/ 562 w 752"/>
                      <a:gd name="T7" fmla="*/ 267 h 1059"/>
                      <a:gd name="T8" fmla="*/ 673 w 752"/>
                      <a:gd name="T9" fmla="*/ 381 h 1059"/>
                      <a:gd name="T10" fmla="*/ 728 w 752"/>
                      <a:gd name="T11" fmla="*/ 463 h 1059"/>
                      <a:gd name="T12" fmla="*/ 752 w 752"/>
                      <a:gd name="T13" fmla="*/ 573 h 1059"/>
                      <a:gd name="T14" fmla="*/ 736 w 752"/>
                      <a:gd name="T15" fmla="*/ 619 h 1059"/>
                      <a:gd name="T16" fmla="*/ 678 w 752"/>
                      <a:gd name="T17" fmla="*/ 676 h 1059"/>
                      <a:gd name="T18" fmla="*/ 536 w 752"/>
                      <a:gd name="T19" fmla="*/ 712 h 1059"/>
                      <a:gd name="T20" fmla="*/ 388 w 752"/>
                      <a:gd name="T21" fmla="*/ 732 h 1059"/>
                      <a:gd name="T22" fmla="*/ 305 w 752"/>
                      <a:gd name="T23" fmla="*/ 739 h 1059"/>
                      <a:gd name="T24" fmla="*/ 329 w 752"/>
                      <a:gd name="T25" fmla="*/ 790 h 1059"/>
                      <a:gd name="T26" fmla="*/ 416 w 752"/>
                      <a:gd name="T27" fmla="*/ 876 h 1059"/>
                      <a:gd name="T28" fmla="*/ 491 w 752"/>
                      <a:gd name="T29" fmla="*/ 927 h 1059"/>
                      <a:gd name="T30" fmla="*/ 573 w 752"/>
                      <a:gd name="T31" fmla="*/ 979 h 1059"/>
                      <a:gd name="T32" fmla="*/ 586 w 752"/>
                      <a:gd name="T33" fmla="*/ 1027 h 1059"/>
                      <a:gd name="T34" fmla="*/ 549 w 752"/>
                      <a:gd name="T35" fmla="*/ 1059 h 1059"/>
                      <a:gd name="T36" fmla="*/ 486 w 752"/>
                      <a:gd name="T37" fmla="*/ 1037 h 1059"/>
                      <a:gd name="T38" fmla="*/ 353 w 752"/>
                      <a:gd name="T39" fmla="*/ 913 h 1059"/>
                      <a:gd name="T40" fmla="*/ 288 w 752"/>
                      <a:gd name="T41" fmla="*/ 844 h 1059"/>
                      <a:gd name="T42" fmla="*/ 242 w 752"/>
                      <a:gd name="T43" fmla="*/ 739 h 1059"/>
                      <a:gd name="T44" fmla="*/ 255 w 752"/>
                      <a:gd name="T45" fmla="*/ 700 h 1059"/>
                      <a:gd name="T46" fmla="*/ 325 w 752"/>
                      <a:gd name="T47" fmla="*/ 687 h 1059"/>
                      <a:gd name="T48" fmla="*/ 449 w 752"/>
                      <a:gd name="T49" fmla="*/ 680 h 1059"/>
                      <a:gd name="T50" fmla="*/ 566 w 752"/>
                      <a:gd name="T51" fmla="*/ 656 h 1059"/>
                      <a:gd name="T52" fmla="*/ 628 w 752"/>
                      <a:gd name="T53" fmla="*/ 624 h 1059"/>
                      <a:gd name="T54" fmla="*/ 673 w 752"/>
                      <a:gd name="T55" fmla="*/ 577 h 1059"/>
                      <a:gd name="T56" fmla="*/ 673 w 752"/>
                      <a:gd name="T57" fmla="*/ 531 h 1059"/>
                      <a:gd name="T58" fmla="*/ 653 w 752"/>
                      <a:gd name="T59" fmla="*/ 453 h 1059"/>
                      <a:gd name="T60" fmla="*/ 603 w 752"/>
                      <a:gd name="T61" fmla="*/ 401 h 1059"/>
                      <a:gd name="T62" fmla="*/ 562 w 752"/>
                      <a:gd name="T63" fmla="*/ 346 h 1059"/>
                      <a:gd name="T64" fmla="*/ 499 w 752"/>
                      <a:gd name="T65" fmla="*/ 306 h 1059"/>
                      <a:gd name="T66" fmla="*/ 416 w 752"/>
                      <a:gd name="T67" fmla="*/ 237 h 1059"/>
                      <a:gd name="T68" fmla="*/ 316 w 752"/>
                      <a:gd name="T69" fmla="*/ 184 h 1059"/>
                      <a:gd name="T70" fmla="*/ 225 w 752"/>
                      <a:gd name="T71" fmla="*/ 161 h 1059"/>
                      <a:gd name="T72" fmla="*/ 113 w 752"/>
                      <a:gd name="T73" fmla="*/ 144 h 1059"/>
                      <a:gd name="T74" fmla="*/ 43 w 752"/>
                      <a:gd name="T75" fmla="*/ 120 h 1059"/>
                      <a:gd name="T76" fmla="*/ 0 w 752"/>
                      <a:gd name="T77" fmla="*/ 78 h 1059"/>
                      <a:gd name="T78" fmla="*/ 0 w 752"/>
                      <a:gd name="T79" fmla="*/ 20 h 1059"/>
                      <a:gd name="T80" fmla="*/ 43 w 752"/>
                      <a:gd name="T81" fmla="*/ 0 h 1059"/>
                      <a:gd name="T82" fmla="*/ 126 w 752"/>
                      <a:gd name="T83" fmla="*/ 17 h 1059"/>
                      <a:gd name="T84" fmla="*/ 138 w 752"/>
                      <a:gd name="T85" fmla="*/ 20 h 1059"/>
                      <a:gd name="T86" fmla="*/ 92 w 752"/>
                      <a:gd name="T87" fmla="*/ 17 h 105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752"/>
                      <a:gd name="T133" fmla="*/ 0 h 1059"/>
                      <a:gd name="T134" fmla="*/ 752 w 752"/>
                      <a:gd name="T135" fmla="*/ 1059 h 105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752" h="1059">
                        <a:moveTo>
                          <a:pt x="92" y="17"/>
                        </a:moveTo>
                        <a:lnTo>
                          <a:pt x="266" y="61"/>
                        </a:lnTo>
                        <a:lnTo>
                          <a:pt x="453" y="171"/>
                        </a:lnTo>
                        <a:lnTo>
                          <a:pt x="562" y="267"/>
                        </a:lnTo>
                        <a:lnTo>
                          <a:pt x="673" y="381"/>
                        </a:lnTo>
                        <a:lnTo>
                          <a:pt x="728" y="463"/>
                        </a:lnTo>
                        <a:lnTo>
                          <a:pt x="752" y="573"/>
                        </a:lnTo>
                        <a:lnTo>
                          <a:pt x="736" y="619"/>
                        </a:lnTo>
                        <a:lnTo>
                          <a:pt x="678" y="676"/>
                        </a:lnTo>
                        <a:lnTo>
                          <a:pt x="536" y="712"/>
                        </a:lnTo>
                        <a:lnTo>
                          <a:pt x="388" y="732"/>
                        </a:lnTo>
                        <a:lnTo>
                          <a:pt x="305" y="739"/>
                        </a:lnTo>
                        <a:lnTo>
                          <a:pt x="329" y="790"/>
                        </a:lnTo>
                        <a:lnTo>
                          <a:pt x="416" y="876"/>
                        </a:lnTo>
                        <a:lnTo>
                          <a:pt x="491" y="927"/>
                        </a:lnTo>
                        <a:lnTo>
                          <a:pt x="573" y="979"/>
                        </a:lnTo>
                        <a:lnTo>
                          <a:pt x="586" y="1027"/>
                        </a:lnTo>
                        <a:lnTo>
                          <a:pt x="549" y="1059"/>
                        </a:lnTo>
                        <a:lnTo>
                          <a:pt x="486" y="1037"/>
                        </a:lnTo>
                        <a:lnTo>
                          <a:pt x="353" y="913"/>
                        </a:lnTo>
                        <a:lnTo>
                          <a:pt x="288" y="844"/>
                        </a:lnTo>
                        <a:lnTo>
                          <a:pt x="242" y="739"/>
                        </a:lnTo>
                        <a:lnTo>
                          <a:pt x="255" y="700"/>
                        </a:lnTo>
                        <a:lnTo>
                          <a:pt x="325" y="687"/>
                        </a:lnTo>
                        <a:lnTo>
                          <a:pt x="449" y="680"/>
                        </a:lnTo>
                        <a:lnTo>
                          <a:pt x="566" y="656"/>
                        </a:lnTo>
                        <a:lnTo>
                          <a:pt x="628" y="624"/>
                        </a:lnTo>
                        <a:lnTo>
                          <a:pt x="673" y="577"/>
                        </a:lnTo>
                        <a:lnTo>
                          <a:pt x="673" y="531"/>
                        </a:lnTo>
                        <a:lnTo>
                          <a:pt x="653" y="453"/>
                        </a:lnTo>
                        <a:lnTo>
                          <a:pt x="603" y="401"/>
                        </a:lnTo>
                        <a:lnTo>
                          <a:pt x="562" y="346"/>
                        </a:lnTo>
                        <a:lnTo>
                          <a:pt x="499" y="306"/>
                        </a:lnTo>
                        <a:lnTo>
                          <a:pt x="416" y="237"/>
                        </a:lnTo>
                        <a:lnTo>
                          <a:pt x="316" y="184"/>
                        </a:lnTo>
                        <a:lnTo>
                          <a:pt x="225" y="161"/>
                        </a:lnTo>
                        <a:lnTo>
                          <a:pt x="113" y="144"/>
                        </a:lnTo>
                        <a:lnTo>
                          <a:pt x="43" y="120"/>
                        </a:lnTo>
                        <a:lnTo>
                          <a:pt x="0" y="78"/>
                        </a:lnTo>
                        <a:lnTo>
                          <a:pt x="0" y="20"/>
                        </a:lnTo>
                        <a:lnTo>
                          <a:pt x="43" y="0"/>
                        </a:lnTo>
                        <a:lnTo>
                          <a:pt x="126" y="17"/>
                        </a:lnTo>
                        <a:lnTo>
                          <a:pt x="138" y="20"/>
                        </a:lnTo>
                        <a:lnTo>
                          <a:pt x="92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3" name="Freeform 25"/>
                  <p:cNvSpPr>
                    <a:spLocks/>
                  </p:cNvSpPr>
                  <p:nvPr/>
                </p:nvSpPr>
                <p:spPr bwMode="auto">
                  <a:xfrm>
                    <a:off x="1832" y="2523"/>
                    <a:ext cx="436" cy="600"/>
                  </a:xfrm>
                  <a:custGeom>
                    <a:avLst/>
                    <a:gdLst>
                      <a:gd name="T0" fmla="*/ 797 w 871"/>
                      <a:gd name="T1" fmla="*/ 1032 h 1200"/>
                      <a:gd name="T2" fmla="*/ 863 w 871"/>
                      <a:gd name="T3" fmla="*/ 1086 h 1200"/>
                      <a:gd name="T4" fmla="*/ 871 w 871"/>
                      <a:gd name="T5" fmla="*/ 1139 h 1200"/>
                      <a:gd name="T6" fmla="*/ 847 w 871"/>
                      <a:gd name="T7" fmla="*/ 1190 h 1200"/>
                      <a:gd name="T8" fmla="*/ 775 w 871"/>
                      <a:gd name="T9" fmla="*/ 1200 h 1200"/>
                      <a:gd name="T10" fmla="*/ 684 w 871"/>
                      <a:gd name="T11" fmla="*/ 1097 h 1200"/>
                      <a:gd name="T12" fmla="*/ 647 w 871"/>
                      <a:gd name="T13" fmla="*/ 1010 h 1200"/>
                      <a:gd name="T14" fmla="*/ 577 w 871"/>
                      <a:gd name="T15" fmla="*/ 900 h 1200"/>
                      <a:gd name="T16" fmla="*/ 510 w 871"/>
                      <a:gd name="T17" fmla="*/ 776 h 1200"/>
                      <a:gd name="T18" fmla="*/ 448 w 871"/>
                      <a:gd name="T19" fmla="*/ 673 h 1200"/>
                      <a:gd name="T20" fmla="*/ 361 w 871"/>
                      <a:gd name="T21" fmla="*/ 544 h 1200"/>
                      <a:gd name="T22" fmla="*/ 252 w 871"/>
                      <a:gd name="T23" fmla="*/ 424 h 1200"/>
                      <a:gd name="T24" fmla="*/ 165 w 871"/>
                      <a:gd name="T25" fmla="*/ 320 h 1200"/>
                      <a:gd name="T26" fmla="*/ 124 w 871"/>
                      <a:gd name="T27" fmla="*/ 290 h 1200"/>
                      <a:gd name="T28" fmla="*/ 87 w 871"/>
                      <a:gd name="T29" fmla="*/ 290 h 1200"/>
                      <a:gd name="T30" fmla="*/ 28 w 871"/>
                      <a:gd name="T31" fmla="*/ 268 h 1200"/>
                      <a:gd name="T32" fmla="*/ 12 w 871"/>
                      <a:gd name="T33" fmla="*/ 224 h 1200"/>
                      <a:gd name="T34" fmla="*/ 0 w 871"/>
                      <a:gd name="T35" fmla="*/ 144 h 1200"/>
                      <a:gd name="T36" fmla="*/ 12 w 871"/>
                      <a:gd name="T37" fmla="*/ 68 h 1200"/>
                      <a:gd name="T38" fmla="*/ 41 w 871"/>
                      <a:gd name="T39" fmla="*/ 20 h 1200"/>
                      <a:gd name="T40" fmla="*/ 78 w 871"/>
                      <a:gd name="T41" fmla="*/ 0 h 1200"/>
                      <a:gd name="T42" fmla="*/ 128 w 871"/>
                      <a:gd name="T43" fmla="*/ 27 h 1200"/>
                      <a:gd name="T44" fmla="*/ 152 w 871"/>
                      <a:gd name="T45" fmla="*/ 10 h 1200"/>
                      <a:gd name="T46" fmla="*/ 174 w 871"/>
                      <a:gd name="T47" fmla="*/ 48 h 1200"/>
                      <a:gd name="T48" fmla="*/ 191 w 871"/>
                      <a:gd name="T49" fmla="*/ 144 h 1200"/>
                      <a:gd name="T50" fmla="*/ 178 w 871"/>
                      <a:gd name="T51" fmla="*/ 193 h 1200"/>
                      <a:gd name="T52" fmla="*/ 187 w 871"/>
                      <a:gd name="T53" fmla="*/ 268 h 1200"/>
                      <a:gd name="T54" fmla="*/ 228 w 871"/>
                      <a:gd name="T55" fmla="*/ 320 h 1200"/>
                      <a:gd name="T56" fmla="*/ 327 w 871"/>
                      <a:gd name="T57" fmla="*/ 431 h 1200"/>
                      <a:gd name="T58" fmla="*/ 403 w 871"/>
                      <a:gd name="T59" fmla="*/ 507 h 1200"/>
                      <a:gd name="T60" fmla="*/ 477 w 871"/>
                      <a:gd name="T61" fmla="*/ 600 h 1200"/>
                      <a:gd name="T62" fmla="*/ 523 w 871"/>
                      <a:gd name="T63" fmla="*/ 661 h 1200"/>
                      <a:gd name="T64" fmla="*/ 614 w 871"/>
                      <a:gd name="T65" fmla="*/ 761 h 1200"/>
                      <a:gd name="T66" fmla="*/ 684 w 871"/>
                      <a:gd name="T67" fmla="*/ 880 h 1200"/>
                      <a:gd name="T68" fmla="*/ 751 w 871"/>
                      <a:gd name="T69" fmla="*/ 1014 h 1200"/>
                      <a:gd name="T70" fmla="*/ 797 w 871"/>
                      <a:gd name="T71" fmla="*/ 1032 h 120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71"/>
                      <a:gd name="T109" fmla="*/ 0 h 1200"/>
                      <a:gd name="T110" fmla="*/ 871 w 871"/>
                      <a:gd name="T111" fmla="*/ 1200 h 120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71" h="1200">
                        <a:moveTo>
                          <a:pt x="797" y="1032"/>
                        </a:moveTo>
                        <a:lnTo>
                          <a:pt x="863" y="1086"/>
                        </a:lnTo>
                        <a:lnTo>
                          <a:pt x="871" y="1139"/>
                        </a:lnTo>
                        <a:lnTo>
                          <a:pt x="847" y="1190"/>
                        </a:lnTo>
                        <a:lnTo>
                          <a:pt x="775" y="1200"/>
                        </a:lnTo>
                        <a:lnTo>
                          <a:pt x="684" y="1097"/>
                        </a:lnTo>
                        <a:lnTo>
                          <a:pt x="647" y="1010"/>
                        </a:lnTo>
                        <a:lnTo>
                          <a:pt x="577" y="900"/>
                        </a:lnTo>
                        <a:lnTo>
                          <a:pt x="510" y="776"/>
                        </a:lnTo>
                        <a:lnTo>
                          <a:pt x="448" y="673"/>
                        </a:lnTo>
                        <a:lnTo>
                          <a:pt x="361" y="544"/>
                        </a:lnTo>
                        <a:lnTo>
                          <a:pt x="252" y="424"/>
                        </a:lnTo>
                        <a:lnTo>
                          <a:pt x="165" y="320"/>
                        </a:lnTo>
                        <a:lnTo>
                          <a:pt x="124" y="290"/>
                        </a:lnTo>
                        <a:lnTo>
                          <a:pt x="87" y="290"/>
                        </a:lnTo>
                        <a:lnTo>
                          <a:pt x="28" y="268"/>
                        </a:lnTo>
                        <a:lnTo>
                          <a:pt x="12" y="224"/>
                        </a:lnTo>
                        <a:lnTo>
                          <a:pt x="0" y="144"/>
                        </a:lnTo>
                        <a:lnTo>
                          <a:pt x="12" y="68"/>
                        </a:lnTo>
                        <a:lnTo>
                          <a:pt x="41" y="20"/>
                        </a:lnTo>
                        <a:lnTo>
                          <a:pt x="78" y="0"/>
                        </a:lnTo>
                        <a:lnTo>
                          <a:pt x="128" y="27"/>
                        </a:lnTo>
                        <a:lnTo>
                          <a:pt x="152" y="10"/>
                        </a:lnTo>
                        <a:lnTo>
                          <a:pt x="174" y="48"/>
                        </a:lnTo>
                        <a:lnTo>
                          <a:pt x="191" y="144"/>
                        </a:lnTo>
                        <a:lnTo>
                          <a:pt x="178" y="193"/>
                        </a:lnTo>
                        <a:lnTo>
                          <a:pt x="187" y="268"/>
                        </a:lnTo>
                        <a:lnTo>
                          <a:pt x="228" y="320"/>
                        </a:lnTo>
                        <a:lnTo>
                          <a:pt x="327" y="431"/>
                        </a:lnTo>
                        <a:lnTo>
                          <a:pt x="403" y="507"/>
                        </a:lnTo>
                        <a:lnTo>
                          <a:pt x="477" y="600"/>
                        </a:lnTo>
                        <a:lnTo>
                          <a:pt x="523" y="661"/>
                        </a:lnTo>
                        <a:lnTo>
                          <a:pt x="614" y="761"/>
                        </a:lnTo>
                        <a:lnTo>
                          <a:pt x="684" y="880"/>
                        </a:lnTo>
                        <a:lnTo>
                          <a:pt x="751" y="1014"/>
                        </a:lnTo>
                        <a:lnTo>
                          <a:pt x="797" y="10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4" name="Freeform 26"/>
                  <p:cNvSpPr>
                    <a:spLocks/>
                  </p:cNvSpPr>
                  <p:nvPr/>
                </p:nvSpPr>
                <p:spPr bwMode="auto">
                  <a:xfrm>
                    <a:off x="2162" y="3035"/>
                    <a:ext cx="268" cy="548"/>
                  </a:xfrm>
                  <a:custGeom>
                    <a:avLst/>
                    <a:gdLst>
                      <a:gd name="T0" fmla="*/ 17 w 536"/>
                      <a:gd name="T1" fmla="*/ 289 h 1098"/>
                      <a:gd name="T2" fmla="*/ 74 w 536"/>
                      <a:gd name="T3" fmla="*/ 144 h 1098"/>
                      <a:gd name="T4" fmla="*/ 124 w 536"/>
                      <a:gd name="T5" fmla="*/ 76 h 1098"/>
                      <a:gd name="T6" fmla="*/ 211 w 536"/>
                      <a:gd name="T7" fmla="*/ 4 h 1098"/>
                      <a:gd name="T8" fmla="*/ 287 w 536"/>
                      <a:gd name="T9" fmla="*/ 0 h 1098"/>
                      <a:gd name="T10" fmla="*/ 366 w 536"/>
                      <a:gd name="T11" fmla="*/ 21 h 1098"/>
                      <a:gd name="T12" fmla="*/ 436 w 536"/>
                      <a:gd name="T13" fmla="*/ 73 h 1098"/>
                      <a:gd name="T14" fmla="*/ 436 w 536"/>
                      <a:gd name="T15" fmla="*/ 169 h 1098"/>
                      <a:gd name="T16" fmla="*/ 403 w 536"/>
                      <a:gd name="T17" fmla="*/ 252 h 1098"/>
                      <a:gd name="T18" fmla="*/ 403 w 536"/>
                      <a:gd name="T19" fmla="*/ 403 h 1098"/>
                      <a:gd name="T20" fmla="*/ 416 w 536"/>
                      <a:gd name="T21" fmla="*/ 633 h 1098"/>
                      <a:gd name="T22" fmla="*/ 477 w 536"/>
                      <a:gd name="T23" fmla="*/ 775 h 1098"/>
                      <a:gd name="T24" fmla="*/ 536 w 536"/>
                      <a:gd name="T25" fmla="*/ 888 h 1098"/>
                      <a:gd name="T26" fmla="*/ 536 w 536"/>
                      <a:gd name="T27" fmla="*/ 975 h 1098"/>
                      <a:gd name="T28" fmla="*/ 473 w 536"/>
                      <a:gd name="T29" fmla="*/ 1056 h 1098"/>
                      <a:gd name="T30" fmla="*/ 423 w 536"/>
                      <a:gd name="T31" fmla="*/ 1095 h 1098"/>
                      <a:gd name="T32" fmla="*/ 348 w 536"/>
                      <a:gd name="T33" fmla="*/ 1098 h 1098"/>
                      <a:gd name="T34" fmla="*/ 261 w 536"/>
                      <a:gd name="T35" fmla="*/ 1098 h 1098"/>
                      <a:gd name="T36" fmla="*/ 165 w 536"/>
                      <a:gd name="T37" fmla="*/ 1074 h 1098"/>
                      <a:gd name="T38" fmla="*/ 74 w 536"/>
                      <a:gd name="T39" fmla="*/ 929 h 1098"/>
                      <a:gd name="T40" fmla="*/ 24 w 536"/>
                      <a:gd name="T41" fmla="*/ 758 h 1098"/>
                      <a:gd name="T42" fmla="*/ 0 w 536"/>
                      <a:gd name="T43" fmla="*/ 623 h 1098"/>
                      <a:gd name="T44" fmla="*/ 0 w 536"/>
                      <a:gd name="T45" fmla="*/ 465 h 1098"/>
                      <a:gd name="T46" fmla="*/ 17 w 536"/>
                      <a:gd name="T47" fmla="*/ 289 h 109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36"/>
                      <a:gd name="T73" fmla="*/ 0 h 1098"/>
                      <a:gd name="T74" fmla="*/ 536 w 536"/>
                      <a:gd name="T75" fmla="*/ 1098 h 109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36" h="1098">
                        <a:moveTo>
                          <a:pt x="17" y="289"/>
                        </a:moveTo>
                        <a:lnTo>
                          <a:pt x="74" y="144"/>
                        </a:lnTo>
                        <a:lnTo>
                          <a:pt x="124" y="76"/>
                        </a:lnTo>
                        <a:lnTo>
                          <a:pt x="211" y="4"/>
                        </a:lnTo>
                        <a:lnTo>
                          <a:pt x="287" y="0"/>
                        </a:lnTo>
                        <a:lnTo>
                          <a:pt x="366" y="21"/>
                        </a:lnTo>
                        <a:lnTo>
                          <a:pt x="436" y="73"/>
                        </a:lnTo>
                        <a:lnTo>
                          <a:pt x="436" y="169"/>
                        </a:lnTo>
                        <a:lnTo>
                          <a:pt x="403" y="252"/>
                        </a:lnTo>
                        <a:lnTo>
                          <a:pt x="403" y="403"/>
                        </a:lnTo>
                        <a:lnTo>
                          <a:pt x="416" y="633"/>
                        </a:lnTo>
                        <a:lnTo>
                          <a:pt x="477" y="775"/>
                        </a:lnTo>
                        <a:lnTo>
                          <a:pt x="536" y="888"/>
                        </a:lnTo>
                        <a:lnTo>
                          <a:pt x="536" y="975"/>
                        </a:lnTo>
                        <a:lnTo>
                          <a:pt x="473" y="1056"/>
                        </a:lnTo>
                        <a:lnTo>
                          <a:pt x="423" y="1095"/>
                        </a:lnTo>
                        <a:lnTo>
                          <a:pt x="348" y="1098"/>
                        </a:lnTo>
                        <a:lnTo>
                          <a:pt x="261" y="1098"/>
                        </a:lnTo>
                        <a:lnTo>
                          <a:pt x="165" y="1074"/>
                        </a:lnTo>
                        <a:lnTo>
                          <a:pt x="74" y="929"/>
                        </a:lnTo>
                        <a:lnTo>
                          <a:pt x="24" y="758"/>
                        </a:lnTo>
                        <a:lnTo>
                          <a:pt x="0" y="623"/>
                        </a:lnTo>
                        <a:lnTo>
                          <a:pt x="0" y="465"/>
                        </a:lnTo>
                        <a:lnTo>
                          <a:pt x="17" y="2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5" name="Freeform 27"/>
                  <p:cNvSpPr>
                    <a:spLocks/>
                  </p:cNvSpPr>
                  <p:nvPr/>
                </p:nvSpPr>
                <p:spPr bwMode="auto">
                  <a:xfrm>
                    <a:off x="2263" y="3502"/>
                    <a:ext cx="227" cy="575"/>
                  </a:xfrm>
                  <a:custGeom>
                    <a:avLst/>
                    <a:gdLst>
                      <a:gd name="T0" fmla="*/ 248 w 453"/>
                      <a:gd name="T1" fmla="*/ 20 h 1151"/>
                      <a:gd name="T2" fmla="*/ 191 w 453"/>
                      <a:gd name="T3" fmla="*/ 0 h 1151"/>
                      <a:gd name="T4" fmla="*/ 137 w 453"/>
                      <a:gd name="T5" fmla="*/ 27 h 1151"/>
                      <a:gd name="T6" fmla="*/ 104 w 453"/>
                      <a:gd name="T7" fmla="*/ 124 h 1151"/>
                      <a:gd name="T8" fmla="*/ 137 w 453"/>
                      <a:gd name="T9" fmla="*/ 280 h 1151"/>
                      <a:gd name="T10" fmla="*/ 191 w 453"/>
                      <a:gd name="T11" fmla="*/ 363 h 1151"/>
                      <a:gd name="T12" fmla="*/ 248 w 453"/>
                      <a:gd name="T13" fmla="*/ 507 h 1151"/>
                      <a:gd name="T14" fmla="*/ 278 w 453"/>
                      <a:gd name="T15" fmla="*/ 580 h 1151"/>
                      <a:gd name="T16" fmla="*/ 278 w 453"/>
                      <a:gd name="T17" fmla="*/ 673 h 1151"/>
                      <a:gd name="T18" fmla="*/ 203 w 453"/>
                      <a:gd name="T19" fmla="*/ 766 h 1151"/>
                      <a:gd name="T20" fmla="*/ 100 w 453"/>
                      <a:gd name="T21" fmla="*/ 866 h 1151"/>
                      <a:gd name="T22" fmla="*/ 37 w 453"/>
                      <a:gd name="T23" fmla="*/ 919 h 1151"/>
                      <a:gd name="T24" fmla="*/ 0 w 453"/>
                      <a:gd name="T25" fmla="*/ 960 h 1151"/>
                      <a:gd name="T26" fmla="*/ 0 w 453"/>
                      <a:gd name="T27" fmla="*/ 1005 h 1151"/>
                      <a:gd name="T28" fmla="*/ 41 w 453"/>
                      <a:gd name="T29" fmla="*/ 1012 h 1151"/>
                      <a:gd name="T30" fmla="*/ 141 w 453"/>
                      <a:gd name="T31" fmla="*/ 1033 h 1151"/>
                      <a:gd name="T32" fmla="*/ 287 w 453"/>
                      <a:gd name="T33" fmla="*/ 1095 h 1151"/>
                      <a:gd name="T34" fmla="*/ 328 w 453"/>
                      <a:gd name="T35" fmla="*/ 1139 h 1151"/>
                      <a:gd name="T36" fmla="*/ 385 w 453"/>
                      <a:gd name="T37" fmla="*/ 1151 h 1151"/>
                      <a:gd name="T38" fmla="*/ 453 w 453"/>
                      <a:gd name="T39" fmla="*/ 1098 h 1151"/>
                      <a:gd name="T40" fmla="*/ 411 w 453"/>
                      <a:gd name="T41" fmla="*/ 1075 h 1151"/>
                      <a:gd name="T42" fmla="*/ 253 w 453"/>
                      <a:gd name="T43" fmla="*/ 1026 h 1151"/>
                      <a:gd name="T44" fmla="*/ 150 w 453"/>
                      <a:gd name="T45" fmla="*/ 1002 h 1151"/>
                      <a:gd name="T46" fmla="*/ 74 w 453"/>
                      <a:gd name="T47" fmla="*/ 973 h 1151"/>
                      <a:gd name="T48" fmla="*/ 74 w 453"/>
                      <a:gd name="T49" fmla="*/ 963 h 1151"/>
                      <a:gd name="T50" fmla="*/ 87 w 453"/>
                      <a:gd name="T51" fmla="*/ 939 h 1151"/>
                      <a:gd name="T52" fmla="*/ 137 w 453"/>
                      <a:gd name="T53" fmla="*/ 890 h 1151"/>
                      <a:gd name="T54" fmla="*/ 278 w 453"/>
                      <a:gd name="T55" fmla="*/ 787 h 1151"/>
                      <a:gd name="T56" fmla="*/ 361 w 453"/>
                      <a:gd name="T57" fmla="*/ 700 h 1151"/>
                      <a:gd name="T58" fmla="*/ 378 w 453"/>
                      <a:gd name="T59" fmla="*/ 639 h 1151"/>
                      <a:gd name="T60" fmla="*/ 365 w 453"/>
                      <a:gd name="T61" fmla="*/ 549 h 1151"/>
                      <a:gd name="T62" fmla="*/ 328 w 453"/>
                      <a:gd name="T63" fmla="*/ 476 h 1151"/>
                      <a:gd name="T64" fmla="*/ 278 w 453"/>
                      <a:gd name="T65" fmla="*/ 373 h 1151"/>
                      <a:gd name="T66" fmla="*/ 261 w 453"/>
                      <a:gd name="T67" fmla="*/ 266 h 1151"/>
                      <a:gd name="T68" fmla="*/ 261 w 453"/>
                      <a:gd name="T69" fmla="*/ 161 h 1151"/>
                      <a:gd name="T70" fmla="*/ 261 w 453"/>
                      <a:gd name="T71" fmla="*/ 68 h 1151"/>
                      <a:gd name="T72" fmla="*/ 248 w 453"/>
                      <a:gd name="T73" fmla="*/ 20 h 115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53"/>
                      <a:gd name="T112" fmla="*/ 0 h 1151"/>
                      <a:gd name="T113" fmla="*/ 453 w 453"/>
                      <a:gd name="T114" fmla="*/ 1151 h 115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53" h="1151">
                        <a:moveTo>
                          <a:pt x="248" y="20"/>
                        </a:moveTo>
                        <a:lnTo>
                          <a:pt x="191" y="0"/>
                        </a:lnTo>
                        <a:lnTo>
                          <a:pt x="137" y="27"/>
                        </a:lnTo>
                        <a:lnTo>
                          <a:pt x="104" y="124"/>
                        </a:lnTo>
                        <a:lnTo>
                          <a:pt x="137" y="280"/>
                        </a:lnTo>
                        <a:lnTo>
                          <a:pt x="191" y="363"/>
                        </a:lnTo>
                        <a:lnTo>
                          <a:pt x="248" y="507"/>
                        </a:lnTo>
                        <a:lnTo>
                          <a:pt x="278" y="580"/>
                        </a:lnTo>
                        <a:lnTo>
                          <a:pt x="278" y="673"/>
                        </a:lnTo>
                        <a:lnTo>
                          <a:pt x="203" y="766"/>
                        </a:lnTo>
                        <a:lnTo>
                          <a:pt x="100" y="866"/>
                        </a:lnTo>
                        <a:lnTo>
                          <a:pt x="37" y="919"/>
                        </a:lnTo>
                        <a:lnTo>
                          <a:pt x="0" y="960"/>
                        </a:lnTo>
                        <a:lnTo>
                          <a:pt x="0" y="1005"/>
                        </a:lnTo>
                        <a:lnTo>
                          <a:pt x="41" y="1012"/>
                        </a:lnTo>
                        <a:lnTo>
                          <a:pt x="141" y="1033"/>
                        </a:lnTo>
                        <a:lnTo>
                          <a:pt x="287" y="1095"/>
                        </a:lnTo>
                        <a:lnTo>
                          <a:pt x="328" y="1139"/>
                        </a:lnTo>
                        <a:lnTo>
                          <a:pt x="385" y="1151"/>
                        </a:lnTo>
                        <a:lnTo>
                          <a:pt x="453" y="1098"/>
                        </a:lnTo>
                        <a:lnTo>
                          <a:pt x="411" y="1075"/>
                        </a:lnTo>
                        <a:lnTo>
                          <a:pt x="253" y="1026"/>
                        </a:lnTo>
                        <a:lnTo>
                          <a:pt x="150" y="1002"/>
                        </a:lnTo>
                        <a:lnTo>
                          <a:pt x="74" y="973"/>
                        </a:lnTo>
                        <a:lnTo>
                          <a:pt x="74" y="963"/>
                        </a:lnTo>
                        <a:lnTo>
                          <a:pt x="87" y="939"/>
                        </a:lnTo>
                        <a:lnTo>
                          <a:pt x="137" y="890"/>
                        </a:lnTo>
                        <a:lnTo>
                          <a:pt x="278" y="787"/>
                        </a:lnTo>
                        <a:lnTo>
                          <a:pt x="361" y="700"/>
                        </a:lnTo>
                        <a:lnTo>
                          <a:pt x="378" y="639"/>
                        </a:lnTo>
                        <a:lnTo>
                          <a:pt x="365" y="549"/>
                        </a:lnTo>
                        <a:lnTo>
                          <a:pt x="328" y="476"/>
                        </a:lnTo>
                        <a:lnTo>
                          <a:pt x="278" y="373"/>
                        </a:lnTo>
                        <a:lnTo>
                          <a:pt x="261" y="266"/>
                        </a:lnTo>
                        <a:lnTo>
                          <a:pt x="261" y="161"/>
                        </a:lnTo>
                        <a:lnTo>
                          <a:pt x="261" y="68"/>
                        </a:lnTo>
                        <a:lnTo>
                          <a:pt x="24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6" name="Freeform 28"/>
                  <p:cNvSpPr>
                    <a:spLocks/>
                  </p:cNvSpPr>
                  <p:nvPr/>
                </p:nvSpPr>
                <p:spPr bwMode="auto">
                  <a:xfrm>
                    <a:off x="2125" y="3506"/>
                    <a:ext cx="185" cy="621"/>
                  </a:xfrm>
                  <a:custGeom>
                    <a:avLst/>
                    <a:gdLst>
                      <a:gd name="T0" fmla="*/ 188 w 370"/>
                      <a:gd name="T1" fmla="*/ 193 h 1244"/>
                      <a:gd name="T2" fmla="*/ 234 w 370"/>
                      <a:gd name="T3" fmla="*/ 63 h 1244"/>
                      <a:gd name="T4" fmla="*/ 287 w 370"/>
                      <a:gd name="T5" fmla="*/ 0 h 1244"/>
                      <a:gd name="T6" fmla="*/ 324 w 370"/>
                      <a:gd name="T7" fmla="*/ 0 h 1244"/>
                      <a:gd name="T8" fmla="*/ 370 w 370"/>
                      <a:gd name="T9" fmla="*/ 31 h 1244"/>
                      <a:gd name="T10" fmla="*/ 357 w 370"/>
                      <a:gd name="T11" fmla="*/ 142 h 1244"/>
                      <a:gd name="T12" fmla="*/ 320 w 370"/>
                      <a:gd name="T13" fmla="*/ 234 h 1244"/>
                      <a:gd name="T14" fmla="*/ 237 w 370"/>
                      <a:gd name="T15" fmla="*/ 332 h 1244"/>
                      <a:gd name="T16" fmla="*/ 164 w 370"/>
                      <a:gd name="T17" fmla="*/ 487 h 1244"/>
                      <a:gd name="T18" fmla="*/ 123 w 370"/>
                      <a:gd name="T19" fmla="*/ 577 h 1244"/>
                      <a:gd name="T20" fmla="*/ 101 w 370"/>
                      <a:gd name="T21" fmla="*/ 663 h 1244"/>
                      <a:gd name="T22" fmla="*/ 114 w 370"/>
                      <a:gd name="T23" fmla="*/ 753 h 1244"/>
                      <a:gd name="T24" fmla="*/ 147 w 370"/>
                      <a:gd name="T25" fmla="*/ 860 h 1244"/>
                      <a:gd name="T26" fmla="*/ 176 w 370"/>
                      <a:gd name="T27" fmla="*/ 919 h 1244"/>
                      <a:gd name="T28" fmla="*/ 201 w 370"/>
                      <a:gd name="T29" fmla="*/ 1002 h 1244"/>
                      <a:gd name="T30" fmla="*/ 197 w 370"/>
                      <a:gd name="T31" fmla="*/ 1036 h 1244"/>
                      <a:gd name="T32" fmla="*/ 138 w 370"/>
                      <a:gd name="T33" fmla="*/ 1168 h 1244"/>
                      <a:gd name="T34" fmla="*/ 123 w 370"/>
                      <a:gd name="T35" fmla="*/ 1241 h 1244"/>
                      <a:gd name="T36" fmla="*/ 73 w 370"/>
                      <a:gd name="T37" fmla="*/ 1244 h 1244"/>
                      <a:gd name="T38" fmla="*/ 11 w 370"/>
                      <a:gd name="T39" fmla="*/ 1209 h 1244"/>
                      <a:gd name="T40" fmla="*/ 3 w 370"/>
                      <a:gd name="T41" fmla="*/ 1178 h 1244"/>
                      <a:gd name="T42" fmla="*/ 28 w 370"/>
                      <a:gd name="T43" fmla="*/ 1141 h 1244"/>
                      <a:gd name="T44" fmla="*/ 98 w 370"/>
                      <a:gd name="T45" fmla="*/ 1068 h 1244"/>
                      <a:gd name="T46" fmla="*/ 138 w 370"/>
                      <a:gd name="T47" fmla="*/ 1026 h 1244"/>
                      <a:gd name="T48" fmla="*/ 147 w 370"/>
                      <a:gd name="T49" fmla="*/ 992 h 1244"/>
                      <a:gd name="T50" fmla="*/ 123 w 370"/>
                      <a:gd name="T51" fmla="*/ 929 h 1244"/>
                      <a:gd name="T52" fmla="*/ 77 w 370"/>
                      <a:gd name="T53" fmla="*/ 850 h 1244"/>
                      <a:gd name="T54" fmla="*/ 36 w 370"/>
                      <a:gd name="T55" fmla="*/ 756 h 1244"/>
                      <a:gd name="T56" fmla="*/ 11 w 370"/>
                      <a:gd name="T57" fmla="*/ 690 h 1244"/>
                      <a:gd name="T58" fmla="*/ 0 w 370"/>
                      <a:gd name="T59" fmla="*/ 612 h 1244"/>
                      <a:gd name="T60" fmla="*/ 36 w 370"/>
                      <a:gd name="T61" fmla="*/ 529 h 1244"/>
                      <a:gd name="T62" fmla="*/ 90 w 370"/>
                      <a:gd name="T63" fmla="*/ 415 h 1244"/>
                      <a:gd name="T64" fmla="*/ 164 w 370"/>
                      <a:gd name="T65" fmla="*/ 287 h 1244"/>
                      <a:gd name="T66" fmla="*/ 188 w 370"/>
                      <a:gd name="T67" fmla="*/ 193 h 124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70"/>
                      <a:gd name="T103" fmla="*/ 0 h 1244"/>
                      <a:gd name="T104" fmla="*/ 370 w 370"/>
                      <a:gd name="T105" fmla="*/ 1244 h 124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70" h="1244">
                        <a:moveTo>
                          <a:pt x="188" y="193"/>
                        </a:moveTo>
                        <a:lnTo>
                          <a:pt x="234" y="63"/>
                        </a:lnTo>
                        <a:lnTo>
                          <a:pt x="287" y="0"/>
                        </a:lnTo>
                        <a:lnTo>
                          <a:pt x="324" y="0"/>
                        </a:lnTo>
                        <a:lnTo>
                          <a:pt x="370" y="31"/>
                        </a:lnTo>
                        <a:lnTo>
                          <a:pt x="357" y="142"/>
                        </a:lnTo>
                        <a:lnTo>
                          <a:pt x="320" y="234"/>
                        </a:lnTo>
                        <a:lnTo>
                          <a:pt x="237" y="332"/>
                        </a:lnTo>
                        <a:lnTo>
                          <a:pt x="164" y="487"/>
                        </a:lnTo>
                        <a:lnTo>
                          <a:pt x="123" y="577"/>
                        </a:lnTo>
                        <a:lnTo>
                          <a:pt x="101" y="663"/>
                        </a:lnTo>
                        <a:lnTo>
                          <a:pt x="114" y="753"/>
                        </a:lnTo>
                        <a:lnTo>
                          <a:pt x="147" y="860"/>
                        </a:lnTo>
                        <a:lnTo>
                          <a:pt x="176" y="919"/>
                        </a:lnTo>
                        <a:lnTo>
                          <a:pt x="201" y="1002"/>
                        </a:lnTo>
                        <a:lnTo>
                          <a:pt x="197" y="1036"/>
                        </a:lnTo>
                        <a:lnTo>
                          <a:pt x="138" y="1168"/>
                        </a:lnTo>
                        <a:lnTo>
                          <a:pt x="123" y="1241"/>
                        </a:lnTo>
                        <a:lnTo>
                          <a:pt x="73" y="1244"/>
                        </a:lnTo>
                        <a:lnTo>
                          <a:pt x="11" y="1209"/>
                        </a:lnTo>
                        <a:lnTo>
                          <a:pt x="3" y="1178"/>
                        </a:lnTo>
                        <a:lnTo>
                          <a:pt x="28" y="1141"/>
                        </a:lnTo>
                        <a:lnTo>
                          <a:pt x="98" y="1068"/>
                        </a:lnTo>
                        <a:lnTo>
                          <a:pt x="138" y="1026"/>
                        </a:lnTo>
                        <a:lnTo>
                          <a:pt x="147" y="992"/>
                        </a:lnTo>
                        <a:lnTo>
                          <a:pt x="123" y="929"/>
                        </a:lnTo>
                        <a:lnTo>
                          <a:pt x="77" y="850"/>
                        </a:lnTo>
                        <a:lnTo>
                          <a:pt x="36" y="756"/>
                        </a:lnTo>
                        <a:lnTo>
                          <a:pt x="11" y="690"/>
                        </a:lnTo>
                        <a:lnTo>
                          <a:pt x="0" y="612"/>
                        </a:lnTo>
                        <a:lnTo>
                          <a:pt x="36" y="529"/>
                        </a:lnTo>
                        <a:lnTo>
                          <a:pt x="90" y="415"/>
                        </a:lnTo>
                        <a:lnTo>
                          <a:pt x="164" y="287"/>
                        </a:lnTo>
                        <a:lnTo>
                          <a:pt x="188" y="1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" name="Group 36"/>
                <p:cNvGrpSpPr>
                  <a:grpSpLocks/>
                </p:cNvGrpSpPr>
                <p:nvPr/>
              </p:nvGrpSpPr>
              <p:grpSpPr bwMode="auto">
                <a:xfrm>
                  <a:off x="1008" y="2353"/>
                  <a:ext cx="1012" cy="1768"/>
                  <a:chOff x="1008" y="2353"/>
                  <a:chExt cx="1012" cy="1768"/>
                </a:xfrm>
              </p:grpSpPr>
              <p:sp>
                <p:nvSpPr>
                  <p:cNvPr id="3095" name="Freeform 30"/>
                  <p:cNvSpPr>
                    <a:spLocks/>
                  </p:cNvSpPr>
                  <p:nvPr/>
                </p:nvSpPr>
                <p:spPr bwMode="auto">
                  <a:xfrm>
                    <a:off x="1495" y="2762"/>
                    <a:ext cx="202" cy="289"/>
                  </a:xfrm>
                  <a:custGeom>
                    <a:avLst/>
                    <a:gdLst>
                      <a:gd name="T0" fmla="*/ 4 w 404"/>
                      <a:gd name="T1" fmla="*/ 296 h 578"/>
                      <a:gd name="T2" fmla="*/ 17 w 404"/>
                      <a:gd name="T3" fmla="*/ 232 h 578"/>
                      <a:gd name="T4" fmla="*/ 54 w 404"/>
                      <a:gd name="T5" fmla="*/ 175 h 578"/>
                      <a:gd name="T6" fmla="*/ 104 w 404"/>
                      <a:gd name="T7" fmla="*/ 145 h 578"/>
                      <a:gd name="T8" fmla="*/ 154 w 404"/>
                      <a:gd name="T9" fmla="*/ 121 h 578"/>
                      <a:gd name="T10" fmla="*/ 167 w 404"/>
                      <a:gd name="T11" fmla="*/ 0 h 578"/>
                      <a:gd name="T12" fmla="*/ 212 w 404"/>
                      <a:gd name="T13" fmla="*/ 13 h 578"/>
                      <a:gd name="T14" fmla="*/ 204 w 404"/>
                      <a:gd name="T15" fmla="*/ 126 h 578"/>
                      <a:gd name="T16" fmla="*/ 254 w 404"/>
                      <a:gd name="T17" fmla="*/ 135 h 578"/>
                      <a:gd name="T18" fmla="*/ 328 w 404"/>
                      <a:gd name="T19" fmla="*/ 169 h 578"/>
                      <a:gd name="T20" fmla="*/ 387 w 404"/>
                      <a:gd name="T21" fmla="*/ 251 h 578"/>
                      <a:gd name="T22" fmla="*/ 404 w 404"/>
                      <a:gd name="T23" fmla="*/ 336 h 578"/>
                      <a:gd name="T24" fmla="*/ 391 w 404"/>
                      <a:gd name="T25" fmla="*/ 432 h 578"/>
                      <a:gd name="T26" fmla="*/ 362 w 404"/>
                      <a:gd name="T27" fmla="*/ 516 h 578"/>
                      <a:gd name="T28" fmla="*/ 291 w 404"/>
                      <a:gd name="T29" fmla="*/ 562 h 578"/>
                      <a:gd name="T30" fmla="*/ 217 w 404"/>
                      <a:gd name="T31" fmla="*/ 578 h 578"/>
                      <a:gd name="T32" fmla="*/ 117 w 404"/>
                      <a:gd name="T33" fmla="*/ 578 h 578"/>
                      <a:gd name="T34" fmla="*/ 54 w 404"/>
                      <a:gd name="T35" fmla="*/ 524 h 578"/>
                      <a:gd name="T36" fmla="*/ 4 w 404"/>
                      <a:gd name="T37" fmla="*/ 441 h 578"/>
                      <a:gd name="T38" fmla="*/ 0 w 404"/>
                      <a:gd name="T39" fmla="*/ 379 h 578"/>
                      <a:gd name="T40" fmla="*/ 0 w 404"/>
                      <a:gd name="T41" fmla="*/ 336 h 578"/>
                      <a:gd name="T42" fmla="*/ 4 w 404"/>
                      <a:gd name="T43" fmla="*/ 296 h 57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04"/>
                      <a:gd name="T67" fmla="*/ 0 h 578"/>
                      <a:gd name="T68" fmla="*/ 404 w 404"/>
                      <a:gd name="T69" fmla="*/ 578 h 57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04" h="578">
                        <a:moveTo>
                          <a:pt x="4" y="296"/>
                        </a:moveTo>
                        <a:lnTo>
                          <a:pt x="17" y="232"/>
                        </a:lnTo>
                        <a:lnTo>
                          <a:pt x="54" y="175"/>
                        </a:lnTo>
                        <a:lnTo>
                          <a:pt x="104" y="145"/>
                        </a:lnTo>
                        <a:lnTo>
                          <a:pt x="154" y="121"/>
                        </a:lnTo>
                        <a:lnTo>
                          <a:pt x="167" y="0"/>
                        </a:lnTo>
                        <a:lnTo>
                          <a:pt x="212" y="13"/>
                        </a:lnTo>
                        <a:lnTo>
                          <a:pt x="204" y="126"/>
                        </a:lnTo>
                        <a:lnTo>
                          <a:pt x="254" y="135"/>
                        </a:lnTo>
                        <a:lnTo>
                          <a:pt x="328" y="169"/>
                        </a:lnTo>
                        <a:lnTo>
                          <a:pt x="387" y="251"/>
                        </a:lnTo>
                        <a:lnTo>
                          <a:pt x="404" y="336"/>
                        </a:lnTo>
                        <a:lnTo>
                          <a:pt x="391" y="432"/>
                        </a:lnTo>
                        <a:lnTo>
                          <a:pt x="362" y="516"/>
                        </a:lnTo>
                        <a:lnTo>
                          <a:pt x="291" y="562"/>
                        </a:lnTo>
                        <a:lnTo>
                          <a:pt x="217" y="578"/>
                        </a:lnTo>
                        <a:lnTo>
                          <a:pt x="117" y="578"/>
                        </a:lnTo>
                        <a:lnTo>
                          <a:pt x="54" y="524"/>
                        </a:lnTo>
                        <a:lnTo>
                          <a:pt x="4" y="441"/>
                        </a:lnTo>
                        <a:lnTo>
                          <a:pt x="0" y="379"/>
                        </a:lnTo>
                        <a:lnTo>
                          <a:pt x="0" y="336"/>
                        </a:lnTo>
                        <a:lnTo>
                          <a:pt x="4" y="2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96" name="Freeform 31"/>
                  <p:cNvSpPr>
                    <a:spLocks/>
                  </p:cNvSpPr>
                  <p:nvPr/>
                </p:nvSpPr>
                <p:spPr bwMode="auto">
                  <a:xfrm>
                    <a:off x="1471" y="3067"/>
                    <a:ext cx="255" cy="528"/>
                  </a:xfrm>
                  <a:custGeom>
                    <a:avLst/>
                    <a:gdLst>
                      <a:gd name="T0" fmla="*/ 190 w 510"/>
                      <a:gd name="T1" fmla="*/ 17 h 1055"/>
                      <a:gd name="T2" fmla="*/ 249 w 510"/>
                      <a:gd name="T3" fmla="*/ 0 h 1055"/>
                      <a:gd name="T4" fmla="*/ 316 w 510"/>
                      <a:gd name="T5" fmla="*/ 10 h 1055"/>
                      <a:gd name="T6" fmla="*/ 399 w 510"/>
                      <a:gd name="T7" fmla="*/ 68 h 1055"/>
                      <a:gd name="T8" fmla="*/ 464 w 510"/>
                      <a:gd name="T9" fmla="*/ 186 h 1055"/>
                      <a:gd name="T10" fmla="*/ 497 w 510"/>
                      <a:gd name="T11" fmla="*/ 300 h 1055"/>
                      <a:gd name="T12" fmla="*/ 510 w 510"/>
                      <a:gd name="T13" fmla="*/ 434 h 1055"/>
                      <a:gd name="T14" fmla="*/ 497 w 510"/>
                      <a:gd name="T15" fmla="*/ 579 h 1055"/>
                      <a:gd name="T16" fmla="*/ 436 w 510"/>
                      <a:gd name="T17" fmla="*/ 765 h 1055"/>
                      <a:gd name="T18" fmla="*/ 414 w 510"/>
                      <a:gd name="T19" fmla="*/ 776 h 1055"/>
                      <a:gd name="T20" fmla="*/ 323 w 510"/>
                      <a:gd name="T21" fmla="*/ 930 h 1055"/>
                      <a:gd name="T22" fmla="*/ 277 w 510"/>
                      <a:gd name="T23" fmla="*/ 1020 h 1055"/>
                      <a:gd name="T24" fmla="*/ 203 w 510"/>
                      <a:gd name="T25" fmla="*/ 1052 h 1055"/>
                      <a:gd name="T26" fmla="*/ 91 w 510"/>
                      <a:gd name="T27" fmla="*/ 1055 h 1055"/>
                      <a:gd name="T28" fmla="*/ 4 w 510"/>
                      <a:gd name="T29" fmla="*/ 1020 h 1055"/>
                      <a:gd name="T30" fmla="*/ 0 w 510"/>
                      <a:gd name="T31" fmla="*/ 952 h 1055"/>
                      <a:gd name="T32" fmla="*/ 37 w 510"/>
                      <a:gd name="T33" fmla="*/ 859 h 1055"/>
                      <a:gd name="T34" fmla="*/ 61 w 510"/>
                      <a:gd name="T35" fmla="*/ 803 h 1055"/>
                      <a:gd name="T36" fmla="*/ 100 w 510"/>
                      <a:gd name="T37" fmla="*/ 742 h 1055"/>
                      <a:gd name="T38" fmla="*/ 124 w 510"/>
                      <a:gd name="T39" fmla="*/ 679 h 1055"/>
                      <a:gd name="T40" fmla="*/ 137 w 510"/>
                      <a:gd name="T41" fmla="*/ 579 h 1055"/>
                      <a:gd name="T42" fmla="*/ 111 w 510"/>
                      <a:gd name="T43" fmla="*/ 466 h 1055"/>
                      <a:gd name="T44" fmla="*/ 87 w 510"/>
                      <a:gd name="T45" fmla="*/ 371 h 1055"/>
                      <a:gd name="T46" fmla="*/ 66 w 510"/>
                      <a:gd name="T47" fmla="*/ 300 h 1055"/>
                      <a:gd name="T48" fmla="*/ 66 w 510"/>
                      <a:gd name="T49" fmla="*/ 183 h 1055"/>
                      <a:gd name="T50" fmla="*/ 79 w 510"/>
                      <a:gd name="T51" fmla="*/ 131 h 1055"/>
                      <a:gd name="T52" fmla="*/ 111 w 510"/>
                      <a:gd name="T53" fmla="*/ 61 h 1055"/>
                      <a:gd name="T54" fmla="*/ 187 w 510"/>
                      <a:gd name="T55" fmla="*/ 17 h 1055"/>
                      <a:gd name="T56" fmla="*/ 187 w 510"/>
                      <a:gd name="T57" fmla="*/ 20 h 1055"/>
                      <a:gd name="T58" fmla="*/ 190 w 510"/>
                      <a:gd name="T59" fmla="*/ 17 h 105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510"/>
                      <a:gd name="T91" fmla="*/ 0 h 1055"/>
                      <a:gd name="T92" fmla="*/ 510 w 510"/>
                      <a:gd name="T93" fmla="*/ 1055 h 105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510" h="1055">
                        <a:moveTo>
                          <a:pt x="190" y="17"/>
                        </a:moveTo>
                        <a:lnTo>
                          <a:pt x="249" y="0"/>
                        </a:lnTo>
                        <a:lnTo>
                          <a:pt x="316" y="10"/>
                        </a:lnTo>
                        <a:lnTo>
                          <a:pt x="399" y="68"/>
                        </a:lnTo>
                        <a:lnTo>
                          <a:pt x="464" y="186"/>
                        </a:lnTo>
                        <a:lnTo>
                          <a:pt x="497" y="300"/>
                        </a:lnTo>
                        <a:lnTo>
                          <a:pt x="510" y="434"/>
                        </a:lnTo>
                        <a:lnTo>
                          <a:pt x="497" y="579"/>
                        </a:lnTo>
                        <a:lnTo>
                          <a:pt x="436" y="765"/>
                        </a:lnTo>
                        <a:lnTo>
                          <a:pt x="414" y="776"/>
                        </a:lnTo>
                        <a:lnTo>
                          <a:pt x="323" y="930"/>
                        </a:lnTo>
                        <a:lnTo>
                          <a:pt x="277" y="1020"/>
                        </a:lnTo>
                        <a:lnTo>
                          <a:pt x="203" y="1052"/>
                        </a:lnTo>
                        <a:lnTo>
                          <a:pt x="91" y="1055"/>
                        </a:lnTo>
                        <a:lnTo>
                          <a:pt x="4" y="1020"/>
                        </a:lnTo>
                        <a:lnTo>
                          <a:pt x="0" y="952"/>
                        </a:lnTo>
                        <a:lnTo>
                          <a:pt x="37" y="859"/>
                        </a:lnTo>
                        <a:lnTo>
                          <a:pt x="61" y="803"/>
                        </a:lnTo>
                        <a:lnTo>
                          <a:pt x="100" y="742"/>
                        </a:lnTo>
                        <a:lnTo>
                          <a:pt x="124" y="679"/>
                        </a:lnTo>
                        <a:lnTo>
                          <a:pt x="137" y="579"/>
                        </a:lnTo>
                        <a:lnTo>
                          <a:pt x="111" y="466"/>
                        </a:lnTo>
                        <a:lnTo>
                          <a:pt x="87" y="371"/>
                        </a:lnTo>
                        <a:lnTo>
                          <a:pt x="66" y="300"/>
                        </a:lnTo>
                        <a:lnTo>
                          <a:pt x="66" y="183"/>
                        </a:lnTo>
                        <a:lnTo>
                          <a:pt x="79" y="131"/>
                        </a:lnTo>
                        <a:lnTo>
                          <a:pt x="111" y="61"/>
                        </a:lnTo>
                        <a:lnTo>
                          <a:pt x="187" y="17"/>
                        </a:lnTo>
                        <a:lnTo>
                          <a:pt x="187" y="20"/>
                        </a:lnTo>
                        <a:lnTo>
                          <a:pt x="19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97" name="Freeform 32"/>
                  <p:cNvSpPr>
                    <a:spLocks/>
                  </p:cNvSpPr>
                  <p:nvPr/>
                </p:nvSpPr>
                <p:spPr bwMode="auto">
                  <a:xfrm>
                    <a:off x="1008" y="2569"/>
                    <a:ext cx="515" cy="631"/>
                  </a:xfrm>
                  <a:custGeom>
                    <a:avLst/>
                    <a:gdLst>
                      <a:gd name="T0" fmla="*/ 917 w 1030"/>
                      <a:gd name="T1" fmla="*/ 1068 h 1262"/>
                      <a:gd name="T2" fmla="*/ 992 w 1030"/>
                      <a:gd name="T3" fmla="*/ 1109 h 1262"/>
                      <a:gd name="T4" fmla="*/ 1030 w 1030"/>
                      <a:gd name="T5" fmla="*/ 1162 h 1262"/>
                      <a:gd name="T6" fmla="*/ 1022 w 1030"/>
                      <a:gd name="T7" fmla="*/ 1221 h 1262"/>
                      <a:gd name="T8" fmla="*/ 980 w 1030"/>
                      <a:gd name="T9" fmla="*/ 1262 h 1262"/>
                      <a:gd name="T10" fmla="*/ 935 w 1030"/>
                      <a:gd name="T11" fmla="*/ 1255 h 1262"/>
                      <a:gd name="T12" fmla="*/ 834 w 1030"/>
                      <a:gd name="T13" fmla="*/ 1182 h 1262"/>
                      <a:gd name="T14" fmla="*/ 680 w 1030"/>
                      <a:gd name="T15" fmla="*/ 1034 h 1262"/>
                      <a:gd name="T16" fmla="*/ 543 w 1030"/>
                      <a:gd name="T17" fmla="*/ 882 h 1262"/>
                      <a:gd name="T18" fmla="*/ 436 w 1030"/>
                      <a:gd name="T19" fmla="*/ 738 h 1262"/>
                      <a:gd name="T20" fmla="*/ 349 w 1030"/>
                      <a:gd name="T21" fmla="*/ 599 h 1262"/>
                      <a:gd name="T22" fmla="*/ 286 w 1030"/>
                      <a:gd name="T23" fmla="*/ 458 h 1262"/>
                      <a:gd name="T24" fmla="*/ 244 w 1030"/>
                      <a:gd name="T25" fmla="*/ 323 h 1262"/>
                      <a:gd name="T26" fmla="*/ 231 w 1030"/>
                      <a:gd name="T27" fmla="*/ 262 h 1262"/>
                      <a:gd name="T28" fmla="*/ 124 w 1030"/>
                      <a:gd name="T29" fmla="*/ 216 h 1262"/>
                      <a:gd name="T30" fmla="*/ 0 w 1030"/>
                      <a:gd name="T31" fmla="*/ 199 h 1262"/>
                      <a:gd name="T32" fmla="*/ 7 w 1030"/>
                      <a:gd name="T33" fmla="*/ 176 h 1262"/>
                      <a:gd name="T34" fmla="*/ 124 w 1030"/>
                      <a:gd name="T35" fmla="*/ 179 h 1262"/>
                      <a:gd name="T36" fmla="*/ 174 w 1030"/>
                      <a:gd name="T37" fmla="*/ 179 h 1262"/>
                      <a:gd name="T38" fmla="*/ 124 w 1030"/>
                      <a:gd name="T39" fmla="*/ 137 h 1262"/>
                      <a:gd name="T40" fmla="*/ 70 w 1030"/>
                      <a:gd name="T41" fmla="*/ 96 h 1262"/>
                      <a:gd name="T42" fmla="*/ 37 w 1030"/>
                      <a:gd name="T43" fmla="*/ 82 h 1262"/>
                      <a:gd name="T44" fmla="*/ 61 w 1030"/>
                      <a:gd name="T45" fmla="*/ 54 h 1262"/>
                      <a:gd name="T46" fmla="*/ 107 w 1030"/>
                      <a:gd name="T47" fmla="*/ 96 h 1262"/>
                      <a:gd name="T48" fmla="*/ 207 w 1030"/>
                      <a:gd name="T49" fmla="*/ 127 h 1262"/>
                      <a:gd name="T50" fmla="*/ 207 w 1030"/>
                      <a:gd name="T51" fmla="*/ 72 h 1262"/>
                      <a:gd name="T52" fmla="*/ 181 w 1030"/>
                      <a:gd name="T53" fmla="*/ 20 h 1262"/>
                      <a:gd name="T54" fmla="*/ 181 w 1030"/>
                      <a:gd name="T55" fmla="*/ 0 h 1262"/>
                      <a:gd name="T56" fmla="*/ 207 w 1030"/>
                      <a:gd name="T57" fmla="*/ 0 h 1262"/>
                      <a:gd name="T58" fmla="*/ 249 w 1030"/>
                      <a:gd name="T59" fmla="*/ 72 h 1262"/>
                      <a:gd name="T60" fmla="*/ 286 w 1030"/>
                      <a:gd name="T61" fmla="*/ 127 h 1262"/>
                      <a:gd name="T62" fmla="*/ 323 w 1030"/>
                      <a:gd name="T63" fmla="*/ 72 h 1262"/>
                      <a:gd name="T64" fmla="*/ 332 w 1030"/>
                      <a:gd name="T65" fmla="*/ 3 h 1262"/>
                      <a:gd name="T66" fmla="*/ 369 w 1030"/>
                      <a:gd name="T67" fmla="*/ 3 h 1262"/>
                      <a:gd name="T68" fmla="*/ 357 w 1030"/>
                      <a:gd name="T69" fmla="*/ 127 h 1262"/>
                      <a:gd name="T70" fmla="*/ 286 w 1030"/>
                      <a:gd name="T71" fmla="*/ 227 h 1262"/>
                      <a:gd name="T72" fmla="*/ 299 w 1030"/>
                      <a:gd name="T73" fmla="*/ 355 h 1262"/>
                      <a:gd name="T74" fmla="*/ 360 w 1030"/>
                      <a:gd name="T75" fmla="*/ 496 h 1262"/>
                      <a:gd name="T76" fmla="*/ 456 w 1030"/>
                      <a:gd name="T77" fmla="*/ 633 h 1262"/>
                      <a:gd name="T78" fmla="*/ 582 w 1030"/>
                      <a:gd name="T79" fmla="*/ 796 h 1262"/>
                      <a:gd name="T80" fmla="*/ 697 w 1030"/>
                      <a:gd name="T81" fmla="*/ 921 h 1262"/>
                      <a:gd name="T82" fmla="*/ 830 w 1030"/>
                      <a:gd name="T83" fmla="*/ 1024 h 1262"/>
                      <a:gd name="T84" fmla="*/ 917 w 1030"/>
                      <a:gd name="T85" fmla="*/ 1068 h 126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30"/>
                      <a:gd name="T130" fmla="*/ 0 h 1262"/>
                      <a:gd name="T131" fmla="*/ 1030 w 1030"/>
                      <a:gd name="T132" fmla="*/ 1262 h 126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30" h="1262">
                        <a:moveTo>
                          <a:pt x="917" y="1068"/>
                        </a:moveTo>
                        <a:lnTo>
                          <a:pt x="992" y="1109"/>
                        </a:lnTo>
                        <a:lnTo>
                          <a:pt x="1030" y="1162"/>
                        </a:lnTo>
                        <a:lnTo>
                          <a:pt x="1022" y="1221"/>
                        </a:lnTo>
                        <a:lnTo>
                          <a:pt x="980" y="1262"/>
                        </a:lnTo>
                        <a:lnTo>
                          <a:pt x="935" y="1255"/>
                        </a:lnTo>
                        <a:lnTo>
                          <a:pt x="834" y="1182"/>
                        </a:lnTo>
                        <a:lnTo>
                          <a:pt x="680" y="1034"/>
                        </a:lnTo>
                        <a:lnTo>
                          <a:pt x="543" y="882"/>
                        </a:lnTo>
                        <a:lnTo>
                          <a:pt x="436" y="738"/>
                        </a:lnTo>
                        <a:lnTo>
                          <a:pt x="349" y="599"/>
                        </a:lnTo>
                        <a:lnTo>
                          <a:pt x="286" y="458"/>
                        </a:lnTo>
                        <a:lnTo>
                          <a:pt x="244" y="323"/>
                        </a:lnTo>
                        <a:lnTo>
                          <a:pt x="231" y="262"/>
                        </a:lnTo>
                        <a:lnTo>
                          <a:pt x="124" y="216"/>
                        </a:lnTo>
                        <a:lnTo>
                          <a:pt x="0" y="199"/>
                        </a:lnTo>
                        <a:lnTo>
                          <a:pt x="7" y="176"/>
                        </a:lnTo>
                        <a:lnTo>
                          <a:pt x="124" y="179"/>
                        </a:lnTo>
                        <a:lnTo>
                          <a:pt x="174" y="179"/>
                        </a:lnTo>
                        <a:lnTo>
                          <a:pt x="124" y="137"/>
                        </a:lnTo>
                        <a:lnTo>
                          <a:pt x="70" y="96"/>
                        </a:lnTo>
                        <a:lnTo>
                          <a:pt x="37" y="82"/>
                        </a:lnTo>
                        <a:lnTo>
                          <a:pt x="61" y="54"/>
                        </a:lnTo>
                        <a:lnTo>
                          <a:pt x="107" y="96"/>
                        </a:lnTo>
                        <a:lnTo>
                          <a:pt x="207" y="127"/>
                        </a:lnTo>
                        <a:lnTo>
                          <a:pt x="207" y="72"/>
                        </a:lnTo>
                        <a:lnTo>
                          <a:pt x="181" y="20"/>
                        </a:lnTo>
                        <a:lnTo>
                          <a:pt x="181" y="0"/>
                        </a:lnTo>
                        <a:lnTo>
                          <a:pt x="207" y="0"/>
                        </a:lnTo>
                        <a:lnTo>
                          <a:pt x="249" y="72"/>
                        </a:lnTo>
                        <a:lnTo>
                          <a:pt x="286" y="127"/>
                        </a:lnTo>
                        <a:lnTo>
                          <a:pt x="323" y="72"/>
                        </a:lnTo>
                        <a:lnTo>
                          <a:pt x="332" y="3"/>
                        </a:lnTo>
                        <a:lnTo>
                          <a:pt x="369" y="3"/>
                        </a:lnTo>
                        <a:lnTo>
                          <a:pt x="357" y="127"/>
                        </a:lnTo>
                        <a:lnTo>
                          <a:pt x="286" y="227"/>
                        </a:lnTo>
                        <a:lnTo>
                          <a:pt x="299" y="355"/>
                        </a:lnTo>
                        <a:lnTo>
                          <a:pt x="360" y="496"/>
                        </a:lnTo>
                        <a:lnTo>
                          <a:pt x="456" y="633"/>
                        </a:lnTo>
                        <a:lnTo>
                          <a:pt x="582" y="796"/>
                        </a:lnTo>
                        <a:lnTo>
                          <a:pt x="697" y="921"/>
                        </a:lnTo>
                        <a:lnTo>
                          <a:pt x="830" y="1024"/>
                        </a:lnTo>
                        <a:lnTo>
                          <a:pt x="917" y="10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98" name="Freeform 33"/>
                  <p:cNvSpPr>
                    <a:spLocks/>
                  </p:cNvSpPr>
                  <p:nvPr/>
                </p:nvSpPr>
                <p:spPr bwMode="auto">
                  <a:xfrm>
                    <a:off x="1640" y="2353"/>
                    <a:ext cx="380" cy="817"/>
                  </a:xfrm>
                  <a:custGeom>
                    <a:avLst/>
                    <a:gdLst>
                      <a:gd name="T0" fmla="*/ 37 w 762"/>
                      <a:gd name="T1" fmla="*/ 1513 h 1634"/>
                      <a:gd name="T2" fmla="*/ 113 w 762"/>
                      <a:gd name="T3" fmla="*/ 1416 h 1634"/>
                      <a:gd name="T4" fmla="*/ 233 w 762"/>
                      <a:gd name="T5" fmla="*/ 1261 h 1634"/>
                      <a:gd name="T6" fmla="*/ 287 w 762"/>
                      <a:gd name="T7" fmla="*/ 1115 h 1634"/>
                      <a:gd name="T8" fmla="*/ 357 w 762"/>
                      <a:gd name="T9" fmla="*/ 877 h 1634"/>
                      <a:gd name="T10" fmla="*/ 420 w 762"/>
                      <a:gd name="T11" fmla="*/ 671 h 1634"/>
                      <a:gd name="T12" fmla="*/ 446 w 762"/>
                      <a:gd name="T13" fmla="*/ 494 h 1634"/>
                      <a:gd name="T14" fmla="*/ 487 w 762"/>
                      <a:gd name="T15" fmla="*/ 291 h 1634"/>
                      <a:gd name="T16" fmla="*/ 475 w 762"/>
                      <a:gd name="T17" fmla="*/ 208 h 1634"/>
                      <a:gd name="T18" fmla="*/ 400 w 762"/>
                      <a:gd name="T19" fmla="*/ 142 h 1634"/>
                      <a:gd name="T20" fmla="*/ 357 w 762"/>
                      <a:gd name="T21" fmla="*/ 72 h 1634"/>
                      <a:gd name="T22" fmla="*/ 387 w 762"/>
                      <a:gd name="T23" fmla="*/ 42 h 1634"/>
                      <a:gd name="T24" fmla="*/ 420 w 762"/>
                      <a:gd name="T25" fmla="*/ 100 h 1634"/>
                      <a:gd name="T26" fmla="*/ 475 w 762"/>
                      <a:gd name="T27" fmla="*/ 132 h 1634"/>
                      <a:gd name="T28" fmla="*/ 475 w 762"/>
                      <a:gd name="T29" fmla="*/ 83 h 1634"/>
                      <a:gd name="T30" fmla="*/ 475 w 762"/>
                      <a:gd name="T31" fmla="*/ 0 h 1634"/>
                      <a:gd name="T32" fmla="*/ 499 w 762"/>
                      <a:gd name="T33" fmla="*/ 0 h 1634"/>
                      <a:gd name="T34" fmla="*/ 520 w 762"/>
                      <a:gd name="T35" fmla="*/ 83 h 1634"/>
                      <a:gd name="T36" fmla="*/ 537 w 762"/>
                      <a:gd name="T37" fmla="*/ 125 h 1634"/>
                      <a:gd name="T38" fmla="*/ 599 w 762"/>
                      <a:gd name="T39" fmla="*/ 62 h 1634"/>
                      <a:gd name="T40" fmla="*/ 625 w 762"/>
                      <a:gd name="T41" fmla="*/ 0 h 1634"/>
                      <a:gd name="T42" fmla="*/ 662 w 762"/>
                      <a:gd name="T43" fmla="*/ 28 h 1634"/>
                      <a:gd name="T44" fmla="*/ 625 w 762"/>
                      <a:gd name="T45" fmla="*/ 93 h 1634"/>
                      <a:gd name="T46" fmla="*/ 587 w 762"/>
                      <a:gd name="T47" fmla="*/ 155 h 1634"/>
                      <a:gd name="T48" fmla="*/ 695 w 762"/>
                      <a:gd name="T49" fmla="*/ 135 h 1634"/>
                      <a:gd name="T50" fmla="*/ 749 w 762"/>
                      <a:gd name="T51" fmla="*/ 103 h 1634"/>
                      <a:gd name="T52" fmla="*/ 762 w 762"/>
                      <a:gd name="T53" fmla="*/ 125 h 1634"/>
                      <a:gd name="T54" fmla="*/ 707 w 762"/>
                      <a:gd name="T55" fmla="*/ 162 h 1634"/>
                      <a:gd name="T56" fmla="*/ 645 w 762"/>
                      <a:gd name="T57" fmla="*/ 183 h 1634"/>
                      <a:gd name="T58" fmla="*/ 583 w 762"/>
                      <a:gd name="T59" fmla="*/ 228 h 1634"/>
                      <a:gd name="T60" fmla="*/ 546 w 762"/>
                      <a:gd name="T61" fmla="*/ 308 h 1634"/>
                      <a:gd name="T62" fmla="*/ 507 w 762"/>
                      <a:gd name="T63" fmla="*/ 445 h 1634"/>
                      <a:gd name="T64" fmla="*/ 470 w 762"/>
                      <a:gd name="T65" fmla="*/ 664 h 1634"/>
                      <a:gd name="T66" fmla="*/ 433 w 762"/>
                      <a:gd name="T67" fmla="*/ 839 h 1634"/>
                      <a:gd name="T68" fmla="*/ 387 w 762"/>
                      <a:gd name="T69" fmla="*/ 1005 h 1634"/>
                      <a:gd name="T70" fmla="*/ 333 w 762"/>
                      <a:gd name="T71" fmla="*/ 1188 h 1634"/>
                      <a:gd name="T72" fmla="*/ 270 w 762"/>
                      <a:gd name="T73" fmla="*/ 1354 h 1634"/>
                      <a:gd name="T74" fmla="*/ 183 w 762"/>
                      <a:gd name="T75" fmla="*/ 1493 h 1634"/>
                      <a:gd name="T76" fmla="*/ 96 w 762"/>
                      <a:gd name="T77" fmla="*/ 1593 h 1634"/>
                      <a:gd name="T78" fmla="*/ 33 w 762"/>
                      <a:gd name="T79" fmla="*/ 1634 h 1634"/>
                      <a:gd name="T80" fmla="*/ 9 w 762"/>
                      <a:gd name="T81" fmla="*/ 1613 h 1634"/>
                      <a:gd name="T82" fmla="*/ 0 w 762"/>
                      <a:gd name="T83" fmla="*/ 1571 h 1634"/>
                      <a:gd name="T84" fmla="*/ 37 w 762"/>
                      <a:gd name="T85" fmla="*/ 1513 h 163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762"/>
                      <a:gd name="T130" fmla="*/ 0 h 1634"/>
                      <a:gd name="T131" fmla="*/ 762 w 762"/>
                      <a:gd name="T132" fmla="*/ 1634 h 163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762" h="1634">
                        <a:moveTo>
                          <a:pt x="37" y="1513"/>
                        </a:moveTo>
                        <a:lnTo>
                          <a:pt x="113" y="1416"/>
                        </a:lnTo>
                        <a:lnTo>
                          <a:pt x="233" y="1261"/>
                        </a:lnTo>
                        <a:lnTo>
                          <a:pt x="287" y="1115"/>
                        </a:lnTo>
                        <a:lnTo>
                          <a:pt x="357" y="877"/>
                        </a:lnTo>
                        <a:lnTo>
                          <a:pt x="420" y="671"/>
                        </a:lnTo>
                        <a:lnTo>
                          <a:pt x="446" y="494"/>
                        </a:lnTo>
                        <a:lnTo>
                          <a:pt x="487" y="291"/>
                        </a:lnTo>
                        <a:lnTo>
                          <a:pt x="475" y="208"/>
                        </a:lnTo>
                        <a:lnTo>
                          <a:pt x="400" y="142"/>
                        </a:lnTo>
                        <a:lnTo>
                          <a:pt x="357" y="72"/>
                        </a:lnTo>
                        <a:lnTo>
                          <a:pt x="387" y="42"/>
                        </a:lnTo>
                        <a:lnTo>
                          <a:pt x="420" y="100"/>
                        </a:lnTo>
                        <a:lnTo>
                          <a:pt x="475" y="132"/>
                        </a:lnTo>
                        <a:lnTo>
                          <a:pt x="475" y="83"/>
                        </a:lnTo>
                        <a:lnTo>
                          <a:pt x="475" y="0"/>
                        </a:lnTo>
                        <a:lnTo>
                          <a:pt x="499" y="0"/>
                        </a:lnTo>
                        <a:lnTo>
                          <a:pt x="520" y="83"/>
                        </a:lnTo>
                        <a:lnTo>
                          <a:pt x="537" y="125"/>
                        </a:lnTo>
                        <a:lnTo>
                          <a:pt x="599" y="62"/>
                        </a:lnTo>
                        <a:lnTo>
                          <a:pt x="625" y="0"/>
                        </a:lnTo>
                        <a:lnTo>
                          <a:pt x="662" y="28"/>
                        </a:lnTo>
                        <a:lnTo>
                          <a:pt x="625" y="93"/>
                        </a:lnTo>
                        <a:lnTo>
                          <a:pt x="587" y="155"/>
                        </a:lnTo>
                        <a:lnTo>
                          <a:pt x="695" y="135"/>
                        </a:lnTo>
                        <a:lnTo>
                          <a:pt x="749" y="103"/>
                        </a:lnTo>
                        <a:lnTo>
                          <a:pt x="762" y="125"/>
                        </a:lnTo>
                        <a:lnTo>
                          <a:pt x="707" y="162"/>
                        </a:lnTo>
                        <a:lnTo>
                          <a:pt x="645" y="183"/>
                        </a:lnTo>
                        <a:lnTo>
                          <a:pt x="583" y="228"/>
                        </a:lnTo>
                        <a:lnTo>
                          <a:pt x="546" y="308"/>
                        </a:lnTo>
                        <a:lnTo>
                          <a:pt x="507" y="445"/>
                        </a:lnTo>
                        <a:lnTo>
                          <a:pt x="470" y="664"/>
                        </a:lnTo>
                        <a:lnTo>
                          <a:pt x="433" y="839"/>
                        </a:lnTo>
                        <a:lnTo>
                          <a:pt x="387" y="1005"/>
                        </a:lnTo>
                        <a:lnTo>
                          <a:pt x="333" y="1188"/>
                        </a:lnTo>
                        <a:lnTo>
                          <a:pt x="270" y="1354"/>
                        </a:lnTo>
                        <a:lnTo>
                          <a:pt x="183" y="1493"/>
                        </a:lnTo>
                        <a:lnTo>
                          <a:pt x="96" y="1593"/>
                        </a:lnTo>
                        <a:lnTo>
                          <a:pt x="33" y="1634"/>
                        </a:lnTo>
                        <a:lnTo>
                          <a:pt x="9" y="1613"/>
                        </a:lnTo>
                        <a:lnTo>
                          <a:pt x="0" y="1571"/>
                        </a:lnTo>
                        <a:lnTo>
                          <a:pt x="37" y="15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99" name="Freeform 34"/>
                  <p:cNvSpPr>
                    <a:spLocks/>
                  </p:cNvSpPr>
                  <p:nvPr/>
                </p:nvSpPr>
                <p:spPr bwMode="auto">
                  <a:xfrm>
                    <a:off x="1234" y="3523"/>
                    <a:ext cx="304" cy="598"/>
                  </a:xfrm>
                  <a:custGeom>
                    <a:avLst/>
                    <a:gdLst>
                      <a:gd name="T0" fmla="*/ 381 w 607"/>
                      <a:gd name="T1" fmla="*/ 173 h 1195"/>
                      <a:gd name="T2" fmla="*/ 436 w 607"/>
                      <a:gd name="T3" fmla="*/ 100 h 1195"/>
                      <a:gd name="T4" fmla="*/ 519 w 607"/>
                      <a:gd name="T5" fmla="*/ 0 h 1195"/>
                      <a:gd name="T6" fmla="*/ 599 w 607"/>
                      <a:gd name="T7" fmla="*/ 10 h 1195"/>
                      <a:gd name="T8" fmla="*/ 607 w 607"/>
                      <a:gd name="T9" fmla="*/ 90 h 1195"/>
                      <a:gd name="T10" fmla="*/ 582 w 607"/>
                      <a:gd name="T11" fmla="*/ 134 h 1195"/>
                      <a:gd name="T12" fmla="*/ 532 w 607"/>
                      <a:gd name="T13" fmla="*/ 186 h 1195"/>
                      <a:gd name="T14" fmla="*/ 432 w 607"/>
                      <a:gd name="T15" fmla="*/ 258 h 1195"/>
                      <a:gd name="T16" fmla="*/ 357 w 607"/>
                      <a:gd name="T17" fmla="*/ 330 h 1195"/>
                      <a:gd name="T18" fmla="*/ 320 w 607"/>
                      <a:gd name="T19" fmla="*/ 393 h 1195"/>
                      <a:gd name="T20" fmla="*/ 281 w 607"/>
                      <a:gd name="T21" fmla="*/ 471 h 1195"/>
                      <a:gd name="T22" fmla="*/ 294 w 607"/>
                      <a:gd name="T23" fmla="*/ 576 h 1195"/>
                      <a:gd name="T24" fmla="*/ 361 w 607"/>
                      <a:gd name="T25" fmla="*/ 640 h 1195"/>
                      <a:gd name="T26" fmla="*/ 411 w 607"/>
                      <a:gd name="T27" fmla="*/ 740 h 1195"/>
                      <a:gd name="T28" fmla="*/ 432 w 607"/>
                      <a:gd name="T29" fmla="*/ 847 h 1195"/>
                      <a:gd name="T30" fmla="*/ 444 w 607"/>
                      <a:gd name="T31" fmla="*/ 977 h 1195"/>
                      <a:gd name="T32" fmla="*/ 423 w 607"/>
                      <a:gd name="T33" fmla="*/ 1102 h 1195"/>
                      <a:gd name="T34" fmla="*/ 361 w 607"/>
                      <a:gd name="T35" fmla="*/ 1133 h 1195"/>
                      <a:gd name="T36" fmla="*/ 294 w 607"/>
                      <a:gd name="T37" fmla="*/ 1123 h 1195"/>
                      <a:gd name="T38" fmla="*/ 194 w 607"/>
                      <a:gd name="T39" fmla="*/ 1143 h 1195"/>
                      <a:gd name="T40" fmla="*/ 94 w 607"/>
                      <a:gd name="T41" fmla="*/ 1195 h 1195"/>
                      <a:gd name="T42" fmla="*/ 46 w 607"/>
                      <a:gd name="T43" fmla="*/ 1185 h 1195"/>
                      <a:gd name="T44" fmla="*/ 0 w 607"/>
                      <a:gd name="T45" fmla="*/ 1143 h 1195"/>
                      <a:gd name="T46" fmla="*/ 20 w 607"/>
                      <a:gd name="T47" fmla="*/ 1123 h 1195"/>
                      <a:gd name="T48" fmla="*/ 74 w 607"/>
                      <a:gd name="T49" fmla="*/ 1106 h 1195"/>
                      <a:gd name="T50" fmla="*/ 199 w 607"/>
                      <a:gd name="T51" fmla="*/ 1082 h 1195"/>
                      <a:gd name="T52" fmla="*/ 311 w 607"/>
                      <a:gd name="T53" fmla="*/ 1082 h 1195"/>
                      <a:gd name="T54" fmla="*/ 349 w 607"/>
                      <a:gd name="T55" fmla="*/ 1082 h 1195"/>
                      <a:gd name="T56" fmla="*/ 373 w 607"/>
                      <a:gd name="T57" fmla="*/ 1050 h 1195"/>
                      <a:gd name="T58" fmla="*/ 386 w 607"/>
                      <a:gd name="T59" fmla="*/ 989 h 1195"/>
                      <a:gd name="T60" fmla="*/ 370 w 607"/>
                      <a:gd name="T61" fmla="*/ 865 h 1195"/>
                      <a:gd name="T62" fmla="*/ 331 w 607"/>
                      <a:gd name="T63" fmla="*/ 744 h 1195"/>
                      <a:gd name="T64" fmla="*/ 274 w 607"/>
                      <a:gd name="T65" fmla="*/ 679 h 1195"/>
                      <a:gd name="T66" fmla="*/ 220 w 607"/>
                      <a:gd name="T67" fmla="*/ 616 h 1195"/>
                      <a:gd name="T68" fmla="*/ 186 w 607"/>
                      <a:gd name="T69" fmla="*/ 527 h 1195"/>
                      <a:gd name="T70" fmla="*/ 194 w 607"/>
                      <a:gd name="T71" fmla="*/ 434 h 1195"/>
                      <a:gd name="T72" fmla="*/ 236 w 607"/>
                      <a:gd name="T73" fmla="*/ 341 h 1195"/>
                      <a:gd name="T74" fmla="*/ 307 w 607"/>
                      <a:gd name="T75" fmla="*/ 258 h 1195"/>
                      <a:gd name="T76" fmla="*/ 381 w 607"/>
                      <a:gd name="T77" fmla="*/ 173 h 119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07"/>
                      <a:gd name="T118" fmla="*/ 0 h 1195"/>
                      <a:gd name="T119" fmla="*/ 607 w 607"/>
                      <a:gd name="T120" fmla="*/ 1195 h 119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07" h="1195">
                        <a:moveTo>
                          <a:pt x="381" y="173"/>
                        </a:moveTo>
                        <a:lnTo>
                          <a:pt x="436" y="100"/>
                        </a:lnTo>
                        <a:lnTo>
                          <a:pt x="519" y="0"/>
                        </a:lnTo>
                        <a:lnTo>
                          <a:pt x="599" y="10"/>
                        </a:lnTo>
                        <a:lnTo>
                          <a:pt x="607" y="90"/>
                        </a:lnTo>
                        <a:lnTo>
                          <a:pt x="582" y="134"/>
                        </a:lnTo>
                        <a:lnTo>
                          <a:pt x="532" y="186"/>
                        </a:lnTo>
                        <a:lnTo>
                          <a:pt x="432" y="258"/>
                        </a:lnTo>
                        <a:lnTo>
                          <a:pt x="357" y="330"/>
                        </a:lnTo>
                        <a:lnTo>
                          <a:pt x="320" y="393"/>
                        </a:lnTo>
                        <a:lnTo>
                          <a:pt x="281" y="471"/>
                        </a:lnTo>
                        <a:lnTo>
                          <a:pt x="294" y="576"/>
                        </a:lnTo>
                        <a:lnTo>
                          <a:pt x="361" y="640"/>
                        </a:lnTo>
                        <a:lnTo>
                          <a:pt x="411" y="740"/>
                        </a:lnTo>
                        <a:lnTo>
                          <a:pt x="432" y="847"/>
                        </a:lnTo>
                        <a:lnTo>
                          <a:pt x="444" y="977"/>
                        </a:lnTo>
                        <a:lnTo>
                          <a:pt x="423" y="1102"/>
                        </a:lnTo>
                        <a:lnTo>
                          <a:pt x="361" y="1133"/>
                        </a:lnTo>
                        <a:lnTo>
                          <a:pt x="294" y="1123"/>
                        </a:lnTo>
                        <a:lnTo>
                          <a:pt x="194" y="1143"/>
                        </a:lnTo>
                        <a:lnTo>
                          <a:pt x="94" y="1195"/>
                        </a:lnTo>
                        <a:lnTo>
                          <a:pt x="46" y="1185"/>
                        </a:lnTo>
                        <a:lnTo>
                          <a:pt x="0" y="1143"/>
                        </a:lnTo>
                        <a:lnTo>
                          <a:pt x="20" y="1123"/>
                        </a:lnTo>
                        <a:lnTo>
                          <a:pt x="74" y="1106"/>
                        </a:lnTo>
                        <a:lnTo>
                          <a:pt x="199" y="1082"/>
                        </a:lnTo>
                        <a:lnTo>
                          <a:pt x="311" y="1082"/>
                        </a:lnTo>
                        <a:lnTo>
                          <a:pt x="349" y="1082"/>
                        </a:lnTo>
                        <a:lnTo>
                          <a:pt x="373" y="1050"/>
                        </a:lnTo>
                        <a:lnTo>
                          <a:pt x="386" y="989"/>
                        </a:lnTo>
                        <a:lnTo>
                          <a:pt x="370" y="865"/>
                        </a:lnTo>
                        <a:lnTo>
                          <a:pt x="331" y="744"/>
                        </a:lnTo>
                        <a:lnTo>
                          <a:pt x="274" y="679"/>
                        </a:lnTo>
                        <a:lnTo>
                          <a:pt x="220" y="616"/>
                        </a:lnTo>
                        <a:lnTo>
                          <a:pt x="186" y="527"/>
                        </a:lnTo>
                        <a:lnTo>
                          <a:pt x="194" y="434"/>
                        </a:lnTo>
                        <a:lnTo>
                          <a:pt x="236" y="341"/>
                        </a:lnTo>
                        <a:lnTo>
                          <a:pt x="307" y="258"/>
                        </a:lnTo>
                        <a:lnTo>
                          <a:pt x="381" y="1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0" name="Freeform 35"/>
                  <p:cNvSpPr>
                    <a:spLocks/>
                  </p:cNvSpPr>
                  <p:nvPr/>
                </p:nvSpPr>
                <p:spPr bwMode="auto">
                  <a:xfrm>
                    <a:off x="1529" y="3537"/>
                    <a:ext cx="260" cy="583"/>
                  </a:xfrm>
                  <a:custGeom>
                    <a:avLst/>
                    <a:gdLst>
                      <a:gd name="T0" fmla="*/ 213 w 520"/>
                      <a:gd name="T1" fmla="*/ 186 h 1166"/>
                      <a:gd name="T2" fmla="*/ 95 w 520"/>
                      <a:gd name="T3" fmla="*/ 141 h 1166"/>
                      <a:gd name="T4" fmla="*/ 25 w 520"/>
                      <a:gd name="T5" fmla="*/ 103 h 1166"/>
                      <a:gd name="T6" fmla="*/ 0 w 520"/>
                      <a:gd name="T7" fmla="*/ 49 h 1166"/>
                      <a:gd name="T8" fmla="*/ 38 w 520"/>
                      <a:gd name="T9" fmla="*/ 10 h 1166"/>
                      <a:gd name="T10" fmla="*/ 121 w 520"/>
                      <a:gd name="T11" fmla="*/ 0 h 1166"/>
                      <a:gd name="T12" fmla="*/ 184 w 520"/>
                      <a:gd name="T13" fmla="*/ 17 h 1166"/>
                      <a:gd name="T14" fmla="*/ 308 w 520"/>
                      <a:gd name="T15" fmla="*/ 120 h 1166"/>
                      <a:gd name="T16" fmla="*/ 421 w 520"/>
                      <a:gd name="T17" fmla="*/ 203 h 1166"/>
                      <a:gd name="T18" fmla="*/ 483 w 520"/>
                      <a:gd name="T19" fmla="*/ 297 h 1166"/>
                      <a:gd name="T20" fmla="*/ 500 w 520"/>
                      <a:gd name="T21" fmla="*/ 369 h 1166"/>
                      <a:gd name="T22" fmla="*/ 520 w 520"/>
                      <a:gd name="T23" fmla="*/ 456 h 1166"/>
                      <a:gd name="T24" fmla="*/ 508 w 520"/>
                      <a:gd name="T25" fmla="*/ 556 h 1166"/>
                      <a:gd name="T26" fmla="*/ 421 w 520"/>
                      <a:gd name="T27" fmla="*/ 673 h 1166"/>
                      <a:gd name="T28" fmla="*/ 345 w 520"/>
                      <a:gd name="T29" fmla="*/ 756 h 1166"/>
                      <a:gd name="T30" fmla="*/ 275 w 520"/>
                      <a:gd name="T31" fmla="*/ 856 h 1166"/>
                      <a:gd name="T32" fmla="*/ 221 w 520"/>
                      <a:gd name="T33" fmla="*/ 908 h 1166"/>
                      <a:gd name="T34" fmla="*/ 175 w 520"/>
                      <a:gd name="T35" fmla="*/ 959 h 1166"/>
                      <a:gd name="T36" fmla="*/ 175 w 520"/>
                      <a:gd name="T37" fmla="*/ 990 h 1166"/>
                      <a:gd name="T38" fmla="*/ 221 w 520"/>
                      <a:gd name="T39" fmla="*/ 1000 h 1166"/>
                      <a:gd name="T40" fmla="*/ 313 w 520"/>
                      <a:gd name="T41" fmla="*/ 1015 h 1166"/>
                      <a:gd name="T42" fmla="*/ 408 w 520"/>
                      <a:gd name="T43" fmla="*/ 1046 h 1166"/>
                      <a:gd name="T44" fmla="*/ 487 w 520"/>
                      <a:gd name="T45" fmla="*/ 1105 h 1166"/>
                      <a:gd name="T46" fmla="*/ 471 w 520"/>
                      <a:gd name="T47" fmla="*/ 1139 h 1166"/>
                      <a:gd name="T48" fmla="*/ 400 w 520"/>
                      <a:gd name="T49" fmla="*/ 1166 h 1166"/>
                      <a:gd name="T50" fmla="*/ 345 w 520"/>
                      <a:gd name="T51" fmla="*/ 1139 h 1166"/>
                      <a:gd name="T52" fmla="*/ 287 w 520"/>
                      <a:gd name="T53" fmla="*/ 1086 h 1166"/>
                      <a:gd name="T54" fmla="*/ 221 w 520"/>
                      <a:gd name="T55" fmla="*/ 1056 h 1166"/>
                      <a:gd name="T56" fmla="*/ 163 w 520"/>
                      <a:gd name="T57" fmla="*/ 1042 h 1166"/>
                      <a:gd name="T58" fmla="*/ 113 w 520"/>
                      <a:gd name="T59" fmla="*/ 1035 h 1166"/>
                      <a:gd name="T60" fmla="*/ 71 w 520"/>
                      <a:gd name="T61" fmla="*/ 1025 h 1166"/>
                      <a:gd name="T62" fmla="*/ 58 w 520"/>
                      <a:gd name="T63" fmla="*/ 1010 h 1166"/>
                      <a:gd name="T64" fmla="*/ 63 w 520"/>
                      <a:gd name="T65" fmla="*/ 980 h 1166"/>
                      <a:gd name="T66" fmla="*/ 138 w 520"/>
                      <a:gd name="T67" fmla="*/ 918 h 1166"/>
                      <a:gd name="T68" fmla="*/ 263 w 520"/>
                      <a:gd name="T69" fmla="*/ 805 h 1166"/>
                      <a:gd name="T70" fmla="*/ 371 w 520"/>
                      <a:gd name="T71" fmla="*/ 652 h 1166"/>
                      <a:gd name="T72" fmla="*/ 413 w 520"/>
                      <a:gd name="T73" fmla="*/ 576 h 1166"/>
                      <a:gd name="T74" fmla="*/ 437 w 520"/>
                      <a:gd name="T75" fmla="*/ 493 h 1166"/>
                      <a:gd name="T76" fmla="*/ 433 w 520"/>
                      <a:gd name="T77" fmla="*/ 390 h 1166"/>
                      <a:gd name="T78" fmla="*/ 387 w 520"/>
                      <a:gd name="T79" fmla="*/ 307 h 1166"/>
                      <a:gd name="T80" fmla="*/ 321 w 520"/>
                      <a:gd name="T81" fmla="*/ 239 h 1166"/>
                      <a:gd name="T82" fmla="*/ 213 w 520"/>
                      <a:gd name="T83" fmla="*/ 186 h 116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20"/>
                      <a:gd name="T127" fmla="*/ 0 h 1166"/>
                      <a:gd name="T128" fmla="*/ 520 w 520"/>
                      <a:gd name="T129" fmla="*/ 1166 h 116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20" h="1166">
                        <a:moveTo>
                          <a:pt x="213" y="186"/>
                        </a:moveTo>
                        <a:lnTo>
                          <a:pt x="95" y="141"/>
                        </a:lnTo>
                        <a:lnTo>
                          <a:pt x="25" y="103"/>
                        </a:lnTo>
                        <a:lnTo>
                          <a:pt x="0" y="49"/>
                        </a:lnTo>
                        <a:lnTo>
                          <a:pt x="38" y="10"/>
                        </a:lnTo>
                        <a:lnTo>
                          <a:pt x="121" y="0"/>
                        </a:lnTo>
                        <a:lnTo>
                          <a:pt x="184" y="17"/>
                        </a:lnTo>
                        <a:lnTo>
                          <a:pt x="308" y="120"/>
                        </a:lnTo>
                        <a:lnTo>
                          <a:pt x="421" y="203"/>
                        </a:lnTo>
                        <a:lnTo>
                          <a:pt x="483" y="297"/>
                        </a:lnTo>
                        <a:lnTo>
                          <a:pt x="500" y="369"/>
                        </a:lnTo>
                        <a:lnTo>
                          <a:pt x="520" y="456"/>
                        </a:lnTo>
                        <a:lnTo>
                          <a:pt x="508" y="556"/>
                        </a:lnTo>
                        <a:lnTo>
                          <a:pt x="421" y="673"/>
                        </a:lnTo>
                        <a:lnTo>
                          <a:pt x="345" y="756"/>
                        </a:lnTo>
                        <a:lnTo>
                          <a:pt x="275" y="856"/>
                        </a:lnTo>
                        <a:lnTo>
                          <a:pt x="221" y="908"/>
                        </a:lnTo>
                        <a:lnTo>
                          <a:pt x="175" y="959"/>
                        </a:lnTo>
                        <a:lnTo>
                          <a:pt x="175" y="990"/>
                        </a:lnTo>
                        <a:lnTo>
                          <a:pt x="221" y="1000"/>
                        </a:lnTo>
                        <a:lnTo>
                          <a:pt x="313" y="1015"/>
                        </a:lnTo>
                        <a:lnTo>
                          <a:pt x="408" y="1046"/>
                        </a:lnTo>
                        <a:lnTo>
                          <a:pt x="487" y="1105"/>
                        </a:lnTo>
                        <a:lnTo>
                          <a:pt x="471" y="1139"/>
                        </a:lnTo>
                        <a:lnTo>
                          <a:pt x="400" y="1166"/>
                        </a:lnTo>
                        <a:lnTo>
                          <a:pt x="345" y="1139"/>
                        </a:lnTo>
                        <a:lnTo>
                          <a:pt x="287" y="1086"/>
                        </a:lnTo>
                        <a:lnTo>
                          <a:pt x="221" y="1056"/>
                        </a:lnTo>
                        <a:lnTo>
                          <a:pt x="163" y="1042"/>
                        </a:lnTo>
                        <a:lnTo>
                          <a:pt x="113" y="1035"/>
                        </a:lnTo>
                        <a:lnTo>
                          <a:pt x="71" y="1025"/>
                        </a:lnTo>
                        <a:lnTo>
                          <a:pt x="58" y="1010"/>
                        </a:lnTo>
                        <a:lnTo>
                          <a:pt x="63" y="980"/>
                        </a:lnTo>
                        <a:lnTo>
                          <a:pt x="138" y="918"/>
                        </a:lnTo>
                        <a:lnTo>
                          <a:pt x="263" y="805"/>
                        </a:lnTo>
                        <a:lnTo>
                          <a:pt x="371" y="652"/>
                        </a:lnTo>
                        <a:lnTo>
                          <a:pt x="413" y="576"/>
                        </a:lnTo>
                        <a:lnTo>
                          <a:pt x="437" y="493"/>
                        </a:lnTo>
                        <a:lnTo>
                          <a:pt x="433" y="390"/>
                        </a:lnTo>
                        <a:lnTo>
                          <a:pt x="387" y="307"/>
                        </a:lnTo>
                        <a:lnTo>
                          <a:pt x="321" y="239"/>
                        </a:lnTo>
                        <a:lnTo>
                          <a:pt x="213" y="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2031" y="2854"/>
                <a:ext cx="595" cy="771"/>
                <a:chOff x="2031" y="2854"/>
                <a:chExt cx="595" cy="771"/>
              </a:xfrm>
            </p:grpSpPr>
            <p:sp>
              <p:nvSpPr>
                <p:cNvPr id="3083" name="Freeform 38"/>
                <p:cNvSpPr>
                  <a:spLocks/>
                </p:cNvSpPr>
                <p:nvPr/>
              </p:nvSpPr>
              <p:spPr bwMode="auto">
                <a:xfrm>
                  <a:off x="2031" y="2854"/>
                  <a:ext cx="595" cy="771"/>
                </a:xfrm>
                <a:custGeom>
                  <a:avLst/>
                  <a:gdLst>
                    <a:gd name="T0" fmla="*/ 175 w 1191"/>
                    <a:gd name="T1" fmla="*/ 0 h 1543"/>
                    <a:gd name="T2" fmla="*/ 103 w 1191"/>
                    <a:gd name="T3" fmla="*/ 118 h 1543"/>
                    <a:gd name="T4" fmla="*/ 62 w 1191"/>
                    <a:gd name="T5" fmla="*/ 218 h 1543"/>
                    <a:gd name="T6" fmla="*/ 25 w 1191"/>
                    <a:gd name="T7" fmla="*/ 325 h 1543"/>
                    <a:gd name="T8" fmla="*/ 0 w 1191"/>
                    <a:gd name="T9" fmla="*/ 408 h 1543"/>
                    <a:gd name="T10" fmla="*/ 29 w 1191"/>
                    <a:gd name="T11" fmla="*/ 528 h 1543"/>
                    <a:gd name="T12" fmla="*/ 116 w 1191"/>
                    <a:gd name="T13" fmla="*/ 601 h 1543"/>
                    <a:gd name="T14" fmla="*/ 187 w 1191"/>
                    <a:gd name="T15" fmla="*/ 672 h 1543"/>
                    <a:gd name="T16" fmla="*/ 162 w 1191"/>
                    <a:gd name="T17" fmla="*/ 862 h 1543"/>
                    <a:gd name="T18" fmla="*/ 125 w 1191"/>
                    <a:gd name="T19" fmla="*/ 1121 h 1543"/>
                    <a:gd name="T20" fmla="*/ 153 w 1191"/>
                    <a:gd name="T21" fmla="*/ 1397 h 1543"/>
                    <a:gd name="T22" fmla="*/ 190 w 1191"/>
                    <a:gd name="T23" fmla="*/ 1521 h 1543"/>
                    <a:gd name="T24" fmla="*/ 353 w 1191"/>
                    <a:gd name="T25" fmla="*/ 1480 h 1543"/>
                    <a:gd name="T26" fmla="*/ 466 w 1191"/>
                    <a:gd name="T27" fmla="*/ 1473 h 1543"/>
                    <a:gd name="T28" fmla="*/ 636 w 1191"/>
                    <a:gd name="T29" fmla="*/ 1480 h 1543"/>
                    <a:gd name="T30" fmla="*/ 786 w 1191"/>
                    <a:gd name="T31" fmla="*/ 1526 h 1543"/>
                    <a:gd name="T32" fmla="*/ 873 w 1191"/>
                    <a:gd name="T33" fmla="*/ 1543 h 1543"/>
                    <a:gd name="T34" fmla="*/ 873 w 1191"/>
                    <a:gd name="T35" fmla="*/ 1438 h 1543"/>
                    <a:gd name="T36" fmla="*/ 853 w 1191"/>
                    <a:gd name="T37" fmla="*/ 1243 h 1543"/>
                    <a:gd name="T38" fmla="*/ 815 w 1191"/>
                    <a:gd name="T39" fmla="*/ 1050 h 1543"/>
                    <a:gd name="T40" fmla="*/ 786 w 1191"/>
                    <a:gd name="T41" fmla="*/ 859 h 1543"/>
                    <a:gd name="T42" fmla="*/ 773 w 1191"/>
                    <a:gd name="T43" fmla="*/ 789 h 1543"/>
                    <a:gd name="T44" fmla="*/ 823 w 1191"/>
                    <a:gd name="T45" fmla="*/ 759 h 1543"/>
                    <a:gd name="T46" fmla="*/ 960 w 1191"/>
                    <a:gd name="T47" fmla="*/ 797 h 1543"/>
                    <a:gd name="T48" fmla="*/ 1086 w 1191"/>
                    <a:gd name="T49" fmla="*/ 831 h 1543"/>
                    <a:gd name="T50" fmla="*/ 1148 w 1191"/>
                    <a:gd name="T51" fmla="*/ 884 h 1543"/>
                    <a:gd name="T52" fmla="*/ 1152 w 1191"/>
                    <a:gd name="T53" fmla="*/ 779 h 1543"/>
                    <a:gd name="T54" fmla="*/ 1191 w 1191"/>
                    <a:gd name="T55" fmla="*/ 652 h 1543"/>
                    <a:gd name="T56" fmla="*/ 1036 w 1191"/>
                    <a:gd name="T57" fmla="*/ 562 h 1543"/>
                    <a:gd name="T58" fmla="*/ 910 w 1191"/>
                    <a:gd name="T59" fmla="*/ 496 h 1543"/>
                    <a:gd name="T60" fmla="*/ 799 w 1191"/>
                    <a:gd name="T61" fmla="*/ 459 h 1543"/>
                    <a:gd name="T62" fmla="*/ 712 w 1191"/>
                    <a:gd name="T63" fmla="*/ 435 h 1543"/>
                    <a:gd name="T64" fmla="*/ 628 w 1191"/>
                    <a:gd name="T65" fmla="*/ 435 h 1543"/>
                    <a:gd name="T66" fmla="*/ 566 w 1191"/>
                    <a:gd name="T67" fmla="*/ 445 h 1543"/>
                    <a:gd name="T68" fmla="*/ 486 w 1191"/>
                    <a:gd name="T69" fmla="*/ 435 h 1543"/>
                    <a:gd name="T70" fmla="*/ 416 w 1191"/>
                    <a:gd name="T71" fmla="*/ 383 h 1543"/>
                    <a:gd name="T72" fmla="*/ 353 w 1191"/>
                    <a:gd name="T73" fmla="*/ 301 h 1543"/>
                    <a:gd name="T74" fmla="*/ 299 w 1191"/>
                    <a:gd name="T75" fmla="*/ 228 h 1543"/>
                    <a:gd name="T76" fmla="*/ 240 w 1191"/>
                    <a:gd name="T77" fmla="*/ 96 h 1543"/>
                    <a:gd name="T78" fmla="*/ 175 w 1191"/>
                    <a:gd name="T79" fmla="*/ 0 h 15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91"/>
                    <a:gd name="T121" fmla="*/ 0 h 1543"/>
                    <a:gd name="T122" fmla="*/ 1191 w 1191"/>
                    <a:gd name="T123" fmla="*/ 1543 h 15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91" h="1543">
                      <a:moveTo>
                        <a:pt x="175" y="0"/>
                      </a:moveTo>
                      <a:lnTo>
                        <a:pt x="103" y="118"/>
                      </a:lnTo>
                      <a:lnTo>
                        <a:pt x="62" y="218"/>
                      </a:lnTo>
                      <a:lnTo>
                        <a:pt x="25" y="325"/>
                      </a:lnTo>
                      <a:lnTo>
                        <a:pt x="0" y="408"/>
                      </a:lnTo>
                      <a:lnTo>
                        <a:pt x="29" y="528"/>
                      </a:lnTo>
                      <a:lnTo>
                        <a:pt x="116" y="601"/>
                      </a:lnTo>
                      <a:lnTo>
                        <a:pt x="187" y="672"/>
                      </a:lnTo>
                      <a:lnTo>
                        <a:pt x="162" y="862"/>
                      </a:lnTo>
                      <a:lnTo>
                        <a:pt x="125" y="1121"/>
                      </a:lnTo>
                      <a:lnTo>
                        <a:pt x="153" y="1397"/>
                      </a:lnTo>
                      <a:lnTo>
                        <a:pt x="190" y="1521"/>
                      </a:lnTo>
                      <a:lnTo>
                        <a:pt x="353" y="1480"/>
                      </a:lnTo>
                      <a:lnTo>
                        <a:pt x="466" y="1473"/>
                      </a:lnTo>
                      <a:lnTo>
                        <a:pt x="636" y="1480"/>
                      </a:lnTo>
                      <a:lnTo>
                        <a:pt x="786" y="1526"/>
                      </a:lnTo>
                      <a:lnTo>
                        <a:pt x="873" y="1543"/>
                      </a:lnTo>
                      <a:lnTo>
                        <a:pt x="873" y="1438"/>
                      </a:lnTo>
                      <a:lnTo>
                        <a:pt x="853" y="1243"/>
                      </a:lnTo>
                      <a:lnTo>
                        <a:pt x="815" y="1050"/>
                      </a:lnTo>
                      <a:lnTo>
                        <a:pt x="786" y="859"/>
                      </a:lnTo>
                      <a:lnTo>
                        <a:pt x="773" y="789"/>
                      </a:lnTo>
                      <a:lnTo>
                        <a:pt x="823" y="759"/>
                      </a:lnTo>
                      <a:lnTo>
                        <a:pt x="960" y="797"/>
                      </a:lnTo>
                      <a:lnTo>
                        <a:pt x="1086" y="831"/>
                      </a:lnTo>
                      <a:lnTo>
                        <a:pt x="1148" y="884"/>
                      </a:lnTo>
                      <a:lnTo>
                        <a:pt x="1152" y="779"/>
                      </a:lnTo>
                      <a:lnTo>
                        <a:pt x="1191" y="652"/>
                      </a:lnTo>
                      <a:lnTo>
                        <a:pt x="1036" y="562"/>
                      </a:lnTo>
                      <a:lnTo>
                        <a:pt x="910" y="496"/>
                      </a:lnTo>
                      <a:lnTo>
                        <a:pt x="799" y="459"/>
                      </a:lnTo>
                      <a:lnTo>
                        <a:pt x="712" y="435"/>
                      </a:lnTo>
                      <a:lnTo>
                        <a:pt x="628" y="435"/>
                      </a:lnTo>
                      <a:lnTo>
                        <a:pt x="566" y="445"/>
                      </a:lnTo>
                      <a:lnTo>
                        <a:pt x="486" y="435"/>
                      </a:lnTo>
                      <a:lnTo>
                        <a:pt x="416" y="383"/>
                      </a:lnTo>
                      <a:lnTo>
                        <a:pt x="353" y="301"/>
                      </a:lnTo>
                      <a:lnTo>
                        <a:pt x="299" y="228"/>
                      </a:lnTo>
                      <a:lnTo>
                        <a:pt x="240" y="96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1" name="Group 47"/>
                <p:cNvGrpSpPr>
                  <a:grpSpLocks/>
                </p:cNvGrpSpPr>
                <p:nvPr/>
              </p:nvGrpSpPr>
              <p:grpSpPr bwMode="auto">
                <a:xfrm>
                  <a:off x="2065" y="2899"/>
                  <a:ext cx="530" cy="703"/>
                  <a:chOff x="2065" y="2899"/>
                  <a:chExt cx="530" cy="703"/>
                </a:xfrm>
              </p:grpSpPr>
              <p:sp>
                <p:nvSpPr>
                  <p:cNvPr id="3085" name="Freeform 39"/>
                  <p:cNvSpPr>
                    <a:spLocks/>
                  </p:cNvSpPr>
                  <p:nvPr/>
                </p:nvSpPr>
                <p:spPr bwMode="auto">
                  <a:xfrm>
                    <a:off x="2065" y="2899"/>
                    <a:ext cx="99" cy="234"/>
                  </a:xfrm>
                  <a:custGeom>
                    <a:avLst/>
                    <a:gdLst>
                      <a:gd name="T0" fmla="*/ 0 w 197"/>
                      <a:gd name="T1" fmla="*/ 414 h 467"/>
                      <a:gd name="T2" fmla="*/ 13 w 197"/>
                      <a:gd name="T3" fmla="*/ 312 h 467"/>
                      <a:gd name="T4" fmla="*/ 57 w 197"/>
                      <a:gd name="T5" fmla="*/ 200 h 467"/>
                      <a:gd name="T6" fmla="*/ 94 w 197"/>
                      <a:gd name="T7" fmla="*/ 107 h 467"/>
                      <a:gd name="T8" fmla="*/ 123 w 197"/>
                      <a:gd name="T9" fmla="*/ 34 h 467"/>
                      <a:gd name="T10" fmla="*/ 160 w 197"/>
                      <a:gd name="T11" fmla="*/ 0 h 467"/>
                      <a:gd name="T12" fmla="*/ 197 w 197"/>
                      <a:gd name="T13" fmla="*/ 20 h 467"/>
                      <a:gd name="T14" fmla="*/ 144 w 197"/>
                      <a:gd name="T15" fmla="*/ 127 h 467"/>
                      <a:gd name="T16" fmla="*/ 83 w 197"/>
                      <a:gd name="T17" fmla="*/ 270 h 467"/>
                      <a:gd name="T18" fmla="*/ 46 w 197"/>
                      <a:gd name="T19" fmla="*/ 397 h 467"/>
                      <a:gd name="T20" fmla="*/ 46 w 197"/>
                      <a:gd name="T21" fmla="*/ 467 h 467"/>
                      <a:gd name="T22" fmla="*/ 0 w 197"/>
                      <a:gd name="T23" fmla="*/ 467 h 467"/>
                      <a:gd name="T24" fmla="*/ 0 w 197"/>
                      <a:gd name="T25" fmla="*/ 384 h 467"/>
                      <a:gd name="T26" fmla="*/ 0 w 197"/>
                      <a:gd name="T27" fmla="*/ 414 h 46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7"/>
                      <a:gd name="T43" fmla="*/ 0 h 467"/>
                      <a:gd name="T44" fmla="*/ 197 w 197"/>
                      <a:gd name="T45" fmla="*/ 467 h 46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7" h="467">
                        <a:moveTo>
                          <a:pt x="0" y="414"/>
                        </a:moveTo>
                        <a:lnTo>
                          <a:pt x="13" y="312"/>
                        </a:lnTo>
                        <a:lnTo>
                          <a:pt x="57" y="200"/>
                        </a:lnTo>
                        <a:lnTo>
                          <a:pt x="94" y="107"/>
                        </a:lnTo>
                        <a:lnTo>
                          <a:pt x="123" y="34"/>
                        </a:lnTo>
                        <a:lnTo>
                          <a:pt x="160" y="0"/>
                        </a:lnTo>
                        <a:lnTo>
                          <a:pt x="197" y="20"/>
                        </a:lnTo>
                        <a:lnTo>
                          <a:pt x="144" y="127"/>
                        </a:lnTo>
                        <a:lnTo>
                          <a:pt x="83" y="270"/>
                        </a:lnTo>
                        <a:lnTo>
                          <a:pt x="46" y="397"/>
                        </a:lnTo>
                        <a:lnTo>
                          <a:pt x="46" y="467"/>
                        </a:lnTo>
                        <a:lnTo>
                          <a:pt x="0" y="467"/>
                        </a:lnTo>
                        <a:lnTo>
                          <a:pt x="0" y="384"/>
                        </a:lnTo>
                        <a:lnTo>
                          <a:pt x="0" y="4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86" name="Freeform 40"/>
                  <p:cNvSpPr>
                    <a:spLocks/>
                  </p:cNvSpPr>
                  <p:nvPr/>
                </p:nvSpPr>
                <p:spPr bwMode="auto">
                  <a:xfrm>
                    <a:off x="2111" y="2982"/>
                    <a:ext cx="92" cy="197"/>
                  </a:xfrm>
                  <a:custGeom>
                    <a:avLst/>
                    <a:gdLst>
                      <a:gd name="T0" fmla="*/ 0 w 183"/>
                      <a:gd name="T1" fmla="*/ 350 h 395"/>
                      <a:gd name="T2" fmla="*/ 12 w 183"/>
                      <a:gd name="T3" fmla="*/ 263 h 395"/>
                      <a:gd name="T4" fmla="*/ 53 w 183"/>
                      <a:gd name="T5" fmla="*/ 170 h 395"/>
                      <a:gd name="T6" fmla="*/ 87 w 183"/>
                      <a:gd name="T7" fmla="*/ 90 h 395"/>
                      <a:gd name="T8" fmla="*/ 115 w 183"/>
                      <a:gd name="T9" fmla="*/ 29 h 395"/>
                      <a:gd name="T10" fmla="*/ 149 w 183"/>
                      <a:gd name="T11" fmla="*/ 0 h 395"/>
                      <a:gd name="T12" fmla="*/ 183 w 183"/>
                      <a:gd name="T13" fmla="*/ 17 h 395"/>
                      <a:gd name="T14" fmla="*/ 133 w 183"/>
                      <a:gd name="T15" fmla="*/ 109 h 395"/>
                      <a:gd name="T16" fmla="*/ 76 w 183"/>
                      <a:gd name="T17" fmla="*/ 228 h 395"/>
                      <a:gd name="T18" fmla="*/ 42 w 183"/>
                      <a:gd name="T19" fmla="*/ 336 h 395"/>
                      <a:gd name="T20" fmla="*/ 42 w 183"/>
                      <a:gd name="T21" fmla="*/ 395 h 395"/>
                      <a:gd name="T22" fmla="*/ 0 w 183"/>
                      <a:gd name="T23" fmla="*/ 395 h 395"/>
                      <a:gd name="T24" fmla="*/ 0 w 183"/>
                      <a:gd name="T25" fmla="*/ 325 h 395"/>
                      <a:gd name="T26" fmla="*/ 0 w 183"/>
                      <a:gd name="T27" fmla="*/ 350 h 39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83"/>
                      <a:gd name="T43" fmla="*/ 0 h 395"/>
                      <a:gd name="T44" fmla="*/ 183 w 183"/>
                      <a:gd name="T45" fmla="*/ 395 h 39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83" h="395">
                        <a:moveTo>
                          <a:pt x="0" y="350"/>
                        </a:moveTo>
                        <a:lnTo>
                          <a:pt x="12" y="263"/>
                        </a:lnTo>
                        <a:lnTo>
                          <a:pt x="53" y="170"/>
                        </a:lnTo>
                        <a:lnTo>
                          <a:pt x="87" y="90"/>
                        </a:lnTo>
                        <a:lnTo>
                          <a:pt x="115" y="29"/>
                        </a:lnTo>
                        <a:lnTo>
                          <a:pt x="149" y="0"/>
                        </a:lnTo>
                        <a:lnTo>
                          <a:pt x="183" y="17"/>
                        </a:lnTo>
                        <a:lnTo>
                          <a:pt x="133" y="109"/>
                        </a:lnTo>
                        <a:lnTo>
                          <a:pt x="76" y="228"/>
                        </a:lnTo>
                        <a:lnTo>
                          <a:pt x="42" y="336"/>
                        </a:lnTo>
                        <a:lnTo>
                          <a:pt x="42" y="395"/>
                        </a:lnTo>
                        <a:lnTo>
                          <a:pt x="0" y="395"/>
                        </a:lnTo>
                        <a:lnTo>
                          <a:pt x="0" y="325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87" name="Freeform 41"/>
                  <p:cNvSpPr>
                    <a:spLocks/>
                  </p:cNvSpPr>
                  <p:nvPr/>
                </p:nvSpPr>
                <p:spPr bwMode="auto">
                  <a:xfrm>
                    <a:off x="2150" y="3030"/>
                    <a:ext cx="95" cy="566"/>
                  </a:xfrm>
                  <a:custGeom>
                    <a:avLst/>
                    <a:gdLst>
                      <a:gd name="T0" fmla="*/ 38 w 192"/>
                      <a:gd name="T1" fmla="*/ 1101 h 1132"/>
                      <a:gd name="T2" fmla="*/ 18 w 192"/>
                      <a:gd name="T3" fmla="*/ 973 h 1132"/>
                      <a:gd name="T4" fmla="*/ 0 w 192"/>
                      <a:gd name="T5" fmla="*/ 800 h 1132"/>
                      <a:gd name="T6" fmla="*/ 5 w 192"/>
                      <a:gd name="T7" fmla="*/ 589 h 1132"/>
                      <a:gd name="T8" fmla="*/ 18 w 192"/>
                      <a:gd name="T9" fmla="*/ 385 h 1132"/>
                      <a:gd name="T10" fmla="*/ 50 w 192"/>
                      <a:gd name="T11" fmla="*/ 226 h 1132"/>
                      <a:gd name="T12" fmla="*/ 92 w 192"/>
                      <a:gd name="T13" fmla="*/ 100 h 1132"/>
                      <a:gd name="T14" fmla="*/ 142 w 192"/>
                      <a:gd name="T15" fmla="*/ 0 h 1132"/>
                      <a:gd name="T16" fmla="*/ 192 w 192"/>
                      <a:gd name="T17" fmla="*/ 63 h 1132"/>
                      <a:gd name="T18" fmla="*/ 142 w 192"/>
                      <a:gd name="T19" fmla="*/ 163 h 1132"/>
                      <a:gd name="T20" fmla="*/ 118 w 192"/>
                      <a:gd name="T21" fmla="*/ 250 h 1132"/>
                      <a:gd name="T22" fmla="*/ 88 w 192"/>
                      <a:gd name="T23" fmla="*/ 406 h 1132"/>
                      <a:gd name="T24" fmla="*/ 68 w 192"/>
                      <a:gd name="T25" fmla="*/ 630 h 1132"/>
                      <a:gd name="T26" fmla="*/ 68 w 192"/>
                      <a:gd name="T27" fmla="*/ 808 h 1132"/>
                      <a:gd name="T28" fmla="*/ 79 w 192"/>
                      <a:gd name="T29" fmla="*/ 945 h 1132"/>
                      <a:gd name="T30" fmla="*/ 100 w 192"/>
                      <a:gd name="T31" fmla="*/ 1035 h 1132"/>
                      <a:gd name="T32" fmla="*/ 118 w 192"/>
                      <a:gd name="T33" fmla="*/ 1108 h 1132"/>
                      <a:gd name="T34" fmla="*/ 42 w 192"/>
                      <a:gd name="T35" fmla="*/ 1132 h 1132"/>
                      <a:gd name="T36" fmla="*/ 38 w 192"/>
                      <a:gd name="T37" fmla="*/ 1101 h 113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2"/>
                      <a:gd name="T58" fmla="*/ 0 h 1132"/>
                      <a:gd name="T59" fmla="*/ 192 w 192"/>
                      <a:gd name="T60" fmla="*/ 1132 h 113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2" h="1132">
                        <a:moveTo>
                          <a:pt x="38" y="1101"/>
                        </a:moveTo>
                        <a:lnTo>
                          <a:pt x="18" y="973"/>
                        </a:lnTo>
                        <a:lnTo>
                          <a:pt x="0" y="800"/>
                        </a:lnTo>
                        <a:lnTo>
                          <a:pt x="5" y="589"/>
                        </a:lnTo>
                        <a:lnTo>
                          <a:pt x="18" y="385"/>
                        </a:lnTo>
                        <a:lnTo>
                          <a:pt x="50" y="226"/>
                        </a:lnTo>
                        <a:lnTo>
                          <a:pt x="92" y="100"/>
                        </a:lnTo>
                        <a:lnTo>
                          <a:pt x="142" y="0"/>
                        </a:lnTo>
                        <a:lnTo>
                          <a:pt x="192" y="63"/>
                        </a:lnTo>
                        <a:lnTo>
                          <a:pt x="142" y="163"/>
                        </a:lnTo>
                        <a:lnTo>
                          <a:pt x="118" y="250"/>
                        </a:lnTo>
                        <a:lnTo>
                          <a:pt x="88" y="406"/>
                        </a:lnTo>
                        <a:lnTo>
                          <a:pt x="68" y="630"/>
                        </a:lnTo>
                        <a:lnTo>
                          <a:pt x="68" y="808"/>
                        </a:lnTo>
                        <a:lnTo>
                          <a:pt x="79" y="945"/>
                        </a:lnTo>
                        <a:lnTo>
                          <a:pt x="100" y="1035"/>
                        </a:lnTo>
                        <a:lnTo>
                          <a:pt x="118" y="1108"/>
                        </a:lnTo>
                        <a:lnTo>
                          <a:pt x="42" y="1132"/>
                        </a:lnTo>
                        <a:lnTo>
                          <a:pt x="38" y="11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88" name="Freeform 42"/>
                  <p:cNvSpPr>
                    <a:spLocks/>
                  </p:cNvSpPr>
                  <p:nvPr/>
                </p:nvSpPr>
                <p:spPr bwMode="auto">
                  <a:xfrm>
                    <a:off x="2236" y="3080"/>
                    <a:ext cx="72" cy="503"/>
                  </a:xfrm>
                  <a:custGeom>
                    <a:avLst/>
                    <a:gdLst>
                      <a:gd name="T0" fmla="*/ 42 w 145"/>
                      <a:gd name="T1" fmla="*/ 996 h 1006"/>
                      <a:gd name="T2" fmla="*/ 12 w 145"/>
                      <a:gd name="T3" fmla="*/ 831 h 1006"/>
                      <a:gd name="T4" fmla="*/ 0 w 145"/>
                      <a:gd name="T5" fmla="*/ 652 h 1006"/>
                      <a:gd name="T6" fmla="*/ 0 w 145"/>
                      <a:gd name="T7" fmla="*/ 479 h 1006"/>
                      <a:gd name="T8" fmla="*/ 12 w 145"/>
                      <a:gd name="T9" fmla="*/ 330 h 1006"/>
                      <a:gd name="T10" fmla="*/ 25 w 145"/>
                      <a:gd name="T11" fmla="*/ 176 h 1006"/>
                      <a:gd name="T12" fmla="*/ 67 w 145"/>
                      <a:gd name="T13" fmla="*/ 56 h 1006"/>
                      <a:gd name="T14" fmla="*/ 93 w 145"/>
                      <a:gd name="T15" fmla="*/ 0 h 1006"/>
                      <a:gd name="T16" fmla="*/ 145 w 145"/>
                      <a:gd name="T17" fmla="*/ 0 h 1006"/>
                      <a:gd name="T18" fmla="*/ 106 w 145"/>
                      <a:gd name="T19" fmla="*/ 166 h 1006"/>
                      <a:gd name="T20" fmla="*/ 93 w 145"/>
                      <a:gd name="T21" fmla="*/ 303 h 1006"/>
                      <a:gd name="T22" fmla="*/ 89 w 145"/>
                      <a:gd name="T23" fmla="*/ 476 h 1006"/>
                      <a:gd name="T24" fmla="*/ 89 w 145"/>
                      <a:gd name="T25" fmla="*/ 652 h 1006"/>
                      <a:gd name="T26" fmla="*/ 93 w 145"/>
                      <a:gd name="T27" fmla="*/ 852 h 1006"/>
                      <a:gd name="T28" fmla="*/ 106 w 145"/>
                      <a:gd name="T29" fmla="*/ 965 h 1006"/>
                      <a:gd name="T30" fmla="*/ 119 w 145"/>
                      <a:gd name="T31" fmla="*/ 1006 h 1006"/>
                      <a:gd name="T32" fmla="*/ 42 w 145"/>
                      <a:gd name="T33" fmla="*/ 996 h 100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5"/>
                      <a:gd name="T52" fmla="*/ 0 h 1006"/>
                      <a:gd name="T53" fmla="*/ 145 w 145"/>
                      <a:gd name="T54" fmla="*/ 1006 h 100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5" h="1006">
                        <a:moveTo>
                          <a:pt x="42" y="996"/>
                        </a:moveTo>
                        <a:lnTo>
                          <a:pt x="12" y="831"/>
                        </a:lnTo>
                        <a:lnTo>
                          <a:pt x="0" y="652"/>
                        </a:lnTo>
                        <a:lnTo>
                          <a:pt x="0" y="479"/>
                        </a:lnTo>
                        <a:lnTo>
                          <a:pt x="12" y="330"/>
                        </a:lnTo>
                        <a:lnTo>
                          <a:pt x="25" y="176"/>
                        </a:lnTo>
                        <a:lnTo>
                          <a:pt x="67" y="56"/>
                        </a:lnTo>
                        <a:lnTo>
                          <a:pt x="93" y="0"/>
                        </a:lnTo>
                        <a:lnTo>
                          <a:pt x="145" y="0"/>
                        </a:lnTo>
                        <a:lnTo>
                          <a:pt x="106" y="166"/>
                        </a:lnTo>
                        <a:lnTo>
                          <a:pt x="93" y="303"/>
                        </a:lnTo>
                        <a:lnTo>
                          <a:pt x="89" y="476"/>
                        </a:lnTo>
                        <a:lnTo>
                          <a:pt x="89" y="652"/>
                        </a:lnTo>
                        <a:lnTo>
                          <a:pt x="93" y="852"/>
                        </a:lnTo>
                        <a:lnTo>
                          <a:pt x="106" y="965"/>
                        </a:lnTo>
                        <a:lnTo>
                          <a:pt x="119" y="1006"/>
                        </a:lnTo>
                        <a:lnTo>
                          <a:pt x="42" y="9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89" name="Freeform 43"/>
                  <p:cNvSpPr>
                    <a:spLocks/>
                  </p:cNvSpPr>
                  <p:nvPr/>
                </p:nvSpPr>
                <p:spPr bwMode="auto">
                  <a:xfrm>
                    <a:off x="2323" y="3072"/>
                    <a:ext cx="72" cy="530"/>
                  </a:xfrm>
                  <a:custGeom>
                    <a:avLst/>
                    <a:gdLst>
                      <a:gd name="T0" fmla="*/ 50 w 145"/>
                      <a:gd name="T1" fmla="*/ 1012 h 1061"/>
                      <a:gd name="T2" fmla="*/ 16 w 145"/>
                      <a:gd name="T3" fmla="*/ 827 h 1061"/>
                      <a:gd name="T4" fmla="*/ 3 w 145"/>
                      <a:gd name="T5" fmla="*/ 648 h 1061"/>
                      <a:gd name="T6" fmla="*/ 0 w 145"/>
                      <a:gd name="T7" fmla="*/ 465 h 1061"/>
                      <a:gd name="T8" fmla="*/ 0 w 145"/>
                      <a:gd name="T9" fmla="*/ 256 h 1061"/>
                      <a:gd name="T10" fmla="*/ 25 w 145"/>
                      <a:gd name="T11" fmla="*/ 110 h 1061"/>
                      <a:gd name="T12" fmla="*/ 37 w 145"/>
                      <a:gd name="T13" fmla="*/ 8 h 1061"/>
                      <a:gd name="T14" fmla="*/ 102 w 145"/>
                      <a:gd name="T15" fmla="*/ 0 h 1061"/>
                      <a:gd name="T16" fmla="*/ 89 w 145"/>
                      <a:gd name="T17" fmla="*/ 100 h 1061"/>
                      <a:gd name="T18" fmla="*/ 63 w 145"/>
                      <a:gd name="T19" fmla="*/ 269 h 1061"/>
                      <a:gd name="T20" fmla="*/ 67 w 145"/>
                      <a:gd name="T21" fmla="*/ 431 h 1061"/>
                      <a:gd name="T22" fmla="*/ 89 w 145"/>
                      <a:gd name="T23" fmla="*/ 648 h 1061"/>
                      <a:gd name="T24" fmla="*/ 106 w 145"/>
                      <a:gd name="T25" fmla="*/ 834 h 1061"/>
                      <a:gd name="T26" fmla="*/ 127 w 145"/>
                      <a:gd name="T27" fmla="*/ 937 h 1061"/>
                      <a:gd name="T28" fmla="*/ 145 w 145"/>
                      <a:gd name="T29" fmla="*/ 1061 h 1061"/>
                      <a:gd name="T30" fmla="*/ 50 w 145"/>
                      <a:gd name="T31" fmla="*/ 1012 h 106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45"/>
                      <a:gd name="T49" fmla="*/ 0 h 1061"/>
                      <a:gd name="T50" fmla="*/ 145 w 145"/>
                      <a:gd name="T51" fmla="*/ 1061 h 106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45" h="1061">
                        <a:moveTo>
                          <a:pt x="50" y="1012"/>
                        </a:moveTo>
                        <a:lnTo>
                          <a:pt x="16" y="827"/>
                        </a:lnTo>
                        <a:lnTo>
                          <a:pt x="3" y="648"/>
                        </a:lnTo>
                        <a:lnTo>
                          <a:pt x="0" y="465"/>
                        </a:lnTo>
                        <a:lnTo>
                          <a:pt x="0" y="256"/>
                        </a:lnTo>
                        <a:lnTo>
                          <a:pt x="25" y="110"/>
                        </a:lnTo>
                        <a:lnTo>
                          <a:pt x="37" y="8"/>
                        </a:lnTo>
                        <a:lnTo>
                          <a:pt x="102" y="0"/>
                        </a:lnTo>
                        <a:lnTo>
                          <a:pt x="89" y="100"/>
                        </a:lnTo>
                        <a:lnTo>
                          <a:pt x="63" y="269"/>
                        </a:lnTo>
                        <a:lnTo>
                          <a:pt x="67" y="431"/>
                        </a:lnTo>
                        <a:lnTo>
                          <a:pt x="89" y="648"/>
                        </a:lnTo>
                        <a:lnTo>
                          <a:pt x="106" y="834"/>
                        </a:lnTo>
                        <a:lnTo>
                          <a:pt x="127" y="937"/>
                        </a:lnTo>
                        <a:lnTo>
                          <a:pt x="145" y="1061"/>
                        </a:lnTo>
                        <a:lnTo>
                          <a:pt x="50" y="10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90" name="Freeform 44"/>
                  <p:cNvSpPr>
                    <a:spLocks/>
                  </p:cNvSpPr>
                  <p:nvPr/>
                </p:nvSpPr>
                <p:spPr bwMode="auto">
                  <a:xfrm>
                    <a:off x="2395" y="3085"/>
                    <a:ext cx="49" cy="169"/>
                  </a:xfrm>
                  <a:custGeom>
                    <a:avLst/>
                    <a:gdLst>
                      <a:gd name="T0" fmla="*/ 26 w 97"/>
                      <a:gd name="T1" fmla="*/ 0 h 337"/>
                      <a:gd name="T2" fmla="*/ 0 w 97"/>
                      <a:gd name="T3" fmla="*/ 97 h 337"/>
                      <a:gd name="T4" fmla="*/ 0 w 97"/>
                      <a:gd name="T5" fmla="*/ 191 h 337"/>
                      <a:gd name="T6" fmla="*/ 13 w 97"/>
                      <a:gd name="T7" fmla="*/ 303 h 337"/>
                      <a:gd name="T8" fmla="*/ 26 w 97"/>
                      <a:gd name="T9" fmla="*/ 337 h 337"/>
                      <a:gd name="T10" fmla="*/ 90 w 97"/>
                      <a:gd name="T11" fmla="*/ 271 h 337"/>
                      <a:gd name="T12" fmla="*/ 64 w 97"/>
                      <a:gd name="T13" fmla="*/ 167 h 337"/>
                      <a:gd name="T14" fmla="*/ 73 w 97"/>
                      <a:gd name="T15" fmla="*/ 62 h 337"/>
                      <a:gd name="T16" fmla="*/ 97 w 97"/>
                      <a:gd name="T17" fmla="*/ 14 h 337"/>
                      <a:gd name="T18" fmla="*/ 26 w 97"/>
                      <a:gd name="T19" fmla="*/ 0 h 33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7"/>
                      <a:gd name="T31" fmla="*/ 0 h 337"/>
                      <a:gd name="T32" fmla="*/ 97 w 97"/>
                      <a:gd name="T33" fmla="*/ 337 h 33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7" h="337">
                        <a:moveTo>
                          <a:pt x="26" y="0"/>
                        </a:moveTo>
                        <a:lnTo>
                          <a:pt x="0" y="97"/>
                        </a:lnTo>
                        <a:lnTo>
                          <a:pt x="0" y="191"/>
                        </a:lnTo>
                        <a:lnTo>
                          <a:pt x="13" y="303"/>
                        </a:lnTo>
                        <a:lnTo>
                          <a:pt x="26" y="337"/>
                        </a:lnTo>
                        <a:lnTo>
                          <a:pt x="90" y="271"/>
                        </a:lnTo>
                        <a:lnTo>
                          <a:pt x="64" y="167"/>
                        </a:lnTo>
                        <a:lnTo>
                          <a:pt x="73" y="62"/>
                        </a:lnTo>
                        <a:lnTo>
                          <a:pt x="97" y="14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91" name="Freeform 45"/>
                  <p:cNvSpPr>
                    <a:spLocks/>
                  </p:cNvSpPr>
                  <p:nvPr/>
                </p:nvSpPr>
                <p:spPr bwMode="auto">
                  <a:xfrm>
                    <a:off x="2475" y="3112"/>
                    <a:ext cx="50" cy="130"/>
                  </a:xfrm>
                  <a:custGeom>
                    <a:avLst/>
                    <a:gdLst>
                      <a:gd name="T0" fmla="*/ 25 w 100"/>
                      <a:gd name="T1" fmla="*/ 0 h 261"/>
                      <a:gd name="T2" fmla="*/ 0 w 100"/>
                      <a:gd name="T3" fmla="*/ 88 h 261"/>
                      <a:gd name="T4" fmla="*/ 0 w 100"/>
                      <a:gd name="T5" fmla="*/ 178 h 261"/>
                      <a:gd name="T6" fmla="*/ 25 w 100"/>
                      <a:gd name="T7" fmla="*/ 243 h 261"/>
                      <a:gd name="T8" fmla="*/ 100 w 100"/>
                      <a:gd name="T9" fmla="*/ 261 h 261"/>
                      <a:gd name="T10" fmla="*/ 71 w 100"/>
                      <a:gd name="T11" fmla="*/ 199 h 261"/>
                      <a:gd name="T12" fmla="*/ 75 w 100"/>
                      <a:gd name="T13" fmla="*/ 105 h 261"/>
                      <a:gd name="T14" fmla="*/ 100 w 100"/>
                      <a:gd name="T15" fmla="*/ 35 h 261"/>
                      <a:gd name="T16" fmla="*/ 25 w 100"/>
                      <a:gd name="T17" fmla="*/ 0 h 26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0"/>
                      <a:gd name="T28" fmla="*/ 0 h 261"/>
                      <a:gd name="T29" fmla="*/ 100 w 100"/>
                      <a:gd name="T30" fmla="*/ 261 h 26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0" h="261">
                        <a:moveTo>
                          <a:pt x="25" y="0"/>
                        </a:moveTo>
                        <a:lnTo>
                          <a:pt x="0" y="88"/>
                        </a:lnTo>
                        <a:lnTo>
                          <a:pt x="0" y="178"/>
                        </a:lnTo>
                        <a:lnTo>
                          <a:pt x="25" y="243"/>
                        </a:lnTo>
                        <a:lnTo>
                          <a:pt x="100" y="261"/>
                        </a:lnTo>
                        <a:lnTo>
                          <a:pt x="71" y="199"/>
                        </a:lnTo>
                        <a:lnTo>
                          <a:pt x="75" y="105"/>
                        </a:lnTo>
                        <a:lnTo>
                          <a:pt x="100" y="3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92" name="Freeform 46"/>
                  <p:cNvSpPr>
                    <a:spLocks/>
                  </p:cNvSpPr>
                  <p:nvPr/>
                </p:nvSpPr>
                <p:spPr bwMode="auto">
                  <a:xfrm>
                    <a:off x="2556" y="3155"/>
                    <a:ext cx="39" cy="113"/>
                  </a:xfrm>
                  <a:custGeom>
                    <a:avLst/>
                    <a:gdLst>
                      <a:gd name="T0" fmla="*/ 18 w 78"/>
                      <a:gd name="T1" fmla="*/ 0 h 227"/>
                      <a:gd name="T2" fmla="*/ 0 w 78"/>
                      <a:gd name="T3" fmla="*/ 49 h 227"/>
                      <a:gd name="T4" fmla="*/ 0 w 78"/>
                      <a:gd name="T5" fmla="*/ 136 h 227"/>
                      <a:gd name="T6" fmla="*/ 12 w 78"/>
                      <a:gd name="T7" fmla="*/ 206 h 227"/>
                      <a:gd name="T8" fmla="*/ 78 w 78"/>
                      <a:gd name="T9" fmla="*/ 227 h 227"/>
                      <a:gd name="T10" fmla="*/ 50 w 78"/>
                      <a:gd name="T11" fmla="*/ 157 h 227"/>
                      <a:gd name="T12" fmla="*/ 50 w 78"/>
                      <a:gd name="T13" fmla="*/ 83 h 227"/>
                      <a:gd name="T14" fmla="*/ 66 w 78"/>
                      <a:gd name="T15" fmla="*/ 17 h 227"/>
                      <a:gd name="T16" fmla="*/ 18 w 78"/>
                      <a:gd name="T17" fmla="*/ 0 h 2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8"/>
                      <a:gd name="T28" fmla="*/ 0 h 227"/>
                      <a:gd name="T29" fmla="*/ 78 w 78"/>
                      <a:gd name="T30" fmla="*/ 227 h 2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8" h="227">
                        <a:moveTo>
                          <a:pt x="18" y="0"/>
                        </a:moveTo>
                        <a:lnTo>
                          <a:pt x="0" y="49"/>
                        </a:lnTo>
                        <a:lnTo>
                          <a:pt x="0" y="136"/>
                        </a:lnTo>
                        <a:lnTo>
                          <a:pt x="12" y="206"/>
                        </a:lnTo>
                        <a:lnTo>
                          <a:pt x="78" y="227"/>
                        </a:lnTo>
                        <a:lnTo>
                          <a:pt x="50" y="157"/>
                        </a:lnTo>
                        <a:lnTo>
                          <a:pt x="50" y="83"/>
                        </a:lnTo>
                        <a:lnTo>
                          <a:pt x="66" y="17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39939" name="AutoShape 6"/>
          <p:cNvSpPr>
            <a:spLocks noChangeArrowheads="1"/>
          </p:cNvSpPr>
          <p:nvPr/>
        </p:nvSpPr>
        <p:spPr bwMode="auto">
          <a:xfrm>
            <a:off x="1154113" y="1847850"/>
            <a:ext cx="3378200" cy="563563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6000" rIns="126000" anchor="ctr">
            <a:spAutoFit/>
          </a:bodyPr>
          <a:lstStyle/>
          <a:p>
            <a:pPr algn="ctr"/>
            <a:r>
              <a:rPr lang="de-DE" sz="2800"/>
              <a:t>Ruhestellungsfehler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811463" y="3062288"/>
            <a:ext cx="3790950" cy="576262"/>
            <a:chOff x="1771" y="1929"/>
            <a:chExt cx="2388" cy="363"/>
          </a:xfrm>
        </p:grpSpPr>
        <p:sp>
          <p:nvSpPr>
            <p:cNvPr id="39952" name="AutoShape 11"/>
            <p:cNvSpPr>
              <a:spLocks noChangeArrowheads="1"/>
            </p:cNvSpPr>
            <p:nvPr/>
          </p:nvSpPr>
          <p:spPr bwMode="auto">
            <a:xfrm>
              <a:off x="2876" y="1929"/>
              <a:ext cx="1283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6000" rIns="126000" anchor="ctr">
              <a:spAutoFit/>
            </a:bodyPr>
            <a:lstStyle/>
            <a:p>
              <a:pPr algn="ctr"/>
              <a:r>
                <a:rPr lang="de-DE" sz="2800"/>
                <a:t>Strabismus</a:t>
              </a:r>
            </a:p>
          </p:txBody>
        </p:sp>
        <p:cxnSp>
          <p:nvCxnSpPr>
            <p:cNvPr id="39953" name="AutoShape 16"/>
            <p:cNvCxnSpPr>
              <a:cxnSpLocks noChangeShapeType="1"/>
              <a:stCxn id="39946" idx="3"/>
              <a:endCxn id="39952" idx="1"/>
            </p:cNvCxnSpPr>
            <p:nvPr/>
          </p:nvCxnSpPr>
          <p:spPr bwMode="auto">
            <a:xfrm>
              <a:off x="1771" y="2111"/>
              <a:ext cx="11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809875" y="4281488"/>
            <a:ext cx="5257800" cy="1795462"/>
            <a:chOff x="1770" y="2697"/>
            <a:chExt cx="3312" cy="1131"/>
          </a:xfrm>
        </p:grpSpPr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2876" y="2697"/>
              <a:ext cx="1482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6000" rIns="126000" anchor="ctr">
              <a:spAutoFit/>
            </a:bodyPr>
            <a:lstStyle/>
            <a:p>
              <a:pPr algn="ctr"/>
              <a:r>
                <a:rPr lang="de-DE" sz="2800"/>
                <a:t>Heterophorie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875" y="3465"/>
              <a:ext cx="2207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6000" rIns="126000" anchor="ctr">
              <a:spAutoFit/>
            </a:bodyPr>
            <a:lstStyle/>
            <a:p>
              <a:pPr algn="ctr"/>
              <a:r>
                <a:rPr lang="de-DE" sz="2800"/>
                <a:t>Winkelfehlsichtigkeit</a:t>
              </a:r>
            </a:p>
          </p:txBody>
        </p:sp>
        <p:cxnSp>
          <p:nvCxnSpPr>
            <p:cNvPr id="39950" name="AutoShape 17"/>
            <p:cNvCxnSpPr>
              <a:cxnSpLocks noChangeShapeType="1"/>
              <a:stCxn id="39944" idx="3"/>
              <a:endCxn id="39948" idx="1"/>
            </p:cNvCxnSpPr>
            <p:nvPr/>
          </p:nvCxnSpPr>
          <p:spPr bwMode="auto">
            <a:xfrm flipV="1">
              <a:off x="1770" y="2879"/>
              <a:ext cx="1106" cy="3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9951" name="AutoShape 18"/>
            <p:cNvCxnSpPr>
              <a:cxnSpLocks noChangeShapeType="1"/>
              <a:stCxn id="39944" idx="3"/>
              <a:endCxn id="39949" idx="1"/>
            </p:cNvCxnSpPr>
            <p:nvPr/>
          </p:nvCxnSpPr>
          <p:spPr bwMode="auto">
            <a:xfrm>
              <a:off x="1770" y="3263"/>
              <a:ext cx="1105" cy="384"/>
            </a:xfrm>
            <a:prstGeom prst="bentConnector3">
              <a:avLst>
                <a:gd name="adj1" fmla="val 4995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54113" y="2130425"/>
            <a:ext cx="1657350" cy="1490663"/>
            <a:chOff x="727" y="1342"/>
            <a:chExt cx="1044" cy="939"/>
          </a:xfrm>
        </p:grpSpPr>
        <p:sp>
          <p:nvSpPr>
            <p:cNvPr id="39946" name="AutoShape 7"/>
            <p:cNvSpPr>
              <a:spLocks noChangeArrowheads="1"/>
            </p:cNvSpPr>
            <p:nvPr/>
          </p:nvSpPr>
          <p:spPr bwMode="auto">
            <a:xfrm>
              <a:off x="728" y="1941"/>
              <a:ext cx="1043" cy="3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6000" rIns="126000" anchor="ctr"/>
            <a:lstStyle/>
            <a:p>
              <a:pPr algn="ctr"/>
              <a:r>
                <a:rPr lang="de-DE" sz="2800"/>
                <a:t>Manifest</a:t>
              </a:r>
              <a:endParaRPr lang="de-DE" sz="2400">
                <a:latin typeface="Times New Roman" pitchFamily="18" charset="0"/>
              </a:endParaRPr>
            </a:p>
          </p:txBody>
        </p:sp>
        <p:cxnSp>
          <p:nvCxnSpPr>
            <p:cNvPr id="39947" name="AutoShape 19"/>
            <p:cNvCxnSpPr>
              <a:cxnSpLocks noChangeShapeType="1"/>
              <a:stCxn id="39939" idx="1"/>
              <a:endCxn id="39946" idx="1"/>
            </p:cNvCxnSpPr>
            <p:nvPr/>
          </p:nvCxnSpPr>
          <p:spPr bwMode="auto">
            <a:xfrm rot="10800000" flipH="1" flipV="1">
              <a:off x="727" y="1342"/>
              <a:ext cx="1" cy="769"/>
            </a:xfrm>
            <a:prstGeom prst="bent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154113" y="2130425"/>
            <a:ext cx="1655762" cy="3319463"/>
            <a:chOff x="727" y="1342"/>
            <a:chExt cx="1043" cy="2091"/>
          </a:xfrm>
        </p:grpSpPr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727" y="3093"/>
              <a:ext cx="1043" cy="3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800"/>
                <a:t>Latent</a:t>
              </a:r>
              <a:endParaRPr lang="de-DE" sz="2400">
                <a:latin typeface="Times New Roman" pitchFamily="18" charset="0"/>
              </a:endParaRPr>
            </a:p>
          </p:txBody>
        </p:sp>
        <p:cxnSp>
          <p:nvCxnSpPr>
            <p:cNvPr id="39945" name="AutoShape 20"/>
            <p:cNvCxnSpPr>
              <a:cxnSpLocks noChangeShapeType="1"/>
              <a:stCxn id="39939" idx="1"/>
              <a:endCxn id="39944" idx="1"/>
            </p:cNvCxnSpPr>
            <p:nvPr/>
          </p:nvCxnSpPr>
          <p:spPr bwMode="auto">
            <a:xfrm rot="10800000" flipH="1" flipV="1">
              <a:off x="727" y="1342"/>
              <a:ext cx="1" cy="1921"/>
            </a:xfrm>
            <a:prstGeom prst="bent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Begriffe </a:t>
            </a:r>
            <a:r>
              <a:rPr lang="de-DE" sz="1000" smtClean="0">
                <a:solidFill>
                  <a:schemeClr val="bg1"/>
                </a:solidFill>
              </a:rPr>
              <a:t>Ruhestellungsfehler Diagramm</a:t>
            </a:r>
            <a:endParaRPr lang="de-DE" sz="1000" smtClean="0">
              <a:solidFill>
                <a:srgbClr val="CC0000"/>
              </a:solidFill>
            </a:endParaRPr>
          </a:p>
        </p:txBody>
      </p:sp>
      <p:grpSp>
        <p:nvGrpSpPr>
          <p:cNvPr id="40963" name="Group 22"/>
          <p:cNvGrpSpPr>
            <a:grpSpLocks/>
          </p:cNvGrpSpPr>
          <p:nvPr/>
        </p:nvGrpSpPr>
        <p:grpSpPr bwMode="auto">
          <a:xfrm>
            <a:off x="1154113" y="1847850"/>
            <a:ext cx="6913562" cy="4229100"/>
            <a:chOff x="727" y="1164"/>
            <a:chExt cx="4355" cy="2664"/>
          </a:xfrm>
        </p:grpSpPr>
        <p:sp>
          <p:nvSpPr>
            <p:cNvPr id="105475" name="AutoShape 3"/>
            <p:cNvSpPr>
              <a:spLocks noChangeArrowheads="1"/>
            </p:cNvSpPr>
            <p:nvPr/>
          </p:nvSpPr>
          <p:spPr bwMode="auto">
            <a:xfrm>
              <a:off x="727" y="1164"/>
              <a:ext cx="2128" cy="355"/>
            </a:xfrm>
            <a:prstGeom prst="flowChartAlternateProcess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126000" rIns="126000" anchor="ctr">
              <a:spAutoFit/>
            </a:bodyPr>
            <a:lstStyle/>
            <a:p>
              <a:pPr algn="ctr">
                <a:defRPr/>
              </a:pPr>
              <a:r>
                <a:rPr lang="de-DE" sz="2800"/>
                <a:t>Ruhestellungsfehler</a:t>
              </a:r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auto">
            <a:xfrm>
              <a:off x="2876" y="1929"/>
              <a:ext cx="1283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6000" rIns="126000" anchor="ctr">
              <a:spAutoFit/>
            </a:bodyPr>
            <a:lstStyle/>
            <a:p>
              <a:pPr algn="ctr"/>
              <a:r>
                <a:rPr lang="de-DE" sz="2800">
                  <a:solidFill>
                    <a:srgbClr val="969696"/>
                  </a:solidFill>
                </a:rPr>
                <a:t>Strabismus</a:t>
              </a:r>
              <a:endParaRPr lang="de-DE" sz="2800"/>
            </a:p>
          </p:txBody>
        </p:sp>
        <p:cxnSp>
          <p:nvCxnSpPr>
            <p:cNvPr id="40966" name="AutoShape 6"/>
            <p:cNvCxnSpPr>
              <a:cxnSpLocks noChangeShapeType="1"/>
              <a:stCxn id="40971" idx="3"/>
              <a:endCxn id="40965" idx="1"/>
            </p:cNvCxnSpPr>
            <p:nvPr/>
          </p:nvCxnSpPr>
          <p:spPr bwMode="auto">
            <a:xfrm>
              <a:off x="1771" y="2111"/>
              <a:ext cx="11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967" name="AutoShape 8"/>
            <p:cNvSpPr>
              <a:spLocks noChangeArrowheads="1"/>
            </p:cNvSpPr>
            <p:nvPr/>
          </p:nvSpPr>
          <p:spPr bwMode="auto">
            <a:xfrm>
              <a:off x="2876" y="2697"/>
              <a:ext cx="1482" cy="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6000" rIns="126000" anchor="ctr">
              <a:spAutoFit/>
            </a:bodyPr>
            <a:lstStyle/>
            <a:p>
              <a:pPr algn="ctr"/>
              <a:r>
                <a:rPr lang="de-DE" sz="2800">
                  <a:solidFill>
                    <a:srgbClr val="969696"/>
                  </a:solidFill>
                </a:rPr>
                <a:t>Heterophorie</a:t>
              </a:r>
              <a:endParaRPr lang="de-DE" sz="2800"/>
            </a:p>
          </p:txBody>
        </p:sp>
        <p:sp>
          <p:nvSpPr>
            <p:cNvPr id="105481" name="AutoShape 9"/>
            <p:cNvSpPr>
              <a:spLocks noChangeArrowheads="1"/>
            </p:cNvSpPr>
            <p:nvPr/>
          </p:nvSpPr>
          <p:spPr bwMode="auto">
            <a:xfrm>
              <a:off x="2875" y="3465"/>
              <a:ext cx="2207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126000" rIns="126000" anchor="ctr">
              <a:spAutoFit/>
            </a:bodyPr>
            <a:lstStyle/>
            <a:p>
              <a:pPr algn="ctr">
                <a:defRPr/>
              </a:pPr>
              <a:r>
                <a:rPr lang="de-DE" sz="2800"/>
                <a:t>Winkelfehlsichtigkeit</a:t>
              </a:r>
            </a:p>
          </p:txBody>
        </p:sp>
        <p:cxnSp>
          <p:nvCxnSpPr>
            <p:cNvPr id="40969" name="AutoShape 10"/>
            <p:cNvCxnSpPr>
              <a:cxnSpLocks noChangeShapeType="1"/>
              <a:stCxn id="105488" idx="3"/>
              <a:endCxn id="40967" idx="1"/>
            </p:cNvCxnSpPr>
            <p:nvPr/>
          </p:nvCxnSpPr>
          <p:spPr bwMode="auto">
            <a:xfrm flipV="1">
              <a:off x="1770" y="2879"/>
              <a:ext cx="1106" cy="3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970" name="AutoShape 11"/>
            <p:cNvCxnSpPr>
              <a:cxnSpLocks noChangeShapeType="1"/>
              <a:stCxn id="105488" idx="3"/>
              <a:endCxn id="105481" idx="1"/>
            </p:cNvCxnSpPr>
            <p:nvPr/>
          </p:nvCxnSpPr>
          <p:spPr bwMode="auto">
            <a:xfrm>
              <a:off x="1770" y="3263"/>
              <a:ext cx="1105" cy="384"/>
            </a:xfrm>
            <a:prstGeom prst="bentConnector3">
              <a:avLst>
                <a:gd name="adj1" fmla="val 4995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0971" name="AutoShape 13"/>
            <p:cNvSpPr>
              <a:spLocks noChangeArrowheads="1"/>
            </p:cNvSpPr>
            <p:nvPr/>
          </p:nvSpPr>
          <p:spPr bwMode="auto">
            <a:xfrm>
              <a:off x="728" y="1941"/>
              <a:ext cx="1043" cy="3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6000" rIns="126000" anchor="ctr"/>
            <a:lstStyle/>
            <a:p>
              <a:pPr algn="ctr"/>
              <a:r>
                <a:rPr lang="de-DE" sz="2800">
                  <a:solidFill>
                    <a:srgbClr val="969696"/>
                  </a:solidFill>
                </a:rPr>
                <a:t>Manifest</a:t>
              </a:r>
              <a:endParaRPr lang="de-DE" sz="2400">
                <a:latin typeface="Times New Roman" pitchFamily="18" charset="0"/>
              </a:endParaRPr>
            </a:p>
          </p:txBody>
        </p:sp>
        <p:cxnSp>
          <p:nvCxnSpPr>
            <p:cNvPr id="40972" name="AutoShape 14"/>
            <p:cNvCxnSpPr>
              <a:cxnSpLocks noChangeShapeType="1"/>
              <a:stCxn id="105475" idx="1"/>
              <a:endCxn id="40971" idx="1"/>
            </p:cNvCxnSpPr>
            <p:nvPr/>
          </p:nvCxnSpPr>
          <p:spPr bwMode="auto">
            <a:xfrm rot="10800000" flipH="1" flipV="1">
              <a:off x="727" y="1342"/>
              <a:ext cx="1" cy="769"/>
            </a:xfrm>
            <a:prstGeom prst="bent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05488" name="AutoShape 16"/>
            <p:cNvSpPr>
              <a:spLocks noChangeArrowheads="1"/>
            </p:cNvSpPr>
            <p:nvPr/>
          </p:nvSpPr>
          <p:spPr bwMode="auto">
            <a:xfrm>
              <a:off x="727" y="3093"/>
              <a:ext cx="1043" cy="3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2800"/>
                <a:t>Latent</a:t>
              </a:r>
              <a:endParaRPr lang="de-DE" sz="2400">
                <a:latin typeface="Times New Roman" pitchFamily="18" charset="0"/>
              </a:endParaRPr>
            </a:p>
          </p:txBody>
        </p:sp>
        <p:cxnSp>
          <p:nvCxnSpPr>
            <p:cNvPr id="40974" name="AutoShape 17"/>
            <p:cNvCxnSpPr>
              <a:cxnSpLocks noChangeShapeType="1"/>
              <a:stCxn id="105475" idx="1"/>
              <a:endCxn id="105488" idx="1"/>
            </p:cNvCxnSpPr>
            <p:nvPr/>
          </p:nvCxnSpPr>
          <p:spPr bwMode="auto">
            <a:xfrm rot="10800000" flipH="1" flipV="1">
              <a:off x="727" y="1342"/>
              <a:ext cx="1" cy="1921"/>
            </a:xfrm>
            <a:prstGeom prst="bentConnector3">
              <a:avLst>
                <a:gd name="adj1" fmla="val -144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Übrigens ... </a:t>
            </a:r>
            <a:r>
              <a:rPr lang="de-DE" sz="1000" smtClean="0">
                <a:solidFill>
                  <a:schemeClr val="bg1"/>
                </a:solidFill>
              </a:rPr>
              <a:t>Messung WF / Heterophorie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Winkelrechtsichtigkeit: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81000" y="3124200"/>
            <a:ext cx="8324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Orthophorie:</a:t>
            </a:r>
            <a:endParaRPr kumimoji="1" lang="de-DE" sz="3000">
              <a:sym typeface="Monotype Sorts" pitchFamily="2" charset="2"/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381000" y="2046288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Hier stimmt die </a:t>
            </a:r>
            <a:r>
              <a:rPr kumimoji="1" lang="de-DE" sz="2800" u="sng"/>
              <a:t>optometrische</a:t>
            </a:r>
            <a:r>
              <a:rPr kumimoji="1" lang="de-DE" sz="2800"/>
              <a:t> Ruhestellung mit der Orthostellung überein.</a:t>
            </a:r>
            <a:endParaRPr kumimoji="1" lang="de-DE" sz="2800">
              <a:sym typeface="Monotype Sorts" pitchFamily="2" charset="2"/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381000" y="3657600"/>
            <a:ext cx="8324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Hier stimmt die </a:t>
            </a:r>
            <a:r>
              <a:rPr kumimoji="1" lang="de-DE" sz="2800" u="sng">
                <a:sym typeface="Monotype Sorts" pitchFamily="2" charset="2"/>
              </a:rPr>
              <a:t>fusionsreizfreie</a:t>
            </a:r>
            <a:r>
              <a:rPr kumimoji="1" lang="de-DE" sz="2800">
                <a:sym typeface="Monotype Sorts" pitchFamily="2" charset="2"/>
              </a:rPr>
              <a:t> Ruhestellung mit der </a:t>
            </a:r>
            <a:r>
              <a:rPr kumimoji="1" lang="de-DE" sz="2800"/>
              <a:t>Orthostellung überein.</a:t>
            </a:r>
            <a:endParaRPr kumimoji="1" lang="de-DE" sz="2800">
              <a:solidFill>
                <a:srgbClr val="CC0000"/>
              </a:solidFill>
              <a:sym typeface="Monotype Sorts" pitchFamily="2" charset="2"/>
            </a:endParaRP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412750" y="4724400"/>
            <a:ext cx="83502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</a:t>
            </a:r>
            <a:r>
              <a:rPr kumimoji="1" lang="de-DE" sz="2800"/>
              <a:t>Da die </a:t>
            </a:r>
            <a:r>
              <a:rPr kumimoji="1" lang="de-DE" sz="2800" u="sng"/>
              <a:t>optometrische</a:t>
            </a:r>
            <a:r>
              <a:rPr kumimoji="1" lang="de-DE" sz="2800"/>
              <a:t> Ruhestellung in einer Reihe von Fällen mit der </a:t>
            </a:r>
            <a:r>
              <a:rPr kumimoji="1" lang="de-DE" sz="2800" u="sng">
                <a:sym typeface="Monotype Sorts" pitchFamily="2" charset="2"/>
              </a:rPr>
              <a:t>fusionsreizfreien</a:t>
            </a:r>
            <a:r>
              <a:rPr kumimoji="1" lang="de-DE" sz="2800">
                <a:sym typeface="Monotype Sorts" pitchFamily="2" charset="2"/>
              </a:rPr>
              <a:t> Ruhestellung </a:t>
            </a:r>
            <a:r>
              <a:rPr kumimoji="1" lang="de-DE" sz="2800" u="sng">
                <a:solidFill>
                  <a:srgbClr val="FF0000"/>
                </a:solidFill>
              </a:rPr>
              <a:t>nicht</a:t>
            </a:r>
            <a:r>
              <a:rPr kumimoji="1" lang="de-DE" sz="2800"/>
              <a:t> übereinstimmt, darf Winkelrechtsichtigkeit nicht mit Orthophorie verwechselt werden.</a:t>
            </a:r>
            <a:endParaRPr kumimoji="1" lang="de-DE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7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  <p:bldP spid="217092" grpId="0" autoUpdateAnimBg="0"/>
      <p:bldP spid="217093" grpId="0" build="p" bldLvl="2" autoUpdateAnimBg="0"/>
      <p:bldP spid="217094" grpId="0" build="p" autoUpdateAnimBg="0"/>
      <p:bldP spid="2170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Die vollständige MKH</a:t>
            </a:r>
          </a:p>
        </p:txBody>
      </p:sp>
      <p:sp>
        <p:nvSpPr>
          <p:cNvPr id="6147" name="Text Box 1028"/>
          <p:cNvSpPr txBox="1">
            <a:spLocks noChangeArrowheads="1"/>
          </p:cNvSpPr>
          <p:nvPr/>
        </p:nvSpPr>
        <p:spPr bwMode="auto">
          <a:xfrm>
            <a:off x="2362200" y="4419600"/>
            <a:ext cx="6172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de-DE" sz="2600">
                <a:latin typeface="Arial Black" pitchFamily="34" charset="0"/>
              </a:rPr>
              <a:t>Kleine Ergänzung obigen Titels wegen viel zu knapper Zeit</a:t>
            </a:r>
            <a:endParaRPr kumimoji="1" lang="de-DE" sz="2800">
              <a:latin typeface="Arial Black" pitchFamily="34" charset="0"/>
            </a:endParaRPr>
          </a:p>
        </p:txBody>
      </p:sp>
      <p:grpSp>
        <p:nvGrpSpPr>
          <p:cNvPr id="6148" name="Group 1034"/>
          <p:cNvGrpSpPr>
            <a:grpSpLocks/>
          </p:cNvGrpSpPr>
          <p:nvPr/>
        </p:nvGrpSpPr>
        <p:grpSpPr bwMode="auto">
          <a:xfrm>
            <a:off x="1905000" y="1423988"/>
            <a:ext cx="3124200" cy="228600"/>
            <a:chOff x="1200" y="897"/>
            <a:chExt cx="1968" cy="144"/>
          </a:xfrm>
        </p:grpSpPr>
        <p:sp>
          <p:nvSpPr>
            <p:cNvPr id="6150" name="Line 1031"/>
            <p:cNvSpPr>
              <a:spLocks noChangeShapeType="1"/>
            </p:cNvSpPr>
            <p:nvPr/>
          </p:nvSpPr>
          <p:spPr bwMode="auto">
            <a:xfrm flipV="1">
              <a:off x="1200" y="897"/>
              <a:ext cx="1968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1" name="Line 1032"/>
            <p:cNvSpPr>
              <a:spLocks noChangeShapeType="1"/>
            </p:cNvSpPr>
            <p:nvPr/>
          </p:nvSpPr>
          <p:spPr bwMode="auto">
            <a:xfrm>
              <a:off x="1200" y="897"/>
              <a:ext cx="1968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1433" name="Text Box 1033"/>
          <p:cNvSpPr txBox="1">
            <a:spLocks noChangeArrowheads="1"/>
          </p:cNvSpPr>
          <p:nvPr/>
        </p:nvSpPr>
        <p:spPr bwMode="auto">
          <a:xfrm>
            <a:off x="1724025" y="828675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 u="sng">
                <a:solidFill>
                  <a:srgbClr val="CC0000"/>
                </a:solidFill>
                <a:latin typeface="Arial Black" pitchFamily="34" charset="0"/>
              </a:rPr>
              <a:t>fast</a:t>
            </a:r>
            <a:r>
              <a:rPr lang="de-DE" sz="280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de-DE" sz="2800">
                <a:latin typeface="Arial Black" pitchFamily="34" charset="0"/>
              </a:rPr>
              <a:t>vollständige</a:t>
            </a:r>
            <a:endParaRPr lang="de-DE" sz="2800">
              <a:solidFill>
                <a:srgbClr val="CC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3660775"/>
          </a:xfrm>
        </p:spPr>
        <p:txBody>
          <a:bodyPr/>
          <a:lstStyle/>
          <a:p>
            <a:r>
              <a:rPr lang="de-DE" smtClean="0"/>
              <a:t>Begriffe ...</a:t>
            </a:r>
          </a:p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 </a:t>
            </a:r>
          </a:p>
          <a:p>
            <a:r>
              <a:rPr lang="de-DE" smtClean="0">
                <a:solidFill>
                  <a:srgbClr val="969696"/>
                </a:solidFill>
              </a:rPr>
              <a:t>Fusion und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Fusionsreize</a:t>
            </a:r>
          </a:p>
          <a:p>
            <a:r>
              <a:rPr lang="de-DE" smtClean="0">
                <a:solidFill>
                  <a:srgbClr val="969696"/>
                </a:solidFill>
              </a:rPr>
              <a:t>Refraktionsbestimmung</a:t>
            </a:r>
          </a:p>
          <a:p>
            <a:r>
              <a:rPr lang="de-DE" smtClean="0">
                <a:solidFill>
                  <a:srgbClr val="969696"/>
                </a:solidFill>
              </a:rPr>
              <a:t>Übergang von der Refraktionsbestimmung 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zur WF-Bestimmung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5105400" y="560705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36607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Begriffe</a:t>
            </a:r>
            <a:endParaRPr lang="de-DE" smtClean="0"/>
          </a:p>
          <a:p>
            <a:r>
              <a:rPr lang="de-DE" smtClean="0"/>
              <a:t>Stadien der Kompensation und Anpassung </a:t>
            </a:r>
            <a:br>
              <a:rPr lang="de-DE" smtClean="0"/>
            </a:br>
            <a:r>
              <a:rPr lang="de-DE" smtClean="0"/>
              <a:t>bei Winkelfehlsichtigkeit </a:t>
            </a:r>
          </a:p>
          <a:p>
            <a:r>
              <a:rPr lang="de-DE" smtClean="0">
                <a:solidFill>
                  <a:srgbClr val="969696"/>
                </a:solidFill>
              </a:rPr>
              <a:t>Fusion und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Fusionsreize</a:t>
            </a:r>
          </a:p>
          <a:p>
            <a:r>
              <a:rPr lang="de-DE" smtClean="0">
                <a:solidFill>
                  <a:srgbClr val="969696"/>
                </a:solidFill>
              </a:rPr>
              <a:t>Refraktionsbestimmung</a:t>
            </a:r>
          </a:p>
          <a:p>
            <a:r>
              <a:rPr lang="de-DE" smtClean="0">
                <a:solidFill>
                  <a:srgbClr val="969696"/>
                </a:solidFill>
              </a:rPr>
              <a:t>Übergang von der Refraktionsbestimmung 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zur WF-Bestimmung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838200"/>
          </a:xfrm>
        </p:spPr>
        <p:txBody>
          <a:bodyPr/>
          <a:lstStyle/>
          <a:p>
            <a:r>
              <a:rPr lang="de-DE" sz="3000" smtClean="0"/>
              <a:t>Kompensation und Anpassung bei WF</a:t>
            </a:r>
            <a:endParaRPr lang="de-DE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56600" cy="1006475"/>
          </a:xfrm>
        </p:spPr>
        <p:txBody>
          <a:bodyPr/>
          <a:lstStyle/>
          <a:p>
            <a:r>
              <a:rPr lang="de-DE" smtClean="0">
                <a:solidFill>
                  <a:schemeClr val="tx2"/>
                </a:solidFill>
              </a:rPr>
              <a:t>Stadien der Kompensation und Anpassung </a:t>
            </a:r>
            <a:br>
              <a:rPr lang="de-DE" smtClean="0">
                <a:solidFill>
                  <a:schemeClr val="tx2"/>
                </a:solidFill>
              </a:rPr>
            </a:br>
            <a:r>
              <a:rPr lang="de-DE" smtClean="0">
                <a:solidFill>
                  <a:schemeClr val="tx2"/>
                </a:solidFill>
              </a:rPr>
              <a:t>bei Winkelfehlsichtigkeit</a:t>
            </a:r>
            <a:r>
              <a:rPr lang="de-DE" sz="28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57200" y="2598738"/>
            <a:ext cx="81534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Volle motorische Kompensation </a:t>
            </a:r>
          </a:p>
          <a:p>
            <a:pPr marL="666750" lvl="1" indent="-2381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Sensorische Anpassung bei Fixationsdisparation</a:t>
            </a:r>
            <a:r>
              <a:rPr kumimoji="1" lang="de-DE" sz="2600"/>
              <a:t> </a:t>
            </a:r>
            <a:endParaRPr kumimoji="1" lang="de-DE" sz="2600">
              <a:solidFill>
                <a:schemeClr val="tx2"/>
              </a:solidFill>
            </a:endParaRP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Fixationsdisparation 1. Art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Fixationsdisparation 2. Art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Lebenslauf einer WF an einem 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build="p" bldLvl="3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838200"/>
          </a:xfrm>
        </p:spPr>
        <p:txBody>
          <a:bodyPr/>
          <a:lstStyle/>
          <a:p>
            <a:r>
              <a:rPr lang="de-DE" sz="3000" smtClean="0"/>
              <a:t>Kompensation und Anpassung bei WF</a:t>
            </a:r>
            <a:endParaRPr lang="de-DE" smtClean="0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56600" cy="10064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</a:t>
            </a:r>
            <a:r>
              <a:rPr lang="de-DE" sz="28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6084" name="Rectangle 1028"/>
          <p:cNvSpPr>
            <a:spLocks noChangeArrowheads="1"/>
          </p:cNvSpPr>
          <p:nvPr/>
        </p:nvSpPr>
        <p:spPr bwMode="auto">
          <a:xfrm>
            <a:off x="457200" y="2598738"/>
            <a:ext cx="81534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Volle motorische Kompensation </a:t>
            </a:r>
          </a:p>
          <a:p>
            <a:pPr marL="666750" lvl="1" indent="-2381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Sensorische Anpassung bei Fixationsdisparation</a:t>
            </a:r>
            <a:r>
              <a:rPr kumimoji="1" lang="de-DE" sz="2600">
                <a:solidFill>
                  <a:srgbClr val="969696"/>
                </a:solidFill>
              </a:rPr>
              <a:t> 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>
                <a:solidFill>
                  <a:srgbClr val="969696"/>
                </a:solidFill>
              </a:rPr>
              <a:t>Fixationsdisparation 1. Art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>
                <a:solidFill>
                  <a:srgbClr val="969696"/>
                </a:solidFill>
              </a:rPr>
              <a:t>Fixationsdisparation 2. Art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Lebenslauf einer WF an einem Beispiel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838200"/>
          </a:xfrm>
        </p:spPr>
        <p:txBody>
          <a:bodyPr/>
          <a:lstStyle/>
          <a:p>
            <a:r>
              <a:rPr lang="de-DE" sz="3000" smtClean="0"/>
              <a:t>Winkelfehlsichtigkeit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Ab</a:t>
            </a:r>
            <a:r>
              <a:rPr lang="de-DE" sz="2400" smtClean="0"/>
              <a:t>wesenheit von Fusionsreizen: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762000" y="2449513"/>
            <a:ext cx="7612063" cy="3946525"/>
            <a:chOff x="480" y="1543"/>
            <a:chExt cx="4795" cy="2486"/>
          </a:xfrm>
        </p:grpSpPr>
        <p:grpSp>
          <p:nvGrpSpPr>
            <p:cNvPr id="47111" name="Group 5"/>
            <p:cNvGrpSpPr>
              <a:grpSpLocks noChangeAspect="1"/>
            </p:cNvGrpSpPr>
            <p:nvPr/>
          </p:nvGrpSpPr>
          <p:grpSpPr bwMode="auto">
            <a:xfrm>
              <a:off x="505" y="3538"/>
              <a:ext cx="484" cy="485"/>
              <a:chOff x="-236" y="0"/>
              <a:chExt cx="20472" cy="20000"/>
            </a:xfrm>
          </p:grpSpPr>
          <p:sp>
            <p:nvSpPr>
              <p:cNvPr id="47128" name="Line 6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29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12" name="Oval 8"/>
            <p:cNvSpPr>
              <a:spLocks noChangeAspect="1" noChangeArrowheads="1"/>
            </p:cNvSpPr>
            <p:nvPr/>
          </p:nvSpPr>
          <p:spPr bwMode="auto">
            <a:xfrm>
              <a:off x="2331" y="3758"/>
              <a:ext cx="135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3" name="Oval 9"/>
            <p:cNvSpPr>
              <a:spLocks noChangeAspect="1" noChangeArrowheads="1"/>
            </p:cNvSpPr>
            <p:nvPr/>
          </p:nvSpPr>
          <p:spPr bwMode="auto">
            <a:xfrm>
              <a:off x="2360" y="3383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14" name="Oval 10"/>
            <p:cNvSpPr>
              <a:spLocks noChangeAspect="1" noChangeArrowheads="1"/>
            </p:cNvSpPr>
            <p:nvPr/>
          </p:nvSpPr>
          <p:spPr bwMode="auto">
            <a:xfrm>
              <a:off x="727" y="3400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15" name="Oval 11"/>
            <p:cNvSpPr>
              <a:spLocks noChangeAspect="1" noChangeArrowheads="1"/>
            </p:cNvSpPr>
            <p:nvPr/>
          </p:nvSpPr>
          <p:spPr bwMode="auto">
            <a:xfrm>
              <a:off x="480" y="2903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16" name="Oval 12"/>
            <p:cNvSpPr>
              <a:spLocks noChangeAspect="1" noChangeArrowheads="1"/>
            </p:cNvSpPr>
            <p:nvPr/>
          </p:nvSpPr>
          <p:spPr bwMode="auto">
            <a:xfrm>
              <a:off x="2020" y="2903"/>
              <a:ext cx="529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117" name="Group 13"/>
            <p:cNvGrpSpPr>
              <a:grpSpLocks noChangeAspect="1"/>
            </p:cNvGrpSpPr>
            <p:nvPr/>
          </p:nvGrpSpPr>
          <p:grpSpPr bwMode="auto">
            <a:xfrm>
              <a:off x="2157" y="3543"/>
              <a:ext cx="484" cy="486"/>
              <a:chOff x="-236" y="0"/>
              <a:chExt cx="20472" cy="20000"/>
            </a:xfrm>
          </p:grpSpPr>
          <p:sp>
            <p:nvSpPr>
              <p:cNvPr id="47126" name="Line 14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27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18" name="Line 16"/>
            <p:cNvSpPr>
              <a:spLocks noChangeAspect="1" noChangeShapeType="1"/>
            </p:cNvSpPr>
            <p:nvPr/>
          </p:nvSpPr>
          <p:spPr bwMode="auto">
            <a:xfrm>
              <a:off x="1727" y="1553"/>
              <a:ext cx="658" cy="185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19" name="Rectangle 17"/>
            <p:cNvSpPr>
              <a:spLocks noChangeAspect="1" noChangeArrowheads="1"/>
            </p:cNvSpPr>
            <p:nvPr/>
          </p:nvSpPr>
          <p:spPr bwMode="auto">
            <a:xfrm>
              <a:off x="3487" y="3682"/>
              <a:ext cx="178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>
                <a:latin typeface="Times New Roman" pitchFamily="18" charset="0"/>
              </a:endParaRPr>
            </a:p>
          </p:txBody>
        </p:sp>
        <p:sp>
          <p:nvSpPr>
            <p:cNvPr id="47120" name="Rectangle 18"/>
            <p:cNvSpPr>
              <a:spLocks noChangeAspect="1" noChangeArrowheads="1"/>
            </p:cNvSpPr>
            <p:nvPr/>
          </p:nvSpPr>
          <p:spPr bwMode="auto">
            <a:xfrm>
              <a:off x="3499" y="1978"/>
              <a:ext cx="71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47121" name="Line 19"/>
            <p:cNvSpPr>
              <a:spLocks noChangeAspect="1" noChangeShapeType="1"/>
            </p:cNvSpPr>
            <p:nvPr/>
          </p:nvSpPr>
          <p:spPr bwMode="auto">
            <a:xfrm>
              <a:off x="3215" y="2083"/>
              <a:ext cx="196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22" name="Oval 20"/>
            <p:cNvSpPr>
              <a:spLocks noChangeAspect="1" noChangeArrowheads="1"/>
            </p:cNvSpPr>
            <p:nvPr/>
          </p:nvSpPr>
          <p:spPr bwMode="auto">
            <a:xfrm>
              <a:off x="3239" y="2888"/>
              <a:ext cx="134" cy="5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23" name="Rectangle 21"/>
            <p:cNvSpPr>
              <a:spLocks noChangeAspect="1" noChangeArrowheads="1"/>
            </p:cNvSpPr>
            <p:nvPr/>
          </p:nvSpPr>
          <p:spPr bwMode="auto">
            <a:xfrm>
              <a:off x="3499" y="2809"/>
              <a:ext cx="1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Panumbereich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47124" name="Line 22"/>
            <p:cNvSpPr>
              <a:spLocks noChangeAspect="1" noChangeShapeType="1"/>
            </p:cNvSpPr>
            <p:nvPr/>
          </p:nvSpPr>
          <p:spPr bwMode="auto">
            <a:xfrm flipH="1" flipV="1">
              <a:off x="3162" y="3786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25" name="Line 23"/>
            <p:cNvSpPr>
              <a:spLocks noChangeAspect="1" noChangeShapeType="1"/>
            </p:cNvSpPr>
            <p:nvPr/>
          </p:nvSpPr>
          <p:spPr bwMode="auto">
            <a:xfrm flipV="1">
              <a:off x="748" y="1543"/>
              <a:ext cx="0" cy="18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09" name="Line 24"/>
          <p:cNvSpPr>
            <a:spLocks noChangeShapeType="1"/>
          </p:cNvSpPr>
          <p:nvPr/>
        </p:nvSpPr>
        <p:spPr bwMode="auto">
          <a:xfrm>
            <a:off x="938213" y="4691063"/>
            <a:ext cx="49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0" name="Line 25"/>
          <p:cNvSpPr>
            <a:spLocks noChangeShapeType="1"/>
          </p:cNvSpPr>
          <p:nvPr/>
        </p:nvSpPr>
        <p:spPr bwMode="auto">
          <a:xfrm rot="-1170198">
            <a:off x="3276600" y="4705350"/>
            <a:ext cx="4905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838200"/>
          </a:xfrm>
        </p:spPr>
        <p:txBody>
          <a:bodyPr/>
          <a:lstStyle/>
          <a:p>
            <a:r>
              <a:rPr lang="de-DE" sz="3000" smtClean="0"/>
              <a:t>Winkelfehlsichtigkeit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An</a:t>
            </a:r>
            <a:r>
              <a:rPr lang="de-DE" sz="2400" smtClean="0"/>
              <a:t>wesenheit von Fusionsreizen:</a:t>
            </a:r>
          </a:p>
        </p:txBody>
      </p:sp>
      <p:grpSp>
        <p:nvGrpSpPr>
          <p:cNvPr id="48132" name="Group 1028"/>
          <p:cNvGrpSpPr>
            <a:grpSpLocks/>
          </p:cNvGrpSpPr>
          <p:nvPr/>
        </p:nvGrpSpPr>
        <p:grpSpPr bwMode="auto">
          <a:xfrm>
            <a:off x="762000" y="2292350"/>
            <a:ext cx="7961313" cy="4100513"/>
            <a:chOff x="480" y="1444"/>
            <a:chExt cx="5015" cy="2583"/>
          </a:xfrm>
        </p:grpSpPr>
        <p:sp>
          <p:nvSpPr>
            <p:cNvPr id="48133" name="Oval 1029"/>
            <p:cNvSpPr>
              <a:spLocks noChangeAspect="1" noChangeArrowheads="1"/>
            </p:cNvSpPr>
            <p:nvPr/>
          </p:nvSpPr>
          <p:spPr bwMode="auto">
            <a:xfrm>
              <a:off x="725" y="340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34" name="Oval 1030"/>
            <p:cNvSpPr>
              <a:spLocks noChangeAspect="1" noChangeArrowheads="1"/>
            </p:cNvSpPr>
            <p:nvPr/>
          </p:nvSpPr>
          <p:spPr bwMode="auto">
            <a:xfrm>
              <a:off x="2183" y="3756"/>
              <a:ext cx="135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35" name="Oval 1031"/>
            <p:cNvSpPr>
              <a:spLocks noChangeAspect="1" noChangeArrowheads="1"/>
            </p:cNvSpPr>
            <p:nvPr/>
          </p:nvSpPr>
          <p:spPr bwMode="auto">
            <a:xfrm>
              <a:off x="2230" y="3403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36" name="Oval 1032"/>
            <p:cNvSpPr>
              <a:spLocks noChangeAspect="1" noChangeArrowheads="1"/>
            </p:cNvSpPr>
            <p:nvPr/>
          </p:nvSpPr>
          <p:spPr bwMode="auto">
            <a:xfrm>
              <a:off x="1991" y="2901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37" name="Line 1033"/>
            <p:cNvSpPr>
              <a:spLocks noChangeAspect="1" noChangeShapeType="1"/>
            </p:cNvSpPr>
            <p:nvPr/>
          </p:nvSpPr>
          <p:spPr bwMode="auto">
            <a:xfrm flipH="1" flipV="1">
              <a:off x="2253" y="1544"/>
              <a:ext cx="0" cy="18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138" name="Group 1034"/>
            <p:cNvGrpSpPr>
              <a:grpSpLocks noChangeAspect="1"/>
            </p:cNvGrpSpPr>
            <p:nvPr/>
          </p:nvGrpSpPr>
          <p:grpSpPr bwMode="auto">
            <a:xfrm>
              <a:off x="505" y="3536"/>
              <a:ext cx="484" cy="485"/>
              <a:chOff x="-236" y="0"/>
              <a:chExt cx="20472" cy="20000"/>
            </a:xfrm>
          </p:grpSpPr>
          <p:sp>
            <p:nvSpPr>
              <p:cNvPr id="48167" name="Line 1035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168" name="Line 1036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8139" name="Group 1037"/>
            <p:cNvGrpSpPr>
              <a:grpSpLocks noChangeAspect="1"/>
            </p:cNvGrpSpPr>
            <p:nvPr/>
          </p:nvGrpSpPr>
          <p:grpSpPr bwMode="auto">
            <a:xfrm>
              <a:off x="2009" y="3541"/>
              <a:ext cx="484" cy="486"/>
              <a:chOff x="-236" y="0"/>
              <a:chExt cx="20472" cy="20000"/>
            </a:xfrm>
          </p:grpSpPr>
          <p:sp>
            <p:nvSpPr>
              <p:cNvPr id="48165" name="Line 1038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166" name="Line 1039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8140" name="Oval 1040"/>
            <p:cNvSpPr>
              <a:spLocks noChangeAspect="1" noChangeArrowheads="1"/>
            </p:cNvSpPr>
            <p:nvPr/>
          </p:nvSpPr>
          <p:spPr bwMode="auto">
            <a:xfrm>
              <a:off x="1480" y="1529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1" name="Oval 1041"/>
            <p:cNvSpPr>
              <a:spLocks noChangeAspect="1" noChangeArrowheads="1"/>
            </p:cNvSpPr>
            <p:nvPr/>
          </p:nvSpPr>
          <p:spPr bwMode="auto">
            <a:xfrm>
              <a:off x="2228" y="3758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2" name="Oval 1042"/>
            <p:cNvSpPr>
              <a:spLocks noChangeAspect="1" noChangeArrowheads="1"/>
            </p:cNvSpPr>
            <p:nvPr/>
          </p:nvSpPr>
          <p:spPr bwMode="auto">
            <a:xfrm>
              <a:off x="721" y="3755"/>
              <a:ext cx="49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3" name="Line 1043"/>
            <p:cNvSpPr>
              <a:spLocks noChangeAspect="1" noChangeShapeType="1"/>
            </p:cNvSpPr>
            <p:nvPr/>
          </p:nvSpPr>
          <p:spPr bwMode="auto">
            <a:xfrm>
              <a:off x="2252" y="1579"/>
              <a:ext cx="1" cy="18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4" name="Oval 1044"/>
            <p:cNvSpPr>
              <a:spLocks noChangeAspect="1" noChangeArrowheads="1"/>
            </p:cNvSpPr>
            <p:nvPr/>
          </p:nvSpPr>
          <p:spPr bwMode="auto">
            <a:xfrm>
              <a:off x="3280" y="1533"/>
              <a:ext cx="48" cy="5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5" name="Rectangle 1045"/>
            <p:cNvSpPr>
              <a:spLocks noChangeAspect="1" noChangeArrowheads="1"/>
            </p:cNvSpPr>
            <p:nvPr/>
          </p:nvSpPr>
          <p:spPr bwMode="auto">
            <a:xfrm>
              <a:off x="3499" y="1444"/>
              <a:ext cx="186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angeblicktes fernes Objekt (Fusionsreiz)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48146" name="Rectangle 1046"/>
            <p:cNvSpPr>
              <a:spLocks noChangeAspect="1" noChangeArrowheads="1"/>
            </p:cNvSpPr>
            <p:nvPr/>
          </p:nvSpPr>
          <p:spPr bwMode="auto">
            <a:xfrm>
              <a:off x="3487" y="3680"/>
              <a:ext cx="178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>
                <a:latin typeface="Times New Roman" pitchFamily="18" charset="0"/>
              </a:endParaRPr>
            </a:p>
          </p:txBody>
        </p:sp>
        <p:sp>
          <p:nvSpPr>
            <p:cNvPr id="48147" name="Line 1047"/>
            <p:cNvSpPr>
              <a:spLocks noChangeAspect="1" noChangeShapeType="1"/>
            </p:cNvSpPr>
            <p:nvPr/>
          </p:nvSpPr>
          <p:spPr bwMode="auto">
            <a:xfrm>
              <a:off x="3214" y="2499"/>
              <a:ext cx="196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8" name="Rectangle 1048"/>
            <p:cNvSpPr>
              <a:spLocks noChangeAspect="1" noChangeArrowheads="1"/>
            </p:cNvSpPr>
            <p:nvPr/>
          </p:nvSpPr>
          <p:spPr bwMode="auto">
            <a:xfrm>
              <a:off x="3494" y="2835"/>
              <a:ext cx="20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Hauptstrahl des </a:t>
              </a:r>
              <a:br>
                <a:rPr lang="de-DE"/>
              </a:br>
              <a:r>
                <a:rPr lang="de-DE"/>
                <a:t>abbildenden Lichtbündels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48149" name="Line 1049"/>
            <p:cNvSpPr>
              <a:spLocks noChangeAspect="1" noChangeShapeType="1"/>
            </p:cNvSpPr>
            <p:nvPr/>
          </p:nvSpPr>
          <p:spPr bwMode="auto">
            <a:xfrm>
              <a:off x="3210" y="3030"/>
              <a:ext cx="210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50" name="Oval 1050"/>
            <p:cNvSpPr>
              <a:spLocks noChangeAspect="1" noChangeArrowheads="1"/>
            </p:cNvSpPr>
            <p:nvPr/>
          </p:nvSpPr>
          <p:spPr bwMode="auto">
            <a:xfrm>
              <a:off x="3234" y="3400"/>
              <a:ext cx="134" cy="5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1" name="Rectangle 1051"/>
            <p:cNvSpPr>
              <a:spLocks noChangeAspect="1" noChangeArrowheads="1"/>
            </p:cNvSpPr>
            <p:nvPr/>
          </p:nvSpPr>
          <p:spPr bwMode="auto">
            <a:xfrm>
              <a:off x="3494" y="3321"/>
              <a:ext cx="1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Panumbereich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48152" name="Line 1052"/>
            <p:cNvSpPr>
              <a:spLocks noChangeAspect="1" noChangeShapeType="1"/>
            </p:cNvSpPr>
            <p:nvPr/>
          </p:nvSpPr>
          <p:spPr bwMode="auto">
            <a:xfrm flipH="1" flipV="1">
              <a:off x="3162" y="3785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53" name="Rectangle 1053"/>
            <p:cNvSpPr>
              <a:spLocks noChangeAspect="1" noChangeArrowheads="1"/>
            </p:cNvSpPr>
            <p:nvPr/>
          </p:nvSpPr>
          <p:spPr bwMode="auto">
            <a:xfrm>
              <a:off x="3499" y="2395"/>
              <a:ext cx="178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bei voller </a:t>
              </a:r>
              <a:br>
                <a:rPr lang="de-DE"/>
              </a:br>
              <a:r>
                <a:rPr lang="de-DE"/>
                <a:t>motorischer Kompensation</a:t>
              </a:r>
              <a:endParaRPr lang="de-DE" sz="1000">
                <a:latin typeface="Arial" pitchFamily="34" charset="0"/>
              </a:endParaRPr>
            </a:p>
          </p:txBody>
        </p:sp>
        <p:grpSp>
          <p:nvGrpSpPr>
            <p:cNvPr id="48154" name="Group 1054"/>
            <p:cNvGrpSpPr>
              <a:grpSpLocks/>
            </p:cNvGrpSpPr>
            <p:nvPr/>
          </p:nvGrpSpPr>
          <p:grpSpPr bwMode="auto">
            <a:xfrm>
              <a:off x="1727" y="1549"/>
              <a:ext cx="800" cy="1853"/>
              <a:chOff x="1727" y="1549"/>
              <a:chExt cx="800" cy="1853"/>
            </a:xfrm>
          </p:grpSpPr>
          <p:sp>
            <p:nvSpPr>
              <p:cNvPr id="48162" name="Text Box 1055"/>
              <p:cNvSpPr txBox="1">
                <a:spLocks noChangeAspect="1" noChangeArrowheads="1"/>
              </p:cNvSpPr>
              <p:nvPr/>
            </p:nvSpPr>
            <p:spPr bwMode="auto">
              <a:xfrm rot="-927827">
                <a:off x="1854" y="1764"/>
                <a:ext cx="45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/>
                  <a:t>MOT</a:t>
                </a:r>
                <a:endParaRPr lang="de-DE" sz="1200">
                  <a:latin typeface="Times New Roman" pitchFamily="18" charset="0"/>
                </a:endParaRPr>
              </a:p>
            </p:txBody>
          </p:sp>
          <p:sp>
            <p:nvSpPr>
              <p:cNvPr id="48163" name="Line 1056"/>
              <p:cNvSpPr>
                <a:spLocks noChangeAspect="1" noChangeShapeType="1"/>
              </p:cNvSpPr>
              <p:nvPr/>
            </p:nvSpPr>
            <p:spPr bwMode="auto">
              <a:xfrm>
                <a:off x="1727" y="1549"/>
                <a:ext cx="658" cy="1853"/>
              </a:xfrm>
              <a:prstGeom prst="line">
                <a:avLst/>
              </a:prstGeom>
              <a:noFill/>
              <a:ln w="12700" cap="rnd">
                <a:solidFill>
                  <a:srgbClr val="FF33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164" name="Arc 1057"/>
              <p:cNvSpPr>
                <a:spLocks noChangeAspect="1"/>
              </p:cNvSpPr>
              <p:nvPr/>
            </p:nvSpPr>
            <p:spPr bwMode="auto">
              <a:xfrm flipH="1">
                <a:off x="1896" y="1911"/>
                <a:ext cx="631" cy="231"/>
              </a:xfrm>
              <a:custGeom>
                <a:avLst/>
                <a:gdLst>
                  <a:gd name="T0" fmla="*/ 280 w 18489"/>
                  <a:gd name="T1" fmla="*/ 0 h 19979"/>
                  <a:gd name="T2" fmla="*/ 631 w 18489"/>
                  <a:gd name="T3" fmla="*/ 102 h 19979"/>
                  <a:gd name="T4" fmla="*/ 0 w 18489"/>
                  <a:gd name="T5" fmla="*/ 231 h 19979"/>
                  <a:gd name="T6" fmla="*/ 0 60000 65536"/>
                  <a:gd name="T7" fmla="*/ 0 60000 65536"/>
                  <a:gd name="T8" fmla="*/ 0 60000 65536"/>
                  <a:gd name="T9" fmla="*/ 0 w 18489"/>
                  <a:gd name="T10" fmla="*/ 0 h 19979"/>
                  <a:gd name="T11" fmla="*/ 18489 w 18489"/>
                  <a:gd name="T12" fmla="*/ 19979 h 19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9" h="19979" fill="none" extrusionOk="0">
                    <a:moveTo>
                      <a:pt x="8209" y="-1"/>
                    </a:moveTo>
                    <a:cubicBezTo>
                      <a:pt x="12491" y="1759"/>
                      <a:pt x="16095" y="4848"/>
                      <a:pt x="18489" y="8811"/>
                    </a:cubicBezTo>
                  </a:path>
                  <a:path w="18489" h="19979" stroke="0" extrusionOk="0">
                    <a:moveTo>
                      <a:pt x="8209" y="-1"/>
                    </a:moveTo>
                    <a:cubicBezTo>
                      <a:pt x="12491" y="1759"/>
                      <a:pt x="16095" y="4848"/>
                      <a:pt x="18489" y="8811"/>
                    </a:cubicBezTo>
                    <a:lnTo>
                      <a:pt x="0" y="1997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155" name="Rectangle 1058"/>
            <p:cNvSpPr>
              <a:spLocks noChangeAspect="1" noChangeArrowheads="1"/>
            </p:cNvSpPr>
            <p:nvPr/>
          </p:nvSpPr>
          <p:spPr bwMode="auto">
            <a:xfrm>
              <a:off x="3494" y="1910"/>
              <a:ext cx="149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in der </a:t>
              </a:r>
              <a:br>
                <a:rPr lang="de-DE"/>
              </a:br>
              <a:r>
                <a:rPr lang="de-DE"/>
                <a:t>Vergenz-Ruhestellung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48156" name="Line 1059"/>
            <p:cNvSpPr>
              <a:spLocks noChangeAspect="1" noChangeShapeType="1"/>
            </p:cNvSpPr>
            <p:nvPr/>
          </p:nvSpPr>
          <p:spPr bwMode="auto">
            <a:xfrm>
              <a:off x="3219" y="2120"/>
              <a:ext cx="196" cy="1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57" name="Line 1060"/>
            <p:cNvSpPr>
              <a:spLocks noChangeAspect="1" noChangeShapeType="1"/>
            </p:cNvSpPr>
            <p:nvPr/>
          </p:nvSpPr>
          <p:spPr bwMode="auto">
            <a:xfrm flipV="1">
              <a:off x="747" y="1538"/>
              <a:ext cx="0" cy="189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58" name="Oval 1061"/>
            <p:cNvSpPr>
              <a:spLocks noChangeAspect="1" noChangeArrowheads="1"/>
            </p:cNvSpPr>
            <p:nvPr/>
          </p:nvSpPr>
          <p:spPr bwMode="auto">
            <a:xfrm>
              <a:off x="480" y="2903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59" name="Line 1062"/>
            <p:cNvSpPr>
              <a:spLocks noChangeShapeType="1"/>
            </p:cNvSpPr>
            <p:nvPr/>
          </p:nvSpPr>
          <p:spPr bwMode="auto">
            <a:xfrm>
              <a:off x="591" y="295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0" name="Line 1063"/>
            <p:cNvSpPr>
              <a:spLocks noChangeShapeType="1"/>
            </p:cNvSpPr>
            <p:nvPr/>
          </p:nvSpPr>
          <p:spPr bwMode="auto">
            <a:xfrm>
              <a:off x="2103" y="295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1" name="Line 1064"/>
            <p:cNvSpPr>
              <a:spLocks noChangeAspect="1" noChangeShapeType="1"/>
            </p:cNvSpPr>
            <p:nvPr/>
          </p:nvSpPr>
          <p:spPr bwMode="auto">
            <a:xfrm flipV="1">
              <a:off x="747" y="1548"/>
              <a:ext cx="0" cy="187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838200"/>
          </a:xfrm>
        </p:spPr>
        <p:txBody>
          <a:bodyPr/>
          <a:lstStyle/>
          <a:p>
            <a:r>
              <a:rPr lang="de-DE" sz="3000" smtClean="0"/>
              <a:t>Volle motorische Kompensation</a:t>
            </a:r>
          </a:p>
        </p:txBody>
      </p:sp>
      <p:sp>
        <p:nvSpPr>
          <p:cNvPr id="49155" name="Rectangle 106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885825"/>
          </a:xfrm>
          <a:noFill/>
        </p:spPr>
        <p:txBody>
          <a:bodyPr/>
          <a:lstStyle/>
          <a:p>
            <a:r>
              <a:rPr lang="de-DE" sz="2600" smtClean="0"/>
              <a:t>Vollständige Aufhebung der Fehlstellung mit Hilfe der äußeren Augenmuskeln</a:t>
            </a:r>
          </a:p>
        </p:txBody>
      </p:sp>
      <p:sp>
        <p:nvSpPr>
          <p:cNvPr id="195624" name="Rectangle 1064"/>
          <p:cNvSpPr>
            <a:spLocks noChangeArrowheads="1"/>
          </p:cNvSpPr>
          <p:nvPr/>
        </p:nvSpPr>
        <p:spPr bwMode="auto">
          <a:xfrm>
            <a:off x="381000" y="2362200"/>
            <a:ext cx="819785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400"/>
              <a:t>Vorteil: ideale, nämlich bizentrale Bildlage, </a:t>
            </a:r>
            <a:br>
              <a:rPr kumimoji="1" lang="de-DE" sz="2400"/>
            </a:br>
            <a:r>
              <a:rPr kumimoji="1" lang="de-DE" sz="2400"/>
              <a:t>d.</a:t>
            </a:r>
            <a:r>
              <a:rPr kumimoji="1" lang="de-DE" sz="800"/>
              <a:t> </a:t>
            </a:r>
            <a:r>
              <a:rPr kumimoji="1" lang="de-DE" sz="2400"/>
              <a:t>h. zentrale Bildlage auf beiden Netzhäuten; </a:t>
            </a:r>
            <a:br>
              <a:rPr kumimoji="1" lang="de-DE" sz="2400"/>
            </a:br>
            <a:r>
              <a:rPr kumimoji="1" lang="de-DE" sz="2400"/>
              <a:t>sensorische Zusammenarbeit kann erlernt werden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400"/>
              <a:t>Nachteil: Muskulärer Ausgleich strengt an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400"/>
              <a:t>Gefahr: Anstrengungsbeschwerden wie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Kopfschmerz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Augenbrennen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Häufige scheinbare Conjunctivitis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Nackenverspannungen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frühzeitige Ermüdung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5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5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5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5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5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5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24" grpId="0" build="p" bldLvl="3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838200"/>
          </a:xfrm>
        </p:spPr>
        <p:txBody>
          <a:bodyPr/>
          <a:lstStyle/>
          <a:p>
            <a:r>
              <a:rPr lang="de-DE" sz="3000" smtClean="0"/>
              <a:t>Kompensation und Anpassung bei WF</a:t>
            </a:r>
            <a:endParaRPr lang="de-DE" smtClean="0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56600" cy="10064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</a:t>
            </a:r>
            <a:r>
              <a:rPr lang="de-DE" sz="28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0180" name="Rectangle 1028"/>
          <p:cNvSpPr>
            <a:spLocks noChangeArrowheads="1"/>
          </p:cNvSpPr>
          <p:nvPr/>
        </p:nvSpPr>
        <p:spPr bwMode="auto">
          <a:xfrm>
            <a:off x="457200" y="2598738"/>
            <a:ext cx="81534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Volle motorische Kompensation</a:t>
            </a:r>
            <a:r>
              <a:rPr kumimoji="1" lang="de-DE" sz="2800"/>
              <a:t> </a:t>
            </a:r>
          </a:p>
          <a:p>
            <a:pPr marL="666750" lvl="1" indent="-2381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Sensorische Anpassung bei Fixationsdisparation</a:t>
            </a:r>
            <a:r>
              <a:rPr kumimoji="1" lang="de-DE" sz="2600"/>
              <a:t> </a:t>
            </a:r>
            <a:endParaRPr kumimoji="1" lang="de-DE" sz="2600">
              <a:solidFill>
                <a:schemeClr val="tx2"/>
              </a:solidFill>
            </a:endParaRP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>
                <a:solidFill>
                  <a:srgbClr val="969696"/>
                </a:solidFill>
              </a:rPr>
              <a:t>Fixationsdisparation 1. Art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>
                <a:solidFill>
                  <a:srgbClr val="969696"/>
                </a:solidFill>
              </a:rPr>
              <a:t>Fixationsdisparation 2. Art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Lebenslauf einer WF an einem Beispiel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pPr marL="476250" indent="-476250">
              <a:buFont typeface="Monotype Sorts" pitchFamily="2" charset="2"/>
              <a:buNone/>
            </a:pPr>
            <a:r>
              <a:rPr lang="de-DE" smtClean="0"/>
              <a:t>... zum Verständnis der sensorischen Anpassungsvorgänge: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81000" y="2747963"/>
            <a:ext cx="8178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Richtungswert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Korrespondenz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Korrespondenzzentrum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pPr marL="476250" indent="-476250">
              <a:buFont typeface="Monotype Sorts" pitchFamily="2" charset="2"/>
              <a:buNone/>
            </a:pPr>
            <a:r>
              <a:rPr lang="de-DE" smtClean="0">
                <a:solidFill>
                  <a:srgbClr val="969696"/>
                </a:solidFill>
              </a:rPr>
              <a:t>... zum Verständnis der sensorischen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Anpassungsvorgänge: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81000" y="2747963"/>
            <a:ext cx="8178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Richtungswert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Korrespondenz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Korrespondenzzentrum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Informationen zum Seminar</a:t>
            </a:r>
          </a:p>
        </p:txBody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900613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de-DE" b="1" smtClean="0"/>
              <a:t>Organisatorisches</a:t>
            </a:r>
            <a:r>
              <a:rPr lang="de-DE" smtClean="0"/>
              <a:t> </a:t>
            </a:r>
          </a:p>
          <a:p>
            <a:pPr lvl="1">
              <a:spcBef>
                <a:spcPct val="0"/>
              </a:spcBef>
            </a:pPr>
            <a:r>
              <a:rPr lang="de-DE" smtClean="0"/>
              <a:t>Anwesenheitsliste für Kongress-Leitung</a:t>
            </a:r>
          </a:p>
          <a:p>
            <a:pPr lvl="1"/>
            <a:r>
              <a:rPr lang="de-DE" smtClean="0"/>
              <a:t>Pausen</a:t>
            </a:r>
          </a:p>
          <a:p>
            <a:pPr lvl="2"/>
            <a:r>
              <a:rPr lang="de-DE" smtClean="0"/>
              <a:t>Mittagspause von 12.00 bis 14.00 Uhr</a:t>
            </a:r>
          </a:p>
          <a:p>
            <a:pPr lvl="2"/>
            <a:r>
              <a:rPr lang="de-DE" smtClean="0"/>
              <a:t>Kaffeepause von 15.30 bis 15.55 Uhr</a:t>
            </a:r>
          </a:p>
          <a:p>
            <a:pPr>
              <a:spcBef>
                <a:spcPct val="100000"/>
              </a:spcBef>
              <a:spcAft>
                <a:spcPct val="10000"/>
              </a:spcAft>
            </a:pPr>
            <a:r>
              <a:rPr lang="de-DE" b="1" smtClean="0"/>
              <a:t>Hinweis</a:t>
            </a:r>
          </a:p>
          <a:p>
            <a:pPr>
              <a:spcAft>
                <a:spcPct val="10000"/>
              </a:spcAft>
              <a:buFont typeface="Monotype Sorts" pitchFamily="2" charset="2"/>
              <a:buNone/>
            </a:pPr>
            <a:r>
              <a:rPr lang="de-DE" b="1" smtClean="0"/>
              <a:t>	</a:t>
            </a:r>
            <a:r>
              <a:rPr lang="de-DE" sz="2400" smtClean="0"/>
              <a:t>Bei den im Seminar verwendeten Abbildungen sind Abmessungen und Winkel bei Augenstellungen, Strahlengängen und Testfiguren nicht maßstabsgerecht.</a:t>
            </a:r>
            <a:endParaRPr lang="de-DE" sz="23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 </a:t>
            </a:r>
            <a:r>
              <a:rPr lang="de-DE" sz="1000" smtClean="0">
                <a:solidFill>
                  <a:schemeClr val="bg1"/>
                </a:solidFill>
              </a:rPr>
              <a:t>Richtungswert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Richtungswert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98463" y="2149475"/>
            <a:ext cx="8178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Von einem Netzhautelement (rezeptiven Feld) vermittelte Richtungsempfindung </a:t>
            </a:r>
            <a:br>
              <a:rPr kumimoji="1" lang="de-DE" sz="3000"/>
            </a:br>
            <a:r>
              <a:rPr kumimoji="1" lang="de-DE" sz="3000"/>
              <a:t>für einen Objektpunkt relativ zur Bezugsblickrichtung "Geradeaus"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398463" y="4403725"/>
            <a:ext cx="8178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Die Bezugsblickrichtung "Geradeaus" ist die Richtung der Fixierlinie bei zentraler Fixation des Einzelauges.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pPr marL="476250" indent="-476250">
              <a:buFont typeface="Monotype Sorts" pitchFamily="2" charset="2"/>
              <a:buNone/>
            </a:pPr>
            <a:r>
              <a:rPr lang="de-DE" smtClean="0">
                <a:solidFill>
                  <a:srgbClr val="969696"/>
                </a:solidFill>
              </a:rPr>
              <a:t>... zum Verständnis der sensorischen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Anpassungsvorgänge: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81000" y="2747963"/>
            <a:ext cx="8178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Richtungswert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Korrespondenz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Korrespondenzzentrum</a:t>
            </a:r>
            <a:endParaRPr kumimoji="1" lang="de-DE" sz="3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 </a:t>
            </a:r>
            <a:r>
              <a:rPr lang="de-DE" sz="1000" smtClean="0">
                <a:solidFill>
                  <a:schemeClr val="bg1"/>
                </a:solidFill>
              </a:rPr>
              <a:t>Korrespondenz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555750"/>
          </a:xfrm>
        </p:spPr>
        <p:txBody>
          <a:bodyPr/>
          <a:lstStyle/>
          <a:p>
            <a:r>
              <a:rPr lang="de-DE" smtClean="0"/>
              <a:t>Korrespondenz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Beziehung der Netzhäute beider Augen bezüglich ihrer Richtungswerte 	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398463" y="3524250"/>
            <a:ext cx="8305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Netzhautelemente (rezeptive Felder) beider Augen mit gleichem Richtungswert sind korrespondierende Netzhautelemente.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1006475"/>
          </a:xfrm>
        </p:spPr>
        <p:txBody>
          <a:bodyPr/>
          <a:lstStyle/>
          <a:p>
            <a:pPr marL="476250" indent="-476250">
              <a:buFont typeface="Monotype Sorts" pitchFamily="2" charset="2"/>
              <a:buNone/>
            </a:pPr>
            <a:r>
              <a:rPr lang="de-DE" smtClean="0">
                <a:solidFill>
                  <a:srgbClr val="969696"/>
                </a:solidFill>
              </a:rPr>
              <a:t>... zum Verständnis der sensorischen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Anpassungsvorgänge: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81000" y="2747963"/>
            <a:ext cx="8178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Richtungswert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Korrespondenz</a:t>
            </a:r>
            <a:endParaRPr kumimoji="1" lang="de-DE" sz="3000"/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Korrespondenzzentrum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Einschub: Begriffe ... </a:t>
            </a:r>
            <a:r>
              <a:rPr lang="de-DE" sz="1000" smtClean="0">
                <a:solidFill>
                  <a:schemeClr val="bg1"/>
                </a:solidFill>
              </a:rPr>
              <a:t>Korrespondenzzentrum</a:t>
            </a:r>
            <a:endParaRPr lang="de-DE" sz="1000" smtClean="0">
              <a:solidFill>
                <a:srgbClr val="CC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2012950"/>
          </a:xfrm>
        </p:spPr>
        <p:txBody>
          <a:bodyPr/>
          <a:lstStyle/>
          <a:p>
            <a:r>
              <a:rPr lang="de-DE" smtClean="0"/>
              <a:t>Korrespondenzzentrum</a:t>
            </a:r>
          </a:p>
          <a:p>
            <a:pPr>
              <a:buFont typeface="Monotype Sorts" pitchFamily="2" charset="2"/>
              <a:buNone/>
            </a:pPr>
            <a:r>
              <a:rPr lang="de-DE" smtClean="0"/>
              <a:t>	Netzhautelement mit dem Richtungswert "Geradeaus" unabhängig vom Vorhandensein irgendwelcher Netzhautbilder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398463" y="4237038"/>
            <a:ext cx="8178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Auf der Netzhaut beider Augen gibt es je ein aktives Korrespondenzzentrum, im Idealfall sind dies die Foveamitten (bizentrale Korrespondenz).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Genug der Begriffe ...</a:t>
            </a:r>
          </a:p>
        </p:txBody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4692650"/>
            <a:ext cx="8178800" cy="1006475"/>
          </a:xfrm>
        </p:spPr>
        <p:txBody>
          <a:bodyPr/>
          <a:lstStyle/>
          <a:p>
            <a:pPr algn="r"/>
            <a:r>
              <a:rPr lang="de-DE" smtClean="0"/>
              <a:t>... und nun zu den einzelnen Stadien </a:t>
            </a:r>
            <a:br>
              <a:rPr lang="de-DE" smtClean="0"/>
            </a:br>
            <a:r>
              <a:rPr lang="de-DE" smtClean="0"/>
              <a:t>der sensorischen Anpassung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100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838200"/>
          </a:xfrm>
        </p:spPr>
        <p:txBody>
          <a:bodyPr/>
          <a:lstStyle/>
          <a:p>
            <a:r>
              <a:rPr lang="de-DE" sz="3000" smtClean="0"/>
              <a:t>Kompensation und Anpassung bei WF</a:t>
            </a:r>
            <a:endParaRPr lang="de-DE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56600" cy="10064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</a:t>
            </a:r>
            <a:r>
              <a:rPr lang="de-DE" sz="28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57200" y="2598738"/>
            <a:ext cx="81534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Volle motorische Kompensation </a:t>
            </a:r>
          </a:p>
          <a:p>
            <a:pPr marL="666750" lvl="1" indent="-2381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Sensorische Anpassung bei Fixationsdisparation</a:t>
            </a:r>
            <a:r>
              <a:rPr kumimoji="1" lang="de-DE" sz="2600"/>
              <a:t> </a:t>
            </a:r>
            <a:endParaRPr kumimoji="1" lang="de-DE" sz="2600">
              <a:solidFill>
                <a:schemeClr val="tx2"/>
              </a:solidFill>
            </a:endParaRP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Fixationsdisparation 1. Art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>
                <a:solidFill>
                  <a:srgbClr val="969696"/>
                </a:solidFill>
              </a:rPr>
              <a:t>Fixationsdisparation 2. Art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Lebenslauf einer WF an einem Beispiel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838200"/>
          </a:xfrm>
        </p:spPr>
        <p:txBody>
          <a:bodyPr/>
          <a:lstStyle/>
          <a:p>
            <a:r>
              <a:rPr lang="de-DE" sz="2600" smtClean="0"/>
              <a:t>Zur Erinnerung: </a:t>
            </a:r>
            <a:br>
              <a:rPr lang="de-DE" sz="2600" smtClean="0"/>
            </a:br>
            <a:r>
              <a:rPr lang="de-DE" sz="2600" smtClean="0"/>
              <a:t>Volle motorische Kompensation</a:t>
            </a:r>
            <a:endParaRPr lang="de-DE" sz="30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An</a:t>
            </a:r>
            <a:r>
              <a:rPr lang="de-DE" sz="2400" smtClean="0"/>
              <a:t>wesenheit von Fusionsreizen: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762000" y="2292350"/>
            <a:ext cx="7961313" cy="4100513"/>
            <a:chOff x="480" y="1444"/>
            <a:chExt cx="5015" cy="2583"/>
          </a:xfrm>
        </p:grpSpPr>
        <p:sp>
          <p:nvSpPr>
            <p:cNvPr id="60421" name="Oval 5"/>
            <p:cNvSpPr>
              <a:spLocks noChangeAspect="1" noChangeArrowheads="1"/>
            </p:cNvSpPr>
            <p:nvPr/>
          </p:nvSpPr>
          <p:spPr bwMode="auto">
            <a:xfrm>
              <a:off x="725" y="340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22" name="Oval 6"/>
            <p:cNvSpPr>
              <a:spLocks noChangeAspect="1" noChangeArrowheads="1"/>
            </p:cNvSpPr>
            <p:nvPr/>
          </p:nvSpPr>
          <p:spPr bwMode="auto">
            <a:xfrm>
              <a:off x="480" y="2903"/>
              <a:ext cx="528" cy="5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23" name="Oval 7"/>
            <p:cNvSpPr>
              <a:spLocks noChangeAspect="1" noChangeArrowheads="1"/>
            </p:cNvSpPr>
            <p:nvPr/>
          </p:nvSpPr>
          <p:spPr bwMode="auto">
            <a:xfrm>
              <a:off x="2183" y="3756"/>
              <a:ext cx="135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24" name="Oval 8"/>
            <p:cNvSpPr>
              <a:spLocks noChangeAspect="1" noChangeArrowheads="1"/>
            </p:cNvSpPr>
            <p:nvPr/>
          </p:nvSpPr>
          <p:spPr bwMode="auto">
            <a:xfrm>
              <a:off x="2230" y="3403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25" name="Oval 9"/>
            <p:cNvSpPr>
              <a:spLocks noChangeAspect="1" noChangeArrowheads="1"/>
            </p:cNvSpPr>
            <p:nvPr/>
          </p:nvSpPr>
          <p:spPr bwMode="auto">
            <a:xfrm>
              <a:off x="1991" y="2901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26" name="Line 10"/>
            <p:cNvSpPr>
              <a:spLocks noChangeAspect="1" noChangeShapeType="1"/>
            </p:cNvSpPr>
            <p:nvPr/>
          </p:nvSpPr>
          <p:spPr bwMode="auto">
            <a:xfrm flipH="1" flipV="1">
              <a:off x="2253" y="1544"/>
              <a:ext cx="0" cy="18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0427" name="Group 11"/>
            <p:cNvGrpSpPr>
              <a:grpSpLocks noChangeAspect="1"/>
            </p:cNvGrpSpPr>
            <p:nvPr/>
          </p:nvGrpSpPr>
          <p:grpSpPr bwMode="auto">
            <a:xfrm>
              <a:off x="505" y="3536"/>
              <a:ext cx="484" cy="485"/>
              <a:chOff x="-236" y="0"/>
              <a:chExt cx="20472" cy="20000"/>
            </a:xfrm>
          </p:grpSpPr>
          <p:sp>
            <p:nvSpPr>
              <p:cNvPr id="60455" name="Line 12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6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0428" name="Group 14"/>
            <p:cNvGrpSpPr>
              <a:grpSpLocks noChangeAspect="1"/>
            </p:cNvGrpSpPr>
            <p:nvPr/>
          </p:nvGrpSpPr>
          <p:grpSpPr bwMode="auto">
            <a:xfrm>
              <a:off x="2009" y="3541"/>
              <a:ext cx="484" cy="486"/>
              <a:chOff x="-236" y="0"/>
              <a:chExt cx="20472" cy="20000"/>
            </a:xfrm>
          </p:grpSpPr>
          <p:sp>
            <p:nvSpPr>
              <p:cNvPr id="60453" name="Line 15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4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0429" name="Oval 17"/>
            <p:cNvSpPr>
              <a:spLocks noChangeAspect="1" noChangeArrowheads="1"/>
            </p:cNvSpPr>
            <p:nvPr/>
          </p:nvSpPr>
          <p:spPr bwMode="auto">
            <a:xfrm>
              <a:off x="1480" y="1529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30" name="Oval 18"/>
            <p:cNvSpPr>
              <a:spLocks noChangeAspect="1" noChangeArrowheads="1"/>
            </p:cNvSpPr>
            <p:nvPr/>
          </p:nvSpPr>
          <p:spPr bwMode="auto">
            <a:xfrm>
              <a:off x="2228" y="3758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31" name="Oval 19"/>
            <p:cNvSpPr>
              <a:spLocks noChangeAspect="1" noChangeArrowheads="1"/>
            </p:cNvSpPr>
            <p:nvPr/>
          </p:nvSpPr>
          <p:spPr bwMode="auto">
            <a:xfrm>
              <a:off x="721" y="3755"/>
              <a:ext cx="49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32" name="Line 20"/>
            <p:cNvSpPr>
              <a:spLocks noChangeAspect="1" noChangeShapeType="1"/>
            </p:cNvSpPr>
            <p:nvPr/>
          </p:nvSpPr>
          <p:spPr bwMode="auto">
            <a:xfrm>
              <a:off x="2252" y="1579"/>
              <a:ext cx="1" cy="18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33" name="Oval 21"/>
            <p:cNvSpPr>
              <a:spLocks noChangeAspect="1" noChangeArrowheads="1"/>
            </p:cNvSpPr>
            <p:nvPr/>
          </p:nvSpPr>
          <p:spPr bwMode="auto">
            <a:xfrm>
              <a:off x="3280" y="1533"/>
              <a:ext cx="48" cy="5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34" name="Rectangle 22"/>
            <p:cNvSpPr>
              <a:spLocks noChangeAspect="1" noChangeArrowheads="1"/>
            </p:cNvSpPr>
            <p:nvPr/>
          </p:nvSpPr>
          <p:spPr bwMode="auto">
            <a:xfrm>
              <a:off x="3499" y="1444"/>
              <a:ext cx="186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angeblicktes fernes Objekt (Fusionsreiz)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0435" name="Rectangle 23"/>
            <p:cNvSpPr>
              <a:spLocks noChangeAspect="1" noChangeArrowheads="1"/>
            </p:cNvSpPr>
            <p:nvPr/>
          </p:nvSpPr>
          <p:spPr bwMode="auto">
            <a:xfrm>
              <a:off x="3487" y="3680"/>
              <a:ext cx="178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>
                <a:latin typeface="Times New Roman" pitchFamily="18" charset="0"/>
              </a:endParaRPr>
            </a:p>
          </p:txBody>
        </p:sp>
        <p:sp>
          <p:nvSpPr>
            <p:cNvPr id="60436" name="Line 24"/>
            <p:cNvSpPr>
              <a:spLocks noChangeAspect="1" noChangeShapeType="1"/>
            </p:cNvSpPr>
            <p:nvPr/>
          </p:nvSpPr>
          <p:spPr bwMode="auto">
            <a:xfrm>
              <a:off x="3214" y="2499"/>
              <a:ext cx="196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37" name="Rectangle 25"/>
            <p:cNvSpPr>
              <a:spLocks noChangeAspect="1" noChangeArrowheads="1"/>
            </p:cNvSpPr>
            <p:nvPr/>
          </p:nvSpPr>
          <p:spPr bwMode="auto">
            <a:xfrm>
              <a:off x="3494" y="2835"/>
              <a:ext cx="20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Hauptstrahl des </a:t>
              </a:r>
              <a:br>
                <a:rPr lang="de-DE"/>
              </a:br>
              <a:r>
                <a:rPr lang="de-DE"/>
                <a:t>abbildenden Lichtbündels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0438" name="Line 26"/>
            <p:cNvSpPr>
              <a:spLocks noChangeAspect="1" noChangeShapeType="1"/>
            </p:cNvSpPr>
            <p:nvPr/>
          </p:nvSpPr>
          <p:spPr bwMode="auto">
            <a:xfrm>
              <a:off x="3210" y="3030"/>
              <a:ext cx="210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39" name="Oval 27"/>
            <p:cNvSpPr>
              <a:spLocks noChangeAspect="1" noChangeArrowheads="1"/>
            </p:cNvSpPr>
            <p:nvPr/>
          </p:nvSpPr>
          <p:spPr bwMode="auto">
            <a:xfrm>
              <a:off x="3234" y="3400"/>
              <a:ext cx="134" cy="5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40" name="Rectangle 28"/>
            <p:cNvSpPr>
              <a:spLocks noChangeAspect="1" noChangeArrowheads="1"/>
            </p:cNvSpPr>
            <p:nvPr/>
          </p:nvSpPr>
          <p:spPr bwMode="auto">
            <a:xfrm>
              <a:off x="3494" y="3321"/>
              <a:ext cx="1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Panumbereich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0441" name="Line 29"/>
            <p:cNvSpPr>
              <a:spLocks noChangeAspect="1" noChangeShapeType="1"/>
            </p:cNvSpPr>
            <p:nvPr/>
          </p:nvSpPr>
          <p:spPr bwMode="auto">
            <a:xfrm flipH="1" flipV="1">
              <a:off x="3162" y="3785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42" name="Rectangle 30"/>
            <p:cNvSpPr>
              <a:spLocks noChangeAspect="1" noChangeArrowheads="1"/>
            </p:cNvSpPr>
            <p:nvPr/>
          </p:nvSpPr>
          <p:spPr bwMode="auto">
            <a:xfrm>
              <a:off x="3499" y="2395"/>
              <a:ext cx="178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bei voller </a:t>
              </a:r>
              <a:br>
                <a:rPr lang="de-DE"/>
              </a:br>
              <a:r>
                <a:rPr lang="de-DE"/>
                <a:t>motorischer Kompensation</a:t>
              </a:r>
              <a:endParaRPr lang="de-DE" sz="1000">
                <a:latin typeface="Arial" pitchFamily="34" charset="0"/>
              </a:endParaRPr>
            </a:p>
          </p:txBody>
        </p:sp>
        <p:grpSp>
          <p:nvGrpSpPr>
            <p:cNvPr id="60443" name="Group 31"/>
            <p:cNvGrpSpPr>
              <a:grpSpLocks/>
            </p:cNvGrpSpPr>
            <p:nvPr/>
          </p:nvGrpSpPr>
          <p:grpSpPr bwMode="auto">
            <a:xfrm>
              <a:off x="1727" y="1549"/>
              <a:ext cx="800" cy="1853"/>
              <a:chOff x="1727" y="1549"/>
              <a:chExt cx="800" cy="1853"/>
            </a:xfrm>
          </p:grpSpPr>
          <p:sp>
            <p:nvSpPr>
              <p:cNvPr id="60450" name="Text Box 32"/>
              <p:cNvSpPr txBox="1">
                <a:spLocks noChangeAspect="1" noChangeArrowheads="1"/>
              </p:cNvSpPr>
              <p:nvPr/>
            </p:nvSpPr>
            <p:spPr bwMode="auto">
              <a:xfrm rot="-927827">
                <a:off x="1854" y="1764"/>
                <a:ext cx="45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/>
                  <a:t>MOT</a:t>
                </a:r>
                <a:endParaRPr lang="de-DE" sz="1200">
                  <a:latin typeface="Times New Roman" pitchFamily="18" charset="0"/>
                </a:endParaRPr>
              </a:p>
            </p:txBody>
          </p:sp>
          <p:sp>
            <p:nvSpPr>
              <p:cNvPr id="60451" name="Line 33"/>
              <p:cNvSpPr>
                <a:spLocks noChangeAspect="1" noChangeShapeType="1"/>
              </p:cNvSpPr>
              <p:nvPr/>
            </p:nvSpPr>
            <p:spPr bwMode="auto">
              <a:xfrm>
                <a:off x="1727" y="1549"/>
                <a:ext cx="658" cy="1853"/>
              </a:xfrm>
              <a:prstGeom prst="line">
                <a:avLst/>
              </a:prstGeom>
              <a:noFill/>
              <a:ln w="12700" cap="rnd">
                <a:solidFill>
                  <a:srgbClr val="FF33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452" name="Arc 34"/>
              <p:cNvSpPr>
                <a:spLocks noChangeAspect="1"/>
              </p:cNvSpPr>
              <p:nvPr/>
            </p:nvSpPr>
            <p:spPr bwMode="auto">
              <a:xfrm flipH="1">
                <a:off x="1896" y="1911"/>
                <a:ext cx="631" cy="231"/>
              </a:xfrm>
              <a:custGeom>
                <a:avLst/>
                <a:gdLst>
                  <a:gd name="T0" fmla="*/ 280 w 18489"/>
                  <a:gd name="T1" fmla="*/ 0 h 19979"/>
                  <a:gd name="T2" fmla="*/ 631 w 18489"/>
                  <a:gd name="T3" fmla="*/ 102 h 19979"/>
                  <a:gd name="T4" fmla="*/ 0 w 18489"/>
                  <a:gd name="T5" fmla="*/ 231 h 19979"/>
                  <a:gd name="T6" fmla="*/ 0 60000 65536"/>
                  <a:gd name="T7" fmla="*/ 0 60000 65536"/>
                  <a:gd name="T8" fmla="*/ 0 60000 65536"/>
                  <a:gd name="T9" fmla="*/ 0 w 18489"/>
                  <a:gd name="T10" fmla="*/ 0 h 19979"/>
                  <a:gd name="T11" fmla="*/ 18489 w 18489"/>
                  <a:gd name="T12" fmla="*/ 19979 h 19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9" h="19979" fill="none" extrusionOk="0">
                    <a:moveTo>
                      <a:pt x="8209" y="-1"/>
                    </a:moveTo>
                    <a:cubicBezTo>
                      <a:pt x="12491" y="1759"/>
                      <a:pt x="16095" y="4848"/>
                      <a:pt x="18489" y="8811"/>
                    </a:cubicBezTo>
                  </a:path>
                  <a:path w="18489" h="19979" stroke="0" extrusionOk="0">
                    <a:moveTo>
                      <a:pt x="8209" y="-1"/>
                    </a:moveTo>
                    <a:cubicBezTo>
                      <a:pt x="12491" y="1759"/>
                      <a:pt x="16095" y="4848"/>
                      <a:pt x="18489" y="8811"/>
                    </a:cubicBezTo>
                    <a:lnTo>
                      <a:pt x="0" y="1997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0444" name="Rectangle 35"/>
            <p:cNvSpPr>
              <a:spLocks noChangeAspect="1" noChangeArrowheads="1"/>
            </p:cNvSpPr>
            <p:nvPr/>
          </p:nvSpPr>
          <p:spPr bwMode="auto">
            <a:xfrm>
              <a:off x="3494" y="1910"/>
              <a:ext cx="149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in der </a:t>
              </a:r>
              <a:br>
                <a:rPr lang="de-DE"/>
              </a:br>
              <a:r>
                <a:rPr lang="de-DE"/>
                <a:t>Vergenz-Ruhestellung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0445" name="Line 36"/>
            <p:cNvSpPr>
              <a:spLocks noChangeAspect="1" noChangeShapeType="1"/>
            </p:cNvSpPr>
            <p:nvPr/>
          </p:nvSpPr>
          <p:spPr bwMode="auto">
            <a:xfrm>
              <a:off x="3219" y="2120"/>
              <a:ext cx="196" cy="1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46" name="Line 37"/>
            <p:cNvSpPr>
              <a:spLocks noChangeAspect="1" noChangeShapeType="1"/>
            </p:cNvSpPr>
            <p:nvPr/>
          </p:nvSpPr>
          <p:spPr bwMode="auto">
            <a:xfrm flipV="1">
              <a:off x="747" y="1538"/>
              <a:ext cx="0" cy="189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47" name="Line 38"/>
            <p:cNvSpPr>
              <a:spLocks noChangeAspect="1" noChangeShapeType="1"/>
            </p:cNvSpPr>
            <p:nvPr/>
          </p:nvSpPr>
          <p:spPr bwMode="auto">
            <a:xfrm flipV="1">
              <a:off x="747" y="1548"/>
              <a:ext cx="0" cy="187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448" name="Line 39"/>
            <p:cNvSpPr>
              <a:spLocks noChangeShapeType="1"/>
            </p:cNvSpPr>
            <p:nvPr/>
          </p:nvSpPr>
          <p:spPr bwMode="auto">
            <a:xfrm>
              <a:off x="591" y="295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49" name="Line 40"/>
            <p:cNvSpPr>
              <a:spLocks noChangeShapeType="1"/>
            </p:cNvSpPr>
            <p:nvPr/>
          </p:nvSpPr>
          <p:spPr bwMode="auto">
            <a:xfrm>
              <a:off x="2103" y="295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838200"/>
          </a:xfrm>
        </p:spPr>
        <p:txBody>
          <a:bodyPr/>
          <a:lstStyle/>
          <a:p>
            <a:r>
              <a:rPr lang="de-DE" sz="2600" smtClean="0"/>
              <a:t>Fixationsdisparation 1. Art</a:t>
            </a:r>
            <a:endParaRPr lang="de-DE" sz="30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An</a:t>
            </a:r>
            <a:r>
              <a:rPr lang="de-DE" sz="2400" smtClean="0"/>
              <a:t>wesenheit von Fusionsreizen:</a:t>
            </a: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762000" y="2198688"/>
            <a:ext cx="7961313" cy="4194175"/>
            <a:chOff x="480" y="1385"/>
            <a:chExt cx="5015" cy="2642"/>
          </a:xfrm>
        </p:grpSpPr>
        <p:sp>
          <p:nvSpPr>
            <p:cNvPr id="61445" name="Oval 5"/>
            <p:cNvSpPr>
              <a:spLocks noChangeAspect="1" noChangeArrowheads="1"/>
            </p:cNvSpPr>
            <p:nvPr/>
          </p:nvSpPr>
          <p:spPr bwMode="auto">
            <a:xfrm>
              <a:off x="725" y="340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46" name="Oval 6"/>
            <p:cNvSpPr>
              <a:spLocks noChangeAspect="1" noChangeArrowheads="1"/>
            </p:cNvSpPr>
            <p:nvPr/>
          </p:nvSpPr>
          <p:spPr bwMode="auto">
            <a:xfrm>
              <a:off x="480" y="2903"/>
              <a:ext cx="528" cy="5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47" name="Oval 7"/>
            <p:cNvSpPr>
              <a:spLocks noChangeAspect="1" noChangeArrowheads="1"/>
            </p:cNvSpPr>
            <p:nvPr/>
          </p:nvSpPr>
          <p:spPr bwMode="auto">
            <a:xfrm>
              <a:off x="2231" y="3756"/>
              <a:ext cx="135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48" name="Oval 8"/>
            <p:cNvSpPr>
              <a:spLocks noChangeAspect="1" noChangeArrowheads="1"/>
            </p:cNvSpPr>
            <p:nvPr/>
          </p:nvSpPr>
          <p:spPr bwMode="auto">
            <a:xfrm>
              <a:off x="2278" y="3391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49" name="Oval 9"/>
            <p:cNvSpPr>
              <a:spLocks noChangeAspect="1" noChangeArrowheads="1"/>
            </p:cNvSpPr>
            <p:nvPr/>
          </p:nvSpPr>
          <p:spPr bwMode="auto">
            <a:xfrm>
              <a:off x="1991" y="2901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50" name="Line 10"/>
            <p:cNvSpPr>
              <a:spLocks noChangeAspect="1" noChangeShapeType="1"/>
            </p:cNvSpPr>
            <p:nvPr/>
          </p:nvSpPr>
          <p:spPr bwMode="auto">
            <a:xfrm flipH="1" flipV="1">
              <a:off x="2253" y="1544"/>
              <a:ext cx="0" cy="18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1451" name="Group 11"/>
            <p:cNvGrpSpPr>
              <a:grpSpLocks noChangeAspect="1"/>
            </p:cNvGrpSpPr>
            <p:nvPr/>
          </p:nvGrpSpPr>
          <p:grpSpPr bwMode="auto">
            <a:xfrm>
              <a:off x="505" y="3536"/>
              <a:ext cx="484" cy="485"/>
              <a:chOff x="-236" y="0"/>
              <a:chExt cx="20472" cy="20000"/>
            </a:xfrm>
          </p:grpSpPr>
          <p:sp>
            <p:nvSpPr>
              <p:cNvPr id="61480" name="Line 12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81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1452" name="Group 14"/>
            <p:cNvGrpSpPr>
              <a:grpSpLocks noChangeAspect="1"/>
            </p:cNvGrpSpPr>
            <p:nvPr/>
          </p:nvGrpSpPr>
          <p:grpSpPr bwMode="auto">
            <a:xfrm>
              <a:off x="2057" y="3541"/>
              <a:ext cx="484" cy="486"/>
              <a:chOff x="-236" y="0"/>
              <a:chExt cx="20472" cy="20000"/>
            </a:xfrm>
          </p:grpSpPr>
          <p:sp>
            <p:nvSpPr>
              <p:cNvPr id="61478" name="Line 15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79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1453" name="Oval 17"/>
            <p:cNvSpPr>
              <a:spLocks noChangeAspect="1" noChangeArrowheads="1"/>
            </p:cNvSpPr>
            <p:nvPr/>
          </p:nvSpPr>
          <p:spPr bwMode="auto">
            <a:xfrm>
              <a:off x="1480" y="1529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54" name="Oval 18"/>
            <p:cNvSpPr>
              <a:spLocks noChangeAspect="1" noChangeArrowheads="1"/>
            </p:cNvSpPr>
            <p:nvPr/>
          </p:nvSpPr>
          <p:spPr bwMode="auto">
            <a:xfrm>
              <a:off x="2228" y="3764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55" name="Oval 19"/>
            <p:cNvSpPr>
              <a:spLocks noChangeAspect="1" noChangeArrowheads="1"/>
            </p:cNvSpPr>
            <p:nvPr/>
          </p:nvSpPr>
          <p:spPr bwMode="auto">
            <a:xfrm>
              <a:off x="721" y="3755"/>
              <a:ext cx="49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56" name="Oval 20"/>
            <p:cNvSpPr>
              <a:spLocks noChangeAspect="1" noChangeArrowheads="1"/>
            </p:cNvSpPr>
            <p:nvPr/>
          </p:nvSpPr>
          <p:spPr bwMode="auto">
            <a:xfrm>
              <a:off x="3280" y="1533"/>
              <a:ext cx="48" cy="5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57" name="Rectangle 21"/>
            <p:cNvSpPr>
              <a:spLocks noChangeAspect="1" noChangeArrowheads="1"/>
            </p:cNvSpPr>
            <p:nvPr/>
          </p:nvSpPr>
          <p:spPr bwMode="auto">
            <a:xfrm>
              <a:off x="3499" y="1444"/>
              <a:ext cx="186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angeblicktes fernes Objekt (Fusionsreiz)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1458" name="Rectangle 22"/>
            <p:cNvSpPr>
              <a:spLocks noChangeAspect="1" noChangeArrowheads="1"/>
            </p:cNvSpPr>
            <p:nvPr/>
          </p:nvSpPr>
          <p:spPr bwMode="auto">
            <a:xfrm>
              <a:off x="3487" y="3680"/>
              <a:ext cx="178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>
                <a:latin typeface="Times New Roman" pitchFamily="18" charset="0"/>
              </a:endParaRPr>
            </a:p>
          </p:txBody>
        </p:sp>
        <p:sp>
          <p:nvSpPr>
            <p:cNvPr id="61459" name="Line 23"/>
            <p:cNvSpPr>
              <a:spLocks noChangeAspect="1" noChangeShapeType="1"/>
            </p:cNvSpPr>
            <p:nvPr/>
          </p:nvSpPr>
          <p:spPr bwMode="auto">
            <a:xfrm>
              <a:off x="3214" y="2499"/>
              <a:ext cx="196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60" name="Rectangle 24"/>
            <p:cNvSpPr>
              <a:spLocks noChangeAspect="1" noChangeArrowheads="1"/>
            </p:cNvSpPr>
            <p:nvPr/>
          </p:nvSpPr>
          <p:spPr bwMode="auto">
            <a:xfrm>
              <a:off x="3494" y="2835"/>
              <a:ext cx="20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Hauptstrahl des </a:t>
              </a:r>
              <a:br>
                <a:rPr lang="de-DE"/>
              </a:br>
              <a:r>
                <a:rPr lang="de-DE"/>
                <a:t>abbildenden Lichtbündels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1461" name="Line 25"/>
            <p:cNvSpPr>
              <a:spLocks noChangeAspect="1" noChangeShapeType="1"/>
            </p:cNvSpPr>
            <p:nvPr/>
          </p:nvSpPr>
          <p:spPr bwMode="auto">
            <a:xfrm>
              <a:off x="3210" y="3030"/>
              <a:ext cx="210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62" name="Oval 26"/>
            <p:cNvSpPr>
              <a:spLocks noChangeAspect="1" noChangeArrowheads="1"/>
            </p:cNvSpPr>
            <p:nvPr/>
          </p:nvSpPr>
          <p:spPr bwMode="auto">
            <a:xfrm>
              <a:off x="3234" y="3400"/>
              <a:ext cx="134" cy="5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63" name="Rectangle 27"/>
            <p:cNvSpPr>
              <a:spLocks noChangeAspect="1" noChangeArrowheads="1"/>
            </p:cNvSpPr>
            <p:nvPr/>
          </p:nvSpPr>
          <p:spPr bwMode="auto">
            <a:xfrm>
              <a:off x="3494" y="3321"/>
              <a:ext cx="1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Panumbereich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1464" name="Line 28"/>
            <p:cNvSpPr>
              <a:spLocks noChangeAspect="1" noChangeShapeType="1"/>
            </p:cNvSpPr>
            <p:nvPr/>
          </p:nvSpPr>
          <p:spPr bwMode="auto">
            <a:xfrm flipH="1" flipV="1">
              <a:off x="3162" y="3785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65" name="Rectangle 29"/>
            <p:cNvSpPr>
              <a:spLocks noChangeAspect="1" noChangeArrowheads="1"/>
            </p:cNvSpPr>
            <p:nvPr/>
          </p:nvSpPr>
          <p:spPr bwMode="auto">
            <a:xfrm>
              <a:off x="3499" y="2395"/>
              <a:ext cx="178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bei voller </a:t>
              </a:r>
              <a:br>
                <a:rPr lang="de-DE"/>
              </a:br>
              <a:r>
                <a:rPr lang="de-DE"/>
                <a:t>motorischer Kompensation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1466" name="Text Box 30"/>
            <p:cNvSpPr txBox="1">
              <a:spLocks noChangeAspect="1" noChangeArrowheads="1"/>
            </p:cNvSpPr>
            <p:nvPr/>
          </p:nvSpPr>
          <p:spPr bwMode="auto">
            <a:xfrm rot="-927827">
              <a:off x="1854" y="1764"/>
              <a:ext cx="4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/>
                <a:t>MOT</a:t>
              </a:r>
              <a:endParaRPr lang="de-DE" sz="1200">
                <a:latin typeface="Times New Roman" pitchFamily="18" charset="0"/>
              </a:endParaRPr>
            </a:p>
          </p:txBody>
        </p:sp>
        <p:sp>
          <p:nvSpPr>
            <p:cNvPr id="61467" name="Line 31"/>
            <p:cNvSpPr>
              <a:spLocks noChangeAspect="1" noChangeShapeType="1"/>
            </p:cNvSpPr>
            <p:nvPr/>
          </p:nvSpPr>
          <p:spPr bwMode="auto">
            <a:xfrm>
              <a:off x="1727" y="1549"/>
              <a:ext cx="658" cy="1853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68" name="Arc 32"/>
            <p:cNvSpPr>
              <a:spLocks noChangeAspect="1"/>
            </p:cNvSpPr>
            <p:nvPr/>
          </p:nvSpPr>
          <p:spPr bwMode="auto">
            <a:xfrm flipH="1">
              <a:off x="1896" y="1911"/>
              <a:ext cx="631" cy="231"/>
            </a:xfrm>
            <a:custGeom>
              <a:avLst/>
              <a:gdLst>
                <a:gd name="T0" fmla="*/ 280 w 18489"/>
                <a:gd name="T1" fmla="*/ 0 h 19979"/>
                <a:gd name="T2" fmla="*/ 631 w 18489"/>
                <a:gd name="T3" fmla="*/ 102 h 19979"/>
                <a:gd name="T4" fmla="*/ 0 w 18489"/>
                <a:gd name="T5" fmla="*/ 231 h 19979"/>
                <a:gd name="T6" fmla="*/ 0 60000 65536"/>
                <a:gd name="T7" fmla="*/ 0 60000 65536"/>
                <a:gd name="T8" fmla="*/ 0 60000 65536"/>
                <a:gd name="T9" fmla="*/ 0 w 18489"/>
                <a:gd name="T10" fmla="*/ 0 h 19979"/>
                <a:gd name="T11" fmla="*/ 18489 w 18489"/>
                <a:gd name="T12" fmla="*/ 19979 h 19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9" h="19979" fill="none" extrusionOk="0">
                  <a:moveTo>
                    <a:pt x="8209" y="-1"/>
                  </a:moveTo>
                  <a:cubicBezTo>
                    <a:pt x="12491" y="1759"/>
                    <a:pt x="16095" y="4848"/>
                    <a:pt x="18489" y="8811"/>
                  </a:cubicBezTo>
                </a:path>
                <a:path w="18489" h="19979" stroke="0" extrusionOk="0">
                  <a:moveTo>
                    <a:pt x="8209" y="-1"/>
                  </a:moveTo>
                  <a:cubicBezTo>
                    <a:pt x="12491" y="1759"/>
                    <a:pt x="16095" y="4848"/>
                    <a:pt x="18489" y="8811"/>
                  </a:cubicBezTo>
                  <a:lnTo>
                    <a:pt x="0" y="199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69" name="Rectangle 33"/>
            <p:cNvSpPr>
              <a:spLocks noChangeAspect="1" noChangeArrowheads="1"/>
            </p:cNvSpPr>
            <p:nvPr/>
          </p:nvSpPr>
          <p:spPr bwMode="auto">
            <a:xfrm>
              <a:off x="3494" y="1910"/>
              <a:ext cx="149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in der </a:t>
              </a:r>
              <a:br>
                <a:rPr lang="de-DE"/>
              </a:br>
              <a:r>
                <a:rPr lang="de-DE"/>
                <a:t>Vergenz-Ruhestellung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1470" name="Line 34"/>
            <p:cNvSpPr>
              <a:spLocks noChangeAspect="1" noChangeShapeType="1"/>
            </p:cNvSpPr>
            <p:nvPr/>
          </p:nvSpPr>
          <p:spPr bwMode="auto">
            <a:xfrm>
              <a:off x="3219" y="2120"/>
              <a:ext cx="196" cy="1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71" name="Line 35"/>
            <p:cNvSpPr>
              <a:spLocks noChangeAspect="1" noChangeShapeType="1"/>
            </p:cNvSpPr>
            <p:nvPr/>
          </p:nvSpPr>
          <p:spPr bwMode="auto">
            <a:xfrm flipV="1">
              <a:off x="747" y="1538"/>
              <a:ext cx="0" cy="189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72" name="Line 36"/>
            <p:cNvSpPr>
              <a:spLocks noChangeAspect="1" noChangeShapeType="1"/>
            </p:cNvSpPr>
            <p:nvPr/>
          </p:nvSpPr>
          <p:spPr bwMode="auto">
            <a:xfrm flipV="1">
              <a:off x="747" y="1548"/>
              <a:ext cx="0" cy="187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73" name="Line 37"/>
            <p:cNvSpPr>
              <a:spLocks noChangeShapeType="1"/>
            </p:cNvSpPr>
            <p:nvPr/>
          </p:nvSpPr>
          <p:spPr bwMode="auto">
            <a:xfrm>
              <a:off x="591" y="295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74" name="Line 38"/>
            <p:cNvSpPr>
              <a:spLocks noChangeShapeType="1"/>
            </p:cNvSpPr>
            <p:nvPr/>
          </p:nvSpPr>
          <p:spPr bwMode="auto">
            <a:xfrm rot="-400140">
              <a:off x="2077" y="2951"/>
              <a:ext cx="30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75" name="Line 39"/>
            <p:cNvSpPr>
              <a:spLocks noChangeAspect="1" noChangeShapeType="1"/>
            </p:cNvSpPr>
            <p:nvPr/>
          </p:nvSpPr>
          <p:spPr bwMode="auto">
            <a:xfrm rot="21167788" flipV="1">
              <a:off x="2183" y="1535"/>
              <a:ext cx="1" cy="18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76" name="Arc 40"/>
            <p:cNvSpPr>
              <a:spLocks/>
            </p:cNvSpPr>
            <p:nvPr/>
          </p:nvSpPr>
          <p:spPr bwMode="auto">
            <a:xfrm flipH="1">
              <a:off x="2077" y="1556"/>
              <a:ext cx="296" cy="202"/>
            </a:xfrm>
            <a:custGeom>
              <a:avLst/>
              <a:gdLst>
                <a:gd name="T0" fmla="*/ 127 w 13033"/>
                <a:gd name="T1" fmla="*/ 0 h 20864"/>
                <a:gd name="T2" fmla="*/ 296 w 13033"/>
                <a:gd name="T3" fmla="*/ 35 h 20864"/>
                <a:gd name="T4" fmla="*/ 0 w 13033"/>
                <a:gd name="T5" fmla="*/ 202 h 20864"/>
                <a:gd name="T6" fmla="*/ 0 60000 65536"/>
                <a:gd name="T7" fmla="*/ 0 60000 65536"/>
                <a:gd name="T8" fmla="*/ 0 60000 65536"/>
                <a:gd name="T9" fmla="*/ 0 w 13033"/>
                <a:gd name="T10" fmla="*/ 0 h 20864"/>
                <a:gd name="T11" fmla="*/ 13033 w 13033"/>
                <a:gd name="T12" fmla="*/ 20864 h 20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33" h="20864" fill="none" extrusionOk="0">
                  <a:moveTo>
                    <a:pt x="5589" y="-1"/>
                  </a:moveTo>
                  <a:cubicBezTo>
                    <a:pt x="8282" y="721"/>
                    <a:pt x="10809" y="1956"/>
                    <a:pt x="13033" y="3638"/>
                  </a:cubicBezTo>
                </a:path>
                <a:path w="13033" h="20864" stroke="0" extrusionOk="0">
                  <a:moveTo>
                    <a:pt x="5589" y="-1"/>
                  </a:moveTo>
                  <a:cubicBezTo>
                    <a:pt x="8282" y="721"/>
                    <a:pt x="10809" y="1956"/>
                    <a:pt x="13033" y="3638"/>
                  </a:cubicBezTo>
                  <a:lnTo>
                    <a:pt x="0" y="2086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77" name="Text Box 41"/>
            <p:cNvSpPr txBox="1">
              <a:spLocks noChangeArrowheads="1"/>
            </p:cNvSpPr>
            <p:nvPr/>
          </p:nvSpPr>
          <p:spPr bwMode="auto">
            <a:xfrm rot="-372193">
              <a:off x="2002" y="1385"/>
              <a:ext cx="3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/>
                <a:t>MOT</a:t>
              </a:r>
              <a:endParaRPr lang="de-DE" sz="1200"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838200"/>
          </a:xfrm>
        </p:spPr>
        <p:txBody>
          <a:bodyPr/>
          <a:lstStyle/>
          <a:p>
            <a:r>
              <a:rPr lang="de-DE" sz="2600" smtClean="0"/>
              <a:t>Fixationsdisparation 1. Art</a:t>
            </a:r>
            <a:endParaRPr lang="de-DE" sz="30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57200"/>
          </a:xfrm>
        </p:spPr>
        <p:txBody>
          <a:bodyPr/>
          <a:lstStyle/>
          <a:p>
            <a:r>
              <a:rPr lang="de-DE" sz="2400" smtClean="0"/>
              <a:t>Situation bei </a:t>
            </a:r>
            <a:r>
              <a:rPr lang="de-DE" sz="2400" u="sng" smtClean="0"/>
              <a:t>An</a:t>
            </a:r>
            <a:r>
              <a:rPr lang="de-DE" sz="2400" smtClean="0"/>
              <a:t>wesenheit von Fusionsreizen: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762000" y="2292350"/>
            <a:ext cx="7961313" cy="4100513"/>
            <a:chOff x="480" y="1444"/>
            <a:chExt cx="5015" cy="2583"/>
          </a:xfrm>
        </p:grpSpPr>
        <p:sp>
          <p:nvSpPr>
            <p:cNvPr id="62469" name="Oval 5"/>
            <p:cNvSpPr>
              <a:spLocks noChangeAspect="1" noChangeArrowheads="1"/>
            </p:cNvSpPr>
            <p:nvPr/>
          </p:nvSpPr>
          <p:spPr bwMode="auto">
            <a:xfrm>
              <a:off x="725" y="340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70" name="Oval 6"/>
            <p:cNvSpPr>
              <a:spLocks noChangeAspect="1" noChangeArrowheads="1"/>
            </p:cNvSpPr>
            <p:nvPr/>
          </p:nvSpPr>
          <p:spPr bwMode="auto">
            <a:xfrm>
              <a:off x="480" y="2903"/>
              <a:ext cx="528" cy="5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71" name="Oval 7"/>
            <p:cNvSpPr>
              <a:spLocks noChangeAspect="1" noChangeArrowheads="1"/>
            </p:cNvSpPr>
            <p:nvPr/>
          </p:nvSpPr>
          <p:spPr bwMode="auto">
            <a:xfrm>
              <a:off x="2231" y="3756"/>
              <a:ext cx="135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72" name="Oval 8"/>
            <p:cNvSpPr>
              <a:spLocks noChangeAspect="1" noChangeArrowheads="1"/>
            </p:cNvSpPr>
            <p:nvPr/>
          </p:nvSpPr>
          <p:spPr bwMode="auto">
            <a:xfrm>
              <a:off x="2278" y="3391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73" name="Oval 9"/>
            <p:cNvSpPr>
              <a:spLocks noChangeAspect="1" noChangeArrowheads="1"/>
            </p:cNvSpPr>
            <p:nvPr/>
          </p:nvSpPr>
          <p:spPr bwMode="auto">
            <a:xfrm>
              <a:off x="1991" y="2901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74" name="Line 10"/>
            <p:cNvSpPr>
              <a:spLocks noChangeAspect="1" noChangeShapeType="1"/>
            </p:cNvSpPr>
            <p:nvPr/>
          </p:nvSpPr>
          <p:spPr bwMode="auto">
            <a:xfrm flipH="1" flipV="1">
              <a:off x="2253" y="1544"/>
              <a:ext cx="0" cy="18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475" name="Group 11"/>
            <p:cNvGrpSpPr>
              <a:grpSpLocks noChangeAspect="1"/>
            </p:cNvGrpSpPr>
            <p:nvPr/>
          </p:nvGrpSpPr>
          <p:grpSpPr bwMode="auto">
            <a:xfrm>
              <a:off x="505" y="3536"/>
              <a:ext cx="484" cy="485"/>
              <a:chOff x="-236" y="0"/>
              <a:chExt cx="20472" cy="20000"/>
            </a:xfrm>
          </p:grpSpPr>
          <p:sp>
            <p:nvSpPr>
              <p:cNvPr id="62502" name="Line 12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03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2476" name="Group 14"/>
            <p:cNvGrpSpPr>
              <a:grpSpLocks noChangeAspect="1"/>
            </p:cNvGrpSpPr>
            <p:nvPr/>
          </p:nvGrpSpPr>
          <p:grpSpPr bwMode="auto">
            <a:xfrm>
              <a:off x="2057" y="3541"/>
              <a:ext cx="484" cy="486"/>
              <a:chOff x="-236" y="0"/>
              <a:chExt cx="20472" cy="20000"/>
            </a:xfrm>
          </p:grpSpPr>
          <p:sp>
            <p:nvSpPr>
              <p:cNvPr id="62500" name="Line 15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01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2477" name="Oval 17"/>
            <p:cNvSpPr>
              <a:spLocks noChangeAspect="1" noChangeArrowheads="1"/>
            </p:cNvSpPr>
            <p:nvPr/>
          </p:nvSpPr>
          <p:spPr bwMode="auto">
            <a:xfrm>
              <a:off x="1480" y="1529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78" name="Oval 18"/>
            <p:cNvSpPr>
              <a:spLocks noChangeAspect="1" noChangeArrowheads="1"/>
            </p:cNvSpPr>
            <p:nvPr/>
          </p:nvSpPr>
          <p:spPr bwMode="auto">
            <a:xfrm>
              <a:off x="2228" y="3764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79" name="Oval 19"/>
            <p:cNvSpPr>
              <a:spLocks noChangeAspect="1" noChangeArrowheads="1"/>
            </p:cNvSpPr>
            <p:nvPr/>
          </p:nvSpPr>
          <p:spPr bwMode="auto">
            <a:xfrm>
              <a:off x="721" y="3755"/>
              <a:ext cx="49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80" name="Oval 20"/>
            <p:cNvSpPr>
              <a:spLocks noChangeAspect="1" noChangeArrowheads="1"/>
            </p:cNvSpPr>
            <p:nvPr/>
          </p:nvSpPr>
          <p:spPr bwMode="auto">
            <a:xfrm>
              <a:off x="3280" y="1533"/>
              <a:ext cx="48" cy="5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81" name="Rectangle 21"/>
            <p:cNvSpPr>
              <a:spLocks noChangeAspect="1" noChangeArrowheads="1"/>
            </p:cNvSpPr>
            <p:nvPr/>
          </p:nvSpPr>
          <p:spPr bwMode="auto">
            <a:xfrm>
              <a:off x="3499" y="1444"/>
              <a:ext cx="186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angeblicktes fernes Objekt (Fusionsreiz)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2482" name="Rectangle 22"/>
            <p:cNvSpPr>
              <a:spLocks noChangeAspect="1" noChangeArrowheads="1"/>
            </p:cNvSpPr>
            <p:nvPr/>
          </p:nvSpPr>
          <p:spPr bwMode="auto">
            <a:xfrm>
              <a:off x="3487" y="3680"/>
              <a:ext cx="178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>
                <a:latin typeface="Times New Roman" pitchFamily="18" charset="0"/>
              </a:endParaRPr>
            </a:p>
          </p:txBody>
        </p:sp>
        <p:sp>
          <p:nvSpPr>
            <p:cNvPr id="62483" name="Line 23"/>
            <p:cNvSpPr>
              <a:spLocks noChangeAspect="1" noChangeShapeType="1"/>
            </p:cNvSpPr>
            <p:nvPr/>
          </p:nvSpPr>
          <p:spPr bwMode="auto">
            <a:xfrm>
              <a:off x="3214" y="2499"/>
              <a:ext cx="196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84" name="Rectangle 24"/>
            <p:cNvSpPr>
              <a:spLocks noChangeAspect="1" noChangeArrowheads="1"/>
            </p:cNvSpPr>
            <p:nvPr/>
          </p:nvSpPr>
          <p:spPr bwMode="auto">
            <a:xfrm>
              <a:off x="3494" y="2835"/>
              <a:ext cx="20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Hauptstrahl des </a:t>
              </a:r>
              <a:br>
                <a:rPr lang="de-DE"/>
              </a:br>
              <a:r>
                <a:rPr lang="de-DE"/>
                <a:t>abbildenden Lichtbündels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2485" name="Line 25"/>
            <p:cNvSpPr>
              <a:spLocks noChangeAspect="1" noChangeShapeType="1"/>
            </p:cNvSpPr>
            <p:nvPr/>
          </p:nvSpPr>
          <p:spPr bwMode="auto">
            <a:xfrm>
              <a:off x="3210" y="3030"/>
              <a:ext cx="210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86" name="Oval 26"/>
            <p:cNvSpPr>
              <a:spLocks noChangeAspect="1" noChangeArrowheads="1"/>
            </p:cNvSpPr>
            <p:nvPr/>
          </p:nvSpPr>
          <p:spPr bwMode="auto">
            <a:xfrm>
              <a:off x="3234" y="3400"/>
              <a:ext cx="134" cy="5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87" name="Rectangle 27"/>
            <p:cNvSpPr>
              <a:spLocks noChangeAspect="1" noChangeArrowheads="1"/>
            </p:cNvSpPr>
            <p:nvPr/>
          </p:nvSpPr>
          <p:spPr bwMode="auto">
            <a:xfrm>
              <a:off x="3494" y="3321"/>
              <a:ext cx="1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Panumbereich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2488" name="Line 28"/>
            <p:cNvSpPr>
              <a:spLocks noChangeAspect="1" noChangeShapeType="1"/>
            </p:cNvSpPr>
            <p:nvPr/>
          </p:nvSpPr>
          <p:spPr bwMode="auto">
            <a:xfrm flipH="1" flipV="1">
              <a:off x="3162" y="3785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89" name="Rectangle 29"/>
            <p:cNvSpPr>
              <a:spLocks noChangeAspect="1" noChangeArrowheads="1"/>
            </p:cNvSpPr>
            <p:nvPr/>
          </p:nvSpPr>
          <p:spPr bwMode="auto">
            <a:xfrm>
              <a:off x="3499" y="2395"/>
              <a:ext cx="178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bei voller </a:t>
              </a:r>
              <a:br>
                <a:rPr lang="de-DE"/>
              </a:br>
              <a:r>
                <a:rPr lang="de-DE"/>
                <a:t>motorischer Kompensation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2490" name="Text Box 30"/>
            <p:cNvSpPr txBox="1">
              <a:spLocks noChangeAspect="1" noChangeArrowheads="1"/>
            </p:cNvSpPr>
            <p:nvPr/>
          </p:nvSpPr>
          <p:spPr bwMode="auto">
            <a:xfrm rot="-927827">
              <a:off x="1824" y="1779"/>
              <a:ext cx="3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/>
                <a:t>MOT</a:t>
              </a:r>
              <a:endParaRPr lang="de-DE" sz="1200">
                <a:latin typeface="Times New Roman" pitchFamily="18" charset="0"/>
              </a:endParaRPr>
            </a:p>
          </p:txBody>
        </p:sp>
        <p:sp>
          <p:nvSpPr>
            <p:cNvPr id="62491" name="Line 31"/>
            <p:cNvSpPr>
              <a:spLocks noChangeShapeType="1"/>
            </p:cNvSpPr>
            <p:nvPr/>
          </p:nvSpPr>
          <p:spPr bwMode="auto">
            <a:xfrm rot="-400140">
              <a:off x="2077" y="2951"/>
              <a:ext cx="30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92" name="Line 32"/>
            <p:cNvSpPr>
              <a:spLocks noChangeAspect="1" noChangeShapeType="1"/>
            </p:cNvSpPr>
            <p:nvPr/>
          </p:nvSpPr>
          <p:spPr bwMode="auto">
            <a:xfrm>
              <a:off x="1727" y="1549"/>
              <a:ext cx="658" cy="1853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93" name="Arc 33"/>
            <p:cNvSpPr>
              <a:spLocks noChangeAspect="1"/>
            </p:cNvSpPr>
            <p:nvPr/>
          </p:nvSpPr>
          <p:spPr bwMode="auto">
            <a:xfrm flipH="1">
              <a:off x="1896" y="1935"/>
              <a:ext cx="631" cy="207"/>
            </a:xfrm>
            <a:custGeom>
              <a:avLst/>
              <a:gdLst>
                <a:gd name="T0" fmla="*/ 413 w 18489"/>
                <a:gd name="T1" fmla="*/ 0 h 17882"/>
                <a:gd name="T2" fmla="*/ 631 w 18489"/>
                <a:gd name="T3" fmla="*/ 78 h 17882"/>
                <a:gd name="T4" fmla="*/ 0 w 18489"/>
                <a:gd name="T5" fmla="*/ 207 h 17882"/>
                <a:gd name="T6" fmla="*/ 0 60000 65536"/>
                <a:gd name="T7" fmla="*/ 0 60000 65536"/>
                <a:gd name="T8" fmla="*/ 0 60000 65536"/>
                <a:gd name="T9" fmla="*/ 0 w 18489"/>
                <a:gd name="T10" fmla="*/ 0 h 17882"/>
                <a:gd name="T11" fmla="*/ 18489 w 18489"/>
                <a:gd name="T12" fmla="*/ 17882 h 178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9" h="17882" fill="none" extrusionOk="0">
                  <a:moveTo>
                    <a:pt x="12115" y="0"/>
                  </a:moveTo>
                  <a:cubicBezTo>
                    <a:pt x="14700" y="1751"/>
                    <a:pt x="16875" y="4042"/>
                    <a:pt x="18489" y="6714"/>
                  </a:cubicBezTo>
                </a:path>
                <a:path w="18489" h="17882" stroke="0" extrusionOk="0">
                  <a:moveTo>
                    <a:pt x="12115" y="0"/>
                  </a:moveTo>
                  <a:cubicBezTo>
                    <a:pt x="14700" y="1751"/>
                    <a:pt x="16875" y="4042"/>
                    <a:pt x="18489" y="6714"/>
                  </a:cubicBezTo>
                  <a:lnTo>
                    <a:pt x="0" y="1788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94" name="Rectangle 34"/>
            <p:cNvSpPr>
              <a:spLocks noChangeAspect="1" noChangeArrowheads="1"/>
            </p:cNvSpPr>
            <p:nvPr/>
          </p:nvSpPr>
          <p:spPr bwMode="auto">
            <a:xfrm>
              <a:off x="3494" y="1910"/>
              <a:ext cx="149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in der </a:t>
              </a:r>
              <a:br>
                <a:rPr lang="de-DE"/>
              </a:br>
              <a:r>
                <a:rPr lang="de-DE"/>
                <a:t>Vergenz-Ruhestellung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2495" name="Line 35"/>
            <p:cNvSpPr>
              <a:spLocks noChangeAspect="1" noChangeShapeType="1"/>
            </p:cNvSpPr>
            <p:nvPr/>
          </p:nvSpPr>
          <p:spPr bwMode="auto">
            <a:xfrm>
              <a:off x="3219" y="2120"/>
              <a:ext cx="196" cy="1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96" name="Line 36"/>
            <p:cNvSpPr>
              <a:spLocks noChangeAspect="1" noChangeShapeType="1"/>
            </p:cNvSpPr>
            <p:nvPr/>
          </p:nvSpPr>
          <p:spPr bwMode="auto">
            <a:xfrm flipV="1">
              <a:off x="747" y="1538"/>
              <a:ext cx="0" cy="189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97" name="Line 37"/>
            <p:cNvSpPr>
              <a:spLocks noChangeAspect="1" noChangeShapeType="1"/>
            </p:cNvSpPr>
            <p:nvPr/>
          </p:nvSpPr>
          <p:spPr bwMode="auto">
            <a:xfrm flipV="1">
              <a:off x="747" y="1548"/>
              <a:ext cx="0" cy="187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498" name="Line 38"/>
            <p:cNvSpPr>
              <a:spLocks noChangeShapeType="1"/>
            </p:cNvSpPr>
            <p:nvPr/>
          </p:nvSpPr>
          <p:spPr bwMode="auto">
            <a:xfrm>
              <a:off x="591" y="295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99" name="Line 39"/>
            <p:cNvSpPr>
              <a:spLocks noChangeAspect="1" noChangeShapeType="1"/>
            </p:cNvSpPr>
            <p:nvPr/>
          </p:nvSpPr>
          <p:spPr bwMode="auto">
            <a:xfrm rot="21167788" flipV="1">
              <a:off x="2183" y="1535"/>
              <a:ext cx="1" cy="18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3660775"/>
          </a:xfrm>
        </p:spPr>
        <p:txBody>
          <a:bodyPr/>
          <a:lstStyle/>
          <a:p>
            <a:r>
              <a:rPr lang="de-DE" smtClean="0"/>
              <a:t>Begriffe</a:t>
            </a:r>
          </a:p>
          <a:p>
            <a:r>
              <a:rPr lang="de-DE" smtClean="0"/>
              <a:t>Stadien der Kompensation und Anpassung </a:t>
            </a:r>
            <a:br>
              <a:rPr lang="de-DE" smtClean="0"/>
            </a:br>
            <a:r>
              <a:rPr lang="de-DE" smtClean="0"/>
              <a:t>bei Winkelfehlsichtigkeit </a:t>
            </a:r>
          </a:p>
          <a:p>
            <a:r>
              <a:rPr lang="de-DE" smtClean="0"/>
              <a:t>Fusion und Fusionsreize</a:t>
            </a:r>
          </a:p>
          <a:p>
            <a:r>
              <a:rPr lang="de-DE" smtClean="0"/>
              <a:t>Refraktionsbestimmung</a:t>
            </a:r>
          </a:p>
          <a:p>
            <a:r>
              <a:rPr lang="de-DE" smtClean="0"/>
              <a:t>Übergang von der Refraktionsbestimmung  </a:t>
            </a:r>
            <a:br>
              <a:rPr lang="de-DE" smtClean="0"/>
            </a:br>
            <a:r>
              <a:rPr lang="de-DE" smtClean="0"/>
              <a:t>zur WF-Bestimmung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074"/>
          <p:cNvSpPr>
            <a:spLocks noGrp="1" noChangeArrowheads="1"/>
          </p:cNvSpPr>
          <p:nvPr>
            <p:ph type="body" idx="1"/>
          </p:nvPr>
        </p:nvSpPr>
        <p:spPr>
          <a:xfrm>
            <a:off x="457200" y="1520825"/>
            <a:ext cx="8407400" cy="2343150"/>
          </a:xfrm>
        </p:spPr>
        <p:txBody>
          <a:bodyPr/>
          <a:lstStyle/>
          <a:p>
            <a:r>
              <a:rPr lang="de-DE" smtClean="0"/>
              <a:t>Fixationsdisparation 1. Art (FD I)</a:t>
            </a:r>
          </a:p>
          <a:p>
            <a:pPr>
              <a:buFont typeface="Monotype Sorts" pitchFamily="2" charset="2"/>
              <a:buNone/>
            </a:pPr>
            <a:r>
              <a:rPr lang="de-DE" sz="2800" smtClean="0"/>
              <a:t>	Diejenige Stelle im abweichenden Auge, auf der beim Blick 'geradeaus' das Bild entsteht, übernimmt  den Richtungswert "Geradeaus" solange ein fusionierbares Bild vorhanden ist.</a:t>
            </a:r>
          </a:p>
        </p:txBody>
      </p:sp>
      <p:sp>
        <p:nvSpPr>
          <p:cNvPr id="63491" name="Rectangle 307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  <a:noFill/>
        </p:spPr>
        <p:txBody>
          <a:bodyPr/>
          <a:lstStyle/>
          <a:p>
            <a:r>
              <a:rPr lang="de-DE" sz="3000" smtClean="0"/>
              <a:t>Sensorische Anpassung bei FD</a:t>
            </a:r>
            <a:endParaRPr lang="de-DE" smtClean="0"/>
          </a:p>
        </p:txBody>
      </p:sp>
      <p:sp>
        <p:nvSpPr>
          <p:cNvPr id="155653" name="Rectangle 3077"/>
          <p:cNvSpPr>
            <a:spLocks noChangeArrowheads="1"/>
          </p:cNvSpPr>
          <p:nvPr/>
        </p:nvSpPr>
        <p:spPr bwMode="auto">
          <a:xfrm>
            <a:off x="457200" y="3951288"/>
            <a:ext cx="8407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Sie wird damit zum Fusionszentrum dieser Netzhaut. 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Die Foveamitte bleibt Korrespondenzzentrum.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838200"/>
          </a:xfrm>
        </p:spPr>
        <p:txBody>
          <a:bodyPr/>
          <a:lstStyle/>
          <a:p>
            <a:r>
              <a:rPr lang="de-DE" sz="3000" smtClean="0"/>
              <a:t>Kompensation und Anpassung bei WF</a:t>
            </a:r>
            <a:endParaRPr lang="de-DE" smtClean="0"/>
          </a:p>
        </p:txBody>
      </p:sp>
      <p:sp>
        <p:nvSpPr>
          <p:cNvPr id="645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56600" cy="10064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</a:t>
            </a:r>
            <a:r>
              <a:rPr lang="de-DE" sz="28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4516" name="Rectangle 2052"/>
          <p:cNvSpPr>
            <a:spLocks noChangeArrowheads="1"/>
          </p:cNvSpPr>
          <p:nvPr/>
        </p:nvSpPr>
        <p:spPr bwMode="auto">
          <a:xfrm>
            <a:off x="457200" y="2598738"/>
            <a:ext cx="81534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Volle motorische Kompensation </a:t>
            </a:r>
          </a:p>
          <a:p>
            <a:pPr marL="666750" lvl="1" indent="-2381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Sensorische Anpassung bei Fixationsdisparation</a:t>
            </a:r>
            <a:r>
              <a:rPr kumimoji="1" lang="de-DE" sz="2600">
                <a:solidFill>
                  <a:srgbClr val="969696"/>
                </a:solidFill>
              </a:rPr>
              <a:t> 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>
                <a:solidFill>
                  <a:srgbClr val="969696"/>
                </a:solidFill>
              </a:rPr>
              <a:t>Fixationsdisparation 1. Art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/>
              <a:t>Fixationsdisparation 2. Art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Lebenslauf einer WF an einem Beispiel</a:t>
            </a:r>
            <a:endParaRPr kumimoji="1" lang="de-DE" sz="2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smtClean="0"/>
              <a:t>Zur Erinnerung:</a:t>
            </a:r>
            <a:br>
              <a:rPr lang="de-DE" sz="2600" smtClean="0"/>
            </a:br>
            <a:r>
              <a:rPr lang="de-DE" sz="2600" smtClean="0"/>
              <a:t>Fixationsdisparation 1. Art</a:t>
            </a:r>
            <a:endParaRPr lang="de-DE" sz="3000" smtClean="0"/>
          </a:p>
        </p:txBody>
      </p:sp>
      <p:sp>
        <p:nvSpPr>
          <p:cNvPr id="65539" name="Rectangle 1027"/>
          <p:cNvSpPr>
            <a:spLocks noChangeArrowheads="1"/>
          </p:cNvSpPr>
          <p:nvPr/>
        </p:nvSpPr>
        <p:spPr bwMode="auto">
          <a:xfrm>
            <a:off x="381000" y="1524000"/>
            <a:ext cx="817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2400"/>
              <a:t>Situation bei </a:t>
            </a:r>
            <a:r>
              <a:rPr kumimoji="1" lang="de-DE" sz="2400" u="sng"/>
              <a:t>An</a:t>
            </a:r>
            <a:r>
              <a:rPr kumimoji="1" lang="de-DE" sz="2400"/>
              <a:t>wesenheit von Fusionsreizen: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62000" y="2292350"/>
            <a:ext cx="7961313" cy="4100513"/>
            <a:chOff x="480" y="1444"/>
            <a:chExt cx="5015" cy="2583"/>
          </a:xfrm>
        </p:grpSpPr>
        <p:sp>
          <p:nvSpPr>
            <p:cNvPr id="65542" name="Oval 1029"/>
            <p:cNvSpPr>
              <a:spLocks noChangeAspect="1" noChangeArrowheads="1"/>
            </p:cNvSpPr>
            <p:nvPr/>
          </p:nvSpPr>
          <p:spPr bwMode="auto">
            <a:xfrm>
              <a:off x="725" y="3403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43" name="Oval 1030"/>
            <p:cNvSpPr>
              <a:spLocks noChangeAspect="1" noChangeArrowheads="1"/>
            </p:cNvSpPr>
            <p:nvPr/>
          </p:nvSpPr>
          <p:spPr bwMode="auto">
            <a:xfrm>
              <a:off x="480" y="2903"/>
              <a:ext cx="528" cy="5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44" name="Oval 1031"/>
            <p:cNvSpPr>
              <a:spLocks noChangeAspect="1" noChangeArrowheads="1"/>
            </p:cNvSpPr>
            <p:nvPr/>
          </p:nvSpPr>
          <p:spPr bwMode="auto">
            <a:xfrm>
              <a:off x="2231" y="3756"/>
              <a:ext cx="135" cy="5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45" name="Oval 1032"/>
            <p:cNvSpPr>
              <a:spLocks noChangeAspect="1" noChangeArrowheads="1"/>
            </p:cNvSpPr>
            <p:nvPr/>
          </p:nvSpPr>
          <p:spPr bwMode="auto">
            <a:xfrm>
              <a:off x="2278" y="3391"/>
              <a:ext cx="47" cy="4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46" name="Oval 1033"/>
            <p:cNvSpPr>
              <a:spLocks noChangeAspect="1" noChangeArrowheads="1"/>
            </p:cNvSpPr>
            <p:nvPr/>
          </p:nvSpPr>
          <p:spPr bwMode="auto">
            <a:xfrm>
              <a:off x="1991" y="2901"/>
              <a:ext cx="528" cy="5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47" name="Line 1034"/>
            <p:cNvSpPr>
              <a:spLocks noChangeAspect="1" noChangeShapeType="1"/>
            </p:cNvSpPr>
            <p:nvPr/>
          </p:nvSpPr>
          <p:spPr bwMode="auto">
            <a:xfrm flipH="1" flipV="1">
              <a:off x="2253" y="1544"/>
              <a:ext cx="0" cy="187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5548" name="Group 1035"/>
            <p:cNvGrpSpPr>
              <a:grpSpLocks noChangeAspect="1"/>
            </p:cNvGrpSpPr>
            <p:nvPr/>
          </p:nvGrpSpPr>
          <p:grpSpPr bwMode="auto">
            <a:xfrm>
              <a:off x="505" y="3536"/>
              <a:ext cx="484" cy="485"/>
              <a:chOff x="-236" y="0"/>
              <a:chExt cx="20472" cy="20000"/>
            </a:xfrm>
          </p:grpSpPr>
          <p:sp>
            <p:nvSpPr>
              <p:cNvPr id="65575" name="Line 1036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76" name="Line 1037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5549" name="Group 1038"/>
            <p:cNvGrpSpPr>
              <a:grpSpLocks noChangeAspect="1"/>
            </p:cNvGrpSpPr>
            <p:nvPr/>
          </p:nvGrpSpPr>
          <p:grpSpPr bwMode="auto">
            <a:xfrm>
              <a:off x="2057" y="3541"/>
              <a:ext cx="484" cy="486"/>
              <a:chOff x="-236" y="0"/>
              <a:chExt cx="20472" cy="20000"/>
            </a:xfrm>
          </p:grpSpPr>
          <p:sp>
            <p:nvSpPr>
              <p:cNvPr id="65573" name="Line 1039"/>
              <p:cNvSpPr>
                <a:spLocks noChangeAspect="1" noChangeShapeType="1"/>
              </p:cNvSpPr>
              <p:nvPr/>
            </p:nvSpPr>
            <p:spPr bwMode="auto">
              <a:xfrm>
                <a:off x="9988" y="0"/>
                <a:ext cx="24" cy="20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74" name="Line 1040"/>
              <p:cNvSpPr>
                <a:spLocks noChangeAspect="1" noChangeShapeType="1"/>
              </p:cNvSpPr>
              <p:nvPr/>
            </p:nvSpPr>
            <p:spPr bwMode="auto">
              <a:xfrm flipH="1">
                <a:off x="-236" y="9965"/>
                <a:ext cx="2047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5550" name="Oval 1041"/>
            <p:cNvSpPr>
              <a:spLocks noChangeAspect="1" noChangeArrowheads="1"/>
            </p:cNvSpPr>
            <p:nvPr/>
          </p:nvSpPr>
          <p:spPr bwMode="auto">
            <a:xfrm>
              <a:off x="1480" y="1529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51" name="Oval 1042"/>
            <p:cNvSpPr>
              <a:spLocks noChangeAspect="1" noChangeArrowheads="1"/>
            </p:cNvSpPr>
            <p:nvPr/>
          </p:nvSpPr>
          <p:spPr bwMode="auto">
            <a:xfrm>
              <a:off x="2228" y="3764"/>
              <a:ext cx="48" cy="49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52" name="Oval 1043"/>
            <p:cNvSpPr>
              <a:spLocks noChangeAspect="1" noChangeArrowheads="1"/>
            </p:cNvSpPr>
            <p:nvPr/>
          </p:nvSpPr>
          <p:spPr bwMode="auto">
            <a:xfrm>
              <a:off x="721" y="3755"/>
              <a:ext cx="49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53" name="Oval 1044"/>
            <p:cNvSpPr>
              <a:spLocks noChangeAspect="1" noChangeArrowheads="1"/>
            </p:cNvSpPr>
            <p:nvPr/>
          </p:nvSpPr>
          <p:spPr bwMode="auto">
            <a:xfrm>
              <a:off x="3280" y="1533"/>
              <a:ext cx="48" cy="50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54" name="Rectangle 1045"/>
            <p:cNvSpPr>
              <a:spLocks noChangeAspect="1" noChangeArrowheads="1"/>
            </p:cNvSpPr>
            <p:nvPr/>
          </p:nvSpPr>
          <p:spPr bwMode="auto">
            <a:xfrm>
              <a:off x="3499" y="1444"/>
              <a:ext cx="1866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angeblicktes fernes Objekt (Fusionsreiz)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5555" name="Rectangle 1046"/>
            <p:cNvSpPr>
              <a:spLocks noChangeAspect="1" noChangeArrowheads="1"/>
            </p:cNvSpPr>
            <p:nvPr/>
          </p:nvSpPr>
          <p:spPr bwMode="auto">
            <a:xfrm>
              <a:off x="3487" y="3680"/>
              <a:ext cx="1787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/>
                <a:t>Blick von hinten auf den Augenhintergrund</a:t>
              </a:r>
              <a:endParaRPr lang="de-DE" sz="1000">
                <a:latin typeface="Times New Roman" pitchFamily="18" charset="0"/>
              </a:endParaRPr>
            </a:p>
          </p:txBody>
        </p:sp>
        <p:sp>
          <p:nvSpPr>
            <p:cNvPr id="65556" name="Line 1047"/>
            <p:cNvSpPr>
              <a:spLocks noChangeAspect="1" noChangeShapeType="1"/>
            </p:cNvSpPr>
            <p:nvPr/>
          </p:nvSpPr>
          <p:spPr bwMode="auto">
            <a:xfrm>
              <a:off x="3214" y="2499"/>
              <a:ext cx="196" cy="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57" name="Rectangle 1048"/>
            <p:cNvSpPr>
              <a:spLocks noChangeAspect="1" noChangeArrowheads="1"/>
            </p:cNvSpPr>
            <p:nvPr/>
          </p:nvSpPr>
          <p:spPr bwMode="auto">
            <a:xfrm>
              <a:off x="3494" y="2835"/>
              <a:ext cx="20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Hauptstrahl des </a:t>
              </a:r>
              <a:br>
                <a:rPr lang="de-DE"/>
              </a:br>
              <a:r>
                <a:rPr lang="de-DE"/>
                <a:t>abbildenden Lichtbündels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5558" name="Line 1049"/>
            <p:cNvSpPr>
              <a:spLocks noChangeAspect="1" noChangeShapeType="1"/>
            </p:cNvSpPr>
            <p:nvPr/>
          </p:nvSpPr>
          <p:spPr bwMode="auto">
            <a:xfrm>
              <a:off x="3210" y="3030"/>
              <a:ext cx="210" cy="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59" name="Oval 1050"/>
            <p:cNvSpPr>
              <a:spLocks noChangeAspect="1" noChangeArrowheads="1"/>
            </p:cNvSpPr>
            <p:nvPr/>
          </p:nvSpPr>
          <p:spPr bwMode="auto">
            <a:xfrm>
              <a:off x="3234" y="3400"/>
              <a:ext cx="134" cy="58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60" name="Rectangle 1051"/>
            <p:cNvSpPr>
              <a:spLocks noChangeAspect="1" noChangeArrowheads="1"/>
            </p:cNvSpPr>
            <p:nvPr/>
          </p:nvSpPr>
          <p:spPr bwMode="auto">
            <a:xfrm>
              <a:off x="3494" y="3321"/>
              <a:ext cx="111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Panumbereich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5561" name="Line 1052"/>
            <p:cNvSpPr>
              <a:spLocks noChangeAspect="1" noChangeShapeType="1"/>
            </p:cNvSpPr>
            <p:nvPr/>
          </p:nvSpPr>
          <p:spPr bwMode="auto">
            <a:xfrm flipH="1" flipV="1">
              <a:off x="3162" y="3785"/>
              <a:ext cx="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62" name="Rectangle 1053"/>
            <p:cNvSpPr>
              <a:spLocks noChangeAspect="1" noChangeArrowheads="1"/>
            </p:cNvSpPr>
            <p:nvPr/>
          </p:nvSpPr>
          <p:spPr bwMode="auto">
            <a:xfrm>
              <a:off x="3499" y="2395"/>
              <a:ext cx="178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bei voller </a:t>
              </a:r>
              <a:br>
                <a:rPr lang="de-DE"/>
              </a:br>
              <a:r>
                <a:rPr lang="de-DE"/>
                <a:t>motorischer Kompensation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5563" name="Text Box 1054"/>
            <p:cNvSpPr txBox="1">
              <a:spLocks noChangeAspect="1" noChangeArrowheads="1"/>
            </p:cNvSpPr>
            <p:nvPr/>
          </p:nvSpPr>
          <p:spPr bwMode="auto">
            <a:xfrm rot="-927827">
              <a:off x="1824" y="1779"/>
              <a:ext cx="3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200"/>
                <a:t>MOT</a:t>
              </a:r>
              <a:endParaRPr lang="de-DE" sz="1200">
                <a:latin typeface="Times New Roman" pitchFamily="18" charset="0"/>
              </a:endParaRPr>
            </a:p>
          </p:txBody>
        </p:sp>
        <p:sp>
          <p:nvSpPr>
            <p:cNvPr id="65564" name="Line 1055"/>
            <p:cNvSpPr>
              <a:spLocks noChangeShapeType="1"/>
            </p:cNvSpPr>
            <p:nvPr/>
          </p:nvSpPr>
          <p:spPr bwMode="auto">
            <a:xfrm rot="-400140">
              <a:off x="2077" y="2951"/>
              <a:ext cx="30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65" name="Line 1056"/>
            <p:cNvSpPr>
              <a:spLocks noChangeAspect="1" noChangeShapeType="1"/>
            </p:cNvSpPr>
            <p:nvPr/>
          </p:nvSpPr>
          <p:spPr bwMode="auto">
            <a:xfrm>
              <a:off x="1727" y="1549"/>
              <a:ext cx="658" cy="1853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66" name="Arc 1057"/>
            <p:cNvSpPr>
              <a:spLocks noChangeAspect="1"/>
            </p:cNvSpPr>
            <p:nvPr/>
          </p:nvSpPr>
          <p:spPr bwMode="auto">
            <a:xfrm flipH="1">
              <a:off x="1896" y="1935"/>
              <a:ext cx="631" cy="207"/>
            </a:xfrm>
            <a:custGeom>
              <a:avLst/>
              <a:gdLst>
                <a:gd name="T0" fmla="*/ 413 w 18489"/>
                <a:gd name="T1" fmla="*/ 0 h 17882"/>
                <a:gd name="T2" fmla="*/ 631 w 18489"/>
                <a:gd name="T3" fmla="*/ 78 h 17882"/>
                <a:gd name="T4" fmla="*/ 0 w 18489"/>
                <a:gd name="T5" fmla="*/ 207 h 17882"/>
                <a:gd name="T6" fmla="*/ 0 60000 65536"/>
                <a:gd name="T7" fmla="*/ 0 60000 65536"/>
                <a:gd name="T8" fmla="*/ 0 60000 65536"/>
                <a:gd name="T9" fmla="*/ 0 w 18489"/>
                <a:gd name="T10" fmla="*/ 0 h 17882"/>
                <a:gd name="T11" fmla="*/ 18489 w 18489"/>
                <a:gd name="T12" fmla="*/ 17882 h 178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89" h="17882" fill="none" extrusionOk="0">
                  <a:moveTo>
                    <a:pt x="12115" y="0"/>
                  </a:moveTo>
                  <a:cubicBezTo>
                    <a:pt x="14700" y="1751"/>
                    <a:pt x="16875" y="4042"/>
                    <a:pt x="18489" y="6714"/>
                  </a:cubicBezTo>
                </a:path>
                <a:path w="18489" h="17882" stroke="0" extrusionOk="0">
                  <a:moveTo>
                    <a:pt x="12115" y="0"/>
                  </a:moveTo>
                  <a:cubicBezTo>
                    <a:pt x="14700" y="1751"/>
                    <a:pt x="16875" y="4042"/>
                    <a:pt x="18489" y="6714"/>
                  </a:cubicBezTo>
                  <a:lnTo>
                    <a:pt x="0" y="1788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67" name="Rectangle 1058"/>
            <p:cNvSpPr>
              <a:spLocks noChangeAspect="1" noChangeArrowheads="1"/>
            </p:cNvSpPr>
            <p:nvPr/>
          </p:nvSpPr>
          <p:spPr bwMode="auto">
            <a:xfrm>
              <a:off x="3494" y="1910"/>
              <a:ext cx="149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de-DE"/>
                <a:t>Fixierlinienstellung in der </a:t>
              </a:r>
              <a:br>
                <a:rPr lang="de-DE"/>
              </a:br>
              <a:r>
                <a:rPr lang="de-DE"/>
                <a:t>Vergenz-Ruhestellung</a:t>
              </a:r>
              <a:endParaRPr lang="de-DE" sz="1000">
                <a:latin typeface="Arial" pitchFamily="34" charset="0"/>
              </a:endParaRPr>
            </a:p>
          </p:txBody>
        </p:sp>
        <p:sp>
          <p:nvSpPr>
            <p:cNvPr id="65568" name="Line 1059"/>
            <p:cNvSpPr>
              <a:spLocks noChangeAspect="1" noChangeShapeType="1"/>
            </p:cNvSpPr>
            <p:nvPr/>
          </p:nvSpPr>
          <p:spPr bwMode="auto">
            <a:xfrm>
              <a:off x="3219" y="2120"/>
              <a:ext cx="196" cy="1"/>
            </a:xfrm>
            <a:prstGeom prst="line">
              <a:avLst/>
            </a:prstGeom>
            <a:noFill/>
            <a:ln w="9525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69" name="Line 1060"/>
            <p:cNvSpPr>
              <a:spLocks noChangeAspect="1" noChangeShapeType="1"/>
            </p:cNvSpPr>
            <p:nvPr/>
          </p:nvSpPr>
          <p:spPr bwMode="auto">
            <a:xfrm flipV="1">
              <a:off x="747" y="1538"/>
              <a:ext cx="0" cy="189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70" name="Line 1061"/>
            <p:cNvSpPr>
              <a:spLocks noChangeAspect="1" noChangeShapeType="1"/>
            </p:cNvSpPr>
            <p:nvPr/>
          </p:nvSpPr>
          <p:spPr bwMode="auto">
            <a:xfrm flipV="1">
              <a:off x="747" y="1548"/>
              <a:ext cx="0" cy="187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71" name="Line 1062"/>
            <p:cNvSpPr>
              <a:spLocks noChangeShapeType="1"/>
            </p:cNvSpPr>
            <p:nvPr/>
          </p:nvSpPr>
          <p:spPr bwMode="auto">
            <a:xfrm>
              <a:off x="591" y="295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572" name="Line 1063"/>
            <p:cNvSpPr>
              <a:spLocks noChangeAspect="1" noChangeShapeType="1"/>
            </p:cNvSpPr>
            <p:nvPr/>
          </p:nvSpPr>
          <p:spPr bwMode="auto">
            <a:xfrm rot="21167788" flipV="1">
              <a:off x="2183" y="1535"/>
              <a:ext cx="1" cy="18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4056" name="Rectangle 1064"/>
          <p:cNvSpPr>
            <a:spLocks noChangeAspect="1" noChangeArrowheads="1"/>
          </p:cNvSpPr>
          <p:nvPr/>
        </p:nvSpPr>
        <p:spPr bwMode="auto">
          <a:xfrm>
            <a:off x="3219450" y="5562600"/>
            <a:ext cx="885825" cy="885825"/>
          </a:xfrm>
          <a:prstGeom prst="rect">
            <a:avLst/>
          </a:prstGeom>
          <a:noFill/>
          <a:ln w="28575">
            <a:solidFill>
              <a:srgbClr val="0033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5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052"/>
          <p:cNvGrpSpPr>
            <a:grpSpLocks/>
          </p:cNvGrpSpPr>
          <p:nvPr/>
        </p:nvGrpSpPr>
        <p:grpSpPr bwMode="auto">
          <a:xfrm>
            <a:off x="2771775" y="2743200"/>
            <a:ext cx="6219825" cy="3598863"/>
            <a:chOff x="1746" y="1728"/>
            <a:chExt cx="3918" cy="2267"/>
          </a:xfrm>
        </p:grpSpPr>
        <p:sp>
          <p:nvSpPr>
            <p:cNvPr id="66572" name="Rectangle 1026"/>
            <p:cNvSpPr>
              <a:spLocks noChangeAspect="1" noChangeArrowheads="1"/>
            </p:cNvSpPr>
            <p:nvPr/>
          </p:nvSpPr>
          <p:spPr bwMode="auto">
            <a:xfrm>
              <a:off x="1746" y="1728"/>
              <a:ext cx="2267" cy="2267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6573" name="Group 1027"/>
            <p:cNvGrpSpPr>
              <a:grpSpLocks/>
            </p:cNvGrpSpPr>
            <p:nvPr/>
          </p:nvGrpSpPr>
          <p:grpSpPr bwMode="auto">
            <a:xfrm>
              <a:off x="1964" y="1776"/>
              <a:ext cx="3700" cy="1942"/>
              <a:chOff x="1964" y="1776"/>
              <a:chExt cx="3700" cy="1942"/>
            </a:xfrm>
          </p:grpSpPr>
          <p:grpSp>
            <p:nvGrpSpPr>
              <p:cNvPr id="66574" name="Group 1028"/>
              <p:cNvGrpSpPr>
                <a:grpSpLocks/>
              </p:cNvGrpSpPr>
              <p:nvPr/>
            </p:nvGrpSpPr>
            <p:grpSpPr bwMode="auto">
              <a:xfrm>
                <a:off x="1964" y="1878"/>
                <a:ext cx="1830" cy="1840"/>
                <a:chOff x="1964" y="1878"/>
                <a:chExt cx="1830" cy="1840"/>
              </a:xfrm>
            </p:grpSpPr>
            <p:grpSp>
              <p:nvGrpSpPr>
                <p:cNvPr id="66583" name="Group 1029"/>
                <p:cNvGrpSpPr>
                  <a:grpSpLocks/>
                </p:cNvGrpSpPr>
                <p:nvPr/>
              </p:nvGrpSpPr>
              <p:grpSpPr bwMode="auto">
                <a:xfrm>
                  <a:off x="1964" y="1878"/>
                  <a:ext cx="1830" cy="1840"/>
                  <a:chOff x="1964" y="1878"/>
                  <a:chExt cx="1830" cy="1840"/>
                </a:xfrm>
              </p:grpSpPr>
              <p:sp>
                <p:nvSpPr>
                  <p:cNvPr id="66585" name="Oval 10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22" y="2685"/>
                    <a:ext cx="509" cy="218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66586" name="Group 10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64" y="1878"/>
                    <a:ext cx="1830" cy="1840"/>
                    <a:chOff x="-236" y="0"/>
                    <a:chExt cx="20472" cy="20000"/>
                  </a:xfrm>
                </p:grpSpPr>
                <p:sp>
                  <p:nvSpPr>
                    <p:cNvPr id="66587" name="Line 10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988" y="0"/>
                      <a:ext cx="24" cy="20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588" name="Line 10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-236" y="9965"/>
                      <a:ext cx="20472" cy="2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6584" name="Oval 1034"/>
                <p:cNvSpPr>
                  <a:spLocks noChangeAspect="1" noChangeArrowheads="1"/>
                </p:cNvSpPr>
                <p:nvPr/>
              </p:nvSpPr>
              <p:spPr bwMode="auto">
                <a:xfrm>
                  <a:off x="2625" y="2736"/>
                  <a:ext cx="113" cy="113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6575" name="Group 1035"/>
              <p:cNvGrpSpPr>
                <a:grpSpLocks/>
              </p:cNvGrpSpPr>
              <p:nvPr/>
            </p:nvGrpSpPr>
            <p:grpSpPr bwMode="auto">
              <a:xfrm>
                <a:off x="4032" y="1776"/>
                <a:ext cx="1440" cy="346"/>
                <a:chOff x="4032" y="2016"/>
                <a:chExt cx="1440" cy="346"/>
              </a:xfrm>
            </p:grpSpPr>
            <p:sp>
              <p:nvSpPr>
                <p:cNvPr id="66580" name="Oval 1036"/>
                <p:cNvSpPr>
                  <a:spLocks noChangeAspect="1" noChangeArrowheads="1"/>
                </p:cNvSpPr>
                <p:nvPr/>
              </p:nvSpPr>
              <p:spPr bwMode="auto">
                <a:xfrm>
                  <a:off x="4032" y="2142"/>
                  <a:ext cx="218" cy="93"/>
                </a:xfrm>
                <a:prstGeom prst="ellipse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6581" name="Rectangle 1037"/>
                <p:cNvSpPr>
                  <a:spLocks noChangeArrowheads="1"/>
                </p:cNvSpPr>
                <p:nvPr/>
              </p:nvSpPr>
              <p:spPr bwMode="auto">
                <a:xfrm>
                  <a:off x="4428" y="2016"/>
                  <a:ext cx="10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de-DE" sz="1800">
                      <a:latin typeface="Arial" pitchFamily="34" charset="0"/>
                    </a:rPr>
                    <a:t>zentraler</a:t>
                  </a:r>
                  <a:br>
                    <a:rPr lang="de-DE" sz="1800">
                      <a:latin typeface="Arial" pitchFamily="34" charset="0"/>
                    </a:rPr>
                  </a:br>
                  <a:r>
                    <a:rPr lang="de-DE" sz="1800">
                      <a:latin typeface="Arial" pitchFamily="34" charset="0"/>
                    </a:rPr>
                    <a:t>Panumbereich</a:t>
                  </a:r>
                  <a:endParaRPr lang="de-DE" sz="1000">
                    <a:latin typeface="Arial" pitchFamily="34" charset="0"/>
                  </a:endParaRPr>
                </a:p>
              </p:txBody>
            </p:sp>
            <p:sp>
              <p:nvSpPr>
                <p:cNvPr id="66582" name="AutoShape 1038"/>
                <p:cNvSpPr>
                  <a:spLocks/>
                </p:cNvSpPr>
                <p:nvPr/>
              </p:nvSpPr>
              <p:spPr bwMode="auto">
                <a:xfrm>
                  <a:off x="4320" y="2046"/>
                  <a:ext cx="48" cy="288"/>
                </a:xfrm>
                <a:prstGeom prst="leftBrace">
                  <a:avLst>
                    <a:gd name="adj1" fmla="val 50000"/>
                    <a:gd name="adj2" fmla="val 50000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6576" name="Group 1039"/>
              <p:cNvGrpSpPr>
                <a:grpSpLocks/>
              </p:cNvGrpSpPr>
              <p:nvPr/>
            </p:nvGrpSpPr>
            <p:grpSpPr bwMode="auto">
              <a:xfrm>
                <a:off x="4032" y="2370"/>
                <a:ext cx="1632" cy="865"/>
                <a:chOff x="4032" y="2370"/>
                <a:chExt cx="1632" cy="865"/>
              </a:xfrm>
            </p:grpSpPr>
            <p:sp>
              <p:nvSpPr>
                <p:cNvPr id="66577" name="Rectangle 1040"/>
                <p:cNvSpPr>
                  <a:spLocks noChangeArrowheads="1"/>
                </p:cNvSpPr>
                <p:nvPr/>
              </p:nvSpPr>
              <p:spPr bwMode="auto">
                <a:xfrm>
                  <a:off x="4427" y="2370"/>
                  <a:ext cx="1237" cy="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de-DE" sz="1800">
                      <a:latin typeface="Arial" pitchFamily="34" charset="0"/>
                    </a:rPr>
                    <a:t>Blick von hinten </a:t>
                  </a:r>
                  <a:br>
                    <a:rPr lang="de-DE" sz="1800">
                      <a:latin typeface="Arial" pitchFamily="34" charset="0"/>
                    </a:rPr>
                  </a:br>
                  <a:r>
                    <a:rPr lang="de-DE" sz="1800">
                      <a:latin typeface="Arial" pitchFamily="34" charset="0"/>
                    </a:rPr>
                    <a:t>auf den Augenhintergrund</a:t>
                  </a:r>
                  <a:br>
                    <a:rPr lang="de-DE" sz="1800">
                      <a:latin typeface="Arial" pitchFamily="34" charset="0"/>
                    </a:rPr>
                  </a:br>
                  <a:r>
                    <a:rPr lang="de-DE" sz="1800">
                      <a:latin typeface="Arial" pitchFamily="34" charset="0"/>
                    </a:rPr>
                    <a:t>des abweichenden Auges</a:t>
                  </a:r>
                  <a:r>
                    <a:rPr lang="de-DE">
                      <a:latin typeface="Arial" pitchFamily="34" charset="0"/>
                    </a:rPr>
                    <a:t> </a:t>
                  </a:r>
                </a:p>
              </p:txBody>
            </p:sp>
            <p:sp>
              <p:nvSpPr>
                <p:cNvPr id="66578" name="Line 1041"/>
                <p:cNvSpPr>
                  <a:spLocks noChangeShapeType="1"/>
                </p:cNvSpPr>
                <p:nvPr/>
              </p:nvSpPr>
              <p:spPr bwMode="auto">
                <a:xfrm flipH="1" flipV="1">
                  <a:off x="4032" y="2796"/>
                  <a:ext cx="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579" name="AutoShape 1042"/>
                <p:cNvSpPr>
                  <a:spLocks/>
                </p:cNvSpPr>
                <p:nvPr/>
              </p:nvSpPr>
              <p:spPr bwMode="auto">
                <a:xfrm>
                  <a:off x="4320" y="2370"/>
                  <a:ext cx="48" cy="861"/>
                </a:xfrm>
                <a:prstGeom prst="leftBrace">
                  <a:avLst>
                    <a:gd name="adj1" fmla="val 149479"/>
                    <a:gd name="adj2" fmla="val 50000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9" name="Group 1043"/>
          <p:cNvGrpSpPr>
            <a:grpSpLocks/>
          </p:cNvGrpSpPr>
          <p:nvPr/>
        </p:nvGrpSpPr>
        <p:grpSpPr bwMode="auto">
          <a:xfrm>
            <a:off x="647700" y="4452938"/>
            <a:ext cx="3925888" cy="1319212"/>
            <a:chOff x="408" y="2805"/>
            <a:chExt cx="2473" cy="831"/>
          </a:xfrm>
        </p:grpSpPr>
        <p:sp>
          <p:nvSpPr>
            <p:cNvPr id="66569" name="Line 1044"/>
            <p:cNvSpPr>
              <a:spLocks noChangeShapeType="1"/>
            </p:cNvSpPr>
            <p:nvPr/>
          </p:nvSpPr>
          <p:spPr bwMode="auto">
            <a:xfrm rot="129329" flipV="1">
              <a:off x="1739" y="2839"/>
              <a:ext cx="1009" cy="60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none" w="med" len="lg"/>
            </a:ln>
          </p:spPr>
          <p:txBody>
            <a:bodyPr rIns="54000" anchor="ctr">
              <a:spAutoFit/>
            </a:bodyPr>
            <a:lstStyle/>
            <a:p>
              <a:endParaRPr lang="de-DE"/>
            </a:p>
          </p:txBody>
        </p:sp>
        <p:sp>
          <p:nvSpPr>
            <p:cNvPr id="66570" name="Text Box 1045"/>
            <p:cNvSpPr txBox="1">
              <a:spLocks noChangeArrowheads="1"/>
            </p:cNvSpPr>
            <p:nvPr/>
          </p:nvSpPr>
          <p:spPr bwMode="auto">
            <a:xfrm>
              <a:off x="408" y="3178"/>
              <a:ext cx="1320" cy="45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54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/>
                <a:t>Korrespondenz-zentrum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66571" name="Line 1046"/>
            <p:cNvSpPr>
              <a:spLocks noChangeShapeType="1"/>
            </p:cNvSpPr>
            <p:nvPr/>
          </p:nvSpPr>
          <p:spPr bwMode="auto">
            <a:xfrm rot="21303903" flipV="1">
              <a:off x="2754" y="2805"/>
              <a:ext cx="127" cy="56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lg"/>
            </a:ln>
          </p:spPr>
          <p:txBody>
            <a:bodyPr rIns="540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66564" name="Rectangle 1047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  <a:noFill/>
        </p:spPr>
        <p:txBody>
          <a:bodyPr/>
          <a:lstStyle/>
          <a:p>
            <a:r>
              <a:rPr lang="de-DE" sz="3000" smtClean="0"/>
              <a:t>Fixationsdisparation </a:t>
            </a:r>
            <a:r>
              <a:rPr lang="de-DE" sz="3000" u="sng" smtClean="0"/>
              <a:t>1. Art</a:t>
            </a:r>
            <a:endParaRPr lang="de-DE" sz="3000" smtClean="0"/>
          </a:p>
        </p:txBody>
      </p:sp>
      <p:grpSp>
        <p:nvGrpSpPr>
          <p:cNvPr id="10" name="Group 1048"/>
          <p:cNvGrpSpPr>
            <a:grpSpLocks/>
          </p:cNvGrpSpPr>
          <p:nvPr/>
        </p:nvGrpSpPr>
        <p:grpSpPr bwMode="auto">
          <a:xfrm>
            <a:off x="646113" y="2990850"/>
            <a:ext cx="3609975" cy="1447800"/>
            <a:chOff x="407" y="1884"/>
            <a:chExt cx="2274" cy="912"/>
          </a:xfrm>
        </p:grpSpPr>
        <p:sp>
          <p:nvSpPr>
            <p:cNvPr id="66567" name="Text Box 1049"/>
            <p:cNvSpPr txBox="1">
              <a:spLocks noChangeArrowheads="1"/>
            </p:cNvSpPr>
            <p:nvPr/>
          </p:nvSpPr>
          <p:spPr bwMode="auto">
            <a:xfrm>
              <a:off x="407" y="1884"/>
              <a:ext cx="1321" cy="6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/>
                <a:t>Bildort des angeblickten Objektpunkts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66568" name="Line 1050"/>
            <p:cNvSpPr>
              <a:spLocks noChangeShapeType="1"/>
            </p:cNvSpPr>
            <p:nvPr/>
          </p:nvSpPr>
          <p:spPr bwMode="auto">
            <a:xfrm>
              <a:off x="1728" y="2208"/>
              <a:ext cx="953" cy="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5067" name="Rectangle 1051"/>
          <p:cNvSpPr>
            <a:spLocks noChangeArrowheads="1"/>
          </p:cNvSpPr>
          <p:nvPr/>
        </p:nvSpPr>
        <p:spPr bwMode="auto">
          <a:xfrm>
            <a:off x="381000" y="1524000"/>
            <a:ext cx="817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2400"/>
              <a:t>Bizentrale Korrespondenz: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  <a:noFill/>
        </p:spPr>
        <p:txBody>
          <a:bodyPr/>
          <a:lstStyle/>
          <a:p>
            <a:r>
              <a:rPr lang="de-DE" sz="3000" smtClean="0"/>
              <a:t>Fixationsdisparation </a:t>
            </a:r>
            <a:r>
              <a:rPr lang="de-DE" sz="3000" u="sng" smtClean="0"/>
              <a:t>2. Art</a:t>
            </a:r>
            <a:endParaRPr lang="de-DE" sz="3000" smtClean="0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646113" y="2819400"/>
            <a:ext cx="8345487" cy="3082925"/>
            <a:chOff x="407" y="1776"/>
            <a:chExt cx="5257" cy="1942"/>
          </a:xfrm>
        </p:grpSpPr>
        <p:grpSp>
          <p:nvGrpSpPr>
            <p:cNvPr id="67594" name="Group 4"/>
            <p:cNvGrpSpPr>
              <a:grpSpLocks/>
            </p:cNvGrpSpPr>
            <p:nvPr/>
          </p:nvGrpSpPr>
          <p:grpSpPr bwMode="auto">
            <a:xfrm>
              <a:off x="1964" y="1776"/>
              <a:ext cx="3700" cy="1942"/>
              <a:chOff x="1964" y="1776"/>
              <a:chExt cx="3700" cy="1942"/>
            </a:xfrm>
          </p:grpSpPr>
          <p:grpSp>
            <p:nvGrpSpPr>
              <p:cNvPr id="67598" name="Group 5"/>
              <p:cNvGrpSpPr>
                <a:grpSpLocks/>
              </p:cNvGrpSpPr>
              <p:nvPr/>
            </p:nvGrpSpPr>
            <p:grpSpPr bwMode="auto">
              <a:xfrm>
                <a:off x="1964" y="1878"/>
                <a:ext cx="1830" cy="1840"/>
                <a:chOff x="1964" y="1878"/>
                <a:chExt cx="1830" cy="1840"/>
              </a:xfrm>
            </p:grpSpPr>
            <p:grpSp>
              <p:nvGrpSpPr>
                <p:cNvPr id="67607" name="Group 6"/>
                <p:cNvGrpSpPr>
                  <a:grpSpLocks/>
                </p:cNvGrpSpPr>
                <p:nvPr/>
              </p:nvGrpSpPr>
              <p:grpSpPr bwMode="auto">
                <a:xfrm>
                  <a:off x="1964" y="1878"/>
                  <a:ext cx="1830" cy="1840"/>
                  <a:chOff x="1964" y="1878"/>
                  <a:chExt cx="1830" cy="1840"/>
                </a:xfrm>
              </p:grpSpPr>
              <p:sp>
                <p:nvSpPr>
                  <p:cNvPr id="67609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22" y="2685"/>
                    <a:ext cx="509" cy="218"/>
                  </a:xfrm>
                  <a:prstGeom prst="ellipse">
                    <a:avLst/>
                  </a:prstGeom>
                  <a:solidFill>
                    <a:srgbClr val="66FF66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6761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64" y="1878"/>
                    <a:ext cx="1830" cy="1840"/>
                    <a:chOff x="-236" y="0"/>
                    <a:chExt cx="20472" cy="20000"/>
                  </a:xfrm>
                </p:grpSpPr>
                <p:sp>
                  <p:nvSpPr>
                    <p:cNvPr id="6761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988" y="0"/>
                      <a:ext cx="24" cy="200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61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-236" y="9965"/>
                      <a:ext cx="20472" cy="2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760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625" y="2736"/>
                  <a:ext cx="113" cy="113"/>
                </a:xfrm>
                <a:prstGeom prst="ellipse">
                  <a:avLst/>
                </a:prstGeom>
                <a:solidFill>
                  <a:srgbClr val="0066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7599" name="Group 12"/>
              <p:cNvGrpSpPr>
                <a:grpSpLocks/>
              </p:cNvGrpSpPr>
              <p:nvPr/>
            </p:nvGrpSpPr>
            <p:grpSpPr bwMode="auto">
              <a:xfrm>
                <a:off x="4032" y="1776"/>
                <a:ext cx="1440" cy="346"/>
                <a:chOff x="4032" y="2016"/>
                <a:chExt cx="1440" cy="346"/>
              </a:xfrm>
            </p:grpSpPr>
            <p:sp>
              <p:nvSpPr>
                <p:cNvPr id="67604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032" y="2142"/>
                  <a:ext cx="218" cy="93"/>
                </a:xfrm>
                <a:prstGeom prst="ellipse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7605" name="Rectangle 14"/>
                <p:cNvSpPr>
                  <a:spLocks noChangeArrowheads="1"/>
                </p:cNvSpPr>
                <p:nvPr/>
              </p:nvSpPr>
              <p:spPr bwMode="auto">
                <a:xfrm>
                  <a:off x="4428" y="2016"/>
                  <a:ext cx="1044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de-DE" sz="1800">
                      <a:latin typeface="Arial" pitchFamily="34" charset="0"/>
                    </a:rPr>
                    <a:t>zentraler</a:t>
                  </a:r>
                  <a:br>
                    <a:rPr lang="de-DE" sz="1800">
                      <a:latin typeface="Arial" pitchFamily="34" charset="0"/>
                    </a:rPr>
                  </a:br>
                  <a:r>
                    <a:rPr lang="de-DE" sz="1800">
                      <a:latin typeface="Arial" pitchFamily="34" charset="0"/>
                    </a:rPr>
                    <a:t>Panumbereich</a:t>
                  </a:r>
                  <a:endParaRPr lang="de-DE" sz="1000">
                    <a:latin typeface="Arial" pitchFamily="34" charset="0"/>
                  </a:endParaRPr>
                </a:p>
              </p:txBody>
            </p:sp>
            <p:sp>
              <p:nvSpPr>
                <p:cNvPr id="67606" name="AutoShape 15"/>
                <p:cNvSpPr>
                  <a:spLocks/>
                </p:cNvSpPr>
                <p:nvPr/>
              </p:nvSpPr>
              <p:spPr bwMode="auto">
                <a:xfrm>
                  <a:off x="4320" y="2046"/>
                  <a:ext cx="48" cy="288"/>
                </a:xfrm>
                <a:prstGeom prst="leftBrace">
                  <a:avLst>
                    <a:gd name="adj1" fmla="val 50000"/>
                    <a:gd name="adj2" fmla="val 50000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7600" name="Group 16"/>
              <p:cNvGrpSpPr>
                <a:grpSpLocks/>
              </p:cNvGrpSpPr>
              <p:nvPr/>
            </p:nvGrpSpPr>
            <p:grpSpPr bwMode="auto">
              <a:xfrm>
                <a:off x="4032" y="2370"/>
                <a:ext cx="1632" cy="865"/>
                <a:chOff x="4032" y="2370"/>
                <a:chExt cx="1632" cy="865"/>
              </a:xfrm>
            </p:grpSpPr>
            <p:sp>
              <p:nvSpPr>
                <p:cNvPr id="67601" name="Rectangle 17"/>
                <p:cNvSpPr>
                  <a:spLocks noChangeArrowheads="1"/>
                </p:cNvSpPr>
                <p:nvPr/>
              </p:nvSpPr>
              <p:spPr bwMode="auto">
                <a:xfrm>
                  <a:off x="4427" y="2370"/>
                  <a:ext cx="1237" cy="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de-DE" sz="1800">
                      <a:latin typeface="Arial" pitchFamily="34" charset="0"/>
                    </a:rPr>
                    <a:t>Blick von hinten </a:t>
                  </a:r>
                  <a:br>
                    <a:rPr lang="de-DE" sz="1800">
                      <a:latin typeface="Arial" pitchFamily="34" charset="0"/>
                    </a:rPr>
                  </a:br>
                  <a:r>
                    <a:rPr lang="de-DE" sz="1800">
                      <a:latin typeface="Arial" pitchFamily="34" charset="0"/>
                    </a:rPr>
                    <a:t>auf den Augenhintergrund</a:t>
                  </a:r>
                  <a:br>
                    <a:rPr lang="de-DE" sz="1800">
                      <a:latin typeface="Arial" pitchFamily="34" charset="0"/>
                    </a:rPr>
                  </a:br>
                  <a:r>
                    <a:rPr lang="de-DE" sz="1800">
                      <a:latin typeface="Arial" pitchFamily="34" charset="0"/>
                    </a:rPr>
                    <a:t>des abweichenden Auges</a:t>
                  </a:r>
                  <a:r>
                    <a:rPr lang="de-DE">
                      <a:latin typeface="Arial" pitchFamily="34" charset="0"/>
                    </a:rPr>
                    <a:t> </a:t>
                  </a:r>
                </a:p>
              </p:txBody>
            </p:sp>
            <p:sp>
              <p:nvSpPr>
                <p:cNvPr id="67602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032" y="2796"/>
                  <a:ext cx="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603" name="AutoShape 19"/>
                <p:cNvSpPr>
                  <a:spLocks/>
                </p:cNvSpPr>
                <p:nvPr/>
              </p:nvSpPr>
              <p:spPr bwMode="auto">
                <a:xfrm>
                  <a:off x="4320" y="2370"/>
                  <a:ext cx="48" cy="861"/>
                </a:xfrm>
                <a:prstGeom prst="leftBrace">
                  <a:avLst>
                    <a:gd name="adj1" fmla="val 149479"/>
                    <a:gd name="adj2" fmla="val 50000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7595" name="Group 20"/>
            <p:cNvGrpSpPr>
              <a:grpSpLocks/>
            </p:cNvGrpSpPr>
            <p:nvPr/>
          </p:nvGrpSpPr>
          <p:grpSpPr bwMode="auto">
            <a:xfrm>
              <a:off x="407" y="1884"/>
              <a:ext cx="2274" cy="912"/>
              <a:chOff x="407" y="1884"/>
              <a:chExt cx="2274" cy="912"/>
            </a:xfrm>
          </p:grpSpPr>
          <p:sp>
            <p:nvSpPr>
              <p:cNvPr id="67596" name="Text Box 21"/>
              <p:cNvSpPr txBox="1">
                <a:spLocks noChangeArrowheads="1"/>
              </p:cNvSpPr>
              <p:nvPr/>
            </p:nvSpPr>
            <p:spPr bwMode="auto">
              <a:xfrm>
                <a:off x="407" y="1884"/>
                <a:ext cx="1321" cy="65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2000"/>
                  <a:t>Bildort des angeblickten Objektpunkts</a:t>
                </a:r>
                <a:endParaRPr lang="de-DE" sz="2400">
                  <a:latin typeface="Times New Roman" pitchFamily="18" charset="0"/>
                </a:endParaRPr>
              </a:p>
            </p:txBody>
          </p:sp>
          <p:sp>
            <p:nvSpPr>
              <p:cNvPr id="67597" name="Line 22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953" cy="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47700" y="4438650"/>
            <a:ext cx="3616325" cy="1333500"/>
            <a:chOff x="408" y="2796"/>
            <a:chExt cx="2278" cy="840"/>
          </a:xfrm>
        </p:grpSpPr>
        <p:sp>
          <p:nvSpPr>
            <p:cNvPr id="67590" name="Text Box 24"/>
            <p:cNvSpPr txBox="1">
              <a:spLocks noChangeArrowheads="1"/>
            </p:cNvSpPr>
            <p:nvPr/>
          </p:nvSpPr>
          <p:spPr bwMode="auto">
            <a:xfrm>
              <a:off x="408" y="3178"/>
              <a:ext cx="1320" cy="45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54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/>
                <a:t>Korrespondenz-zentrum</a:t>
              </a:r>
              <a:endParaRPr lang="de-DE" sz="2400">
                <a:latin typeface="Times New Roman" pitchFamily="18" charset="0"/>
              </a:endParaRPr>
            </a:p>
          </p:txBody>
        </p:sp>
        <p:grpSp>
          <p:nvGrpSpPr>
            <p:cNvPr id="67591" name="Group 25"/>
            <p:cNvGrpSpPr>
              <a:grpSpLocks/>
            </p:cNvGrpSpPr>
            <p:nvPr/>
          </p:nvGrpSpPr>
          <p:grpSpPr bwMode="auto">
            <a:xfrm>
              <a:off x="1739" y="2796"/>
              <a:ext cx="947" cy="648"/>
              <a:chOff x="1739" y="2805"/>
              <a:chExt cx="1142" cy="639"/>
            </a:xfrm>
          </p:grpSpPr>
          <p:sp>
            <p:nvSpPr>
              <p:cNvPr id="67592" name="Line 26"/>
              <p:cNvSpPr>
                <a:spLocks noChangeShapeType="1"/>
              </p:cNvSpPr>
              <p:nvPr/>
            </p:nvSpPr>
            <p:spPr bwMode="auto">
              <a:xfrm rot="129329" flipV="1">
                <a:off x="1739" y="2839"/>
                <a:ext cx="1009" cy="605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none" w="med" len="lg"/>
              </a:ln>
            </p:spPr>
            <p:txBody>
              <a:bodyPr rIns="540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7593" name="Line 27"/>
              <p:cNvSpPr>
                <a:spLocks noChangeShapeType="1"/>
              </p:cNvSpPr>
              <p:nvPr/>
            </p:nvSpPr>
            <p:spPr bwMode="auto">
              <a:xfrm rot="21303903" flipV="1">
                <a:off x="2754" y="2805"/>
                <a:ext cx="127" cy="56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/>
                <a:tailEnd type="triangle" w="med" len="lg"/>
              </a:ln>
            </p:spPr>
            <p:txBody>
              <a:bodyPr rIns="54000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216092" name="Rectangle 28"/>
          <p:cNvSpPr>
            <a:spLocks noChangeArrowheads="1"/>
          </p:cNvSpPr>
          <p:nvPr/>
        </p:nvSpPr>
        <p:spPr bwMode="auto">
          <a:xfrm>
            <a:off x="381000" y="1524000"/>
            <a:ext cx="817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2400"/>
              <a:t>Disparate Korrespondenz: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07400" cy="1789113"/>
          </a:xfrm>
        </p:spPr>
        <p:txBody>
          <a:bodyPr/>
          <a:lstStyle/>
          <a:p>
            <a:r>
              <a:rPr lang="de-DE" sz="2800" smtClean="0"/>
              <a:t>Fixationsdisparation 2. Art (FD II)</a:t>
            </a:r>
          </a:p>
          <a:p>
            <a:pPr>
              <a:buFont typeface="Monotype Sorts" pitchFamily="2" charset="2"/>
              <a:buNone/>
            </a:pPr>
            <a:r>
              <a:rPr lang="de-DE" sz="2600" smtClean="0"/>
              <a:t>	Diejenige Stelle im abweichenden Auge, auf der beim Blick 'geradeaus' das Bild entsteht, hat den Richtungswert "Geradeaus" permanent übernommen.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57200" y="3505200"/>
            <a:ext cx="8407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600"/>
              <a:t>	Sie behält diesen Richtungswert auch für nicht fusionierbare Bilder und wird damit zum neuen Korrespondenzzentrum dieser Netzhaut. 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600"/>
              <a:t>	Das ursprüngliche Korrespondenzzentrum, die Foveamitte, gibt diese Funktion ab.</a:t>
            </a:r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  <a:noFill/>
        </p:spPr>
        <p:txBody>
          <a:bodyPr/>
          <a:lstStyle/>
          <a:p>
            <a:r>
              <a:rPr lang="de-DE" sz="3000" smtClean="0"/>
              <a:t>Sensorische Anpassung bei FD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381000" y="1524000"/>
            <a:ext cx="817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2800"/>
              <a:t>Übergang von FD I zu FD II:</a:t>
            </a:r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381000" y="2035175"/>
            <a:ext cx="81788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</a:t>
            </a:r>
            <a:r>
              <a:rPr kumimoji="1" lang="de-DE" sz="2600"/>
              <a:t>Das Korrespondenzzentrum ist stets die erste Netzhautstelle, deren Richtungswert umgestellt wird.	</a:t>
            </a:r>
          </a:p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600"/>
              <a:t>	Im weiteren Verlauf breitet sich die Umstellung der Richtungswerte vom neuen Zentrum ausgehend in die Peripherie aus.</a:t>
            </a:r>
          </a:p>
          <a:p>
            <a:pPr marL="314325" indent="-314325">
              <a:spcBef>
                <a:spcPct val="4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600"/>
              <a:t>	</a:t>
            </a:r>
            <a:r>
              <a:rPr kumimoji="1" lang="de-DE" sz="2400"/>
              <a:t>Anmerkung:</a:t>
            </a:r>
            <a:br>
              <a:rPr kumimoji="1" lang="de-DE" sz="2400"/>
            </a:br>
            <a:r>
              <a:rPr kumimoji="1" lang="de-DE" sz="2400"/>
              <a:t>Trotz Vergenz-Fehlstellung bei Anwesenheit von Fusionsreizen zählen Fixationsdisparationen nicht </a:t>
            </a:r>
            <a:br>
              <a:rPr kumimoji="1" lang="de-DE" sz="2400"/>
            </a:br>
            <a:r>
              <a:rPr kumimoji="1" lang="de-DE" sz="2400"/>
              <a:t>zum Strabismus (DIN 5340).</a:t>
            </a:r>
          </a:p>
        </p:txBody>
      </p:sp>
      <p:sp>
        <p:nvSpPr>
          <p:cNvPr id="69636" name="Rectangle 45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  <a:noFill/>
        </p:spPr>
        <p:txBody>
          <a:bodyPr/>
          <a:lstStyle/>
          <a:p>
            <a:r>
              <a:rPr lang="de-DE" sz="3000" smtClean="0"/>
              <a:t>Sensorische Anpassung bei FD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07400" cy="549275"/>
          </a:xfrm>
        </p:spPr>
        <p:txBody>
          <a:bodyPr/>
          <a:lstStyle/>
          <a:p>
            <a:r>
              <a:rPr lang="de-DE" smtClean="0"/>
              <a:t>Fixationsdisparation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  <a:noFill/>
        </p:spPr>
        <p:txBody>
          <a:bodyPr/>
          <a:lstStyle/>
          <a:p>
            <a:r>
              <a:rPr lang="de-DE" sz="3000" smtClean="0"/>
              <a:t>Sensorische Anpassung bei FD</a:t>
            </a:r>
            <a:endParaRPr lang="de-DE" smtClean="0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381000" y="2082800"/>
            <a:ext cx="8382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400"/>
              <a:t>Vorteil: Verringerung der motorischen Kompensationsarbeit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400"/>
              <a:t>Nachteil: Angeblickter Objektpunkt wird nicht mehr bizentral, sondern zumindest in einem Auge auf eine minderwertige Netzhautstelle abgebildet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400"/>
              <a:t>Gefahr: Sehstörungen wie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Verzögerte oder schlechte bis fehlende Stereopsis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Neigung zur Diplopie bei Ermüdung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Fixationsschwierigkeiten (schlechtes Augenmaß)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Schwierigkeiten beim Lesen(lernen)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kumimoji="1" lang="de-DE" sz="2400"/>
              <a:t>Lichtempfindlichkeit (Photophobie)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8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8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build="p" bldLvl="3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838200"/>
          </a:xfrm>
          <a:noFill/>
        </p:spPr>
        <p:txBody>
          <a:bodyPr/>
          <a:lstStyle/>
          <a:p>
            <a:r>
              <a:rPr lang="de-DE" sz="3000" smtClean="0"/>
              <a:t>Sensorische Anpassung bei FD</a:t>
            </a:r>
            <a:endParaRPr lang="de-DE" smtClean="0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358775" y="2619375"/>
            <a:ext cx="85693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77863" indent="-342900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</a:t>
            </a:r>
            <a:r>
              <a:rPr lang="de-DE" sz="2600"/>
              <a:t>Fixationsdisparation, bei welcher motorische Nachfusion möglich ist</a:t>
            </a:r>
            <a:r>
              <a:rPr kumimoji="1" lang="de-DE" sz="2600"/>
              <a:t> </a:t>
            </a:r>
          </a:p>
          <a:p>
            <a:pPr marL="677863" indent="-3429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600"/>
              <a:t>	</a:t>
            </a:r>
            <a:r>
              <a:rPr lang="de-DE" sz="2200"/>
              <a:t>Die Nachfusion erfolgt im Idealfall bis zur Orthostellung.</a:t>
            </a:r>
            <a:r>
              <a:rPr kumimoji="1" lang="de-DE" sz="2200"/>
              <a:t> </a:t>
            </a:r>
          </a:p>
          <a:p>
            <a:pPr marL="677863" indent="-34290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200"/>
              <a:t>	</a:t>
            </a:r>
            <a:r>
              <a:rPr lang="de-DE" sz="2200"/>
              <a:t>Junge Fixationsdisparation umfaßt FD I und FD II/1-2.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392113" y="4538663"/>
            <a:ext cx="817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Alte Fixationsdisparation 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358775" y="4981575"/>
            <a:ext cx="8569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77863" indent="-34290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</a:t>
            </a:r>
            <a:r>
              <a:rPr lang="de-DE" sz="2600"/>
              <a:t>Fixationsdisparation, bei welcher motorische Nachfusion </a:t>
            </a:r>
            <a:r>
              <a:rPr lang="de-DE" sz="2600" u="sng"/>
              <a:t>nicht</a:t>
            </a:r>
            <a:r>
              <a:rPr lang="de-DE" sz="2600"/>
              <a:t> mehr möglich ist</a:t>
            </a:r>
            <a:r>
              <a:rPr kumimoji="1" lang="de-DE" sz="2600"/>
              <a:t> </a:t>
            </a:r>
          </a:p>
          <a:p>
            <a:pPr marL="677863" indent="-3429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600"/>
              <a:t>	</a:t>
            </a:r>
            <a:r>
              <a:rPr lang="de-DE" sz="2200"/>
              <a:t>Alte Fixationsdisparation umfaßt FD II/3-6.</a:t>
            </a:r>
            <a:endParaRPr lang="de-DE" sz="2100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393700" y="2176463"/>
            <a:ext cx="817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Junge Fixationsdisparation </a:t>
            </a:r>
          </a:p>
        </p:txBody>
      </p:sp>
      <p:sp>
        <p:nvSpPr>
          <p:cNvPr id="7168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07400" cy="549275"/>
          </a:xfrm>
          <a:noFill/>
        </p:spPr>
        <p:txBody>
          <a:bodyPr/>
          <a:lstStyle/>
          <a:p>
            <a:r>
              <a:rPr lang="de-DE" smtClean="0"/>
              <a:t>Alterseinteilung von Fixationsdisparation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7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build="p" autoUpdateAnimBg="0"/>
      <p:bldP spid="167942" grpId="0" autoUpdateAnimBg="0"/>
      <p:bldP spid="167943" grpId="0" build="p" autoUpdateAnimBg="0"/>
      <p:bldP spid="167944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838200"/>
          </a:xfrm>
        </p:spPr>
        <p:txBody>
          <a:bodyPr/>
          <a:lstStyle/>
          <a:p>
            <a:r>
              <a:rPr lang="de-DE" sz="3000" smtClean="0"/>
              <a:t>Kompensation und Anpassung bei WF</a:t>
            </a:r>
            <a:endParaRPr lang="de-DE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56600" cy="10064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</a:t>
            </a:r>
            <a:r>
              <a:rPr lang="de-DE" sz="28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0" y="2598738"/>
            <a:ext cx="81534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Volle motorische Kompensation </a:t>
            </a:r>
          </a:p>
          <a:p>
            <a:pPr marL="666750" lvl="1" indent="-238125"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Sensorische Anpassung bei Fixationsdisparation</a:t>
            </a:r>
            <a:r>
              <a:rPr kumimoji="1" lang="de-DE" sz="2600">
                <a:solidFill>
                  <a:srgbClr val="969696"/>
                </a:solidFill>
              </a:rPr>
              <a:t> 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>
                <a:solidFill>
                  <a:srgbClr val="969696"/>
                </a:solidFill>
              </a:rPr>
              <a:t>Fixationsdisparation 1. Art</a:t>
            </a:r>
          </a:p>
          <a:p>
            <a:pPr marL="1031875" lvl="2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600">
                <a:solidFill>
                  <a:srgbClr val="969696"/>
                </a:solidFill>
              </a:rPr>
              <a:t>Fixationsdisparation 2. Art</a:t>
            </a:r>
          </a:p>
          <a:p>
            <a:pPr marL="666750" lvl="1" indent="-2381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Lebenslauf einer WF an einem Beispiel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3660775"/>
          </a:xfrm>
        </p:spPr>
        <p:txBody>
          <a:bodyPr/>
          <a:lstStyle/>
          <a:p>
            <a:r>
              <a:rPr lang="de-DE" smtClean="0"/>
              <a:t>Begriffe</a:t>
            </a:r>
          </a:p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</a:t>
            </a:r>
          </a:p>
          <a:p>
            <a:r>
              <a:rPr lang="de-DE" smtClean="0">
                <a:solidFill>
                  <a:srgbClr val="969696"/>
                </a:solidFill>
              </a:rPr>
              <a:t>Fusion und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Fusionsreize</a:t>
            </a:r>
          </a:p>
          <a:p>
            <a:r>
              <a:rPr lang="de-DE" smtClean="0">
                <a:solidFill>
                  <a:srgbClr val="969696"/>
                </a:solidFill>
              </a:rPr>
              <a:t>Refraktionsbestimmung</a:t>
            </a:r>
          </a:p>
          <a:p>
            <a:r>
              <a:rPr lang="de-DE" smtClean="0">
                <a:solidFill>
                  <a:srgbClr val="969696"/>
                </a:solidFill>
              </a:rPr>
              <a:t>Übergang von der Refraktionsbestimmung 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zur WF-Bestimmung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Lebenslauf einer WF </a:t>
            </a:r>
            <a:r>
              <a:rPr lang="de-DE" sz="2000" smtClean="0"/>
              <a:t>am Beispiel einer Eso-WF</a:t>
            </a:r>
            <a:endParaRPr lang="de-DE" smtClean="0"/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28600" y="4830763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Der Bifixationsreflex </a:t>
            </a:r>
            <a:br>
              <a:rPr lang="de-DE" sz="1800"/>
            </a:br>
            <a:r>
              <a:rPr lang="de-DE" sz="1800"/>
              <a:t>	sorgt für eine permanente fusionale Divergenz von 8 cm/m.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28600" y="5762625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2.	Die sensorische Fusion</a:t>
            </a:r>
            <a:br>
              <a:rPr lang="de-DE" sz="1800"/>
            </a:br>
            <a:r>
              <a:rPr lang="de-DE" sz="1800"/>
              <a:t>	wird auch für disparat abgebildete nicht fixierte Objekte wirksam. 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228600" y="5395913"/>
            <a:ext cx="731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	Dadurch kann sich bizentrale Korrespondenz entwickeln.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228600" y="6354763"/>
            <a:ext cx="731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	Über dieses Panumsehen wird die Stereopsis erlernt. </a:t>
            </a:r>
          </a:p>
        </p:txBody>
      </p:sp>
      <p:sp>
        <p:nvSpPr>
          <p:cNvPr id="235527" name="AutoShape 7"/>
          <p:cNvSpPr>
            <a:spLocks noChangeAspect="1"/>
          </p:cNvSpPr>
          <p:nvPr/>
        </p:nvSpPr>
        <p:spPr bwMode="auto">
          <a:xfrm flipH="1">
            <a:off x="2743200" y="2011363"/>
            <a:ext cx="1782763" cy="501650"/>
          </a:xfrm>
          <a:prstGeom prst="callout1">
            <a:avLst>
              <a:gd name="adj1" fmla="val 25315"/>
              <a:gd name="adj2" fmla="val -4273"/>
              <a:gd name="adj3" fmla="val 193986"/>
              <a:gd name="adj4" fmla="val -65718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/>
              <a:t>Horizontaler</a:t>
            </a:r>
            <a:br>
              <a:rPr lang="de-DE"/>
            </a:br>
            <a:r>
              <a:rPr lang="de-DE"/>
              <a:t>Netzhautmeridian</a:t>
            </a:r>
          </a:p>
        </p:txBody>
      </p:sp>
      <p:sp>
        <p:nvSpPr>
          <p:cNvPr id="235528" name="AutoShape 8"/>
          <p:cNvSpPr>
            <a:spLocks noChangeAspect="1"/>
          </p:cNvSpPr>
          <p:nvPr/>
        </p:nvSpPr>
        <p:spPr bwMode="auto">
          <a:xfrm flipH="1">
            <a:off x="4724400" y="1403350"/>
            <a:ext cx="1716088" cy="501650"/>
          </a:xfrm>
          <a:prstGeom prst="callout1">
            <a:avLst>
              <a:gd name="adj1" fmla="val 28986"/>
              <a:gd name="adj2" fmla="val -4440"/>
              <a:gd name="adj3" fmla="val 209060"/>
              <a:gd name="adj4" fmla="val -73264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/>
              <a:t>Vertikaler</a:t>
            </a:r>
            <a:br>
              <a:rPr lang="de-DE"/>
            </a:br>
            <a:r>
              <a:rPr lang="de-DE"/>
              <a:t>Netzhautmeridian</a:t>
            </a:r>
          </a:p>
        </p:txBody>
      </p:sp>
      <p:sp>
        <p:nvSpPr>
          <p:cNvPr id="235529" name="Oval 9"/>
          <p:cNvSpPr>
            <a:spLocks noChangeArrowheads="1"/>
          </p:cNvSpPr>
          <p:nvPr/>
        </p:nvSpPr>
        <p:spPr bwMode="auto">
          <a:xfrm flipH="1">
            <a:off x="6805613" y="2640013"/>
            <a:ext cx="1800225" cy="7191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30" name="Oval 10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 flipH="1">
            <a:off x="7583488" y="2830513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35532" name="Line 12"/>
          <p:cNvSpPr>
            <a:spLocks noChangeShapeType="1"/>
          </p:cNvSpPr>
          <p:nvPr/>
        </p:nvSpPr>
        <p:spPr bwMode="auto">
          <a:xfrm flipH="1">
            <a:off x="2284413" y="3001963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33" name="Line 13"/>
          <p:cNvSpPr>
            <a:spLocks noChangeShapeType="1"/>
          </p:cNvSpPr>
          <p:nvPr/>
        </p:nvSpPr>
        <p:spPr bwMode="auto">
          <a:xfrm flipH="1">
            <a:off x="7705725" y="1925638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34" name="Oval 14"/>
          <p:cNvSpPr>
            <a:spLocks noChangeAspect="1" noChangeArrowheads="1"/>
          </p:cNvSpPr>
          <p:nvPr/>
        </p:nvSpPr>
        <p:spPr bwMode="auto">
          <a:xfrm flipH="1">
            <a:off x="6613525" y="1925638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35" name="AutoShape 15"/>
          <p:cNvSpPr>
            <a:spLocks noChangeAspect="1"/>
          </p:cNvSpPr>
          <p:nvPr/>
        </p:nvSpPr>
        <p:spPr bwMode="auto">
          <a:xfrm flipH="1">
            <a:off x="5314950" y="2030413"/>
            <a:ext cx="1133475" cy="758825"/>
          </a:xfrm>
          <a:prstGeom prst="callout1">
            <a:avLst>
              <a:gd name="adj1" fmla="val 16736"/>
              <a:gd name="adj2" fmla="val -6722"/>
              <a:gd name="adj3" fmla="val 115898"/>
              <a:gd name="adj4" fmla="val -9397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>
              <a:spcAft>
                <a:spcPct val="5000"/>
              </a:spcAft>
            </a:pPr>
            <a:r>
              <a:rPr lang="de-DE"/>
              <a:t>Bereich des </a:t>
            </a:r>
            <a:br>
              <a:rPr lang="de-DE"/>
            </a:br>
            <a:r>
              <a:rPr lang="de-DE"/>
              <a:t>schärfsten Sehens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4325" y="1477963"/>
            <a:ext cx="1874838" cy="244475"/>
            <a:chOff x="198" y="931"/>
            <a:chExt cx="1181" cy="154"/>
          </a:xfrm>
        </p:grpSpPr>
        <p:sp>
          <p:nvSpPr>
            <p:cNvPr id="73773" name="Oval 17"/>
            <p:cNvSpPr>
              <a:spLocks noChangeAspect="1" noChangeArrowheads="1"/>
            </p:cNvSpPr>
            <p:nvPr/>
          </p:nvSpPr>
          <p:spPr bwMode="auto">
            <a:xfrm flipH="1">
              <a:off x="1152" y="969"/>
              <a:ext cx="227" cy="91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4" name="Text Box 18"/>
            <p:cNvSpPr txBox="1">
              <a:spLocks noChangeArrowheads="1"/>
            </p:cNvSpPr>
            <p:nvPr/>
          </p:nvSpPr>
          <p:spPr bwMode="auto">
            <a:xfrm flipH="1">
              <a:off x="198" y="931"/>
              <a:ext cx="10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Panumbereich</a:t>
              </a:r>
            </a:p>
          </p:txBody>
        </p:sp>
      </p:grp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319088" y="1878013"/>
            <a:ext cx="1981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381000" algn="l"/>
              </a:tabLst>
            </a:pPr>
            <a:r>
              <a:rPr lang="de-DE">
                <a:sym typeface="Webdings" pitchFamily="18" charset="2"/>
              </a:rPr>
              <a:t>Korrespondenz-  </a:t>
            </a:r>
            <a:r>
              <a:rPr lang="de-DE" sz="1500">
                <a:solidFill>
                  <a:srgbClr val="FF0000"/>
                </a:solidFill>
                <a:sym typeface="Webdings" pitchFamily="18" charset="2"/>
              </a:rPr>
              <a:t></a:t>
            </a:r>
            <a:r>
              <a:rPr lang="de-DE" sz="1500">
                <a:sym typeface="Webdings" pitchFamily="18" charset="2"/>
              </a:rPr>
              <a:t>	</a:t>
            </a:r>
            <a:r>
              <a:rPr lang="de-DE">
                <a:sym typeface="Webdings" pitchFamily="18" charset="2"/>
              </a:rPr>
              <a:t/>
            </a:r>
            <a:br>
              <a:rPr lang="de-DE">
                <a:sym typeface="Webdings" pitchFamily="18" charset="2"/>
              </a:rPr>
            </a:br>
            <a:r>
              <a:rPr lang="de-DE">
                <a:sym typeface="Webdings" pitchFamily="18" charset="2"/>
              </a:rPr>
              <a:t>zentrum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 flipH="1">
            <a:off x="2286000" y="3030538"/>
            <a:ext cx="0" cy="1033462"/>
            <a:chOff x="4368" y="1794"/>
            <a:chExt cx="0" cy="651"/>
          </a:xfrm>
        </p:grpSpPr>
        <p:sp>
          <p:nvSpPr>
            <p:cNvPr id="73771" name="Line 21"/>
            <p:cNvSpPr>
              <a:spLocks noChangeShapeType="1"/>
            </p:cNvSpPr>
            <p:nvPr/>
          </p:nvSpPr>
          <p:spPr bwMode="auto">
            <a:xfrm>
              <a:off x="4368" y="1794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sm"/>
              <a:tailEnd type="none" w="med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2" name="Line 22"/>
            <p:cNvSpPr>
              <a:spLocks noChangeShapeType="1"/>
            </p:cNvSpPr>
            <p:nvPr/>
          </p:nvSpPr>
          <p:spPr bwMode="auto">
            <a:xfrm>
              <a:off x="4368" y="2247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sm"/>
              <a:tailEnd type="none" w="med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 flipH="1">
            <a:off x="2286000" y="3763963"/>
            <a:ext cx="5400675" cy="244475"/>
            <a:chOff x="966" y="2256"/>
            <a:chExt cx="3402" cy="154"/>
          </a:xfrm>
        </p:grpSpPr>
        <p:sp>
          <p:nvSpPr>
            <p:cNvPr id="73769" name="Line 24"/>
            <p:cNvSpPr>
              <a:spLocks noChangeShapeType="1"/>
            </p:cNvSpPr>
            <p:nvPr/>
          </p:nvSpPr>
          <p:spPr bwMode="auto">
            <a:xfrm flipH="1">
              <a:off x="966" y="2345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770" name="Text Box 25"/>
            <p:cNvSpPr txBox="1">
              <a:spLocks noChangeArrowheads="1"/>
            </p:cNvSpPr>
            <p:nvPr/>
          </p:nvSpPr>
          <p:spPr bwMode="auto">
            <a:xfrm>
              <a:off x="2424" y="2256"/>
              <a:ext cx="1860" cy="15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72000" tIns="0" rIns="72000" bIns="0">
              <a:spAutoFit/>
            </a:bodyPr>
            <a:lstStyle/>
            <a:p>
              <a:r>
                <a:rPr lang="de-DE"/>
                <a:t>Volle motorische Kompensation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4800" y="3278188"/>
            <a:ext cx="7519988" cy="977900"/>
            <a:chOff x="192" y="2065"/>
            <a:chExt cx="4737" cy="616"/>
          </a:xfrm>
        </p:grpSpPr>
        <p:grpSp>
          <p:nvGrpSpPr>
            <p:cNvPr id="73753" name="Group 27"/>
            <p:cNvGrpSpPr>
              <a:grpSpLocks/>
            </p:cNvGrpSpPr>
            <p:nvPr/>
          </p:nvGrpSpPr>
          <p:grpSpPr bwMode="auto">
            <a:xfrm>
              <a:off x="1698" y="2123"/>
              <a:ext cx="3231" cy="231"/>
              <a:chOff x="1698" y="2123"/>
              <a:chExt cx="3231" cy="231"/>
            </a:xfrm>
          </p:grpSpPr>
          <p:sp>
            <p:nvSpPr>
              <p:cNvPr id="73759" name="Text Box 28"/>
              <p:cNvSpPr txBox="1">
                <a:spLocks noChangeArrowheads="1"/>
              </p:cNvSpPr>
              <p:nvPr/>
            </p:nvSpPr>
            <p:spPr bwMode="auto">
              <a:xfrm flipH="1">
                <a:off x="23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4</a:t>
                </a:r>
              </a:p>
            </p:txBody>
          </p:sp>
          <p:sp>
            <p:nvSpPr>
              <p:cNvPr id="73760" name="Text Box 29"/>
              <p:cNvSpPr txBox="1">
                <a:spLocks noChangeArrowheads="1"/>
              </p:cNvSpPr>
              <p:nvPr/>
            </p:nvSpPr>
            <p:spPr bwMode="auto">
              <a:xfrm flipH="1">
                <a:off x="35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2</a:t>
                </a:r>
              </a:p>
            </p:txBody>
          </p:sp>
          <p:sp>
            <p:nvSpPr>
              <p:cNvPr id="73761" name="Text Box 30"/>
              <p:cNvSpPr txBox="1">
                <a:spLocks noChangeArrowheads="1"/>
              </p:cNvSpPr>
              <p:nvPr/>
            </p:nvSpPr>
            <p:spPr bwMode="auto">
              <a:xfrm flipH="1">
                <a:off x="4785" y="2200"/>
                <a:ext cx="144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0</a:t>
                </a:r>
              </a:p>
            </p:txBody>
          </p:sp>
          <p:grpSp>
            <p:nvGrpSpPr>
              <p:cNvPr id="73762" name="Group 31"/>
              <p:cNvGrpSpPr>
                <a:grpSpLocks/>
              </p:cNvGrpSpPr>
              <p:nvPr/>
            </p:nvGrpSpPr>
            <p:grpSpPr bwMode="auto">
              <a:xfrm flipH="1">
                <a:off x="1742" y="2123"/>
                <a:ext cx="3111" cy="68"/>
                <a:chOff x="955" y="2008"/>
                <a:chExt cx="3111" cy="68"/>
              </a:xfrm>
            </p:grpSpPr>
            <p:sp>
              <p:nvSpPr>
                <p:cNvPr id="73764" name="Line 32"/>
                <p:cNvSpPr>
                  <a:spLocks noChangeShapeType="1"/>
                </p:cNvSpPr>
                <p:nvPr/>
              </p:nvSpPr>
              <p:spPr bwMode="auto">
                <a:xfrm>
                  <a:off x="2160" y="2008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3765" name="Line 33"/>
                <p:cNvSpPr>
                  <a:spLocks noChangeShapeType="1"/>
                </p:cNvSpPr>
                <p:nvPr/>
              </p:nvSpPr>
              <p:spPr bwMode="auto">
                <a:xfrm>
                  <a:off x="3360" y="2008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3766" name="Line 34"/>
                <p:cNvSpPr>
                  <a:spLocks noChangeShapeType="1"/>
                </p:cNvSpPr>
                <p:nvPr/>
              </p:nvSpPr>
              <p:spPr bwMode="auto">
                <a:xfrm>
                  <a:off x="960" y="2040"/>
                  <a:ext cx="2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3767" name="Line 35"/>
                <p:cNvSpPr>
                  <a:spLocks noChangeShapeType="1"/>
                </p:cNvSpPr>
                <p:nvPr/>
              </p:nvSpPr>
              <p:spPr bwMode="auto">
                <a:xfrm>
                  <a:off x="3522" y="2040"/>
                  <a:ext cx="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3768" name="Line 36"/>
                <p:cNvSpPr>
                  <a:spLocks noChangeShapeType="1"/>
                </p:cNvSpPr>
                <p:nvPr/>
              </p:nvSpPr>
              <p:spPr bwMode="auto">
                <a:xfrm>
                  <a:off x="955" y="2008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3763" name="Text Box 37"/>
              <p:cNvSpPr txBox="1">
                <a:spLocks noChangeArrowheads="1"/>
              </p:cNvSpPr>
              <p:nvPr/>
            </p:nvSpPr>
            <p:spPr bwMode="auto">
              <a:xfrm flipH="1">
                <a:off x="1698" y="2197"/>
                <a:ext cx="4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cm/m</a:t>
                </a:r>
              </a:p>
            </p:txBody>
          </p:sp>
        </p:grpSp>
        <p:grpSp>
          <p:nvGrpSpPr>
            <p:cNvPr id="73754" name="Group 38"/>
            <p:cNvGrpSpPr>
              <a:grpSpLocks/>
            </p:cNvGrpSpPr>
            <p:nvPr/>
          </p:nvGrpSpPr>
          <p:grpSpPr bwMode="auto">
            <a:xfrm>
              <a:off x="1368" y="2122"/>
              <a:ext cx="360" cy="232"/>
              <a:chOff x="1368" y="2122"/>
              <a:chExt cx="360" cy="232"/>
            </a:xfrm>
          </p:grpSpPr>
          <p:sp>
            <p:nvSpPr>
              <p:cNvPr id="73756" name="Line 39"/>
              <p:cNvSpPr>
                <a:spLocks noChangeShapeType="1"/>
              </p:cNvSpPr>
              <p:nvPr/>
            </p:nvSpPr>
            <p:spPr bwMode="auto">
              <a:xfrm flipH="1">
                <a:off x="1440" y="2155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757" name="Text Box 40"/>
              <p:cNvSpPr txBox="1">
                <a:spLocks noChangeArrowheads="1"/>
              </p:cNvSpPr>
              <p:nvPr/>
            </p:nvSpPr>
            <p:spPr bwMode="auto">
              <a:xfrm flipH="1">
                <a:off x="1368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8</a:t>
                </a:r>
              </a:p>
            </p:txBody>
          </p:sp>
          <p:sp>
            <p:nvSpPr>
              <p:cNvPr id="73758" name="Line 41"/>
              <p:cNvSpPr>
                <a:spLocks noChangeShapeType="1"/>
              </p:cNvSpPr>
              <p:nvPr/>
            </p:nvSpPr>
            <p:spPr bwMode="auto">
              <a:xfrm flipH="1">
                <a:off x="1440" y="2122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3755" name="Text Box 42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</p:grpSp>
      <p:sp>
        <p:nvSpPr>
          <p:cNvPr id="235563" name="Text Box 43"/>
          <p:cNvSpPr txBox="1">
            <a:spLocks noChangeArrowheads="1"/>
          </p:cNvSpPr>
          <p:nvPr/>
        </p:nvSpPr>
        <p:spPr bwMode="auto">
          <a:xfrm flipH="1">
            <a:off x="295275" y="2860675"/>
            <a:ext cx="229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de-DE">
                <a:sym typeface="Webdings" pitchFamily="18" charset="2"/>
              </a:rPr>
              <a:t>Ruhestellung </a:t>
            </a:r>
            <a:r>
              <a:rPr lang="de-DE" sz="1200">
                <a:sym typeface="Webdings" pitchFamily="18" charset="2"/>
              </a:rPr>
              <a:t>(Bildlage) </a:t>
            </a:r>
            <a:r>
              <a:rPr lang="de-DE" sz="1500">
                <a:sym typeface="Webdings" pitchFamily="18" charset="2"/>
              </a:rPr>
              <a:t></a:t>
            </a:r>
            <a:r>
              <a:rPr lang="de-DE" sz="1400">
                <a:sym typeface="Webdings" pitchFamily="18" charset="2"/>
              </a:rPr>
              <a:t>	</a:t>
            </a:r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286000" y="4000500"/>
            <a:ext cx="6419850" cy="660400"/>
            <a:chOff x="1440" y="2520"/>
            <a:chExt cx="4044" cy="416"/>
          </a:xfrm>
        </p:grpSpPr>
        <p:sp>
          <p:nvSpPr>
            <p:cNvPr id="73751" name="Text Box 45"/>
            <p:cNvSpPr txBox="1">
              <a:spLocks noChangeArrowheads="1"/>
            </p:cNvSpPr>
            <p:nvPr/>
          </p:nvSpPr>
          <p:spPr bwMode="auto">
            <a:xfrm>
              <a:off x="1932" y="2724"/>
              <a:ext cx="30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/>
                <a:t>Netzhaut des rechten Auges von hinten betrachtet</a:t>
              </a:r>
            </a:p>
          </p:txBody>
        </p:sp>
        <p:sp>
          <p:nvSpPr>
            <p:cNvPr id="73752" name="AutoShape 46"/>
            <p:cNvSpPr>
              <a:spLocks/>
            </p:cNvSpPr>
            <p:nvPr/>
          </p:nvSpPr>
          <p:spPr bwMode="auto">
            <a:xfrm rot="5400000">
              <a:off x="3346" y="614"/>
              <a:ext cx="231" cy="4044"/>
            </a:xfrm>
            <a:prstGeom prst="rightBrace">
              <a:avLst>
                <a:gd name="adj1" fmla="val 145887"/>
                <a:gd name="adj2" fmla="val 5041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utoUpdateAnimBg="0"/>
      <p:bldP spid="235524" grpId="0" build="p" autoUpdateAnimBg="0"/>
      <p:bldP spid="235525" grpId="0" autoUpdateAnimBg="0"/>
      <p:bldP spid="235526" grpId="0" build="p" autoUpdateAnimBg="0"/>
      <p:bldP spid="235527" grpId="0" animBg="1" autoUpdateAnimBg="0"/>
      <p:bldP spid="235528" grpId="0" animBg="1" autoUpdateAnimBg="0"/>
      <p:bldP spid="235529" grpId="0" animBg="1"/>
      <p:bldP spid="235530" grpId="0" animBg="1"/>
      <p:bldP spid="235531" grpId="0" autoUpdateAnimBg="0"/>
      <p:bldP spid="235532" grpId="0" animBg="1"/>
      <p:bldP spid="235533" grpId="0" animBg="1"/>
      <p:bldP spid="235534" grpId="0" animBg="1"/>
      <p:bldP spid="235535" grpId="0" animBg="1" autoUpdateAnimBg="0"/>
      <p:bldP spid="235539" grpId="0" autoUpdateAnimBg="0"/>
      <p:bldP spid="23556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 flipH="1">
            <a:off x="6805613" y="2633663"/>
            <a:ext cx="1800225" cy="7191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>
            <a:off x="2284413" y="2995613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7705725" y="1919288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8" name="Oval 6"/>
          <p:cNvSpPr>
            <a:spLocks noChangeAspect="1" noChangeArrowheads="1"/>
          </p:cNvSpPr>
          <p:nvPr/>
        </p:nvSpPr>
        <p:spPr bwMode="auto">
          <a:xfrm flipH="1">
            <a:off x="6613525" y="1919288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9" name="Oval 7"/>
          <p:cNvSpPr>
            <a:spLocks noChangeAspect="1" noChangeArrowheads="1"/>
          </p:cNvSpPr>
          <p:nvPr/>
        </p:nvSpPr>
        <p:spPr bwMode="auto">
          <a:xfrm flipH="1">
            <a:off x="1828800" y="1543050"/>
            <a:ext cx="360363" cy="144463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 flipH="1">
            <a:off x="314325" y="1482725"/>
            <a:ext cx="160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/>
              <a:t>Panumbereich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19088" y="1882775"/>
            <a:ext cx="1981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381000" algn="l"/>
              </a:tabLst>
            </a:pPr>
            <a:r>
              <a:rPr lang="de-DE">
                <a:sym typeface="Webdings" pitchFamily="18" charset="2"/>
              </a:rPr>
              <a:t>Korrespondenz-  </a:t>
            </a:r>
            <a:r>
              <a:rPr lang="de-DE" sz="1500">
                <a:solidFill>
                  <a:srgbClr val="FF0000"/>
                </a:solidFill>
                <a:sym typeface="Webdings" pitchFamily="18" charset="2"/>
              </a:rPr>
              <a:t></a:t>
            </a:r>
            <a:r>
              <a:rPr lang="de-DE" sz="1500">
                <a:sym typeface="Webdings" pitchFamily="18" charset="2"/>
              </a:rPr>
              <a:t>	</a:t>
            </a:r>
            <a:r>
              <a:rPr lang="de-DE">
                <a:sym typeface="Webdings" pitchFamily="18" charset="2"/>
              </a:rPr>
              <a:t/>
            </a:r>
            <a:br>
              <a:rPr lang="de-DE">
                <a:sym typeface="Webdings" pitchFamily="18" charset="2"/>
              </a:rPr>
            </a:br>
            <a:r>
              <a:rPr lang="de-DE">
                <a:sym typeface="Webdings" pitchFamily="18" charset="2"/>
              </a:rPr>
              <a:t>zentrum</a:t>
            </a:r>
          </a:p>
        </p:txBody>
      </p:sp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2695575" y="3375025"/>
            <a:ext cx="5114925" cy="366713"/>
            <a:chOff x="1698" y="2123"/>
            <a:chExt cx="3222" cy="231"/>
          </a:xfrm>
        </p:grpSpPr>
        <p:sp>
          <p:nvSpPr>
            <p:cNvPr id="74796" name="Text Box 11"/>
            <p:cNvSpPr txBox="1">
              <a:spLocks noChangeArrowheads="1"/>
            </p:cNvSpPr>
            <p:nvPr/>
          </p:nvSpPr>
          <p:spPr bwMode="auto">
            <a:xfrm flipH="1">
              <a:off x="2370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4</a:t>
              </a:r>
            </a:p>
          </p:txBody>
        </p:sp>
        <p:sp>
          <p:nvSpPr>
            <p:cNvPr id="74797" name="Text Box 12"/>
            <p:cNvSpPr txBox="1">
              <a:spLocks noChangeArrowheads="1"/>
            </p:cNvSpPr>
            <p:nvPr/>
          </p:nvSpPr>
          <p:spPr bwMode="auto">
            <a:xfrm flipH="1">
              <a:off x="3570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sp>
          <p:nvSpPr>
            <p:cNvPr id="74798" name="Text Box 13"/>
            <p:cNvSpPr txBox="1">
              <a:spLocks noChangeArrowheads="1"/>
            </p:cNvSpPr>
            <p:nvPr/>
          </p:nvSpPr>
          <p:spPr bwMode="auto">
            <a:xfrm flipH="1">
              <a:off x="4776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0</a:t>
              </a:r>
            </a:p>
          </p:txBody>
        </p:sp>
        <p:grpSp>
          <p:nvGrpSpPr>
            <p:cNvPr id="74799" name="Group 14"/>
            <p:cNvGrpSpPr>
              <a:grpSpLocks/>
            </p:cNvGrpSpPr>
            <p:nvPr/>
          </p:nvGrpSpPr>
          <p:grpSpPr bwMode="auto">
            <a:xfrm flipH="1">
              <a:off x="1742" y="2123"/>
              <a:ext cx="3111" cy="68"/>
              <a:chOff x="955" y="2008"/>
              <a:chExt cx="3111" cy="68"/>
            </a:xfrm>
          </p:grpSpPr>
          <p:sp>
            <p:nvSpPr>
              <p:cNvPr id="74801" name="Line 15"/>
              <p:cNvSpPr>
                <a:spLocks noChangeShapeType="1"/>
              </p:cNvSpPr>
              <p:nvPr/>
            </p:nvSpPr>
            <p:spPr bwMode="auto">
              <a:xfrm>
                <a:off x="21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802" name="Line 16"/>
              <p:cNvSpPr>
                <a:spLocks noChangeShapeType="1"/>
              </p:cNvSpPr>
              <p:nvPr/>
            </p:nvSpPr>
            <p:spPr bwMode="auto">
              <a:xfrm>
                <a:off x="33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803" name="Line 17"/>
              <p:cNvSpPr>
                <a:spLocks noChangeShapeType="1"/>
              </p:cNvSpPr>
              <p:nvPr/>
            </p:nvSpPr>
            <p:spPr bwMode="auto">
              <a:xfrm>
                <a:off x="960" y="2040"/>
                <a:ext cx="2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804" name="Line 18"/>
              <p:cNvSpPr>
                <a:spLocks noChangeShapeType="1"/>
              </p:cNvSpPr>
              <p:nvPr/>
            </p:nvSpPr>
            <p:spPr bwMode="auto">
              <a:xfrm>
                <a:off x="3522" y="2040"/>
                <a:ext cx="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805" name="Line 19"/>
              <p:cNvSpPr>
                <a:spLocks noChangeShapeType="1"/>
              </p:cNvSpPr>
              <p:nvPr/>
            </p:nvSpPr>
            <p:spPr bwMode="auto">
              <a:xfrm>
                <a:off x="955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4800" name="Text Box 20"/>
            <p:cNvSpPr txBox="1">
              <a:spLocks noChangeArrowheads="1"/>
            </p:cNvSpPr>
            <p:nvPr/>
          </p:nvSpPr>
          <p:spPr bwMode="auto">
            <a:xfrm flipH="1">
              <a:off x="1698" y="219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cm/m</a:t>
              </a:r>
            </a:p>
          </p:txBody>
        </p:sp>
      </p:grpSp>
      <p:grpSp>
        <p:nvGrpSpPr>
          <p:cNvPr id="74763" name="Group 21"/>
          <p:cNvGrpSpPr>
            <a:grpSpLocks/>
          </p:cNvGrpSpPr>
          <p:nvPr/>
        </p:nvGrpSpPr>
        <p:grpSpPr bwMode="auto">
          <a:xfrm>
            <a:off x="2171700" y="3373438"/>
            <a:ext cx="571500" cy="368300"/>
            <a:chOff x="1368" y="2122"/>
            <a:chExt cx="360" cy="232"/>
          </a:xfrm>
        </p:grpSpPr>
        <p:sp>
          <p:nvSpPr>
            <p:cNvPr id="74793" name="Line 22"/>
            <p:cNvSpPr>
              <a:spLocks noChangeShapeType="1"/>
            </p:cNvSpPr>
            <p:nvPr/>
          </p:nvSpPr>
          <p:spPr bwMode="auto">
            <a:xfrm flipH="1">
              <a:off x="1440" y="215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794" name="Text Box 23"/>
            <p:cNvSpPr txBox="1">
              <a:spLocks noChangeArrowheads="1"/>
            </p:cNvSpPr>
            <p:nvPr/>
          </p:nvSpPr>
          <p:spPr bwMode="auto">
            <a:xfrm flipH="1">
              <a:off x="1368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8</a:t>
              </a:r>
            </a:p>
          </p:txBody>
        </p:sp>
        <p:sp>
          <p:nvSpPr>
            <p:cNvPr id="74795" name="Line 24"/>
            <p:cNvSpPr>
              <a:spLocks noChangeShapeType="1"/>
            </p:cNvSpPr>
            <p:nvPr/>
          </p:nvSpPr>
          <p:spPr bwMode="auto">
            <a:xfrm flipH="1">
              <a:off x="1440" y="2122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4764" name="Text Box 25"/>
          <p:cNvSpPr txBox="1">
            <a:spLocks noChangeArrowheads="1"/>
          </p:cNvSpPr>
          <p:nvPr/>
        </p:nvSpPr>
        <p:spPr bwMode="auto">
          <a:xfrm flipH="1">
            <a:off x="304800" y="3282950"/>
            <a:ext cx="1676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/>
              <a:t>Entfernung vom vertikalen Netzhautmeridian nach nasal</a:t>
            </a:r>
          </a:p>
        </p:txBody>
      </p:sp>
      <p:sp>
        <p:nvSpPr>
          <p:cNvPr id="74765" name="Text Box 26"/>
          <p:cNvSpPr txBox="1">
            <a:spLocks noChangeArrowheads="1"/>
          </p:cNvSpPr>
          <p:nvPr/>
        </p:nvSpPr>
        <p:spPr bwMode="auto">
          <a:xfrm flipH="1">
            <a:off x="295275" y="2846388"/>
            <a:ext cx="2295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de-DE">
                <a:sym typeface="Webdings" pitchFamily="18" charset="2"/>
              </a:rPr>
              <a:t>Ruhestellung </a:t>
            </a:r>
            <a:r>
              <a:rPr lang="de-DE" sz="1200">
                <a:sym typeface="Webdings" pitchFamily="18" charset="2"/>
              </a:rPr>
              <a:t>(Bildlage) </a:t>
            </a:r>
            <a:r>
              <a:rPr lang="de-DE" sz="1500">
                <a:sym typeface="Webdings" pitchFamily="18" charset="2"/>
              </a:rPr>
              <a:t></a:t>
            </a:r>
            <a:endParaRPr lang="de-DE" sz="1400">
              <a:sym typeface="Webdings" pitchFamily="18" charset="2"/>
            </a:endParaRPr>
          </a:p>
        </p:txBody>
      </p:sp>
      <p:sp>
        <p:nvSpPr>
          <p:cNvPr id="236571" name="Text Box 27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Die </a:t>
            </a:r>
            <a:r>
              <a:rPr lang="de-DE" sz="1800" u="sng"/>
              <a:t>Fixationsdisparation erster Art</a:t>
            </a:r>
            <a:r>
              <a:rPr lang="de-DE" sz="1800"/>
              <a:t>  </a:t>
            </a:r>
            <a:br>
              <a:rPr lang="de-DE" sz="1800"/>
            </a:br>
            <a:r>
              <a:rPr lang="de-DE" sz="1800"/>
              <a:t>	bedeutet eine Verlagerung des Fusionszentrums zum Rand des Panumbereichs.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236572" name="AutoShape 28"/>
          <p:cNvSpPr>
            <a:spLocks noChangeAspect="1"/>
          </p:cNvSpPr>
          <p:nvPr/>
        </p:nvSpPr>
        <p:spPr bwMode="auto">
          <a:xfrm flipH="1">
            <a:off x="4419600" y="2001838"/>
            <a:ext cx="2000250" cy="257175"/>
          </a:xfrm>
          <a:prstGeom prst="callout1">
            <a:avLst>
              <a:gd name="adj1" fmla="val 49384"/>
              <a:gd name="adj2" fmla="val -3810"/>
              <a:gd name="adj3" fmla="val 368519"/>
              <a:gd name="adj4" fmla="val -25954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de-DE">
                <a:solidFill>
                  <a:schemeClr val="bg2"/>
                </a:solidFill>
              </a:rPr>
              <a:t>Fusionszentrum: FD I</a:t>
            </a:r>
          </a:p>
        </p:txBody>
      </p:sp>
      <p:sp>
        <p:nvSpPr>
          <p:cNvPr id="236573" name="Text Box 29"/>
          <p:cNvSpPr txBox="1">
            <a:spLocks noChangeArrowheads="1"/>
          </p:cNvSpPr>
          <p:nvPr/>
        </p:nvSpPr>
        <p:spPr bwMode="auto">
          <a:xfrm flipH="1">
            <a:off x="6829425" y="286543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36574" name="Text Box 30"/>
          <p:cNvSpPr txBox="1">
            <a:spLocks noChangeArrowheads="1"/>
          </p:cNvSpPr>
          <p:nvPr/>
        </p:nvSpPr>
        <p:spPr bwMode="auto">
          <a:xfrm flipH="1">
            <a:off x="7210425" y="28686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36575" name="Text Box 31"/>
          <p:cNvSpPr txBox="1">
            <a:spLocks noChangeArrowheads="1"/>
          </p:cNvSpPr>
          <p:nvPr/>
        </p:nvSpPr>
        <p:spPr bwMode="auto">
          <a:xfrm flipH="1">
            <a:off x="7286625" y="28686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36576" name="Text Box 32"/>
          <p:cNvSpPr txBox="1">
            <a:spLocks noChangeArrowheads="1"/>
          </p:cNvSpPr>
          <p:nvPr/>
        </p:nvSpPr>
        <p:spPr bwMode="auto">
          <a:xfrm flipH="1">
            <a:off x="7362825" y="28686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36577" name="Text Box 33"/>
          <p:cNvSpPr txBox="1">
            <a:spLocks noChangeArrowheads="1"/>
          </p:cNvSpPr>
          <p:nvPr/>
        </p:nvSpPr>
        <p:spPr bwMode="auto">
          <a:xfrm flipH="1">
            <a:off x="7439025" y="28686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36578" name="Text Box 34"/>
          <p:cNvSpPr txBox="1">
            <a:spLocks noChangeArrowheads="1"/>
          </p:cNvSpPr>
          <p:nvPr/>
        </p:nvSpPr>
        <p:spPr bwMode="auto">
          <a:xfrm flipH="1">
            <a:off x="7134225" y="28686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36579" name="Text Box 35"/>
          <p:cNvSpPr txBox="1">
            <a:spLocks noChangeArrowheads="1"/>
          </p:cNvSpPr>
          <p:nvPr/>
        </p:nvSpPr>
        <p:spPr bwMode="auto">
          <a:xfrm flipH="1">
            <a:off x="7058025" y="28686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36580" name="Text Box 36"/>
          <p:cNvSpPr txBox="1">
            <a:spLocks noChangeArrowheads="1"/>
          </p:cNvSpPr>
          <p:nvPr/>
        </p:nvSpPr>
        <p:spPr bwMode="auto">
          <a:xfrm flipH="1">
            <a:off x="6981825" y="28686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36581" name="Text Box 37"/>
          <p:cNvSpPr txBox="1">
            <a:spLocks noChangeArrowheads="1"/>
          </p:cNvSpPr>
          <p:nvPr/>
        </p:nvSpPr>
        <p:spPr bwMode="auto">
          <a:xfrm flipH="1">
            <a:off x="6905625" y="28686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36582" name="Text Box 38"/>
          <p:cNvSpPr txBox="1">
            <a:spLocks noChangeArrowheads="1"/>
          </p:cNvSpPr>
          <p:nvPr/>
        </p:nvSpPr>
        <p:spPr bwMode="auto">
          <a:xfrm>
            <a:off x="228600" y="5213350"/>
            <a:ext cx="868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>
                <a:solidFill>
                  <a:schemeClr val="bg2"/>
                </a:solidFill>
              </a:rPr>
              <a:t>	</a:t>
            </a:r>
            <a:r>
              <a:rPr lang="de-DE" sz="1800"/>
              <a:t>Damit verringert sich die motorische Kompensation.</a:t>
            </a:r>
            <a:endParaRPr lang="de-DE" sz="1800">
              <a:solidFill>
                <a:schemeClr val="bg2"/>
              </a:solidFill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295525" y="2990850"/>
            <a:ext cx="4643438" cy="1033463"/>
            <a:chOff x="1446" y="1884"/>
            <a:chExt cx="2925" cy="651"/>
          </a:xfrm>
        </p:grpSpPr>
        <p:sp>
          <p:nvSpPr>
            <p:cNvPr id="74791" name="Line 40"/>
            <p:cNvSpPr>
              <a:spLocks noChangeShapeType="1"/>
            </p:cNvSpPr>
            <p:nvPr/>
          </p:nvSpPr>
          <p:spPr bwMode="auto">
            <a:xfrm>
              <a:off x="1446" y="1887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792" name="Line 41"/>
            <p:cNvSpPr>
              <a:spLocks noChangeShapeType="1"/>
            </p:cNvSpPr>
            <p:nvPr/>
          </p:nvSpPr>
          <p:spPr bwMode="auto">
            <a:xfrm>
              <a:off x="4371" y="1884"/>
              <a:ext cx="0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sm"/>
              <a:tailEnd type="none" w="med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 flipH="1">
            <a:off x="2309813" y="3795713"/>
            <a:ext cx="4624387" cy="244475"/>
            <a:chOff x="1455" y="2256"/>
            <a:chExt cx="2913" cy="154"/>
          </a:xfrm>
        </p:grpSpPr>
        <p:sp>
          <p:nvSpPr>
            <p:cNvPr id="74789" name="Line 43"/>
            <p:cNvSpPr>
              <a:spLocks noChangeShapeType="1"/>
            </p:cNvSpPr>
            <p:nvPr/>
          </p:nvSpPr>
          <p:spPr bwMode="auto">
            <a:xfrm flipH="1">
              <a:off x="1455" y="2345"/>
              <a:ext cx="2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790" name="Text Box 44"/>
            <p:cNvSpPr txBox="1">
              <a:spLocks noChangeArrowheads="1"/>
            </p:cNvSpPr>
            <p:nvPr/>
          </p:nvSpPr>
          <p:spPr bwMode="auto">
            <a:xfrm>
              <a:off x="2736" y="2256"/>
              <a:ext cx="1524" cy="15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pPr algn="r"/>
              <a:r>
                <a:rPr lang="de-DE"/>
                <a:t>Motorische Kompensation</a:t>
              </a:r>
            </a:p>
          </p:txBody>
        </p:sp>
      </p:grpSp>
      <p:sp>
        <p:nvSpPr>
          <p:cNvPr id="236589" name="Line 45"/>
          <p:cNvSpPr>
            <a:spLocks noChangeShapeType="1"/>
          </p:cNvSpPr>
          <p:nvPr/>
        </p:nvSpPr>
        <p:spPr bwMode="auto">
          <a:xfrm flipH="1">
            <a:off x="6934200" y="39338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6590" name="AutoShape 46"/>
          <p:cNvSpPr>
            <a:spLocks noChangeAspect="1"/>
          </p:cNvSpPr>
          <p:nvPr/>
        </p:nvSpPr>
        <p:spPr bwMode="auto">
          <a:xfrm flipH="1">
            <a:off x="3211513" y="4152900"/>
            <a:ext cx="3200400" cy="257175"/>
          </a:xfrm>
          <a:prstGeom prst="callout1">
            <a:avLst>
              <a:gd name="adj1" fmla="val 50616"/>
              <a:gd name="adj2" fmla="val -2384"/>
              <a:gd name="adj3" fmla="val -84569"/>
              <a:gd name="adj4" fmla="val -29616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/>
              <a:t>Eingesparte motorische Fusion</a:t>
            </a:r>
          </a:p>
        </p:txBody>
      </p:sp>
      <p:sp>
        <p:nvSpPr>
          <p:cNvPr id="236591" name="Text Box 47"/>
          <p:cNvSpPr txBox="1">
            <a:spLocks noChangeArrowheads="1"/>
          </p:cNvSpPr>
          <p:nvPr/>
        </p:nvSpPr>
        <p:spPr bwMode="auto">
          <a:xfrm>
            <a:off x="228600" y="5562600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2.	Eine </a:t>
            </a:r>
            <a:r>
              <a:rPr lang="de-DE" sz="1800" u="sng"/>
              <a:t>Panumbereichserweiterung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	führt zu einer zusätzlichen Einsparung motorischer Kompensation.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36592" name="Text Box 48"/>
          <p:cNvSpPr txBox="1">
            <a:spLocks noChangeArrowheads="1"/>
          </p:cNvSpPr>
          <p:nvPr/>
        </p:nvSpPr>
        <p:spPr bwMode="auto">
          <a:xfrm flipH="1">
            <a:off x="7515225" y="286861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74784" name="Rectangle 49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4785" name="Text Box 50"/>
          <p:cNvSpPr txBox="1">
            <a:spLocks noChangeArrowheads="1"/>
          </p:cNvSpPr>
          <p:nvPr/>
        </p:nvSpPr>
        <p:spPr bwMode="auto">
          <a:xfrm flipH="1">
            <a:off x="7580313" y="281940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5273675" y="2014538"/>
            <a:ext cx="2555875" cy="1085850"/>
            <a:chOff x="3322" y="1266"/>
            <a:chExt cx="1610" cy="684"/>
          </a:xfrm>
        </p:grpSpPr>
        <p:sp>
          <p:nvSpPr>
            <p:cNvPr id="74787" name="Text Box 52"/>
            <p:cNvSpPr txBox="1">
              <a:spLocks noChangeArrowheads="1"/>
            </p:cNvSpPr>
            <p:nvPr/>
          </p:nvSpPr>
          <p:spPr bwMode="auto">
            <a:xfrm flipH="1">
              <a:off x="4788" y="1806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chemeClr val="bg2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74788" name="AutoShape 53"/>
            <p:cNvSpPr>
              <a:spLocks noChangeAspect="1"/>
            </p:cNvSpPr>
            <p:nvPr/>
          </p:nvSpPr>
          <p:spPr bwMode="auto">
            <a:xfrm flipH="1">
              <a:off x="3322" y="1266"/>
              <a:ext cx="960" cy="162"/>
            </a:xfrm>
            <a:prstGeom prst="callout1">
              <a:avLst>
                <a:gd name="adj1" fmla="val 50616"/>
                <a:gd name="adj2" fmla="val -5000"/>
                <a:gd name="adj3" fmla="val 363579"/>
                <a:gd name="adj4" fmla="val -59898"/>
              </a:avLst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>
                  <a:solidFill>
                    <a:schemeClr val="bg2"/>
                  </a:solidFill>
                </a:rPr>
                <a:t>Fusionszentrum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3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23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71" grpId="0" autoUpdateAnimBg="0"/>
      <p:bldP spid="236572" grpId="0" animBg="1" autoUpdateAnimBg="0"/>
      <p:bldP spid="236573" grpId="0" autoUpdateAnimBg="0"/>
      <p:bldP spid="236574" grpId="0" autoUpdateAnimBg="0"/>
      <p:bldP spid="236575" grpId="0" autoUpdateAnimBg="0"/>
      <p:bldP spid="236576" grpId="0" autoUpdateAnimBg="0"/>
      <p:bldP spid="236577" grpId="0" autoUpdateAnimBg="0"/>
      <p:bldP spid="236578" grpId="0" autoUpdateAnimBg="0"/>
      <p:bldP spid="236579" grpId="0" autoUpdateAnimBg="0"/>
      <p:bldP spid="236580" grpId="0" autoUpdateAnimBg="0"/>
      <p:bldP spid="236581" grpId="0" autoUpdateAnimBg="0"/>
      <p:bldP spid="236582" grpId="0" autoUpdateAnimBg="0"/>
      <p:bldP spid="236589" grpId="0" animBg="1"/>
      <p:bldP spid="236590" grpId="0" animBg="1" autoUpdateAnimBg="0"/>
      <p:bldP spid="236591" grpId="0" autoUpdateAnimBg="0"/>
      <p:bldP spid="236592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79" name="Oval 3"/>
          <p:cNvSpPr>
            <a:spLocks noChangeAspect="1" noChangeArrowheads="1"/>
          </p:cNvSpPr>
          <p:nvPr/>
        </p:nvSpPr>
        <p:spPr bwMode="auto">
          <a:xfrm flipH="1">
            <a:off x="1828800" y="1538288"/>
            <a:ext cx="360363" cy="14446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 flipH="1">
            <a:off x="2171700" y="3368675"/>
            <a:ext cx="571500" cy="368300"/>
            <a:chOff x="4080" y="2122"/>
            <a:chExt cx="360" cy="232"/>
          </a:xfrm>
        </p:grpSpPr>
        <p:sp>
          <p:nvSpPr>
            <p:cNvPr id="75847" name="Line 5"/>
            <p:cNvSpPr>
              <a:spLocks noChangeShapeType="1"/>
            </p:cNvSpPr>
            <p:nvPr/>
          </p:nvSpPr>
          <p:spPr bwMode="auto">
            <a:xfrm>
              <a:off x="4080" y="215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48" name="Text Box 6"/>
            <p:cNvSpPr txBox="1">
              <a:spLocks noChangeArrowheads="1"/>
            </p:cNvSpPr>
            <p:nvPr/>
          </p:nvSpPr>
          <p:spPr bwMode="auto">
            <a:xfrm>
              <a:off x="4296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8</a:t>
              </a:r>
            </a:p>
          </p:txBody>
        </p:sp>
        <p:sp>
          <p:nvSpPr>
            <p:cNvPr id="75849" name="Line 7"/>
            <p:cNvSpPr>
              <a:spLocks noChangeShapeType="1"/>
            </p:cNvSpPr>
            <p:nvPr/>
          </p:nvSpPr>
          <p:spPr bwMode="auto">
            <a:xfrm>
              <a:off x="4368" y="2122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5781" name="Group 8"/>
          <p:cNvGrpSpPr>
            <a:grpSpLocks/>
          </p:cNvGrpSpPr>
          <p:nvPr/>
        </p:nvGrpSpPr>
        <p:grpSpPr bwMode="auto">
          <a:xfrm>
            <a:off x="295275" y="1477963"/>
            <a:ext cx="2295525" cy="2778125"/>
            <a:chOff x="186" y="931"/>
            <a:chExt cx="1446" cy="1750"/>
          </a:xfrm>
        </p:grpSpPr>
        <p:sp>
          <p:nvSpPr>
            <p:cNvPr id="75843" name="Text Box 9"/>
            <p:cNvSpPr txBox="1">
              <a:spLocks noChangeArrowheads="1"/>
            </p:cNvSpPr>
            <p:nvPr/>
          </p:nvSpPr>
          <p:spPr bwMode="auto">
            <a:xfrm flipH="1">
              <a:off x="198" y="931"/>
              <a:ext cx="10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Panumbereich</a:t>
              </a:r>
            </a:p>
          </p:txBody>
        </p:sp>
        <p:sp>
          <p:nvSpPr>
            <p:cNvPr id="75844" name="Text Box 10"/>
            <p:cNvSpPr txBox="1">
              <a:spLocks noChangeArrowheads="1"/>
            </p:cNvSpPr>
            <p:nvPr/>
          </p:nvSpPr>
          <p:spPr bwMode="auto">
            <a:xfrm>
              <a:off x="201" y="1183"/>
              <a:ext cx="12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Korrespondenz-  </a:t>
              </a: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r>
                <a:rPr lang="de-DE" sz="1500">
                  <a:sym typeface="Webdings" pitchFamily="18" charset="2"/>
                </a:rPr>
                <a:t>	</a:t>
              </a:r>
              <a:r>
                <a:rPr lang="de-DE">
                  <a:sym typeface="Webdings" pitchFamily="18" charset="2"/>
                </a:rPr>
                <a:t/>
              </a:r>
              <a:br>
                <a:rPr lang="de-DE">
                  <a:sym typeface="Webdings" pitchFamily="18" charset="2"/>
                </a:rPr>
              </a:br>
              <a:r>
                <a:rPr lang="de-DE">
                  <a:sym typeface="Webdings" pitchFamily="18" charset="2"/>
                </a:rPr>
                <a:t>zentrum</a:t>
              </a:r>
            </a:p>
          </p:txBody>
        </p:sp>
        <p:sp>
          <p:nvSpPr>
            <p:cNvPr id="75845" name="Text Box 11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  <p:sp>
          <p:nvSpPr>
            <p:cNvPr id="75846" name="Text Box 12"/>
            <p:cNvSpPr txBox="1">
              <a:spLocks noChangeArrowheads="1"/>
            </p:cNvSpPr>
            <p:nvPr/>
          </p:nvSpPr>
          <p:spPr bwMode="auto">
            <a:xfrm flipH="1">
              <a:off x="186" y="1790"/>
              <a:ext cx="14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Ruhestellung </a:t>
              </a:r>
              <a:r>
                <a:rPr lang="de-DE" sz="1200">
                  <a:sym typeface="Webdings" pitchFamily="18" charset="2"/>
                </a:rPr>
                <a:t>(Bildlage) </a:t>
              </a:r>
              <a:r>
                <a:rPr lang="de-DE" sz="1500">
                  <a:sym typeface="Webdings" pitchFamily="18" charset="2"/>
                </a:rPr>
                <a:t></a:t>
              </a:r>
              <a:endParaRPr lang="de-DE" sz="1400">
                <a:sym typeface="Webdings" pitchFamily="18" charset="2"/>
              </a:endParaRPr>
            </a:p>
          </p:txBody>
        </p:sp>
      </p:grpSp>
      <p:grpSp>
        <p:nvGrpSpPr>
          <p:cNvPr id="75782" name="Group 13"/>
          <p:cNvGrpSpPr>
            <a:grpSpLocks/>
          </p:cNvGrpSpPr>
          <p:nvPr/>
        </p:nvGrpSpPr>
        <p:grpSpPr bwMode="auto">
          <a:xfrm>
            <a:off x="228600" y="4648200"/>
            <a:ext cx="8686800" cy="1463675"/>
            <a:chOff x="144" y="2928"/>
            <a:chExt cx="5472" cy="922"/>
          </a:xfrm>
        </p:grpSpPr>
        <p:sp>
          <p:nvSpPr>
            <p:cNvPr id="75840" name="Text Box 14"/>
            <p:cNvSpPr txBox="1">
              <a:spLocks noChangeArrowheads="1"/>
            </p:cNvSpPr>
            <p:nvPr/>
          </p:nvSpPr>
          <p:spPr bwMode="auto">
            <a:xfrm>
              <a:off x="144" y="2928"/>
              <a:ext cx="54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/>
                <a:t>1.	Die </a:t>
              </a:r>
              <a:r>
                <a:rPr lang="de-DE" sz="1800" u="sng"/>
                <a:t>Fixationsdisparation erster Art</a:t>
              </a:r>
              <a:r>
                <a:rPr lang="de-DE" sz="1800"/>
                <a:t>  </a:t>
              </a:r>
              <a:br>
                <a:rPr lang="de-DE" sz="1800"/>
              </a:br>
              <a:r>
                <a:rPr lang="de-DE" sz="1800"/>
                <a:t>	bedeutet eine Verlagerung des Fusionszentrums zum Rand des Panumbereichs.</a:t>
              </a:r>
              <a:endParaRPr lang="de-DE" sz="1800">
                <a:solidFill>
                  <a:schemeClr val="bg2"/>
                </a:solidFill>
              </a:endParaRPr>
            </a:p>
          </p:txBody>
        </p:sp>
        <p:sp>
          <p:nvSpPr>
            <p:cNvPr id="75841" name="Text Box 15"/>
            <p:cNvSpPr txBox="1">
              <a:spLocks noChangeArrowheads="1"/>
            </p:cNvSpPr>
            <p:nvPr/>
          </p:nvSpPr>
          <p:spPr bwMode="auto">
            <a:xfrm>
              <a:off x="144" y="3284"/>
              <a:ext cx="5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>
                  <a:solidFill>
                    <a:schemeClr val="bg2"/>
                  </a:solidFill>
                </a:rPr>
                <a:t>	</a:t>
              </a:r>
              <a:r>
                <a:rPr lang="de-DE" sz="1800"/>
                <a:t>Damit verringert sich die motorische Kompensation.</a:t>
              </a:r>
              <a:endParaRPr lang="de-DE" sz="1800">
                <a:solidFill>
                  <a:schemeClr val="bg2"/>
                </a:solidFill>
              </a:endParaRPr>
            </a:p>
          </p:txBody>
        </p:sp>
        <p:sp>
          <p:nvSpPr>
            <p:cNvPr id="75842" name="Text Box 16"/>
            <p:cNvSpPr txBox="1">
              <a:spLocks noChangeArrowheads="1"/>
            </p:cNvSpPr>
            <p:nvPr/>
          </p:nvSpPr>
          <p:spPr bwMode="auto">
            <a:xfrm>
              <a:off x="144" y="3504"/>
              <a:ext cx="460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/>
                <a:t>2.	Eine </a:t>
              </a:r>
              <a:r>
                <a:rPr lang="de-DE" sz="1800" u="sng"/>
                <a:t>Panumbereichserweiterung</a:t>
              </a:r>
              <a:r>
                <a:rPr lang="de-DE" sz="1800"/>
                <a:t/>
              </a:r>
              <a:br>
                <a:rPr lang="de-DE" sz="1800"/>
              </a:br>
              <a:r>
                <a:rPr lang="de-DE" sz="1800"/>
                <a:t>	führt zu einer zusätzlichen Einsparung motorischer Kompensation.</a:t>
              </a:r>
              <a:r>
                <a:rPr lang="de-DE" sz="1800">
                  <a:solidFill>
                    <a:schemeClr val="bg2"/>
                  </a:solidFill>
                </a:rPr>
                <a:t> </a:t>
              </a:r>
            </a:p>
          </p:txBody>
        </p:sp>
      </p:grpSp>
      <p:sp>
        <p:nvSpPr>
          <p:cNvPr id="237585" name="Line 17"/>
          <p:cNvSpPr>
            <a:spLocks noChangeShapeType="1"/>
          </p:cNvSpPr>
          <p:nvPr/>
        </p:nvSpPr>
        <p:spPr bwMode="auto">
          <a:xfrm>
            <a:off x="2295525" y="2865438"/>
            <a:ext cx="0" cy="1204912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84" name="Line 18"/>
          <p:cNvSpPr>
            <a:spLocks noChangeShapeType="1"/>
          </p:cNvSpPr>
          <p:nvPr/>
        </p:nvSpPr>
        <p:spPr bwMode="auto">
          <a:xfrm flipH="1">
            <a:off x="6934200" y="38846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85" name="Text Box 19"/>
          <p:cNvSpPr txBox="1">
            <a:spLocks noChangeArrowheads="1"/>
          </p:cNvSpPr>
          <p:nvPr/>
        </p:nvSpPr>
        <p:spPr bwMode="auto">
          <a:xfrm flipH="1">
            <a:off x="7580313" y="281940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75786" name="Oval 20"/>
          <p:cNvSpPr>
            <a:spLocks noChangeArrowheads="1"/>
          </p:cNvSpPr>
          <p:nvPr/>
        </p:nvSpPr>
        <p:spPr bwMode="auto">
          <a:xfrm flipH="1">
            <a:off x="6805613" y="2628900"/>
            <a:ext cx="1800225" cy="719138"/>
          </a:xfrm>
          <a:prstGeom prst="ellips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87" name="Line 21"/>
          <p:cNvSpPr>
            <a:spLocks noChangeShapeType="1"/>
          </p:cNvSpPr>
          <p:nvPr/>
        </p:nvSpPr>
        <p:spPr bwMode="auto">
          <a:xfrm flipH="1">
            <a:off x="2284413" y="2990850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88" name="Line 22"/>
          <p:cNvSpPr>
            <a:spLocks noChangeShapeType="1"/>
          </p:cNvSpPr>
          <p:nvPr/>
        </p:nvSpPr>
        <p:spPr bwMode="auto">
          <a:xfrm flipH="1">
            <a:off x="7705725" y="1914525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89" name="Line 23"/>
          <p:cNvSpPr>
            <a:spLocks noChangeShapeType="1"/>
          </p:cNvSpPr>
          <p:nvPr/>
        </p:nvSpPr>
        <p:spPr bwMode="auto">
          <a:xfrm flipH="1">
            <a:off x="7704138" y="3365500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90" name="Oval 24"/>
          <p:cNvSpPr>
            <a:spLocks noChangeAspect="1" noChangeArrowheads="1"/>
          </p:cNvSpPr>
          <p:nvPr/>
        </p:nvSpPr>
        <p:spPr bwMode="auto">
          <a:xfrm flipH="1">
            <a:off x="6613525" y="1914525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91" name="Arc 25"/>
          <p:cNvSpPr>
            <a:spLocks/>
          </p:cNvSpPr>
          <p:nvPr/>
        </p:nvSpPr>
        <p:spPr bwMode="auto">
          <a:xfrm>
            <a:off x="7696200" y="2627313"/>
            <a:ext cx="914400" cy="363537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363537 h 21600"/>
              <a:gd name="T4" fmla="*/ 0 w 21600"/>
              <a:gd name="T5" fmla="*/ 3635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792" name="Arc 26"/>
          <p:cNvSpPr>
            <a:spLocks/>
          </p:cNvSpPr>
          <p:nvPr/>
        </p:nvSpPr>
        <p:spPr bwMode="auto">
          <a:xfrm flipV="1">
            <a:off x="7696200" y="2990850"/>
            <a:ext cx="914400" cy="36195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361950 h 21600"/>
              <a:gd name="T4" fmla="*/ 0 w 21600"/>
              <a:gd name="T5" fmla="*/ 3619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5793" name="Group 27"/>
          <p:cNvGrpSpPr>
            <a:grpSpLocks/>
          </p:cNvGrpSpPr>
          <p:nvPr/>
        </p:nvGrpSpPr>
        <p:grpSpPr bwMode="auto">
          <a:xfrm>
            <a:off x="6829425" y="2860675"/>
            <a:ext cx="228600" cy="1198563"/>
            <a:chOff x="4302" y="1802"/>
            <a:chExt cx="144" cy="755"/>
          </a:xfrm>
        </p:grpSpPr>
        <p:sp>
          <p:nvSpPr>
            <p:cNvPr id="75838" name="Text Box 28"/>
            <p:cNvSpPr txBox="1">
              <a:spLocks noChangeArrowheads="1"/>
            </p:cNvSpPr>
            <p:nvPr/>
          </p:nvSpPr>
          <p:spPr bwMode="auto">
            <a:xfrm flipH="1">
              <a:off x="4302" y="1802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969696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75839" name="Line 29"/>
            <p:cNvSpPr>
              <a:spLocks noChangeShapeType="1"/>
            </p:cNvSpPr>
            <p:nvPr/>
          </p:nvSpPr>
          <p:spPr bwMode="auto">
            <a:xfrm>
              <a:off x="4368" y="1881"/>
              <a:ext cx="0" cy="6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 type="none" w="med" len="sm"/>
              <a:tailEnd type="none" w="med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5794" name="Group 30"/>
          <p:cNvGrpSpPr>
            <a:grpSpLocks/>
          </p:cNvGrpSpPr>
          <p:nvPr/>
        </p:nvGrpSpPr>
        <p:grpSpPr bwMode="auto">
          <a:xfrm flipH="1">
            <a:off x="2695575" y="3370263"/>
            <a:ext cx="5114925" cy="366712"/>
            <a:chOff x="888" y="2123"/>
            <a:chExt cx="3222" cy="231"/>
          </a:xfrm>
        </p:grpSpPr>
        <p:sp>
          <p:nvSpPr>
            <p:cNvPr id="75828" name="Text Box 31"/>
            <p:cNvSpPr txBox="1">
              <a:spLocks noChangeArrowheads="1"/>
            </p:cNvSpPr>
            <p:nvPr/>
          </p:nvSpPr>
          <p:spPr bwMode="auto">
            <a:xfrm>
              <a:off x="32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4</a:t>
              </a:r>
            </a:p>
          </p:txBody>
        </p:sp>
        <p:sp>
          <p:nvSpPr>
            <p:cNvPr id="75829" name="Text Box 32"/>
            <p:cNvSpPr txBox="1">
              <a:spLocks noChangeArrowheads="1"/>
            </p:cNvSpPr>
            <p:nvPr/>
          </p:nvSpPr>
          <p:spPr bwMode="auto">
            <a:xfrm>
              <a:off x="20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sp>
          <p:nvSpPr>
            <p:cNvPr id="75830" name="Text Box 33"/>
            <p:cNvSpPr txBox="1">
              <a:spLocks noChangeArrowheads="1"/>
            </p:cNvSpPr>
            <p:nvPr/>
          </p:nvSpPr>
          <p:spPr bwMode="auto">
            <a:xfrm>
              <a:off x="888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0</a:t>
              </a:r>
            </a:p>
          </p:txBody>
        </p:sp>
        <p:grpSp>
          <p:nvGrpSpPr>
            <p:cNvPr id="75831" name="Group 34"/>
            <p:cNvGrpSpPr>
              <a:grpSpLocks/>
            </p:cNvGrpSpPr>
            <p:nvPr/>
          </p:nvGrpSpPr>
          <p:grpSpPr bwMode="auto">
            <a:xfrm>
              <a:off x="955" y="2123"/>
              <a:ext cx="3111" cy="68"/>
              <a:chOff x="955" y="2008"/>
              <a:chExt cx="3111" cy="68"/>
            </a:xfrm>
          </p:grpSpPr>
          <p:sp>
            <p:nvSpPr>
              <p:cNvPr id="75833" name="Line 35"/>
              <p:cNvSpPr>
                <a:spLocks noChangeShapeType="1"/>
              </p:cNvSpPr>
              <p:nvPr/>
            </p:nvSpPr>
            <p:spPr bwMode="auto">
              <a:xfrm>
                <a:off x="21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834" name="Line 36"/>
              <p:cNvSpPr>
                <a:spLocks noChangeShapeType="1"/>
              </p:cNvSpPr>
              <p:nvPr/>
            </p:nvSpPr>
            <p:spPr bwMode="auto">
              <a:xfrm>
                <a:off x="33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835" name="Line 37"/>
              <p:cNvSpPr>
                <a:spLocks noChangeShapeType="1"/>
              </p:cNvSpPr>
              <p:nvPr/>
            </p:nvSpPr>
            <p:spPr bwMode="auto">
              <a:xfrm>
                <a:off x="960" y="2040"/>
                <a:ext cx="2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836" name="Line 38"/>
              <p:cNvSpPr>
                <a:spLocks noChangeShapeType="1"/>
              </p:cNvSpPr>
              <p:nvPr/>
            </p:nvSpPr>
            <p:spPr bwMode="auto">
              <a:xfrm>
                <a:off x="3522" y="2040"/>
                <a:ext cx="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837" name="Line 39"/>
              <p:cNvSpPr>
                <a:spLocks noChangeShapeType="1"/>
              </p:cNvSpPr>
              <p:nvPr/>
            </p:nvSpPr>
            <p:spPr bwMode="auto">
              <a:xfrm>
                <a:off x="955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5832" name="Text Box 40"/>
            <p:cNvSpPr txBox="1">
              <a:spLocks noChangeArrowheads="1"/>
            </p:cNvSpPr>
            <p:nvPr/>
          </p:nvSpPr>
          <p:spPr bwMode="auto">
            <a:xfrm>
              <a:off x="3678" y="219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cm/m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 flipH="1">
            <a:off x="6324600" y="2627313"/>
            <a:ext cx="1371600" cy="725487"/>
            <a:chOff x="960" y="1536"/>
            <a:chExt cx="864" cy="480"/>
          </a:xfrm>
        </p:grpSpPr>
        <p:sp>
          <p:nvSpPr>
            <p:cNvPr id="75826" name="Arc 42"/>
            <p:cNvSpPr>
              <a:spLocks/>
            </p:cNvSpPr>
            <p:nvPr/>
          </p:nvSpPr>
          <p:spPr bwMode="auto">
            <a:xfrm>
              <a:off x="960" y="1536"/>
              <a:ext cx="864" cy="240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240 h 21600"/>
                <a:gd name="T4" fmla="*/ 0 w 21600"/>
                <a:gd name="T5" fmla="*/ 24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27" name="Arc 43"/>
            <p:cNvSpPr>
              <a:spLocks/>
            </p:cNvSpPr>
            <p:nvPr/>
          </p:nvSpPr>
          <p:spPr bwMode="auto">
            <a:xfrm flipV="1">
              <a:off x="960" y="1776"/>
              <a:ext cx="864" cy="240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240 h 21600"/>
                <a:gd name="T4" fmla="*/ 0 w 21600"/>
                <a:gd name="T5" fmla="*/ 24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 flipH="1">
            <a:off x="2290763" y="3746500"/>
            <a:ext cx="4148137" cy="244475"/>
            <a:chOff x="1755" y="2256"/>
            <a:chExt cx="2613" cy="154"/>
          </a:xfrm>
        </p:grpSpPr>
        <p:sp>
          <p:nvSpPr>
            <p:cNvPr id="75824" name="Line 45"/>
            <p:cNvSpPr>
              <a:spLocks noChangeShapeType="1"/>
            </p:cNvSpPr>
            <p:nvPr/>
          </p:nvSpPr>
          <p:spPr bwMode="auto">
            <a:xfrm flipH="1">
              <a:off x="1755" y="2345"/>
              <a:ext cx="2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25" name="Text Box 46"/>
            <p:cNvSpPr txBox="1">
              <a:spLocks noChangeArrowheads="1"/>
            </p:cNvSpPr>
            <p:nvPr/>
          </p:nvSpPr>
          <p:spPr bwMode="auto">
            <a:xfrm>
              <a:off x="2736" y="2256"/>
              <a:ext cx="1524" cy="15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pPr algn="r"/>
              <a:r>
                <a:rPr lang="de-DE"/>
                <a:t>Motorische Kompensation</a:t>
              </a:r>
            </a:p>
          </p:txBody>
        </p:sp>
      </p:grpSp>
      <p:sp>
        <p:nvSpPr>
          <p:cNvPr id="237615" name="AutoShape 47"/>
          <p:cNvSpPr>
            <a:spLocks noChangeAspect="1"/>
          </p:cNvSpPr>
          <p:nvPr/>
        </p:nvSpPr>
        <p:spPr bwMode="auto">
          <a:xfrm flipH="1">
            <a:off x="3865563" y="1998663"/>
            <a:ext cx="2038350" cy="257175"/>
          </a:xfrm>
          <a:prstGeom prst="callout1">
            <a:avLst>
              <a:gd name="adj1" fmla="val 49384"/>
              <a:gd name="adj2" fmla="val -3736"/>
              <a:gd name="adj3" fmla="val 368519"/>
              <a:gd name="adj4" fmla="val -25468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de-DE">
                <a:solidFill>
                  <a:schemeClr val="bg2"/>
                </a:solidFill>
              </a:rPr>
              <a:t>Fusionszentrum: FD I</a:t>
            </a:r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6756400" y="2865438"/>
            <a:ext cx="228600" cy="1198562"/>
            <a:chOff x="4256" y="1805"/>
            <a:chExt cx="144" cy="755"/>
          </a:xfrm>
        </p:grpSpPr>
        <p:sp>
          <p:nvSpPr>
            <p:cNvPr id="75822" name="Line 49"/>
            <p:cNvSpPr>
              <a:spLocks noChangeShapeType="1"/>
            </p:cNvSpPr>
            <p:nvPr/>
          </p:nvSpPr>
          <p:spPr bwMode="auto">
            <a:xfrm flipH="1">
              <a:off x="4328" y="1912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23" name="Text Box 50"/>
            <p:cNvSpPr txBox="1">
              <a:spLocks noChangeArrowheads="1"/>
            </p:cNvSpPr>
            <p:nvPr/>
          </p:nvSpPr>
          <p:spPr bwMode="auto">
            <a:xfrm flipH="1">
              <a:off x="4256" y="1805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chemeClr val="bg2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6330950" y="2862263"/>
            <a:ext cx="228600" cy="1198562"/>
            <a:chOff x="3988" y="1803"/>
            <a:chExt cx="144" cy="755"/>
          </a:xfrm>
        </p:grpSpPr>
        <p:sp>
          <p:nvSpPr>
            <p:cNvPr id="75820" name="Line 52"/>
            <p:cNvSpPr>
              <a:spLocks noChangeShapeType="1"/>
            </p:cNvSpPr>
            <p:nvPr/>
          </p:nvSpPr>
          <p:spPr bwMode="auto">
            <a:xfrm flipH="1">
              <a:off x="4060" y="1910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21" name="Text Box 53"/>
            <p:cNvSpPr txBox="1">
              <a:spLocks noChangeArrowheads="1"/>
            </p:cNvSpPr>
            <p:nvPr/>
          </p:nvSpPr>
          <p:spPr bwMode="auto">
            <a:xfrm flipH="1">
              <a:off x="3988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chemeClr val="bg2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6523038" y="2862263"/>
            <a:ext cx="228600" cy="1198562"/>
            <a:chOff x="4109" y="1803"/>
            <a:chExt cx="144" cy="755"/>
          </a:xfrm>
        </p:grpSpPr>
        <p:sp>
          <p:nvSpPr>
            <p:cNvPr id="75818" name="Line 55"/>
            <p:cNvSpPr>
              <a:spLocks noChangeShapeType="1"/>
            </p:cNvSpPr>
            <p:nvPr/>
          </p:nvSpPr>
          <p:spPr bwMode="auto">
            <a:xfrm flipH="1">
              <a:off x="4181" y="1910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19" name="Text Box 56"/>
            <p:cNvSpPr txBox="1">
              <a:spLocks noChangeArrowheads="1"/>
            </p:cNvSpPr>
            <p:nvPr/>
          </p:nvSpPr>
          <p:spPr bwMode="auto">
            <a:xfrm flipH="1">
              <a:off x="4109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chemeClr val="bg2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6594475" y="2865438"/>
            <a:ext cx="228600" cy="1198562"/>
            <a:chOff x="4154" y="1805"/>
            <a:chExt cx="144" cy="755"/>
          </a:xfrm>
        </p:grpSpPr>
        <p:sp>
          <p:nvSpPr>
            <p:cNvPr id="75816" name="Line 58"/>
            <p:cNvSpPr>
              <a:spLocks noChangeShapeType="1"/>
            </p:cNvSpPr>
            <p:nvPr/>
          </p:nvSpPr>
          <p:spPr bwMode="auto">
            <a:xfrm flipH="1">
              <a:off x="4226" y="1912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17" name="Text Box 59"/>
            <p:cNvSpPr txBox="1">
              <a:spLocks noChangeArrowheads="1"/>
            </p:cNvSpPr>
            <p:nvPr/>
          </p:nvSpPr>
          <p:spPr bwMode="auto">
            <a:xfrm flipH="1">
              <a:off x="4154" y="1805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chemeClr val="bg2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6665913" y="2865438"/>
            <a:ext cx="228600" cy="1198562"/>
            <a:chOff x="4199" y="1805"/>
            <a:chExt cx="144" cy="755"/>
          </a:xfrm>
        </p:grpSpPr>
        <p:sp>
          <p:nvSpPr>
            <p:cNvPr id="75814" name="Line 61"/>
            <p:cNvSpPr>
              <a:spLocks noChangeShapeType="1"/>
            </p:cNvSpPr>
            <p:nvPr/>
          </p:nvSpPr>
          <p:spPr bwMode="auto">
            <a:xfrm flipH="1">
              <a:off x="4271" y="1912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15" name="Text Box 62"/>
            <p:cNvSpPr txBox="1">
              <a:spLocks noChangeArrowheads="1"/>
            </p:cNvSpPr>
            <p:nvPr/>
          </p:nvSpPr>
          <p:spPr bwMode="auto">
            <a:xfrm flipH="1">
              <a:off x="4199" y="1805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chemeClr val="bg2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6451600" y="2865438"/>
            <a:ext cx="228600" cy="1198562"/>
            <a:chOff x="4064" y="1805"/>
            <a:chExt cx="144" cy="755"/>
          </a:xfrm>
        </p:grpSpPr>
        <p:sp>
          <p:nvSpPr>
            <p:cNvPr id="75812" name="Line 64"/>
            <p:cNvSpPr>
              <a:spLocks noChangeShapeType="1"/>
            </p:cNvSpPr>
            <p:nvPr/>
          </p:nvSpPr>
          <p:spPr bwMode="auto">
            <a:xfrm flipH="1">
              <a:off x="4136" y="1912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13" name="Text Box 65"/>
            <p:cNvSpPr txBox="1">
              <a:spLocks noChangeArrowheads="1"/>
            </p:cNvSpPr>
            <p:nvPr/>
          </p:nvSpPr>
          <p:spPr bwMode="auto">
            <a:xfrm flipH="1">
              <a:off x="4064" y="1805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chemeClr val="bg2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6389688" y="2865438"/>
            <a:ext cx="228600" cy="1198562"/>
            <a:chOff x="4025" y="1805"/>
            <a:chExt cx="144" cy="755"/>
          </a:xfrm>
        </p:grpSpPr>
        <p:sp>
          <p:nvSpPr>
            <p:cNvPr id="75810" name="Line 67"/>
            <p:cNvSpPr>
              <a:spLocks noChangeShapeType="1"/>
            </p:cNvSpPr>
            <p:nvPr/>
          </p:nvSpPr>
          <p:spPr bwMode="auto">
            <a:xfrm flipH="1">
              <a:off x="4097" y="1912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811" name="Text Box 68"/>
            <p:cNvSpPr txBox="1">
              <a:spLocks noChangeArrowheads="1"/>
            </p:cNvSpPr>
            <p:nvPr/>
          </p:nvSpPr>
          <p:spPr bwMode="auto">
            <a:xfrm flipH="1">
              <a:off x="4025" y="1805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chemeClr val="bg2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sp>
        <p:nvSpPr>
          <p:cNvPr id="237637" name="Line 69"/>
          <p:cNvSpPr>
            <a:spLocks noChangeShapeType="1"/>
          </p:cNvSpPr>
          <p:nvPr/>
        </p:nvSpPr>
        <p:spPr bwMode="auto">
          <a:xfrm flipH="1">
            <a:off x="6435725" y="3884613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7638" name="AutoShape 70"/>
          <p:cNvSpPr>
            <a:spLocks noChangeAspect="1"/>
          </p:cNvSpPr>
          <p:nvPr/>
        </p:nvSpPr>
        <p:spPr bwMode="auto">
          <a:xfrm flipH="1">
            <a:off x="2676525" y="4159250"/>
            <a:ext cx="3733800" cy="257175"/>
          </a:xfrm>
          <a:prstGeom prst="callout1">
            <a:avLst>
              <a:gd name="adj1" fmla="val 50616"/>
              <a:gd name="adj2" fmla="val -2042"/>
              <a:gd name="adj3" fmla="val -106176"/>
              <a:gd name="adj4" fmla="val -893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/>
              <a:t>Zusätzlich eingesparte motorische Fusion</a:t>
            </a:r>
          </a:p>
        </p:txBody>
      </p:sp>
      <p:sp>
        <p:nvSpPr>
          <p:cNvPr id="237639" name="Text Box 71"/>
          <p:cNvSpPr txBox="1">
            <a:spLocks noChangeArrowheads="1"/>
          </p:cNvSpPr>
          <p:nvPr/>
        </p:nvSpPr>
        <p:spPr bwMode="auto">
          <a:xfrm>
            <a:off x="228600" y="6176963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3.	Die </a:t>
            </a:r>
            <a:r>
              <a:rPr lang="de-DE" sz="1800" u="sng"/>
              <a:t>Fixationsdisparation zweiter Art, erster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durch Umwandlung des Fusionszentrums in ein Korrespondenzzentrum</a:t>
            </a:r>
            <a:r>
              <a:rPr lang="de-DE" sz="180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237640" name="AutoShape 72"/>
          <p:cNvSpPr>
            <a:spLocks noChangeArrowheads="1"/>
          </p:cNvSpPr>
          <p:nvPr/>
        </p:nvSpPr>
        <p:spPr bwMode="auto">
          <a:xfrm rot="20953531" flipH="1">
            <a:off x="6210300" y="1676400"/>
            <a:ext cx="133350" cy="1066800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809" name="Rectangle 73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3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3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23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5" grpId="0" animBg="1"/>
      <p:bldP spid="237615" grpId="0" animBg="1" autoUpdateAnimBg="0"/>
      <p:bldP spid="237637" grpId="0" animBg="1"/>
      <p:bldP spid="237638" grpId="0" animBg="1" autoUpdateAnimBg="0"/>
      <p:bldP spid="237639" grpId="0" autoUpdateAnimBg="0"/>
      <p:bldP spid="23764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03" name="Oval 3"/>
          <p:cNvSpPr>
            <a:spLocks noChangeAspect="1" noChangeArrowheads="1"/>
          </p:cNvSpPr>
          <p:nvPr/>
        </p:nvSpPr>
        <p:spPr bwMode="auto">
          <a:xfrm flipH="1">
            <a:off x="1828800" y="1538288"/>
            <a:ext cx="360363" cy="14446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 flipH="1">
            <a:off x="2171700" y="3368675"/>
            <a:ext cx="571500" cy="368300"/>
            <a:chOff x="4080" y="2122"/>
            <a:chExt cx="360" cy="232"/>
          </a:xfrm>
        </p:grpSpPr>
        <p:sp>
          <p:nvSpPr>
            <p:cNvPr id="76850" name="Line 5"/>
            <p:cNvSpPr>
              <a:spLocks noChangeShapeType="1"/>
            </p:cNvSpPr>
            <p:nvPr/>
          </p:nvSpPr>
          <p:spPr bwMode="auto">
            <a:xfrm>
              <a:off x="4080" y="215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51" name="Text Box 6"/>
            <p:cNvSpPr txBox="1">
              <a:spLocks noChangeArrowheads="1"/>
            </p:cNvSpPr>
            <p:nvPr/>
          </p:nvSpPr>
          <p:spPr bwMode="auto">
            <a:xfrm>
              <a:off x="4296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8</a:t>
              </a:r>
            </a:p>
          </p:txBody>
        </p:sp>
        <p:sp>
          <p:nvSpPr>
            <p:cNvPr id="76852" name="Line 7"/>
            <p:cNvSpPr>
              <a:spLocks noChangeShapeType="1"/>
            </p:cNvSpPr>
            <p:nvPr/>
          </p:nvSpPr>
          <p:spPr bwMode="auto">
            <a:xfrm>
              <a:off x="4368" y="2122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6805" name="Group 8"/>
          <p:cNvGrpSpPr>
            <a:grpSpLocks/>
          </p:cNvGrpSpPr>
          <p:nvPr/>
        </p:nvGrpSpPr>
        <p:grpSpPr bwMode="auto">
          <a:xfrm>
            <a:off x="295275" y="1477963"/>
            <a:ext cx="2295525" cy="2778125"/>
            <a:chOff x="186" y="931"/>
            <a:chExt cx="1446" cy="1750"/>
          </a:xfrm>
        </p:grpSpPr>
        <p:sp>
          <p:nvSpPr>
            <p:cNvPr id="76846" name="Text Box 9"/>
            <p:cNvSpPr txBox="1">
              <a:spLocks noChangeArrowheads="1"/>
            </p:cNvSpPr>
            <p:nvPr/>
          </p:nvSpPr>
          <p:spPr bwMode="auto">
            <a:xfrm flipH="1">
              <a:off x="198" y="931"/>
              <a:ext cx="10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Panumbereich</a:t>
              </a:r>
            </a:p>
          </p:txBody>
        </p:sp>
        <p:sp>
          <p:nvSpPr>
            <p:cNvPr id="76847" name="Text Box 10"/>
            <p:cNvSpPr txBox="1">
              <a:spLocks noChangeArrowheads="1"/>
            </p:cNvSpPr>
            <p:nvPr/>
          </p:nvSpPr>
          <p:spPr bwMode="auto">
            <a:xfrm>
              <a:off x="201" y="1183"/>
              <a:ext cx="12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Korrespondenz-  </a:t>
              </a: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r>
                <a:rPr lang="de-DE" sz="1500">
                  <a:sym typeface="Webdings" pitchFamily="18" charset="2"/>
                </a:rPr>
                <a:t>	</a:t>
              </a:r>
              <a:r>
                <a:rPr lang="de-DE">
                  <a:sym typeface="Webdings" pitchFamily="18" charset="2"/>
                </a:rPr>
                <a:t/>
              </a:r>
              <a:br>
                <a:rPr lang="de-DE">
                  <a:sym typeface="Webdings" pitchFamily="18" charset="2"/>
                </a:rPr>
              </a:br>
              <a:r>
                <a:rPr lang="de-DE">
                  <a:sym typeface="Webdings" pitchFamily="18" charset="2"/>
                </a:rPr>
                <a:t>zentrum</a:t>
              </a:r>
            </a:p>
          </p:txBody>
        </p:sp>
        <p:sp>
          <p:nvSpPr>
            <p:cNvPr id="76848" name="Text Box 11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  <p:sp>
          <p:nvSpPr>
            <p:cNvPr id="76849" name="Text Box 12"/>
            <p:cNvSpPr txBox="1">
              <a:spLocks noChangeArrowheads="1"/>
            </p:cNvSpPr>
            <p:nvPr/>
          </p:nvSpPr>
          <p:spPr bwMode="auto">
            <a:xfrm flipH="1">
              <a:off x="186" y="1790"/>
              <a:ext cx="14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Ruhestellung </a:t>
              </a:r>
              <a:r>
                <a:rPr lang="de-DE" sz="1200">
                  <a:sym typeface="Webdings" pitchFamily="18" charset="2"/>
                </a:rPr>
                <a:t>(Bildlage) </a:t>
              </a:r>
              <a:r>
                <a:rPr lang="de-DE" sz="1500">
                  <a:sym typeface="Webdings" pitchFamily="18" charset="2"/>
                </a:rPr>
                <a:t></a:t>
              </a:r>
              <a:endParaRPr lang="de-DE" sz="1400">
                <a:sym typeface="Webdings" pitchFamily="18" charset="2"/>
              </a:endParaRPr>
            </a:p>
          </p:txBody>
        </p:sp>
      </p:grpSp>
      <p:grpSp>
        <p:nvGrpSpPr>
          <p:cNvPr id="76806" name="Group 13"/>
          <p:cNvGrpSpPr>
            <a:grpSpLocks/>
          </p:cNvGrpSpPr>
          <p:nvPr/>
        </p:nvGrpSpPr>
        <p:grpSpPr bwMode="auto">
          <a:xfrm flipH="1">
            <a:off x="2695575" y="3370263"/>
            <a:ext cx="5114925" cy="366712"/>
            <a:chOff x="888" y="2123"/>
            <a:chExt cx="3222" cy="231"/>
          </a:xfrm>
        </p:grpSpPr>
        <p:sp>
          <p:nvSpPr>
            <p:cNvPr id="76836" name="Text Box 14"/>
            <p:cNvSpPr txBox="1">
              <a:spLocks noChangeArrowheads="1"/>
            </p:cNvSpPr>
            <p:nvPr/>
          </p:nvSpPr>
          <p:spPr bwMode="auto">
            <a:xfrm>
              <a:off x="32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4</a:t>
              </a:r>
            </a:p>
          </p:txBody>
        </p:sp>
        <p:sp>
          <p:nvSpPr>
            <p:cNvPr id="76837" name="Text Box 15"/>
            <p:cNvSpPr txBox="1">
              <a:spLocks noChangeArrowheads="1"/>
            </p:cNvSpPr>
            <p:nvPr/>
          </p:nvSpPr>
          <p:spPr bwMode="auto">
            <a:xfrm>
              <a:off x="20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sp>
          <p:nvSpPr>
            <p:cNvPr id="76838" name="Text Box 16"/>
            <p:cNvSpPr txBox="1">
              <a:spLocks noChangeArrowheads="1"/>
            </p:cNvSpPr>
            <p:nvPr/>
          </p:nvSpPr>
          <p:spPr bwMode="auto">
            <a:xfrm>
              <a:off x="888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0</a:t>
              </a:r>
            </a:p>
          </p:txBody>
        </p:sp>
        <p:grpSp>
          <p:nvGrpSpPr>
            <p:cNvPr id="76839" name="Group 17"/>
            <p:cNvGrpSpPr>
              <a:grpSpLocks/>
            </p:cNvGrpSpPr>
            <p:nvPr/>
          </p:nvGrpSpPr>
          <p:grpSpPr bwMode="auto">
            <a:xfrm>
              <a:off x="955" y="2123"/>
              <a:ext cx="3111" cy="68"/>
              <a:chOff x="955" y="2008"/>
              <a:chExt cx="3111" cy="68"/>
            </a:xfrm>
          </p:grpSpPr>
          <p:sp>
            <p:nvSpPr>
              <p:cNvPr id="76841" name="Line 18"/>
              <p:cNvSpPr>
                <a:spLocks noChangeShapeType="1"/>
              </p:cNvSpPr>
              <p:nvPr/>
            </p:nvSpPr>
            <p:spPr bwMode="auto">
              <a:xfrm>
                <a:off x="21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42" name="Line 19"/>
              <p:cNvSpPr>
                <a:spLocks noChangeShapeType="1"/>
              </p:cNvSpPr>
              <p:nvPr/>
            </p:nvSpPr>
            <p:spPr bwMode="auto">
              <a:xfrm>
                <a:off x="33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43" name="Line 20"/>
              <p:cNvSpPr>
                <a:spLocks noChangeShapeType="1"/>
              </p:cNvSpPr>
              <p:nvPr/>
            </p:nvSpPr>
            <p:spPr bwMode="auto">
              <a:xfrm>
                <a:off x="960" y="2040"/>
                <a:ext cx="2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44" name="Line 21"/>
              <p:cNvSpPr>
                <a:spLocks noChangeShapeType="1"/>
              </p:cNvSpPr>
              <p:nvPr/>
            </p:nvSpPr>
            <p:spPr bwMode="auto">
              <a:xfrm>
                <a:off x="3522" y="2040"/>
                <a:ext cx="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45" name="Line 22"/>
              <p:cNvSpPr>
                <a:spLocks noChangeShapeType="1"/>
              </p:cNvSpPr>
              <p:nvPr/>
            </p:nvSpPr>
            <p:spPr bwMode="auto">
              <a:xfrm>
                <a:off x="955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6840" name="Text Box 23"/>
            <p:cNvSpPr txBox="1">
              <a:spLocks noChangeArrowheads="1"/>
            </p:cNvSpPr>
            <p:nvPr/>
          </p:nvSpPr>
          <p:spPr bwMode="auto">
            <a:xfrm>
              <a:off x="3678" y="219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cm/m</a:t>
              </a:r>
            </a:p>
          </p:txBody>
        </p:sp>
      </p:grpSp>
      <p:grpSp>
        <p:nvGrpSpPr>
          <p:cNvPr id="76807" name="Group 24"/>
          <p:cNvGrpSpPr>
            <a:grpSpLocks/>
          </p:cNvGrpSpPr>
          <p:nvPr/>
        </p:nvGrpSpPr>
        <p:grpSpPr bwMode="auto">
          <a:xfrm>
            <a:off x="6330950" y="2862263"/>
            <a:ext cx="228600" cy="1198562"/>
            <a:chOff x="3988" y="1803"/>
            <a:chExt cx="144" cy="755"/>
          </a:xfrm>
        </p:grpSpPr>
        <p:sp>
          <p:nvSpPr>
            <p:cNvPr id="76834" name="Line 25"/>
            <p:cNvSpPr>
              <a:spLocks noChangeShapeType="1"/>
            </p:cNvSpPr>
            <p:nvPr/>
          </p:nvSpPr>
          <p:spPr bwMode="auto">
            <a:xfrm flipH="1">
              <a:off x="4060" y="1910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35" name="Text Box 26"/>
            <p:cNvSpPr txBox="1">
              <a:spLocks noChangeArrowheads="1"/>
            </p:cNvSpPr>
            <p:nvPr/>
          </p:nvSpPr>
          <p:spPr bwMode="auto">
            <a:xfrm flipH="1">
              <a:off x="3988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sp>
        <p:nvSpPr>
          <p:cNvPr id="76808" name="Line 27"/>
          <p:cNvSpPr>
            <a:spLocks noChangeShapeType="1"/>
          </p:cNvSpPr>
          <p:nvPr/>
        </p:nvSpPr>
        <p:spPr bwMode="auto">
          <a:xfrm flipH="1">
            <a:off x="6435725" y="3884613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09" name="Line 28"/>
          <p:cNvSpPr>
            <a:spLocks noChangeShapeType="1"/>
          </p:cNvSpPr>
          <p:nvPr/>
        </p:nvSpPr>
        <p:spPr bwMode="auto">
          <a:xfrm>
            <a:off x="2295525" y="2865438"/>
            <a:ext cx="0" cy="1204912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10" name="Line 29"/>
          <p:cNvSpPr>
            <a:spLocks noChangeShapeType="1"/>
          </p:cNvSpPr>
          <p:nvPr/>
        </p:nvSpPr>
        <p:spPr bwMode="auto">
          <a:xfrm>
            <a:off x="2290763" y="3887788"/>
            <a:ext cx="4148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11" name="Text Box 30"/>
          <p:cNvSpPr txBox="1">
            <a:spLocks noChangeArrowheads="1"/>
          </p:cNvSpPr>
          <p:nvPr/>
        </p:nvSpPr>
        <p:spPr bwMode="auto">
          <a:xfrm flipH="1">
            <a:off x="2462213" y="3746500"/>
            <a:ext cx="2419350" cy="244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72000" tIns="0" rIns="0" bIns="0">
            <a:spAutoFit/>
          </a:bodyPr>
          <a:lstStyle/>
          <a:p>
            <a:pPr algn="r"/>
            <a:r>
              <a:rPr lang="de-DE"/>
              <a:t>Motorische Kompensation</a:t>
            </a:r>
          </a:p>
        </p:txBody>
      </p:sp>
      <p:sp>
        <p:nvSpPr>
          <p:cNvPr id="76812" name="AutoShape 31"/>
          <p:cNvSpPr>
            <a:spLocks noChangeAspect="1"/>
          </p:cNvSpPr>
          <p:nvPr/>
        </p:nvSpPr>
        <p:spPr bwMode="auto">
          <a:xfrm flipH="1">
            <a:off x="2676525" y="4159250"/>
            <a:ext cx="3733800" cy="257175"/>
          </a:xfrm>
          <a:prstGeom prst="callout1">
            <a:avLst>
              <a:gd name="adj1" fmla="val 50616"/>
              <a:gd name="adj2" fmla="val -2042"/>
              <a:gd name="adj3" fmla="val -106176"/>
              <a:gd name="adj4" fmla="val -893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/>
              <a:t>Zusätzlich eingesparte motorische Fusion</a:t>
            </a:r>
          </a:p>
        </p:txBody>
      </p:sp>
      <p:sp>
        <p:nvSpPr>
          <p:cNvPr id="76813" name="Text Box 32"/>
          <p:cNvSpPr txBox="1">
            <a:spLocks noChangeArrowheads="1"/>
          </p:cNvSpPr>
          <p:nvPr/>
        </p:nvSpPr>
        <p:spPr bwMode="auto">
          <a:xfrm flipH="1">
            <a:off x="6829425" y="2860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969696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76814" name="Line 33"/>
          <p:cNvSpPr>
            <a:spLocks noChangeShapeType="1"/>
          </p:cNvSpPr>
          <p:nvPr/>
        </p:nvSpPr>
        <p:spPr bwMode="auto">
          <a:xfrm flipH="1">
            <a:off x="6934200" y="38846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15" name="Text Box 34"/>
          <p:cNvSpPr txBox="1">
            <a:spLocks noChangeArrowheads="1"/>
          </p:cNvSpPr>
          <p:nvPr/>
        </p:nvSpPr>
        <p:spPr bwMode="auto">
          <a:xfrm flipH="1">
            <a:off x="7580313" y="281940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76816" name="Oval 35"/>
          <p:cNvSpPr>
            <a:spLocks noChangeArrowheads="1"/>
          </p:cNvSpPr>
          <p:nvPr/>
        </p:nvSpPr>
        <p:spPr bwMode="auto">
          <a:xfrm flipH="1">
            <a:off x="6805613" y="2628900"/>
            <a:ext cx="1800225" cy="719138"/>
          </a:xfrm>
          <a:prstGeom prst="ellips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17" name="Line 36"/>
          <p:cNvSpPr>
            <a:spLocks noChangeShapeType="1"/>
          </p:cNvSpPr>
          <p:nvPr/>
        </p:nvSpPr>
        <p:spPr bwMode="auto">
          <a:xfrm flipH="1">
            <a:off x="2284413" y="2990850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18" name="Line 37"/>
          <p:cNvSpPr>
            <a:spLocks noChangeShapeType="1"/>
          </p:cNvSpPr>
          <p:nvPr/>
        </p:nvSpPr>
        <p:spPr bwMode="auto">
          <a:xfrm flipH="1">
            <a:off x="7705725" y="1914525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19" name="Line 38"/>
          <p:cNvSpPr>
            <a:spLocks noChangeShapeType="1"/>
          </p:cNvSpPr>
          <p:nvPr/>
        </p:nvSpPr>
        <p:spPr bwMode="auto">
          <a:xfrm flipH="1">
            <a:off x="7704138" y="3365500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20" name="Oval 39"/>
          <p:cNvSpPr>
            <a:spLocks noChangeAspect="1" noChangeArrowheads="1"/>
          </p:cNvSpPr>
          <p:nvPr/>
        </p:nvSpPr>
        <p:spPr bwMode="auto">
          <a:xfrm flipH="1">
            <a:off x="6613525" y="1914525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21" name="Arc 40"/>
          <p:cNvSpPr>
            <a:spLocks/>
          </p:cNvSpPr>
          <p:nvPr/>
        </p:nvSpPr>
        <p:spPr bwMode="auto">
          <a:xfrm>
            <a:off x="7696200" y="2627313"/>
            <a:ext cx="914400" cy="363537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363537 h 21600"/>
              <a:gd name="T4" fmla="*/ 0 w 21600"/>
              <a:gd name="T5" fmla="*/ 3635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22" name="Arc 41"/>
          <p:cNvSpPr>
            <a:spLocks/>
          </p:cNvSpPr>
          <p:nvPr/>
        </p:nvSpPr>
        <p:spPr bwMode="auto">
          <a:xfrm flipV="1">
            <a:off x="7696200" y="2990850"/>
            <a:ext cx="914400" cy="36195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361950 h 21600"/>
              <a:gd name="T4" fmla="*/ 0 w 21600"/>
              <a:gd name="T5" fmla="*/ 3619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23" name="Line 42"/>
          <p:cNvSpPr>
            <a:spLocks noChangeShapeType="1"/>
          </p:cNvSpPr>
          <p:nvPr/>
        </p:nvSpPr>
        <p:spPr bwMode="auto">
          <a:xfrm>
            <a:off x="6934200" y="2986088"/>
            <a:ext cx="0" cy="107315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 type="none" w="med" len="sm"/>
            <a:tailEnd type="none" w="med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824" name="Text Box 43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Die </a:t>
            </a:r>
            <a:r>
              <a:rPr lang="de-DE" sz="1800" u="sng"/>
              <a:t>Fixationsdisparation erster Art</a:t>
            </a:r>
            <a:r>
              <a:rPr lang="de-DE" sz="1800"/>
              <a:t>  </a:t>
            </a:r>
            <a:br>
              <a:rPr lang="de-DE" sz="1800"/>
            </a:br>
            <a:r>
              <a:rPr lang="de-DE" sz="1800"/>
              <a:t>	bedeutet eine Verlagerung des Fusionszentrums zum Rand des Panumbereichs.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76825" name="Text Box 44"/>
          <p:cNvSpPr txBox="1">
            <a:spLocks noChangeArrowheads="1"/>
          </p:cNvSpPr>
          <p:nvPr/>
        </p:nvSpPr>
        <p:spPr bwMode="auto">
          <a:xfrm>
            <a:off x="228600" y="5213350"/>
            <a:ext cx="868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>
                <a:solidFill>
                  <a:schemeClr val="bg2"/>
                </a:solidFill>
              </a:rPr>
              <a:t>	</a:t>
            </a:r>
            <a:r>
              <a:rPr lang="de-DE" sz="1800"/>
              <a:t>Damit verringert sich die motorische Kompensation.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76826" name="Text Box 45"/>
          <p:cNvSpPr txBox="1">
            <a:spLocks noChangeArrowheads="1"/>
          </p:cNvSpPr>
          <p:nvPr/>
        </p:nvSpPr>
        <p:spPr bwMode="auto">
          <a:xfrm>
            <a:off x="228600" y="5562600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2.	Eine </a:t>
            </a:r>
            <a:r>
              <a:rPr lang="de-DE" sz="1800" u="sng"/>
              <a:t>Panumbereichserweiterung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	führt zu einer zusätzlichen Einsparung motorischer Kompensation.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6827" name="Text Box 46"/>
          <p:cNvSpPr txBox="1">
            <a:spLocks noChangeArrowheads="1"/>
          </p:cNvSpPr>
          <p:nvPr/>
        </p:nvSpPr>
        <p:spPr bwMode="auto">
          <a:xfrm>
            <a:off x="228600" y="6176963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3.	Die </a:t>
            </a:r>
            <a:r>
              <a:rPr lang="de-DE" sz="1800" u="sng"/>
              <a:t>Fixationsdisparation zweiter Art, erster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durch Umwandlung des Fusionszentrums in ein Korrespondenzzentrum</a:t>
            </a:r>
            <a:r>
              <a:rPr lang="de-DE" sz="180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76828" name="AutoShape 47"/>
          <p:cNvSpPr>
            <a:spLocks noChangeArrowheads="1"/>
          </p:cNvSpPr>
          <p:nvPr/>
        </p:nvSpPr>
        <p:spPr bwMode="auto">
          <a:xfrm rot="20953531" flipH="1">
            <a:off x="6210300" y="1676400"/>
            <a:ext cx="133350" cy="1066800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8640" name="AutoShape 48"/>
          <p:cNvSpPr>
            <a:spLocks noChangeAspect="1"/>
          </p:cNvSpPr>
          <p:nvPr/>
        </p:nvSpPr>
        <p:spPr bwMode="auto">
          <a:xfrm flipH="1">
            <a:off x="4400550" y="2019300"/>
            <a:ext cx="1524000" cy="257175"/>
          </a:xfrm>
          <a:prstGeom prst="callout1">
            <a:avLst>
              <a:gd name="adj1" fmla="val 49384"/>
              <a:gd name="adj2" fmla="val -5000"/>
              <a:gd name="adj3" fmla="val 368519"/>
              <a:gd name="adj4" fmla="val -34065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II/1</a:t>
            </a:r>
          </a:p>
        </p:txBody>
      </p:sp>
      <p:grpSp>
        <p:nvGrpSpPr>
          <p:cNvPr id="76830" name="Group 49"/>
          <p:cNvGrpSpPr>
            <a:grpSpLocks/>
          </p:cNvGrpSpPr>
          <p:nvPr/>
        </p:nvGrpSpPr>
        <p:grpSpPr bwMode="auto">
          <a:xfrm>
            <a:off x="6324600" y="2627313"/>
            <a:ext cx="1371600" cy="725487"/>
            <a:chOff x="3984" y="1655"/>
            <a:chExt cx="864" cy="457"/>
          </a:xfrm>
        </p:grpSpPr>
        <p:sp>
          <p:nvSpPr>
            <p:cNvPr id="76832" name="Arc 50"/>
            <p:cNvSpPr>
              <a:spLocks/>
            </p:cNvSpPr>
            <p:nvPr/>
          </p:nvSpPr>
          <p:spPr bwMode="auto">
            <a:xfrm flipH="1">
              <a:off x="3984" y="1655"/>
              <a:ext cx="864" cy="229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229 h 21600"/>
                <a:gd name="T4" fmla="*/ 0 w 21600"/>
                <a:gd name="T5" fmla="*/ 22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33" name="Arc 51"/>
            <p:cNvSpPr>
              <a:spLocks/>
            </p:cNvSpPr>
            <p:nvPr/>
          </p:nvSpPr>
          <p:spPr bwMode="auto">
            <a:xfrm flipH="1" flipV="1">
              <a:off x="3984" y="1884"/>
              <a:ext cx="864" cy="228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228 h 21600"/>
                <a:gd name="T4" fmla="*/ 0 w 21600"/>
                <a:gd name="T5" fmla="*/ 22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831" name="Rectangle 52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3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40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280988" y="1878013"/>
            <a:ext cx="2309812" cy="2378075"/>
            <a:chOff x="177" y="1183"/>
            <a:chExt cx="1455" cy="1498"/>
          </a:xfrm>
        </p:grpSpPr>
        <p:sp>
          <p:nvSpPr>
            <p:cNvPr id="77855" name="Text Box 4"/>
            <p:cNvSpPr txBox="1">
              <a:spLocks noChangeArrowheads="1"/>
            </p:cNvSpPr>
            <p:nvPr/>
          </p:nvSpPr>
          <p:spPr bwMode="auto">
            <a:xfrm>
              <a:off x="177" y="1183"/>
              <a:ext cx="12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Korrespondenz-  </a:t>
              </a: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r>
                <a:rPr lang="de-DE" sz="1500">
                  <a:sym typeface="Webdings" pitchFamily="18" charset="2"/>
                </a:rPr>
                <a:t>	</a:t>
              </a:r>
              <a:r>
                <a:rPr lang="de-DE">
                  <a:sym typeface="Webdings" pitchFamily="18" charset="2"/>
                </a:rPr>
                <a:t/>
              </a:r>
              <a:br>
                <a:rPr lang="de-DE">
                  <a:sym typeface="Webdings" pitchFamily="18" charset="2"/>
                </a:rPr>
              </a:br>
              <a:r>
                <a:rPr lang="de-DE">
                  <a:sym typeface="Webdings" pitchFamily="18" charset="2"/>
                </a:rPr>
                <a:t>zentrum</a:t>
              </a:r>
            </a:p>
          </p:txBody>
        </p:sp>
        <p:sp>
          <p:nvSpPr>
            <p:cNvPr id="77856" name="Text Box 5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  <p:sp>
          <p:nvSpPr>
            <p:cNvPr id="77857" name="Text Box 6"/>
            <p:cNvSpPr txBox="1">
              <a:spLocks noChangeArrowheads="1"/>
            </p:cNvSpPr>
            <p:nvPr/>
          </p:nvSpPr>
          <p:spPr bwMode="auto">
            <a:xfrm flipH="1">
              <a:off x="186" y="1790"/>
              <a:ext cx="14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Ruhestellung </a:t>
              </a:r>
              <a:r>
                <a:rPr lang="de-DE" sz="1200">
                  <a:sym typeface="Webdings" pitchFamily="18" charset="2"/>
                </a:rPr>
                <a:t>(Bildlage) </a:t>
              </a:r>
              <a:r>
                <a:rPr lang="de-DE" sz="1500">
                  <a:sym typeface="Webdings" pitchFamily="18" charset="2"/>
                </a:rPr>
                <a:t></a:t>
              </a:r>
              <a:endParaRPr lang="de-DE" sz="1400">
                <a:sym typeface="Webdings" pitchFamily="18" charset="2"/>
              </a:endParaRPr>
            </a:p>
          </p:txBody>
        </p:sp>
      </p:grpSp>
      <p:sp>
        <p:nvSpPr>
          <p:cNvPr id="77828" name="Line 7"/>
          <p:cNvSpPr>
            <a:spLocks noChangeShapeType="1"/>
          </p:cNvSpPr>
          <p:nvPr/>
        </p:nvSpPr>
        <p:spPr bwMode="auto">
          <a:xfrm flipH="1">
            <a:off x="2286000" y="3421063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29" name="Text Box 8"/>
          <p:cNvSpPr txBox="1">
            <a:spLocks noChangeArrowheads="1"/>
          </p:cNvSpPr>
          <p:nvPr/>
        </p:nvSpPr>
        <p:spPr bwMode="auto">
          <a:xfrm flipH="1">
            <a:off x="2171700" y="34925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8</a:t>
            </a:r>
          </a:p>
        </p:txBody>
      </p:sp>
      <p:sp>
        <p:nvSpPr>
          <p:cNvPr id="77830" name="Line 9"/>
          <p:cNvSpPr>
            <a:spLocks noChangeShapeType="1"/>
          </p:cNvSpPr>
          <p:nvPr/>
        </p:nvSpPr>
        <p:spPr bwMode="auto">
          <a:xfrm flipH="1">
            <a:off x="2286000" y="3368675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31" name="Line 10"/>
          <p:cNvSpPr>
            <a:spLocks noChangeShapeType="1"/>
          </p:cNvSpPr>
          <p:nvPr/>
        </p:nvSpPr>
        <p:spPr bwMode="auto">
          <a:xfrm flipH="1">
            <a:off x="6445250" y="3032125"/>
            <a:ext cx="0" cy="1028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32" name="Text Box 11"/>
          <p:cNvSpPr txBox="1">
            <a:spLocks noChangeArrowheads="1"/>
          </p:cNvSpPr>
          <p:nvPr/>
        </p:nvSpPr>
        <p:spPr bwMode="auto">
          <a:xfrm flipH="1">
            <a:off x="6330950" y="28622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FF0000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77833" name="Line 12"/>
          <p:cNvSpPr>
            <a:spLocks noChangeShapeType="1"/>
          </p:cNvSpPr>
          <p:nvPr/>
        </p:nvSpPr>
        <p:spPr bwMode="auto">
          <a:xfrm flipH="1">
            <a:off x="6435725" y="3884613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34" name="Text Box 13"/>
          <p:cNvSpPr txBox="1">
            <a:spLocks noChangeArrowheads="1"/>
          </p:cNvSpPr>
          <p:nvPr/>
        </p:nvSpPr>
        <p:spPr bwMode="auto">
          <a:xfrm flipH="1">
            <a:off x="6829425" y="2860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969696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77835" name="Line 14"/>
          <p:cNvSpPr>
            <a:spLocks noChangeShapeType="1"/>
          </p:cNvSpPr>
          <p:nvPr/>
        </p:nvSpPr>
        <p:spPr bwMode="auto">
          <a:xfrm flipH="1">
            <a:off x="6934200" y="38846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36" name="Text Box 15"/>
          <p:cNvSpPr txBox="1">
            <a:spLocks noChangeArrowheads="1"/>
          </p:cNvSpPr>
          <p:nvPr/>
        </p:nvSpPr>
        <p:spPr bwMode="auto">
          <a:xfrm flipH="1">
            <a:off x="7580313" y="281940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77837" name="Line 16"/>
          <p:cNvSpPr>
            <a:spLocks noChangeShapeType="1"/>
          </p:cNvSpPr>
          <p:nvPr/>
        </p:nvSpPr>
        <p:spPr bwMode="auto">
          <a:xfrm flipH="1">
            <a:off x="2284413" y="2990850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38" name="Line 17"/>
          <p:cNvSpPr>
            <a:spLocks noChangeShapeType="1"/>
          </p:cNvSpPr>
          <p:nvPr/>
        </p:nvSpPr>
        <p:spPr bwMode="auto">
          <a:xfrm flipH="1">
            <a:off x="7705725" y="1914525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39" name="Line 18"/>
          <p:cNvSpPr>
            <a:spLocks noChangeShapeType="1"/>
          </p:cNvSpPr>
          <p:nvPr/>
        </p:nvSpPr>
        <p:spPr bwMode="auto">
          <a:xfrm flipH="1">
            <a:off x="7704138" y="3365500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40" name="Oval 19"/>
          <p:cNvSpPr>
            <a:spLocks noChangeAspect="1" noChangeArrowheads="1"/>
          </p:cNvSpPr>
          <p:nvPr/>
        </p:nvSpPr>
        <p:spPr bwMode="auto">
          <a:xfrm flipH="1">
            <a:off x="6613525" y="1914525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41" name="Line 20"/>
          <p:cNvSpPr>
            <a:spLocks noChangeShapeType="1"/>
          </p:cNvSpPr>
          <p:nvPr/>
        </p:nvSpPr>
        <p:spPr bwMode="auto">
          <a:xfrm>
            <a:off x="6934200" y="2986088"/>
            <a:ext cx="0" cy="107315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 type="none" w="med" len="sm"/>
            <a:tailEnd type="none" w="med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42" name="AutoShape 21"/>
          <p:cNvSpPr>
            <a:spLocks noChangeAspect="1"/>
          </p:cNvSpPr>
          <p:nvPr/>
        </p:nvSpPr>
        <p:spPr bwMode="auto">
          <a:xfrm flipH="1">
            <a:off x="4400550" y="2019300"/>
            <a:ext cx="1524000" cy="257175"/>
          </a:xfrm>
          <a:prstGeom prst="callout1">
            <a:avLst>
              <a:gd name="adj1" fmla="val 49384"/>
              <a:gd name="adj2" fmla="val -5000"/>
              <a:gd name="adj3" fmla="val 368519"/>
              <a:gd name="adj4" fmla="val -34065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II/1</a:t>
            </a:r>
          </a:p>
        </p:txBody>
      </p:sp>
      <p:sp>
        <p:nvSpPr>
          <p:cNvPr id="77843" name="Text Box 22"/>
          <p:cNvSpPr txBox="1">
            <a:spLocks noChangeArrowheads="1"/>
          </p:cNvSpPr>
          <p:nvPr/>
        </p:nvSpPr>
        <p:spPr bwMode="auto">
          <a:xfrm flipH="1">
            <a:off x="3762375" y="34925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4</a:t>
            </a:r>
          </a:p>
        </p:txBody>
      </p:sp>
      <p:sp>
        <p:nvSpPr>
          <p:cNvPr id="77844" name="Text Box 23"/>
          <p:cNvSpPr txBox="1">
            <a:spLocks noChangeArrowheads="1"/>
          </p:cNvSpPr>
          <p:nvPr/>
        </p:nvSpPr>
        <p:spPr bwMode="auto">
          <a:xfrm flipH="1">
            <a:off x="5667375" y="3492500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2</a:t>
            </a:r>
          </a:p>
        </p:txBody>
      </p:sp>
      <p:sp>
        <p:nvSpPr>
          <p:cNvPr id="77845" name="Text Box 24"/>
          <p:cNvSpPr txBox="1">
            <a:spLocks noChangeArrowheads="1"/>
          </p:cNvSpPr>
          <p:nvPr/>
        </p:nvSpPr>
        <p:spPr bwMode="auto">
          <a:xfrm flipH="1">
            <a:off x="7581900" y="3492500"/>
            <a:ext cx="2286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0</a:t>
            </a:r>
          </a:p>
        </p:txBody>
      </p:sp>
      <p:sp>
        <p:nvSpPr>
          <p:cNvPr id="77846" name="Line 25"/>
          <p:cNvSpPr>
            <a:spLocks noChangeShapeType="1"/>
          </p:cNvSpPr>
          <p:nvPr/>
        </p:nvSpPr>
        <p:spPr bwMode="auto">
          <a:xfrm flipH="1">
            <a:off x="5791200" y="3370263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47" name="Line 26"/>
          <p:cNvSpPr>
            <a:spLocks noChangeShapeType="1"/>
          </p:cNvSpPr>
          <p:nvPr/>
        </p:nvSpPr>
        <p:spPr bwMode="auto">
          <a:xfrm flipH="1">
            <a:off x="3886200" y="3370263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48" name="Line 27"/>
          <p:cNvSpPr>
            <a:spLocks noChangeShapeType="1"/>
          </p:cNvSpPr>
          <p:nvPr/>
        </p:nvSpPr>
        <p:spPr bwMode="auto">
          <a:xfrm flipH="1">
            <a:off x="3657600" y="3421063"/>
            <a:ext cx="4038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49" name="Line 28"/>
          <p:cNvSpPr>
            <a:spLocks noChangeShapeType="1"/>
          </p:cNvSpPr>
          <p:nvPr/>
        </p:nvSpPr>
        <p:spPr bwMode="auto">
          <a:xfrm flipH="1">
            <a:off x="2765425" y="3421063"/>
            <a:ext cx="8636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50" name="Line 29"/>
          <p:cNvSpPr>
            <a:spLocks noChangeShapeType="1"/>
          </p:cNvSpPr>
          <p:nvPr/>
        </p:nvSpPr>
        <p:spPr bwMode="auto">
          <a:xfrm flipH="1">
            <a:off x="7704138" y="3370263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51" name="Text Box 30"/>
          <p:cNvSpPr txBox="1">
            <a:spLocks noChangeArrowheads="1"/>
          </p:cNvSpPr>
          <p:nvPr/>
        </p:nvSpPr>
        <p:spPr bwMode="auto">
          <a:xfrm flipH="1">
            <a:off x="2695575" y="3487738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cm/m</a:t>
            </a:r>
          </a:p>
        </p:txBody>
      </p:sp>
      <p:sp>
        <p:nvSpPr>
          <p:cNvPr id="77852" name="Text Box 31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Die </a:t>
            </a:r>
            <a:r>
              <a:rPr lang="de-DE" sz="1800" u="sng"/>
              <a:t>Fixationsdisparation zweiter Art, zweiter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aus der FD II/1 durch Richtungswertumschaltung bis in die Peripherie.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239648" name="AutoShape 32"/>
          <p:cNvSpPr>
            <a:spLocks noChangeArrowheads="1"/>
          </p:cNvSpPr>
          <p:nvPr/>
        </p:nvSpPr>
        <p:spPr bwMode="auto">
          <a:xfrm rot="14205146" flipH="1">
            <a:off x="5487988" y="1781175"/>
            <a:ext cx="357188" cy="115887"/>
          </a:xfrm>
          <a:prstGeom prst="rightArrow">
            <a:avLst>
              <a:gd name="adj1" fmla="val 50000"/>
              <a:gd name="adj2" fmla="val 77055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7854" name="Rectangle 33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2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2171700" y="3368675"/>
            <a:ext cx="571500" cy="368300"/>
            <a:chOff x="1368" y="2122"/>
            <a:chExt cx="360" cy="232"/>
          </a:xfrm>
        </p:grpSpPr>
        <p:sp>
          <p:nvSpPr>
            <p:cNvPr id="78885" name="Line 4"/>
            <p:cNvSpPr>
              <a:spLocks noChangeShapeType="1"/>
            </p:cNvSpPr>
            <p:nvPr/>
          </p:nvSpPr>
          <p:spPr bwMode="auto">
            <a:xfrm flipH="1">
              <a:off x="1440" y="215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6" name="Text Box 5"/>
            <p:cNvSpPr txBox="1">
              <a:spLocks noChangeArrowheads="1"/>
            </p:cNvSpPr>
            <p:nvPr/>
          </p:nvSpPr>
          <p:spPr bwMode="auto">
            <a:xfrm flipH="1">
              <a:off x="1368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8</a:t>
              </a:r>
            </a:p>
          </p:txBody>
        </p:sp>
        <p:sp>
          <p:nvSpPr>
            <p:cNvPr id="78887" name="Line 6"/>
            <p:cNvSpPr>
              <a:spLocks noChangeShapeType="1"/>
            </p:cNvSpPr>
            <p:nvPr/>
          </p:nvSpPr>
          <p:spPr bwMode="auto">
            <a:xfrm flipH="1">
              <a:off x="1440" y="2122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8852" name="Group 7"/>
          <p:cNvGrpSpPr>
            <a:grpSpLocks/>
          </p:cNvGrpSpPr>
          <p:nvPr/>
        </p:nvGrpSpPr>
        <p:grpSpPr bwMode="auto">
          <a:xfrm>
            <a:off x="280988" y="1878013"/>
            <a:ext cx="2309812" cy="2378075"/>
            <a:chOff x="177" y="1183"/>
            <a:chExt cx="1455" cy="1498"/>
          </a:xfrm>
        </p:grpSpPr>
        <p:sp>
          <p:nvSpPr>
            <p:cNvPr id="78882" name="Text Box 8"/>
            <p:cNvSpPr txBox="1">
              <a:spLocks noChangeArrowheads="1"/>
            </p:cNvSpPr>
            <p:nvPr/>
          </p:nvSpPr>
          <p:spPr bwMode="auto">
            <a:xfrm>
              <a:off x="177" y="1183"/>
              <a:ext cx="12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Korrespondenz-  </a:t>
              </a: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r>
                <a:rPr lang="de-DE" sz="1500">
                  <a:sym typeface="Webdings" pitchFamily="18" charset="2"/>
                </a:rPr>
                <a:t>	</a:t>
              </a:r>
              <a:r>
                <a:rPr lang="de-DE">
                  <a:sym typeface="Webdings" pitchFamily="18" charset="2"/>
                </a:rPr>
                <a:t/>
              </a:r>
              <a:br>
                <a:rPr lang="de-DE">
                  <a:sym typeface="Webdings" pitchFamily="18" charset="2"/>
                </a:rPr>
              </a:br>
              <a:r>
                <a:rPr lang="de-DE">
                  <a:sym typeface="Webdings" pitchFamily="18" charset="2"/>
                </a:rPr>
                <a:t>zentrum</a:t>
              </a:r>
            </a:p>
          </p:txBody>
        </p:sp>
        <p:sp>
          <p:nvSpPr>
            <p:cNvPr id="78883" name="Text Box 9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  <p:sp>
          <p:nvSpPr>
            <p:cNvPr id="78884" name="Text Box 10"/>
            <p:cNvSpPr txBox="1">
              <a:spLocks noChangeArrowheads="1"/>
            </p:cNvSpPr>
            <p:nvPr/>
          </p:nvSpPr>
          <p:spPr bwMode="auto">
            <a:xfrm flipH="1">
              <a:off x="186" y="1790"/>
              <a:ext cx="14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Ruhestellung </a:t>
              </a:r>
              <a:r>
                <a:rPr lang="de-DE" sz="1200">
                  <a:sym typeface="Webdings" pitchFamily="18" charset="2"/>
                </a:rPr>
                <a:t>(Bildlage) </a:t>
              </a:r>
              <a:r>
                <a:rPr lang="de-DE" sz="1500">
                  <a:sym typeface="Webdings" pitchFamily="18" charset="2"/>
                </a:rPr>
                <a:t></a:t>
              </a:r>
              <a:endParaRPr lang="de-DE" sz="1400">
                <a:sym typeface="Webdings" pitchFamily="18" charset="2"/>
              </a:endParaRPr>
            </a:p>
          </p:txBody>
        </p:sp>
      </p:grpSp>
      <p:grpSp>
        <p:nvGrpSpPr>
          <p:cNvPr id="78853" name="Group 11"/>
          <p:cNvGrpSpPr>
            <a:grpSpLocks/>
          </p:cNvGrpSpPr>
          <p:nvPr/>
        </p:nvGrpSpPr>
        <p:grpSpPr bwMode="auto">
          <a:xfrm>
            <a:off x="6330950" y="2862263"/>
            <a:ext cx="228600" cy="1198562"/>
            <a:chOff x="3988" y="1803"/>
            <a:chExt cx="144" cy="755"/>
          </a:xfrm>
        </p:grpSpPr>
        <p:sp>
          <p:nvSpPr>
            <p:cNvPr id="78880" name="Line 12"/>
            <p:cNvSpPr>
              <a:spLocks noChangeShapeType="1"/>
            </p:cNvSpPr>
            <p:nvPr/>
          </p:nvSpPr>
          <p:spPr bwMode="auto">
            <a:xfrm flipH="1">
              <a:off x="4060" y="1910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881" name="Text Box 13"/>
            <p:cNvSpPr txBox="1">
              <a:spLocks noChangeArrowheads="1"/>
            </p:cNvSpPr>
            <p:nvPr/>
          </p:nvSpPr>
          <p:spPr bwMode="auto">
            <a:xfrm flipH="1">
              <a:off x="3988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sp>
        <p:nvSpPr>
          <p:cNvPr id="78854" name="Line 14"/>
          <p:cNvSpPr>
            <a:spLocks noChangeShapeType="1"/>
          </p:cNvSpPr>
          <p:nvPr/>
        </p:nvSpPr>
        <p:spPr bwMode="auto">
          <a:xfrm flipH="1">
            <a:off x="6435725" y="3884613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55" name="Text Box 15"/>
          <p:cNvSpPr txBox="1">
            <a:spLocks noChangeArrowheads="1"/>
          </p:cNvSpPr>
          <p:nvPr/>
        </p:nvSpPr>
        <p:spPr bwMode="auto">
          <a:xfrm flipH="1">
            <a:off x="6829425" y="2860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969696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78856" name="Line 16"/>
          <p:cNvSpPr>
            <a:spLocks noChangeShapeType="1"/>
          </p:cNvSpPr>
          <p:nvPr/>
        </p:nvSpPr>
        <p:spPr bwMode="auto">
          <a:xfrm flipH="1">
            <a:off x="6934200" y="38846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57" name="Text Box 17"/>
          <p:cNvSpPr txBox="1">
            <a:spLocks noChangeArrowheads="1"/>
          </p:cNvSpPr>
          <p:nvPr/>
        </p:nvSpPr>
        <p:spPr bwMode="auto">
          <a:xfrm flipH="1">
            <a:off x="7580313" y="281940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78858" name="Line 18"/>
          <p:cNvSpPr>
            <a:spLocks noChangeShapeType="1"/>
          </p:cNvSpPr>
          <p:nvPr/>
        </p:nvSpPr>
        <p:spPr bwMode="auto">
          <a:xfrm flipH="1">
            <a:off x="2284413" y="2990850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59" name="Line 19"/>
          <p:cNvSpPr>
            <a:spLocks noChangeShapeType="1"/>
          </p:cNvSpPr>
          <p:nvPr/>
        </p:nvSpPr>
        <p:spPr bwMode="auto">
          <a:xfrm flipH="1">
            <a:off x="7705725" y="1914525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60" name="Line 20"/>
          <p:cNvSpPr>
            <a:spLocks noChangeShapeType="1"/>
          </p:cNvSpPr>
          <p:nvPr/>
        </p:nvSpPr>
        <p:spPr bwMode="auto">
          <a:xfrm flipH="1">
            <a:off x="7704138" y="3365500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61" name="Oval 21"/>
          <p:cNvSpPr>
            <a:spLocks noChangeAspect="1" noChangeArrowheads="1"/>
          </p:cNvSpPr>
          <p:nvPr/>
        </p:nvSpPr>
        <p:spPr bwMode="auto">
          <a:xfrm flipH="1">
            <a:off x="6613525" y="1914525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62" name="Line 22"/>
          <p:cNvSpPr>
            <a:spLocks noChangeShapeType="1"/>
          </p:cNvSpPr>
          <p:nvPr/>
        </p:nvSpPr>
        <p:spPr bwMode="auto">
          <a:xfrm>
            <a:off x="6934200" y="2986088"/>
            <a:ext cx="0" cy="107315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 type="none" w="med" len="sm"/>
            <a:tailEnd type="none" w="med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63" name="AutoShape 23"/>
          <p:cNvSpPr>
            <a:spLocks noChangeAspect="1"/>
          </p:cNvSpPr>
          <p:nvPr/>
        </p:nvSpPr>
        <p:spPr bwMode="auto">
          <a:xfrm flipH="1">
            <a:off x="4400550" y="2019300"/>
            <a:ext cx="1524000" cy="257175"/>
          </a:xfrm>
          <a:prstGeom prst="callout1">
            <a:avLst>
              <a:gd name="adj1" fmla="val 49384"/>
              <a:gd name="adj2" fmla="val -5000"/>
              <a:gd name="adj3" fmla="val 368519"/>
              <a:gd name="adj4" fmla="val -34065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2</a:t>
            </a:r>
            <a:endParaRPr lang="de-DE">
              <a:solidFill>
                <a:schemeClr val="bg2"/>
              </a:solidFill>
            </a:endParaRPr>
          </a:p>
        </p:txBody>
      </p:sp>
      <p:grpSp>
        <p:nvGrpSpPr>
          <p:cNvPr id="78864" name="Group 24"/>
          <p:cNvGrpSpPr>
            <a:grpSpLocks/>
          </p:cNvGrpSpPr>
          <p:nvPr/>
        </p:nvGrpSpPr>
        <p:grpSpPr bwMode="auto">
          <a:xfrm>
            <a:off x="2695575" y="3370263"/>
            <a:ext cx="5114925" cy="366712"/>
            <a:chOff x="1698" y="2123"/>
            <a:chExt cx="3222" cy="231"/>
          </a:xfrm>
        </p:grpSpPr>
        <p:sp>
          <p:nvSpPr>
            <p:cNvPr id="78870" name="Text Box 25"/>
            <p:cNvSpPr txBox="1">
              <a:spLocks noChangeArrowheads="1"/>
            </p:cNvSpPr>
            <p:nvPr/>
          </p:nvSpPr>
          <p:spPr bwMode="auto">
            <a:xfrm flipH="1">
              <a:off x="2370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4</a:t>
              </a:r>
            </a:p>
          </p:txBody>
        </p:sp>
        <p:sp>
          <p:nvSpPr>
            <p:cNvPr id="78871" name="Text Box 26"/>
            <p:cNvSpPr txBox="1">
              <a:spLocks noChangeArrowheads="1"/>
            </p:cNvSpPr>
            <p:nvPr/>
          </p:nvSpPr>
          <p:spPr bwMode="auto">
            <a:xfrm flipH="1">
              <a:off x="3570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sp>
          <p:nvSpPr>
            <p:cNvPr id="78872" name="Text Box 27"/>
            <p:cNvSpPr txBox="1">
              <a:spLocks noChangeArrowheads="1"/>
            </p:cNvSpPr>
            <p:nvPr/>
          </p:nvSpPr>
          <p:spPr bwMode="auto">
            <a:xfrm flipH="1">
              <a:off x="4776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0</a:t>
              </a:r>
            </a:p>
          </p:txBody>
        </p:sp>
        <p:grpSp>
          <p:nvGrpSpPr>
            <p:cNvPr id="78873" name="Group 28"/>
            <p:cNvGrpSpPr>
              <a:grpSpLocks/>
            </p:cNvGrpSpPr>
            <p:nvPr/>
          </p:nvGrpSpPr>
          <p:grpSpPr bwMode="auto">
            <a:xfrm>
              <a:off x="1742" y="2123"/>
              <a:ext cx="3111" cy="68"/>
              <a:chOff x="1742" y="2123"/>
              <a:chExt cx="3111" cy="68"/>
            </a:xfrm>
          </p:grpSpPr>
          <p:sp>
            <p:nvSpPr>
              <p:cNvPr id="78875" name="Line 29"/>
              <p:cNvSpPr>
                <a:spLocks noChangeShapeType="1"/>
              </p:cNvSpPr>
              <p:nvPr/>
            </p:nvSpPr>
            <p:spPr bwMode="auto">
              <a:xfrm flipH="1">
                <a:off x="3648" y="2123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76" name="Line 30"/>
              <p:cNvSpPr>
                <a:spLocks noChangeShapeType="1"/>
              </p:cNvSpPr>
              <p:nvPr/>
            </p:nvSpPr>
            <p:spPr bwMode="auto">
              <a:xfrm flipH="1">
                <a:off x="2448" y="2123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77" name="Line 31"/>
              <p:cNvSpPr>
                <a:spLocks noChangeShapeType="1"/>
              </p:cNvSpPr>
              <p:nvPr/>
            </p:nvSpPr>
            <p:spPr bwMode="auto">
              <a:xfrm flipH="1">
                <a:off x="2304" y="2155"/>
                <a:ext cx="2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78" name="Line 32"/>
              <p:cNvSpPr>
                <a:spLocks noChangeShapeType="1"/>
              </p:cNvSpPr>
              <p:nvPr/>
            </p:nvSpPr>
            <p:spPr bwMode="auto">
              <a:xfrm flipH="1">
                <a:off x="1742" y="2155"/>
                <a:ext cx="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879" name="Line 33"/>
              <p:cNvSpPr>
                <a:spLocks noChangeShapeType="1"/>
              </p:cNvSpPr>
              <p:nvPr/>
            </p:nvSpPr>
            <p:spPr bwMode="auto">
              <a:xfrm flipH="1">
                <a:off x="4853" y="2123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8874" name="Text Box 34"/>
            <p:cNvSpPr txBox="1">
              <a:spLocks noChangeArrowheads="1"/>
            </p:cNvSpPr>
            <p:nvPr/>
          </p:nvSpPr>
          <p:spPr bwMode="auto">
            <a:xfrm flipH="1">
              <a:off x="1698" y="219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cm/m</a:t>
              </a:r>
            </a:p>
          </p:txBody>
        </p:sp>
      </p:grpSp>
      <p:sp>
        <p:nvSpPr>
          <p:cNvPr id="78865" name="Text Box 35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Die </a:t>
            </a:r>
            <a:r>
              <a:rPr lang="de-DE" sz="1800" u="sng"/>
              <a:t>Fixationsdisparation zweiter Art, zweiter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aus der FD II/1 durch Richtungswertumschaltung bis in die Peripherie.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78866" name="AutoShape 36"/>
          <p:cNvSpPr>
            <a:spLocks noChangeArrowheads="1"/>
          </p:cNvSpPr>
          <p:nvPr/>
        </p:nvSpPr>
        <p:spPr bwMode="auto">
          <a:xfrm rot="14205146" flipH="1">
            <a:off x="5487988" y="1781175"/>
            <a:ext cx="357188" cy="115887"/>
          </a:xfrm>
          <a:prstGeom prst="rightArrow">
            <a:avLst>
              <a:gd name="adj1" fmla="val 50000"/>
              <a:gd name="adj2" fmla="val 77055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0677" name="Text Box 37"/>
          <p:cNvSpPr txBox="1">
            <a:spLocks noChangeArrowheads="1"/>
          </p:cNvSpPr>
          <p:nvPr/>
        </p:nvSpPr>
        <p:spPr bwMode="auto">
          <a:xfrm>
            <a:off x="228600" y="5213350"/>
            <a:ext cx="868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>
                <a:solidFill>
                  <a:schemeClr val="bg2"/>
                </a:solidFill>
              </a:rPr>
              <a:t>	</a:t>
            </a:r>
            <a:r>
              <a:rPr lang="de-DE" sz="1800"/>
              <a:t>Damit verlängert sich die Stereo-Verzögerung.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240678" name="Text Box 38"/>
          <p:cNvSpPr txBox="1">
            <a:spLocks noChangeArrowheads="1"/>
          </p:cNvSpPr>
          <p:nvPr/>
        </p:nvSpPr>
        <p:spPr bwMode="auto">
          <a:xfrm>
            <a:off x="228600" y="5580063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2.	Eine </a:t>
            </a:r>
            <a:r>
              <a:rPr lang="de-DE" sz="1800" u="sng"/>
              <a:t>zusätzliche neue Fixationsdisparation erster Art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	führt zu einer weiteren Einsparung motorischer Kompensation.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8869" name="Rectangle 39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7" grpId="0" autoUpdateAnimBg="0"/>
      <p:bldP spid="240678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 flipH="1">
            <a:off x="2171700" y="3368675"/>
            <a:ext cx="571500" cy="368300"/>
            <a:chOff x="4080" y="2122"/>
            <a:chExt cx="360" cy="232"/>
          </a:xfrm>
        </p:grpSpPr>
        <p:sp>
          <p:nvSpPr>
            <p:cNvPr id="79921" name="Line 4"/>
            <p:cNvSpPr>
              <a:spLocks noChangeShapeType="1"/>
            </p:cNvSpPr>
            <p:nvPr/>
          </p:nvSpPr>
          <p:spPr bwMode="auto">
            <a:xfrm>
              <a:off x="4080" y="215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922" name="Text Box 5"/>
            <p:cNvSpPr txBox="1">
              <a:spLocks noChangeArrowheads="1"/>
            </p:cNvSpPr>
            <p:nvPr/>
          </p:nvSpPr>
          <p:spPr bwMode="auto">
            <a:xfrm>
              <a:off x="4296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8</a:t>
              </a:r>
            </a:p>
          </p:txBody>
        </p:sp>
        <p:sp>
          <p:nvSpPr>
            <p:cNvPr id="79923" name="Line 6"/>
            <p:cNvSpPr>
              <a:spLocks noChangeShapeType="1"/>
            </p:cNvSpPr>
            <p:nvPr/>
          </p:nvSpPr>
          <p:spPr bwMode="auto">
            <a:xfrm>
              <a:off x="4368" y="2122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9876" name="Group 7"/>
          <p:cNvGrpSpPr>
            <a:grpSpLocks/>
          </p:cNvGrpSpPr>
          <p:nvPr/>
        </p:nvGrpSpPr>
        <p:grpSpPr bwMode="auto">
          <a:xfrm>
            <a:off x="6330950" y="2862263"/>
            <a:ext cx="228600" cy="1198562"/>
            <a:chOff x="3988" y="1803"/>
            <a:chExt cx="144" cy="755"/>
          </a:xfrm>
        </p:grpSpPr>
        <p:sp>
          <p:nvSpPr>
            <p:cNvPr id="79919" name="Line 8"/>
            <p:cNvSpPr>
              <a:spLocks noChangeShapeType="1"/>
            </p:cNvSpPr>
            <p:nvPr/>
          </p:nvSpPr>
          <p:spPr bwMode="auto">
            <a:xfrm flipH="1">
              <a:off x="4060" y="1910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920" name="Text Box 9"/>
            <p:cNvSpPr txBox="1">
              <a:spLocks noChangeArrowheads="1"/>
            </p:cNvSpPr>
            <p:nvPr/>
          </p:nvSpPr>
          <p:spPr bwMode="auto">
            <a:xfrm flipH="1">
              <a:off x="3988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sp>
        <p:nvSpPr>
          <p:cNvPr id="79877" name="Line 10"/>
          <p:cNvSpPr>
            <a:spLocks noChangeShapeType="1"/>
          </p:cNvSpPr>
          <p:nvPr/>
        </p:nvSpPr>
        <p:spPr bwMode="auto">
          <a:xfrm>
            <a:off x="6934200" y="2986088"/>
            <a:ext cx="0" cy="107315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 type="none" w="med" len="sm"/>
            <a:tailEnd type="none" w="med" len="sm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9878" name="Group 11"/>
          <p:cNvGrpSpPr>
            <a:grpSpLocks/>
          </p:cNvGrpSpPr>
          <p:nvPr/>
        </p:nvGrpSpPr>
        <p:grpSpPr bwMode="auto">
          <a:xfrm flipH="1">
            <a:off x="2695575" y="3370263"/>
            <a:ext cx="5114925" cy="366712"/>
            <a:chOff x="888" y="2123"/>
            <a:chExt cx="3222" cy="231"/>
          </a:xfrm>
        </p:grpSpPr>
        <p:sp>
          <p:nvSpPr>
            <p:cNvPr id="79909" name="Text Box 12"/>
            <p:cNvSpPr txBox="1">
              <a:spLocks noChangeArrowheads="1"/>
            </p:cNvSpPr>
            <p:nvPr/>
          </p:nvSpPr>
          <p:spPr bwMode="auto">
            <a:xfrm>
              <a:off x="32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4</a:t>
              </a:r>
            </a:p>
          </p:txBody>
        </p:sp>
        <p:sp>
          <p:nvSpPr>
            <p:cNvPr id="79910" name="Text Box 13"/>
            <p:cNvSpPr txBox="1">
              <a:spLocks noChangeArrowheads="1"/>
            </p:cNvSpPr>
            <p:nvPr/>
          </p:nvSpPr>
          <p:spPr bwMode="auto">
            <a:xfrm>
              <a:off x="20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sp>
          <p:nvSpPr>
            <p:cNvPr id="79911" name="Text Box 14"/>
            <p:cNvSpPr txBox="1">
              <a:spLocks noChangeArrowheads="1"/>
            </p:cNvSpPr>
            <p:nvPr/>
          </p:nvSpPr>
          <p:spPr bwMode="auto">
            <a:xfrm>
              <a:off x="888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0</a:t>
              </a:r>
            </a:p>
          </p:txBody>
        </p:sp>
        <p:grpSp>
          <p:nvGrpSpPr>
            <p:cNvPr id="79912" name="Group 15"/>
            <p:cNvGrpSpPr>
              <a:grpSpLocks/>
            </p:cNvGrpSpPr>
            <p:nvPr/>
          </p:nvGrpSpPr>
          <p:grpSpPr bwMode="auto">
            <a:xfrm>
              <a:off x="955" y="2123"/>
              <a:ext cx="3111" cy="68"/>
              <a:chOff x="955" y="2008"/>
              <a:chExt cx="3111" cy="68"/>
            </a:xfrm>
          </p:grpSpPr>
          <p:sp>
            <p:nvSpPr>
              <p:cNvPr id="79914" name="Line 16"/>
              <p:cNvSpPr>
                <a:spLocks noChangeShapeType="1"/>
              </p:cNvSpPr>
              <p:nvPr/>
            </p:nvSpPr>
            <p:spPr bwMode="auto">
              <a:xfrm>
                <a:off x="21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15" name="Line 17"/>
              <p:cNvSpPr>
                <a:spLocks noChangeShapeType="1"/>
              </p:cNvSpPr>
              <p:nvPr/>
            </p:nvSpPr>
            <p:spPr bwMode="auto">
              <a:xfrm>
                <a:off x="33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16" name="Line 18"/>
              <p:cNvSpPr>
                <a:spLocks noChangeShapeType="1"/>
              </p:cNvSpPr>
              <p:nvPr/>
            </p:nvSpPr>
            <p:spPr bwMode="auto">
              <a:xfrm>
                <a:off x="960" y="2040"/>
                <a:ext cx="2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17" name="Line 19"/>
              <p:cNvSpPr>
                <a:spLocks noChangeShapeType="1"/>
              </p:cNvSpPr>
              <p:nvPr/>
            </p:nvSpPr>
            <p:spPr bwMode="auto">
              <a:xfrm>
                <a:off x="3522" y="2040"/>
                <a:ext cx="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918" name="Line 20"/>
              <p:cNvSpPr>
                <a:spLocks noChangeShapeType="1"/>
              </p:cNvSpPr>
              <p:nvPr/>
            </p:nvSpPr>
            <p:spPr bwMode="auto">
              <a:xfrm>
                <a:off x="955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9913" name="Text Box 21"/>
            <p:cNvSpPr txBox="1">
              <a:spLocks noChangeArrowheads="1"/>
            </p:cNvSpPr>
            <p:nvPr/>
          </p:nvSpPr>
          <p:spPr bwMode="auto">
            <a:xfrm>
              <a:off x="3678" y="219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cm/m</a:t>
              </a:r>
            </a:p>
          </p:txBody>
        </p:sp>
      </p:grpSp>
      <p:sp>
        <p:nvSpPr>
          <p:cNvPr id="79879" name="AutoShape 22"/>
          <p:cNvSpPr>
            <a:spLocks noChangeAspect="1"/>
          </p:cNvSpPr>
          <p:nvPr/>
        </p:nvSpPr>
        <p:spPr bwMode="auto">
          <a:xfrm flipH="1">
            <a:off x="4400550" y="2019300"/>
            <a:ext cx="1524000" cy="257175"/>
          </a:xfrm>
          <a:prstGeom prst="callout1">
            <a:avLst>
              <a:gd name="adj1" fmla="val 49384"/>
              <a:gd name="adj2" fmla="val -5000"/>
              <a:gd name="adj3" fmla="val 368519"/>
              <a:gd name="adj4" fmla="val -34065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2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79880" name="Line 23"/>
          <p:cNvSpPr>
            <a:spLocks noChangeShapeType="1"/>
          </p:cNvSpPr>
          <p:nvPr/>
        </p:nvSpPr>
        <p:spPr bwMode="auto">
          <a:xfrm flipH="1">
            <a:off x="6435725" y="3884613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81" name="Line 24"/>
          <p:cNvSpPr>
            <a:spLocks noChangeShapeType="1"/>
          </p:cNvSpPr>
          <p:nvPr/>
        </p:nvSpPr>
        <p:spPr bwMode="auto">
          <a:xfrm flipH="1">
            <a:off x="6934200" y="38846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82" name="Text Box 25"/>
          <p:cNvSpPr txBox="1">
            <a:spLocks noChangeArrowheads="1"/>
          </p:cNvSpPr>
          <p:nvPr/>
        </p:nvSpPr>
        <p:spPr bwMode="auto">
          <a:xfrm flipH="1">
            <a:off x="7580313" y="281940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79883" name="Line 26"/>
          <p:cNvSpPr>
            <a:spLocks noChangeShapeType="1"/>
          </p:cNvSpPr>
          <p:nvPr/>
        </p:nvSpPr>
        <p:spPr bwMode="auto">
          <a:xfrm flipH="1">
            <a:off x="2284413" y="2990850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84" name="Line 27"/>
          <p:cNvSpPr>
            <a:spLocks noChangeShapeType="1"/>
          </p:cNvSpPr>
          <p:nvPr/>
        </p:nvSpPr>
        <p:spPr bwMode="auto">
          <a:xfrm flipH="1">
            <a:off x="7705725" y="1914525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85" name="Line 28"/>
          <p:cNvSpPr>
            <a:spLocks noChangeShapeType="1"/>
          </p:cNvSpPr>
          <p:nvPr/>
        </p:nvSpPr>
        <p:spPr bwMode="auto">
          <a:xfrm flipH="1">
            <a:off x="7704138" y="3365500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86" name="Oval 29"/>
          <p:cNvSpPr>
            <a:spLocks noChangeAspect="1" noChangeArrowheads="1"/>
          </p:cNvSpPr>
          <p:nvPr/>
        </p:nvSpPr>
        <p:spPr bwMode="auto">
          <a:xfrm flipH="1">
            <a:off x="6613525" y="1914525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9887" name="Text Box 30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Die </a:t>
            </a:r>
            <a:r>
              <a:rPr lang="de-DE" sz="1800" u="sng"/>
              <a:t>Fixationsdisparation zweiter Art, zweiter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aus der FD II/1 durch Richtungswertumschaltung bis in die Peripherie.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79888" name="Text Box 31"/>
          <p:cNvSpPr txBox="1">
            <a:spLocks noChangeArrowheads="1"/>
          </p:cNvSpPr>
          <p:nvPr/>
        </p:nvSpPr>
        <p:spPr bwMode="auto">
          <a:xfrm>
            <a:off x="228600" y="5213350"/>
            <a:ext cx="868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>
                <a:solidFill>
                  <a:schemeClr val="bg2"/>
                </a:solidFill>
              </a:rPr>
              <a:t>	</a:t>
            </a:r>
            <a:r>
              <a:rPr lang="de-DE" sz="1800"/>
              <a:t>Damit verlängert sich die Stereo-Verzögerung.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79889" name="Text Box 32"/>
          <p:cNvSpPr txBox="1">
            <a:spLocks noChangeArrowheads="1"/>
          </p:cNvSpPr>
          <p:nvPr/>
        </p:nvSpPr>
        <p:spPr bwMode="auto">
          <a:xfrm>
            <a:off x="228600" y="5580063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2.	Eine </a:t>
            </a:r>
            <a:r>
              <a:rPr lang="de-DE" sz="1800" u="sng"/>
              <a:t>zusätzliche neue Fixationsdisparation erster Art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	führt zu einer weiteren Einsparung motorischer Kompensation.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41697" name="Text Box 33"/>
          <p:cNvSpPr txBox="1">
            <a:spLocks noChangeArrowheads="1"/>
          </p:cNvSpPr>
          <p:nvPr/>
        </p:nvSpPr>
        <p:spPr bwMode="auto">
          <a:xfrm>
            <a:off x="5207000" y="28638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41698" name="AutoShape 34"/>
          <p:cNvSpPr>
            <a:spLocks noChangeAspect="1"/>
          </p:cNvSpPr>
          <p:nvPr/>
        </p:nvSpPr>
        <p:spPr bwMode="auto">
          <a:xfrm flipH="1">
            <a:off x="3286125" y="2038350"/>
            <a:ext cx="1524000" cy="257175"/>
          </a:xfrm>
          <a:prstGeom prst="callout1">
            <a:avLst>
              <a:gd name="adj1" fmla="val 49384"/>
              <a:gd name="adj2" fmla="val -5000"/>
              <a:gd name="adj3" fmla="val 368519"/>
              <a:gd name="adj4" fmla="val -34065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</a:t>
            </a:r>
          </a:p>
        </p:txBody>
      </p:sp>
      <p:sp>
        <p:nvSpPr>
          <p:cNvPr id="241699" name="Text Box 35"/>
          <p:cNvSpPr txBox="1">
            <a:spLocks noChangeArrowheads="1"/>
          </p:cNvSpPr>
          <p:nvPr/>
        </p:nvSpPr>
        <p:spPr bwMode="auto">
          <a:xfrm>
            <a:off x="290513" y="24384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de-DE">
                <a:solidFill>
                  <a:schemeClr val="bg2"/>
                </a:solidFill>
                <a:sym typeface="Webdings" pitchFamily="18" charset="2"/>
              </a:rPr>
              <a:t>Fusionszentrum  </a:t>
            </a: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 sz="1400">
              <a:solidFill>
                <a:schemeClr val="bg2"/>
              </a:solidFill>
              <a:sym typeface="Webdings" pitchFamily="18" charset="2"/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279650" y="2989263"/>
            <a:ext cx="3028950" cy="1049337"/>
            <a:chOff x="1436" y="1883"/>
            <a:chExt cx="1908" cy="661"/>
          </a:xfrm>
        </p:grpSpPr>
        <p:sp>
          <p:nvSpPr>
            <p:cNvPr id="79907" name="Line 37"/>
            <p:cNvSpPr>
              <a:spLocks noChangeShapeType="1"/>
            </p:cNvSpPr>
            <p:nvPr/>
          </p:nvSpPr>
          <p:spPr bwMode="auto">
            <a:xfrm>
              <a:off x="1436" y="1896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908" name="Line 38"/>
            <p:cNvSpPr>
              <a:spLocks noChangeShapeType="1"/>
            </p:cNvSpPr>
            <p:nvPr/>
          </p:nvSpPr>
          <p:spPr bwMode="auto">
            <a:xfrm>
              <a:off x="3344" y="1883"/>
              <a:ext cx="0" cy="6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sm"/>
              <a:tailEnd type="none" w="med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 flipH="1">
            <a:off x="2298700" y="3746500"/>
            <a:ext cx="3009900" cy="244475"/>
            <a:chOff x="2472" y="2256"/>
            <a:chExt cx="1896" cy="154"/>
          </a:xfrm>
        </p:grpSpPr>
        <p:sp>
          <p:nvSpPr>
            <p:cNvPr id="79905" name="Line 40"/>
            <p:cNvSpPr>
              <a:spLocks noChangeShapeType="1"/>
            </p:cNvSpPr>
            <p:nvPr/>
          </p:nvSpPr>
          <p:spPr bwMode="auto">
            <a:xfrm flipH="1">
              <a:off x="2472" y="2345"/>
              <a:ext cx="1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906" name="Text Box 41"/>
            <p:cNvSpPr txBox="1">
              <a:spLocks noChangeArrowheads="1"/>
            </p:cNvSpPr>
            <p:nvPr/>
          </p:nvSpPr>
          <p:spPr bwMode="auto">
            <a:xfrm>
              <a:off x="2736" y="2256"/>
              <a:ext cx="1524" cy="15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72000" tIns="0" rIns="0" bIns="0">
              <a:spAutoFit/>
            </a:bodyPr>
            <a:lstStyle/>
            <a:p>
              <a:pPr algn="r"/>
              <a:r>
                <a:rPr lang="de-DE"/>
                <a:t>Motorische Kompensation</a:t>
              </a:r>
            </a:p>
          </p:txBody>
        </p:sp>
      </p:grpSp>
      <p:sp>
        <p:nvSpPr>
          <p:cNvPr id="241706" name="Line 42"/>
          <p:cNvSpPr>
            <a:spLocks noChangeShapeType="1"/>
          </p:cNvSpPr>
          <p:nvPr/>
        </p:nvSpPr>
        <p:spPr bwMode="auto">
          <a:xfrm flipH="1">
            <a:off x="5307013" y="3884613"/>
            <a:ext cx="11287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1707" name="AutoShape 43"/>
          <p:cNvSpPr>
            <a:spLocks noChangeAspect="1"/>
          </p:cNvSpPr>
          <p:nvPr/>
        </p:nvSpPr>
        <p:spPr bwMode="auto">
          <a:xfrm flipH="1">
            <a:off x="1905000" y="4168775"/>
            <a:ext cx="3733800" cy="257175"/>
          </a:xfrm>
          <a:prstGeom prst="callout1">
            <a:avLst>
              <a:gd name="adj1" fmla="val 50616"/>
              <a:gd name="adj2" fmla="val -2042"/>
              <a:gd name="adj3" fmla="val -111116"/>
              <a:gd name="adj4" fmla="val -893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/>
              <a:t>Weiter eingesparte motorische Fusion</a:t>
            </a:r>
          </a:p>
        </p:txBody>
      </p:sp>
      <p:sp>
        <p:nvSpPr>
          <p:cNvPr id="241708" name="Text Box 44"/>
          <p:cNvSpPr txBox="1">
            <a:spLocks noChangeArrowheads="1"/>
          </p:cNvSpPr>
          <p:nvPr/>
        </p:nvSpPr>
        <p:spPr bwMode="auto">
          <a:xfrm>
            <a:off x="228600" y="6194425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3.	Die </a:t>
            </a:r>
            <a:r>
              <a:rPr lang="de-DE" sz="1800" u="sng"/>
              <a:t>Fixationsdisparation zweiter Art, erster Unterart</a:t>
            </a:r>
            <a:br>
              <a:rPr lang="de-DE" sz="1800" u="sng"/>
            </a:br>
            <a:r>
              <a:rPr lang="de-DE" sz="1800"/>
              <a:t>	entsteht wieder aus der FD I durch Dauergebrauch. </a:t>
            </a:r>
          </a:p>
        </p:txBody>
      </p:sp>
      <p:sp>
        <p:nvSpPr>
          <p:cNvPr id="241709" name="AutoShape 45"/>
          <p:cNvSpPr>
            <a:spLocks noChangeArrowheads="1"/>
          </p:cNvSpPr>
          <p:nvPr/>
        </p:nvSpPr>
        <p:spPr bwMode="auto">
          <a:xfrm rot="20953531" flipH="1">
            <a:off x="5067300" y="1524000"/>
            <a:ext cx="133350" cy="1066800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9899" name="Group 46"/>
          <p:cNvGrpSpPr>
            <a:grpSpLocks/>
          </p:cNvGrpSpPr>
          <p:nvPr/>
        </p:nvGrpSpPr>
        <p:grpSpPr bwMode="auto">
          <a:xfrm>
            <a:off x="280988" y="1878013"/>
            <a:ext cx="2309812" cy="2378075"/>
            <a:chOff x="177" y="1183"/>
            <a:chExt cx="1455" cy="1498"/>
          </a:xfrm>
        </p:grpSpPr>
        <p:sp>
          <p:nvSpPr>
            <p:cNvPr id="79902" name="Text Box 47"/>
            <p:cNvSpPr txBox="1">
              <a:spLocks noChangeArrowheads="1"/>
            </p:cNvSpPr>
            <p:nvPr/>
          </p:nvSpPr>
          <p:spPr bwMode="auto">
            <a:xfrm>
              <a:off x="177" y="1183"/>
              <a:ext cx="12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Korrespondenz-  </a:t>
              </a: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r>
                <a:rPr lang="de-DE" sz="1500">
                  <a:sym typeface="Webdings" pitchFamily="18" charset="2"/>
                </a:rPr>
                <a:t>	</a:t>
              </a:r>
              <a:r>
                <a:rPr lang="de-DE">
                  <a:sym typeface="Webdings" pitchFamily="18" charset="2"/>
                </a:rPr>
                <a:t/>
              </a:r>
              <a:br>
                <a:rPr lang="de-DE">
                  <a:sym typeface="Webdings" pitchFamily="18" charset="2"/>
                </a:rPr>
              </a:br>
              <a:r>
                <a:rPr lang="de-DE">
                  <a:sym typeface="Webdings" pitchFamily="18" charset="2"/>
                </a:rPr>
                <a:t>zentrum</a:t>
              </a:r>
            </a:p>
          </p:txBody>
        </p:sp>
        <p:sp>
          <p:nvSpPr>
            <p:cNvPr id="79903" name="Text Box 48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  <p:sp>
          <p:nvSpPr>
            <p:cNvPr id="79904" name="Text Box 49"/>
            <p:cNvSpPr txBox="1">
              <a:spLocks noChangeArrowheads="1"/>
            </p:cNvSpPr>
            <p:nvPr/>
          </p:nvSpPr>
          <p:spPr bwMode="auto">
            <a:xfrm flipH="1">
              <a:off x="186" y="1790"/>
              <a:ext cx="14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Ruhestellung </a:t>
              </a:r>
              <a:r>
                <a:rPr lang="de-DE" sz="1200">
                  <a:sym typeface="Webdings" pitchFamily="18" charset="2"/>
                </a:rPr>
                <a:t>(Bildlage) </a:t>
              </a:r>
              <a:r>
                <a:rPr lang="de-DE" sz="1500">
                  <a:sym typeface="Webdings" pitchFamily="18" charset="2"/>
                </a:rPr>
                <a:t></a:t>
              </a:r>
              <a:endParaRPr lang="de-DE" sz="1400">
                <a:sym typeface="Webdings" pitchFamily="18" charset="2"/>
              </a:endParaRPr>
            </a:p>
          </p:txBody>
        </p:sp>
      </p:grpSp>
      <p:sp>
        <p:nvSpPr>
          <p:cNvPr id="79900" name="Rectangle 50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9901" name="Text Box 51"/>
          <p:cNvSpPr txBox="1">
            <a:spLocks noChangeArrowheads="1"/>
          </p:cNvSpPr>
          <p:nvPr/>
        </p:nvSpPr>
        <p:spPr bwMode="auto">
          <a:xfrm flipH="1">
            <a:off x="6829425" y="2860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969696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2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4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4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7" grpId="0" autoUpdateAnimBg="0"/>
      <p:bldP spid="241698" grpId="0" animBg="1" autoUpdateAnimBg="0"/>
      <p:bldP spid="241699" grpId="0" autoUpdateAnimBg="0"/>
      <p:bldP spid="241706" grpId="0" animBg="1"/>
      <p:bldP spid="241707" grpId="0" animBg="1" autoUpdateAnimBg="0"/>
      <p:bldP spid="241708" grpId="0" autoUpdateAnimBg="0"/>
      <p:bldP spid="24170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54"/>
          <p:cNvGrpSpPr>
            <a:grpSpLocks/>
          </p:cNvGrpSpPr>
          <p:nvPr/>
        </p:nvGrpSpPr>
        <p:grpSpPr bwMode="auto">
          <a:xfrm>
            <a:off x="228600" y="1477963"/>
            <a:ext cx="8686800" cy="5265737"/>
            <a:chOff x="144" y="931"/>
            <a:chExt cx="5472" cy="3317"/>
          </a:xfrm>
        </p:grpSpPr>
        <p:sp>
          <p:nvSpPr>
            <p:cNvPr id="80900" name="Oval 2" descr="20%"/>
            <p:cNvSpPr>
              <a:spLocks noChangeAspect="1" noChangeArrowheads="1"/>
            </p:cNvSpPr>
            <p:nvPr/>
          </p:nvSpPr>
          <p:spPr bwMode="auto">
            <a:xfrm flipH="1">
              <a:off x="4660" y="1705"/>
              <a:ext cx="374" cy="374"/>
            </a:xfrm>
            <a:prstGeom prst="ellipse">
              <a:avLst/>
            </a:prstGeom>
            <a:pattFill prst="pct20">
              <a:fgClr>
                <a:srgbClr val="FF5050"/>
              </a:fgClr>
              <a:bgClr>
                <a:srgbClr val="FFCC99"/>
              </a:bgClr>
            </a:patt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0901" name="Group 3"/>
            <p:cNvGrpSpPr>
              <a:grpSpLocks/>
            </p:cNvGrpSpPr>
            <p:nvPr/>
          </p:nvGrpSpPr>
          <p:grpSpPr bwMode="auto">
            <a:xfrm>
              <a:off x="1368" y="2122"/>
              <a:ext cx="360" cy="232"/>
              <a:chOff x="1368" y="2122"/>
              <a:chExt cx="360" cy="232"/>
            </a:xfrm>
          </p:grpSpPr>
          <p:sp>
            <p:nvSpPr>
              <p:cNvPr id="80948" name="Line 4"/>
              <p:cNvSpPr>
                <a:spLocks noChangeShapeType="1"/>
              </p:cNvSpPr>
              <p:nvPr/>
            </p:nvSpPr>
            <p:spPr bwMode="auto">
              <a:xfrm flipH="1">
                <a:off x="1440" y="2155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49" name="Text Box 5"/>
              <p:cNvSpPr txBox="1">
                <a:spLocks noChangeArrowheads="1"/>
              </p:cNvSpPr>
              <p:nvPr/>
            </p:nvSpPr>
            <p:spPr bwMode="auto">
              <a:xfrm flipH="1">
                <a:off x="1368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8</a:t>
                </a:r>
              </a:p>
            </p:txBody>
          </p:sp>
          <p:sp>
            <p:nvSpPr>
              <p:cNvPr id="80950" name="Line 6"/>
              <p:cNvSpPr>
                <a:spLocks noChangeShapeType="1"/>
              </p:cNvSpPr>
              <p:nvPr/>
            </p:nvSpPr>
            <p:spPr bwMode="auto">
              <a:xfrm flipH="1">
                <a:off x="1440" y="2122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0902" name="Group 7"/>
            <p:cNvGrpSpPr>
              <a:grpSpLocks/>
            </p:cNvGrpSpPr>
            <p:nvPr/>
          </p:nvGrpSpPr>
          <p:grpSpPr bwMode="auto">
            <a:xfrm>
              <a:off x="174" y="931"/>
              <a:ext cx="1458" cy="1750"/>
              <a:chOff x="174" y="931"/>
              <a:chExt cx="1458" cy="1750"/>
            </a:xfrm>
          </p:grpSpPr>
          <p:sp>
            <p:nvSpPr>
              <p:cNvPr id="80944" name="Text Box 8"/>
              <p:cNvSpPr txBox="1">
                <a:spLocks noChangeArrowheads="1"/>
              </p:cNvSpPr>
              <p:nvPr/>
            </p:nvSpPr>
            <p:spPr bwMode="auto">
              <a:xfrm flipH="1">
                <a:off x="174" y="931"/>
                <a:ext cx="100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0945" name="Text Box 9"/>
              <p:cNvSpPr txBox="1">
                <a:spLocks noChangeArrowheads="1"/>
              </p:cNvSpPr>
              <p:nvPr/>
            </p:nvSpPr>
            <p:spPr bwMode="auto">
              <a:xfrm>
                <a:off x="177" y="1183"/>
                <a:ext cx="1248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381000" algn="l"/>
                  </a:tabLst>
                </a:pPr>
                <a:r>
                  <a:rPr lang="de-DE">
                    <a:sym typeface="Webdings" pitchFamily="18" charset="2"/>
                  </a:rPr>
                  <a:t>Korrespondenz-  </a:t>
                </a: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r>
                  <a:rPr lang="de-DE" sz="1500">
                    <a:sym typeface="Webdings" pitchFamily="18" charset="2"/>
                  </a:rPr>
                  <a:t>	</a:t>
                </a:r>
                <a:r>
                  <a:rPr lang="de-DE">
                    <a:sym typeface="Webdings" pitchFamily="18" charset="2"/>
                  </a:rPr>
                  <a:t/>
                </a:r>
                <a:br>
                  <a:rPr lang="de-DE">
                    <a:sym typeface="Webdings" pitchFamily="18" charset="2"/>
                  </a:rPr>
                </a:br>
                <a:r>
                  <a:rPr lang="de-DE">
                    <a:sym typeface="Webdings" pitchFamily="18" charset="2"/>
                  </a:rPr>
                  <a:t>zentrum</a:t>
                </a:r>
              </a:p>
            </p:txBody>
          </p:sp>
          <p:sp>
            <p:nvSpPr>
              <p:cNvPr id="80946" name="Text Box 10"/>
              <p:cNvSpPr txBox="1">
                <a:spLocks noChangeArrowheads="1"/>
              </p:cNvSpPr>
              <p:nvPr/>
            </p:nvSpPr>
            <p:spPr bwMode="auto">
              <a:xfrm flipH="1">
                <a:off x="192" y="2065"/>
                <a:ext cx="105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/>
                  <a:t>Entfernung vom vertikalen Netzhautmeridian nach nasal</a:t>
                </a:r>
              </a:p>
            </p:txBody>
          </p:sp>
          <p:sp>
            <p:nvSpPr>
              <p:cNvPr id="80947" name="Text Box 11"/>
              <p:cNvSpPr txBox="1">
                <a:spLocks noChangeArrowheads="1"/>
              </p:cNvSpPr>
              <p:nvPr/>
            </p:nvSpPr>
            <p:spPr bwMode="auto">
              <a:xfrm flipH="1">
                <a:off x="186" y="1790"/>
                <a:ext cx="144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tabLst>
                    <a:tab pos="381000" algn="l"/>
                  </a:tabLst>
                </a:pPr>
                <a:r>
                  <a:rPr lang="de-DE">
                    <a:sym typeface="Webdings" pitchFamily="18" charset="2"/>
                  </a:rPr>
                  <a:t>Ruhestellung </a:t>
                </a:r>
                <a:r>
                  <a:rPr lang="de-DE" sz="1200">
                    <a:sym typeface="Webdings" pitchFamily="18" charset="2"/>
                  </a:rPr>
                  <a:t>(Bildlage) </a:t>
                </a:r>
                <a:r>
                  <a:rPr lang="de-DE" sz="1500">
                    <a:sym typeface="Webdings" pitchFamily="18" charset="2"/>
                  </a:rPr>
                  <a:t></a:t>
                </a:r>
                <a:endParaRPr lang="de-DE" sz="1400">
                  <a:sym typeface="Webdings" pitchFamily="18" charset="2"/>
                </a:endParaRPr>
              </a:p>
            </p:txBody>
          </p:sp>
        </p:grpSp>
        <p:grpSp>
          <p:nvGrpSpPr>
            <p:cNvPr id="80903" name="Group 12"/>
            <p:cNvGrpSpPr>
              <a:grpSpLocks/>
            </p:cNvGrpSpPr>
            <p:nvPr/>
          </p:nvGrpSpPr>
          <p:grpSpPr bwMode="auto">
            <a:xfrm>
              <a:off x="3988" y="1803"/>
              <a:ext cx="144" cy="755"/>
              <a:chOff x="3988" y="1803"/>
              <a:chExt cx="144" cy="755"/>
            </a:xfrm>
          </p:grpSpPr>
          <p:sp>
            <p:nvSpPr>
              <p:cNvPr id="80942" name="Line 13"/>
              <p:cNvSpPr>
                <a:spLocks noChangeShapeType="1"/>
              </p:cNvSpPr>
              <p:nvPr/>
            </p:nvSpPr>
            <p:spPr bwMode="auto">
              <a:xfrm flipH="1">
                <a:off x="4060" y="1910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43" name="Text Box 14"/>
              <p:cNvSpPr txBox="1">
                <a:spLocks noChangeArrowheads="1"/>
              </p:cNvSpPr>
              <p:nvPr/>
            </p:nvSpPr>
            <p:spPr bwMode="auto">
              <a:xfrm flipH="1">
                <a:off x="3988" y="1803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endParaRPr lang="de-DE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80904" name="Line 15"/>
            <p:cNvSpPr>
              <a:spLocks noChangeShapeType="1"/>
            </p:cNvSpPr>
            <p:nvPr/>
          </p:nvSpPr>
          <p:spPr bwMode="auto">
            <a:xfrm>
              <a:off x="4368" y="1881"/>
              <a:ext cx="0" cy="6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 type="none" w="med" len="sm"/>
              <a:tailEnd type="none" w="med" len="sm"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0905" name="Group 16"/>
            <p:cNvGrpSpPr>
              <a:grpSpLocks/>
            </p:cNvGrpSpPr>
            <p:nvPr/>
          </p:nvGrpSpPr>
          <p:grpSpPr bwMode="auto">
            <a:xfrm>
              <a:off x="1698" y="2123"/>
              <a:ext cx="3222" cy="231"/>
              <a:chOff x="1698" y="2123"/>
              <a:chExt cx="3222" cy="231"/>
            </a:xfrm>
          </p:grpSpPr>
          <p:sp>
            <p:nvSpPr>
              <p:cNvPr id="80932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23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4</a:t>
                </a:r>
              </a:p>
            </p:txBody>
          </p:sp>
          <p:sp>
            <p:nvSpPr>
              <p:cNvPr id="80933" name="Text Box 18"/>
              <p:cNvSpPr txBox="1">
                <a:spLocks noChangeArrowheads="1"/>
              </p:cNvSpPr>
              <p:nvPr/>
            </p:nvSpPr>
            <p:spPr bwMode="auto">
              <a:xfrm flipH="1">
                <a:off x="35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2</a:t>
                </a:r>
              </a:p>
            </p:txBody>
          </p:sp>
          <p:sp>
            <p:nvSpPr>
              <p:cNvPr id="80934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4776" y="2200"/>
                <a:ext cx="144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0</a:t>
                </a:r>
              </a:p>
            </p:txBody>
          </p:sp>
          <p:grpSp>
            <p:nvGrpSpPr>
              <p:cNvPr id="80935" name="Group 20"/>
              <p:cNvGrpSpPr>
                <a:grpSpLocks/>
              </p:cNvGrpSpPr>
              <p:nvPr/>
            </p:nvGrpSpPr>
            <p:grpSpPr bwMode="auto">
              <a:xfrm>
                <a:off x="1742" y="2123"/>
                <a:ext cx="3111" cy="68"/>
                <a:chOff x="1742" y="2123"/>
                <a:chExt cx="3111" cy="68"/>
              </a:xfrm>
            </p:grpSpPr>
            <p:sp>
              <p:nvSpPr>
                <p:cNvPr id="8093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648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93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448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93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04" y="2155"/>
                  <a:ext cx="2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94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742" y="2155"/>
                  <a:ext cx="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94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3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0936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1698" y="2197"/>
                <a:ext cx="4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cm/m</a:t>
                </a:r>
              </a:p>
            </p:txBody>
          </p:sp>
        </p:grpSp>
        <p:sp>
          <p:nvSpPr>
            <p:cNvPr id="80906" name="AutoShape 27"/>
            <p:cNvSpPr>
              <a:spLocks noChangeAspect="1"/>
            </p:cNvSpPr>
            <p:nvPr/>
          </p:nvSpPr>
          <p:spPr bwMode="auto">
            <a:xfrm flipH="1">
              <a:off x="2772" y="1272"/>
              <a:ext cx="960" cy="162"/>
            </a:xfrm>
            <a:prstGeom prst="callout1">
              <a:avLst>
                <a:gd name="adj1" fmla="val 49384"/>
                <a:gd name="adj2" fmla="val -5000"/>
                <a:gd name="adj3" fmla="val 368519"/>
                <a:gd name="adj4" fmla="val -34065"/>
              </a:avLst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>
                  <a:solidFill>
                    <a:schemeClr val="bg2"/>
                  </a:solidFill>
                </a:rPr>
                <a:t>FD II/</a:t>
              </a:r>
              <a:r>
                <a:rPr lang="de-DE">
                  <a:solidFill>
                    <a:srgbClr val="FF0000"/>
                  </a:solidFill>
                </a:rPr>
                <a:t>2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0907" name="Text Box 28"/>
            <p:cNvSpPr txBox="1">
              <a:spLocks noChangeArrowheads="1"/>
            </p:cNvSpPr>
            <p:nvPr/>
          </p:nvSpPr>
          <p:spPr bwMode="auto">
            <a:xfrm flipH="1">
              <a:off x="4302" y="1802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969696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0908" name="Line 29"/>
            <p:cNvSpPr>
              <a:spLocks noChangeShapeType="1"/>
            </p:cNvSpPr>
            <p:nvPr/>
          </p:nvSpPr>
          <p:spPr bwMode="auto">
            <a:xfrm flipH="1">
              <a:off x="4054" y="2447"/>
              <a:ext cx="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09" name="Line 30"/>
            <p:cNvSpPr>
              <a:spLocks noChangeShapeType="1"/>
            </p:cNvSpPr>
            <p:nvPr/>
          </p:nvSpPr>
          <p:spPr bwMode="auto">
            <a:xfrm flipH="1">
              <a:off x="4368" y="2447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0" name="Text Box 31"/>
            <p:cNvSpPr txBox="1">
              <a:spLocks noChangeArrowheads="1"/>
            </p:cNvSpPr>
            <p:nvPr/>
          </p:nvSpPr>
          <p:spPr bwMode="auto">
            <a:xfrm flipH="1">
              <a:off x="4775" y="1776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latin typeface="Times New Roman" pitchFamily="18" charset="0"/>
                  <a:sym typeface="Webdings" pitchFamily="18" charset="2"/>
                </a:rPr>
                <a:t>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80911" name="Line 32"/>
            <p:cNvSpPr>
              <a:spLocks noChangeShapeType="1"/>
            </p:cNvSpPr>
            <p:nvPr/>
          </p:nvSpPr>
          <p:spPr bwMode="auto">
            <a:xfrm flipH="1">
              <a:off x="1439" y="1884"/>
              <a:ext cx="4093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 flipH="1">
              <a:off x="4854" y="1206"/>
              <a:ext cx="0" cy="13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 flipH="1">
              <a:off x="4853" y="2120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4" name="Oval 35"/>
            <p:cNvSpPr>
              <a:spLocks noChangeAspect="1" noChangeArrowheads="1"/>
            </p:cNvSpPr>
            <p:nvPr/>
          </p:nvSpPr>
          <p:spPr bwMode="auto">
            <a:xfrm flipH="1">
              <a:off x="4166" y="1206"/>
              <a:ext cx="1360" cy="13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15" name="Text Box 36"/>
            <p:cNvSpPr txBox="1">
              <a:spLocks noChangeArrowheads="1"/>
            </p:cNvSpPr>
            <p:nvPr/>
          </p:nvSpPr>
          <p:spPr bwMode="auto">
            <a:xfrm>
              <a:off x="144" y="2928"/>
              <a:ext cx="54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/>
                <a:t>1.	Die </a:t>
              </a:r>
              <a:r>
                <a:rPr lang="de-DE" sz="1800" u="sng"/>
                <a:t>Fixationsdisparation zweiter Art, zweiter Unterart</a:t>
              </a:r>
              <a:r>
                <a:rPr lang="de-DE" sz="1800"/>
                <a:t> </a:t>
              </a:r>
              <a:br>
                <a:rPr lang="de-DE" sz="1800"/>
              </a:br>
              <a:r>
                <a:rPr lang="de-DE" sz="1800"/>
                <a:t>	entsteht aus der FD II/1 durch Richtungswertumschaltung bis in die Peripherie.</a:t>
              </a:r>
              <a:endParaRPr lang="de-DE" sz="1800">
                <a:solidFill>
                  <a:schemeClr val="bg2"/>
                </a:solidFill>
              </a:endParaRPr>
            </a:p>
          </p:txBody>
        </p:sp>
        <p:sp>
          <p:nvSpPr>
            <p:cNvPr id="80916" name="Text Box 37"/>
            <p:cNvSpPr txBox="1">
              <a:spLocks noChangeArrowheads="1"/>
            </p:cNvSpPr>
            <p:nvPr/>
          </p:nvSpPr>
          <p:spPr bwMode="auto">
            <a:xfrm>
              <a:off x="144" y="3284"/>
              <a:ext cx="5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>
                  <a:solidFill>
                    <a:schemeClr val="bg2"/>
                  </a:solidFill>
                </a:rPr>
                <a:t>	</a:t>
              </a:r>
              <a:r>
                <a:rPr lang="de-DE" sz="1800"/>
                <a:t>Damit verlängert sich die Stereo-Verzögerung.</a:t>
              </a:r>
              <a:endParaRPr lang="de-DE" sz="1800">
                <a:solidFill>
                  <a:schemeClr val="bg2"/>
                </a:solidFill>
              </a:endParaRPr>
            </a:p>
          </p:txBody>
        </p:sp>
        <p:sp>
          <p:nvSpPr>
            <p:cNvPr id="80917" name="Text Box 38"/>
            <p:cNvSpPr txBox="1">
              <a:spLocks noChangeArrowheads="1"/>
            </p:cNvSpPr>
            <p:nvPr/>
          </p:nvSpPr>
          <p:spPr bwMode="auto">
            <a:xfrm>
              <a:off x="144" y="3515"/>
              <a:ext cx="460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/>
                <a:t>2.	Eine </a:t>
              </a:r>
              <a:r>
                <a:rPr lang="de-DE" sz="1800" u="sng"/>
                <a:t>zusätzliche neue Fixationsdisparation erster Art</a:t>
              </a:r>
              <a:r>
                <a:rPr lang="de-DE" sz="1800"/>
                <a:t/>
              </a:r>
              <a:br>
                <a:rPr lang="de-DE" sz="1800"/>
              </a:br>
              <a:r>
                <a:rPr lang="de-DE" sz="1800"/>
                <a:t>	führt zu einer weiteren Einsparung motorischer Kompensation.</a:t>
              </a:r>
              <a:r>
                <a:rPr lang="de-DE" sz="18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80918" name="Text Box 39"/>
            <p:cNvSpPr txBox="1">
              <a:spLocks noChangeArrowheads="1"/>
            </p:cNvSpPr>
            <p:nvPr/>
          </p:nvSpPr>
          <p:spPr bwMode="auto">
            <a:xfrm>
              <a:off x="3276" y="180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grpSp>
          <p:nvGrpSpPr>
            <p:cNvPr id="80919" name="Group 40"/>
            <p:cNvGrpSpPr>
              <a:grpSpLocks/>
            </p:cNvGrpSpPr>
            <p:nvPr/>
          </p:nvGrpSpPr>
          <p:grpSpPr bwMode="auto">
            <a:xfrm>
              <a:off x="1440" y="1878"/>
              <a:ext cx="1908" cy="654"/>
              <a:chOff x="1440" y="1878"/>
              <a:chExt cx="1908" cy="654"/>
            </a:xfrm>
          </p:grpSpPr>
          <p:sp>
            <p:nvSpPr>
              <p:cNvPr id="80928" name="Line 41"/>
              <p:cNvSpPr>
                <a:spLocks noChangeShapeType="1"/>
              </p:cNvSpPr>
              <p:nvPr/>
            </p:nvSpPr>
            <p:spPr bwMode="auto">
              <a:xfrm>
                <a:off x="1440" y="1884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0929" name="Group 42"/>
              <p:cNvGrpSpPr>
                <a:grpSpLocks/>
              </p:cNvGrpSpPr>
              <p:nvPr/>
            </p:nvGrpSpPr>
            <p:grpSpPr bwMode="auto">
              <a:xfrm>
                <a:off x="3348" y="1878"/>
                <a:ext cx="0" cy="651"/>
                <a:chOff x="3348" y="1878"/>
                <a:chExt cx="0" cy="651"/>
              </a:xfrm>
            </p:grpSpPr>
            <p:sp>
              <p:nvSpPr>
                <p:cNvPr id="80930" name="Line 43"/>
                <p:cNvSpPr>
                  <a:spLocks noChangeShapeType="1"/>
                </p:cNvSpPr>
                <p:nvPr/>
              </p:nvSpPr>
              <p:spPr bwMode="auto">
                <a:xfrm>
                  <a:off x="3348" y="1878"/>
                  <a:ext cx="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931" name="Line 44"/>
                <p:cNvSpPr>
                  <a:spLocks noChangeShapeType="1"/>
                </p:cNvSpPr>
                <p:nvPr/>
              </p:nvSpPr>
              <p:spPr bwMode="auto">
                <a:xfrm>
                  <a:off x="3348" y="2331"/>
                  <a:ext cx="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920" name="Group 45"/>
            <p:cNvGrpSpPr>
              <a:grpSpLocks/>
            </p:cNvGrpSpPr>
            <p:nvPr/>
          </p:nvGrpSpPr>
          <p:grpSpPr bwMode="auto">
            <a:xfrm>
              <a:off x="1448" y="2360"/>
              <a:ext cx="1896" cy="154"/>
              <a:chOff x="1448" y="2360"/>
              <a:chExt cx="1896" cy="154"/>
            </a:xfrm>
          </p:grpSpPr>
          <p:sp>
            <p:nvSpPr>
              <p:cNvPr id="80926" name="Line 46"/>
              <p:cNvSpPr>
                <a:spLocks noChangeShapeType="1"/>
              </p:cNvSpPr>
              <p:nvPr/>
            </p:nvSpPr>
            <p:spPr bwMode="auto">
              <a:xfrm>
                <a:off x="1448" y="2449"/>
                <a:ext cx="18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927" name="Text Box 47"/>
              <p:cNvSpPr txBox="1">
                <a:spLocks noChangeArrowheads="1"/>
              </p:cNvSpPr>
              <p:nvPr/>
            </p:nvSpPr>
            <p:spPr bwMode="auto">
              <a:xfrm flipH="1">
                <a:off x="1556" y="2360"/>
                <a:ext cx="1524" cy="15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72000" tIns="0" rIns="0" bIns="0">
                <a:spAutoFit/>
              </a:bodyPr>
              <a:lstStyle/>
              <a:p>
                <a:pPr algn="r"/>
                <a:r>
                  <a:rPr lang="de-DE"/>
                  <a:t>Motorische Kompensation</a:t>
                </a:r>
              </a:p>
            </p:txBody>
          </p:sp>
        </p:grpSp>
        <p:sp>
          <p:nvSpPr>
            <p:cNvPr id="80921" name="Line 48"/>
            <p:cNvSpPr>
              <a:spLocks noChangeShapeType="1"/>
            </p:cNvSpPr>
            <p:nvPr/>
          </p:nvSpPr>
          <p:spPr bwMode="auto">
            <a:xfrm flipH="1">
              <a:off x="3327" y="2451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22" name="AutoShape 49"/>
            <p:cNvSpPr>
              <a:spLocks noChangeAspect="1"/>
            </p:cNvSpPr>
            <p:nvPr/>
          </p:nvSpPr>
          <p:spPr bwMode="auto">
            <a:xfrm flipH="1">
              <a:off x="1200" y="2626"/>
              <a:ext cx="2352" cy="162"/>
            </a:xfrm>
            <a:prstGeom prst="callout1">
              <a:avLst>
                <a:gd name="adj1" fmla="val 50616"/>
                <a:gd name="adj2" fmla="val -2042"/>
                <a:gd name="adj3" fmla="val -111116"/>
                <a:gd name="adj4" fmla="val -8931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/>
                <a:t>Weiter eingesparte motorische Fusion</a:t>
              </a:r>
            </a:p>
          </p:txBody>
        </p:sp>
        <p:sp>
          <p:nvSpPr>
            <p:cNvPr id="80923" name="Text Box 50"/>
            <p:cNvSpPr txBox="1">
              <a:spLocks noChangeArrowheads="1"/>
            </p:cNvSpPr>
            <p:nvPr/>
          </p:nvSpPr>
          <p:spPr bwMode="auto">
            <a:xfrm>
              <a:off x="144" y="3902"/>
              <a:ext cx="54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/>
                <a:t>3.	Die </a:t>
              </a:r>
              <a:r>
                <a:rPr lang="de-DE" sz="1800" u="sng"/>
                <a:t>Fixationsdisparation zweiter Art, erster Unterart</a:t>
              </a:r>
              <a:br>
                <a:rPr lang="de-DE" sz="1800" u="sng"/>
              </a:br>
              <a:r>
                <a:rPr lang="de-DE" sz="1800"/>
                <a:t>	entsteht wieder aus der FD I durch Dauergebrauch. </a:t>
              </a:r>
            </a:p>
          </p:txBody>
        </p:sp>
        <p:sp>
          <p:nvSpPr>
            <p:cNvPr id="80924" name="AutoShape 51"/>
            <p:cNvSpPr>
              <a:spLocks noChangeArrowheads="1"/>
            </p:cNvSpPr>
            <p:nvPr/>
          </p:nvSpPr>
          <p:spPr bwMode="auto">
            <a:xfrm rot="20953531" flipH="1">
              <a:off x="3192" y="960"/>
              <a:ext cx="84" cy="672"/>
            </a:xfrm>
            <a:prstGeom prst="downArrow">
              <a:avLst>
                <a:gd name="adj1" fmla="val 50000"/>
                <a:gd name="adj2" fmla="val 200000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925" name="AutoShape 52"/>
            <p:cNvSpPr>
              <a:spLocks noChangeAspect="1"/>
            </p:cNvSpPr>
            <p:nvPr/>
          </p:nvSpPr>
          <p:spPr bwMode="auto">
            <a:xfrm flipH="1">
              <a:off x="2058" y="1272"/>
              <a:ext cx="960" cy="162"/>
            </a:xfrm>
            <a:prstGeom prst="callout1">
              <a:avLst>
                <a:gd name="adj1" fmla="val 49384"/>
                <a:gd name="adj2" fmla="val -5000"/>
                <a:gd name="adj3" fmla="val 368519"/>
                <a:gd name="adj4" fmla="val -34065"/>
              </a:avLst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>
                  <a:solidFill>
                    <a:schemeClr val="bg2"/>
                  </a:solidFill>
                </a:rPr>
                <a:t>FD II/</a:t>
              </a:r>
              <a:r>
                <a:rPr lang="de-DE">
                  <a:solidFill>
                    <a:srgbClr val="FF0000"/>
                  </a:solidFill>
                </a:rPr>
                <a:t>1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sp>
        <p:nvSpPr>
          <p:cNvPr id="80899" name="Rectangle 53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56" name="Text Box 44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Die </a:t>
            </a:r>
            <a:r>
              <a:rPr lang="de-DE" sz="1800" u="sng"/>
              <a:t>Fixationsdisparation zweiter Art, dritter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aus der FD II/2 durch Dauergebrauch</a:t>
            </a:r>
            <a:r>
              <a:rPr lang="de-DE" sz="1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1923" name="Rectangle 46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  <p:grpSp>
        <p:nvGrpSpPr>
          <p:cNvPr id="81924" name="Group 52"/>
          <p:cNvGrpSpPr>
            <a:grpSpLocks/>
          </p:cNvGrpSpPr>
          <p:nvPr/>
        </p:nvGrpSpPr>
        <p:grpSpPr bwMode="auto">
          <a:xfrm>
            <a:off x="276225" y="1477963"/>
            <a:ext cx="8505825" cy="2778125"/>
            <a:chOff x="174" y="931"/>
            <a:chExt cx="5358" cy="1750"/>
          </a:xfrm>
        </p:grpSpPr>
        <p:sp>
          <p:nvSpPr>
            <p:cNvPr id="81925" name="Oval 2" descr="20%"/>
            <p:cNvSpPr>
              <a:spLocks noChangeAspect="1" noChangeArrowheads="1"/>
            </p:cNvSpPr>
            <p:nvPr/>
          </p:nvSpPr>
          <p:spPr bwMode="auto">
            <a:xfrm flipH="1">
              <a:off x="4660" y="1705"/>
              <a:ext cx="374" cy="374"/>
            </a:xfrm>
            <a:prstGeom prst="ellipse">
              <a:avLst/>
            </a:prstGeom>
            <a:pattFill prst="pct20">
              <a:fgClr>
                <a:srgbClr val="FF5050"/>
              </a:fgClr>
              <a:bgClr>
                <a:srgbClr val="FFCC99"/>
              </a:bgClr>
            </a:patt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1926" name="Group 3"/>
            <p:cNvGrpSpPr>
              <a:grpSpLocks/>
            </p:cNvGrpSpPr>
            <p:nvPr/>
          </p:nvGrpSpPr>
          <p:grpSpPr bwMode="auto">
            <a:xfrm>
              <a:off x="1368" y="2122"/>
              <a:ext cx="360" cy="232"/>
              <a:chOff x="1368" y="2122"/>
              <a:chExt cx="360" cy="232"/>
            </a:xfrm>
          </p:grpSpPr>
          <p:sp>
            <p:nvSpPr>
              <p:cNvPr id="81965" name="Line 4"/>
              <p:cNvSpPr>
                <a:spLocks noChangeShapeType="1"/>
              </p:cNvSpPr>
              <p:nvPr/>
            </p:nvSpPr>
            <p:spPr bwMode="auto">
              <a:xfrm flipH="1">
                <a:off x="1440" y="2155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966" name="Text Box 5"/>
              <p:cNvSpPr txBox="1">
                <a:spLocks noChangeArrowheads="1"/>
              </p:cNvSpPr>
              <p:nvPr/>
            </p:nvSpPr>
            <p:spPr bwMode="auto">
              <a:xfrm flipH="1">
                <a:off x="1368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8</a:t>
                </a:r>
              </a:p>
            </p:txBody>
          </p:sp>
          <p:sp>
            <p:nvSpPr>
              <p:cNvPr id="81967" name="Line 6"/>
              <p:cNvSpPr>
                <a:spLocks noChangeShapeType="1"/>
              </p:cNvSpPr>
              <p:nvPr/>
            </p:nvSpPr>
            <p:spPr bwMode="auto">
              <a:xfrm flipH="1">
                <a:off x="1440" y="2122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1927" name="Group 7"/>
            <p:cNvGrpSpPr>
              <a:grpSpLocks/>
            </p:cNvGrpSpPr>
            <p:nvPr/>
          </p:nvGrpSpPr>
          <p:grpSpPr bwMode="auto">
            <a:xfrm>
              <a:off x="174" y="931"/>
              <a:ext cx="1458" cy="1750"/>
              <a:chOff x="174" y="931"/>
              <a:chExt cx="1458" cy="1750"/>
            </a:xfrm>
          </p:grpSpPr>
          <p:sp>
            <p:nvSpPr>
              <p:cNvPr id="81961" name="Text Box 8"/>
              <p:cNvSpPr txBox="1">
                <a:spLocks noChangeArrowheads="1"/>
              </p:cNvSpPr>
              <p:nvPr/>
            </p:nvSpPr>
            <p:spPr bwMode="auto">
              <a:xfrm flipH="1">
                <a:off x="174" y="931"/>
                <a:ext cx="100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1962" name="Text Box 9"/>
              <p:cNvSpPr txBox="1">
                <a:spLocks noChangeArrowheads="1"/>
              </p:cNvSpPr>
              <p:nvPr/>
            </p:nvSpPr>
            <p:spPr bwMode="auto">
              <a:xfrm>
                <a:off x="177" y="1183"/>
                <a:ext cx="1248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381000" algn="l"/>
                  </a:tabLst>
                </a:pPr>
                <a:r>
                  <a:rPr lang="de-DE">
                    <a:sym typeface="Webdings" pitchFamily="18" charset="2"/>
                  </a:rPr>
                  <a:t>Korrespondenz-  </a:t>
                </a: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r>
                  <a:rPr lang="de-DE" sz="1500">
                    <a:sym typeface="Webdings" pitchFamily="18" charset="2"/>
                  </a:rPr>
                  <a:t>	</a:t>
                </a:r>
                <a:r>
                  <a:rPr lang="de-DE">
                    <a:sym typeface="Webdings" pitchFamily="18" charset="2"/>
                  </a:rPr>
                  <a:t/>
                </a:r>
                <a:br>
                  <a:rPr lang="de-DE">
                    <a:sym typeface="Webdings" pitchFamily="18" charset="2"/>
                  </a:rPr>
                </a:br>
                <a:r>
                  <a:rPr lang="de-DE">
                    <a:sym typeface="Webdings" pitchFamily="18" charset="2"/>
                  </a:rPr>
                  <a:t>zentrum</a:t>
                </a:r>
              </a:p>
            </p:txBody>
          </p:sp>
          <p:sp>
            <p:nvSpPr>
              <p:cNvPr id="81963" name="Text Box 10"/>
              <p:cNvSpPr txBox="1">
                <a:spLocks noChangeArrowheads="1"/>
              </p:cNvSpPr>
              <p:nvPr/>
            </p:nvSpPr>
            <p:spPr bwMode="auto">
              <a:xfrm flipH="1">
                <a:off x="192" y="2065"/>
                <a:ext cx="105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/>
                  <a:t>Entfernung vom vertikalen Netzhautmeridian nach nasal</a:t>
                </a:r>
              </a:p>
            </p:txBody>
          </p:sp>
          <p:sp>
            <p:nvSpPr>
              <p:cNvPr id="81964" name="Text Box 11"/>
              <p:cNvSpPr txBox="1">
                <a:spLocks noChangeArrowheads="1"/>
              </p:cNvSpPr>
              <p:nvPr/>
            </p:nvSpPr>
            <p:spPr bwMode="auto">
              <a:xfrm flipH="1">
                <a:off x="186" y="1790"/>
                <a:ext cx="144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tabLst>
                    <a:tab pos="381000" algn="l"/>
                  </a:tabLst>
                </a:pPr>
                <a:r>
                  <a:rPr lang="de-DE">
                    <a:sym typeface="Webdings" pitchFamily="18" charset="2"/>
                  </a:rPr>
                  <a:t>Ruhestellung </a:t>
                </a:r>
                <a:r>
                  <a:rPr lang="de-DE" sz="1200">
                    <a:sym typeface="Webdings" pitchFamily="18" charset="2"/>
                  </a:rPr>
                  <a:t>(Bildlage) </a:t>
                </a:r>
                <a:r>
                  <a:rPr lang="de-DE" sz="1500">
                    <a:sym typeface="Webdings" pitchFamily="18" charset="2"/>
                  </a:rPr>
                  <a:t></a:t>
                </a:r>
                <a:endParaRPr lang="de-DE" sz="1400">
                  <a:sym typeface="Webdings" pitchFamily="18" charset="2"/>
                </a:endParaRPr>
              </a:p>
            </p:txBody>
          </p:sp>
        </p:grpSp>
        <p:grpSp>
          <p:nvGrpSpPr>
            <p:cNvPr id="81928" name="Group 12"/>
            <p:cNvGrpSpPr>
              <a:grpSpLocks/>
            </p:cNvGrpSpPr>
            <p:nvPr/>
          </p:nvGrpSpPr>
          <p:grpSpPr bwMode="auto">
            <a:xfrm>
              <a:off x="3988" y="1803"/>
              <a:ext cx="144" cy="755"/>
              <a:chOff x="3988" y="1803"/>
              <a:chExt cx="144" cy="755"/>
            </a:xfrm>
          </p:grpSpPr>
          <p:sp>
            <p:nvSpPr>
              <p:cNvPr id="81959" name="Line 13"/>
              <p:cNvSpPr>
                <a:spLocks noChangeShapeType="1"/>
              </p:cNvSpPr>
              <p:nvPr/>
            </p:nvSpPr>
            <p:spPr bwMode="auto">
              <a:xfrm flipH="1">
                <a:off x="4060" y="1910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960" name="Text Box 14"/>
              <p:cNvSpPr txBox="1">
                <a:spLocks noChangeArrowheads="1"/>
              </p:cNvSpPr>
              <p:nvPr/>
            </p:nvSpPr>
            <p:spPr bwMode="auto">
              <a:xfrm flipH="1">
                <a:off x="3988" y="1803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endParaRPr lang="de-DE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81929" name="Line 15"/>
            <p:cNvSpPr>
              <a:spLocks noChangeShapeType="1"/>
            </p:cNvSpPr>
            <p:nvPr/>
          </p:nvSpPr>
          <p:spPr bwMode="auto">
            <a:xfrm>
              <a:off x="4368" y="1881"/>
              <a:ext cx="0" cy="6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 type="none" w="med" len="sm"/>
              <a:tailEnd type="none" w="med" len="sm"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1930" name="Group 16"/>
            <p:cNvGrpSpPr>
              <a:grpSpLocks/>
            </p:cNvGrpSpPr>
            <p:nvPr/>
          </p:nvGrpSpPr>
          <p:grpSpPr bwMode="auto">
            <a:xfrm>
              <a:off x="1698" y="2123"/>
              <a:ext cx="3222" cy="231"/>
              <a:chOff x="1698" y="2123"/>
              <a:chExt cx="3222" cy="231"/>
            </a:xfrm>
          </p:grpSpPr>
          <p:sp>
            <p:nvSpPr>
              <p:cNvPr id="81949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23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4</a:t>
                </a:r>
              </a:p>
            </p:txBody>
          </p:sp>
          <p:sp>
            <p:nvSpPr>
              <p:cNvPr id="81950" name="Text Box 18"/>
              <p:cNvSpPr txBox="1">
                <a:spLocks noChangeArrowheads="1"/>
              </p:cNvSpPr>
              <p:nvPr/>
            </p:nvSpPr>
            <p:spPr bwMode="auto">
              <a:xfrm flipH="1">
                <a:off x="35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2</a:t>
                </a:r>
              </a:p>
            </p:txBody>
          </p:sp>
          <p:sp>
            <p:nvSpPr>
              <p:cNvPr id="81951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4776" y="2200"/>
                <a:ext cx="144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0</a:t>
                </a:r>
              </a:p>
            </p:txBody>
          </p:sp>
          <p:grpSp>
            <p:nvGrpSpPr>
              <p:cNvPr id="81952" name="Group 20"/>
              <p:cNvGrpSpPr>
                <a:grpSpLocks/>
              </p:cNvGrpSpPr>
              <p:nvPr/>
            </p:nvGrpSpPr>
            <p:grpSpPr bwMode="auto">
              <a:xfrm>
                <a:off x="1742" y="2123"/>
                <a:ext cx="3111" cy="68"/>
                <a:chOff x="1742" y="2123"/>
                <a:chExt cx="3111" cy="68"/>
              </a:xfrm>
            </p:grpSpPr>
            <p:sp>
              <p:nvSpPr>
                <p:cNvPr id="8195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648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1955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448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1956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04" y="2155"/>
                  <a:ext cx="2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1957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742" y="2155"/>
                  <a:ext cx="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195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3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1953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1698" y="2197"/>
                <a:ext cx="4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cm/m</a:t>
                </a:r>
              </a:p>
            </p:txBody>
          </p:sp>
        </p:grpSp>
        <p:sp>
          <p:nvSpPr>
            <p:cNvPr id="81931" name="AutoShape 27"/>
            <p:cNvSpPr>
              <a:spLocks noChangeAspect="1"/>
            </p:cNvSpPr>
            <p:nvPr/>
          </p:nvSpPr>
          <p:spPr bwMode="auto">
            <a:xfrm flipH="1">
              <a:off x="2772" y="1272"/>
              <a:ext cx="960" cy="162"/>
            </a:xfrm>
            <a:prstGeom prst="callout1">
              <a:avLst>
                <a:gd name="adj1" fmla="val 49384"/>
                <a:gd name="adj2" fmla="val -5000"/>
                <a:gd name="adj3" fmla="val 368519"/>
                <a:gd name="adj4" fmla="val -34065"/>
              </a:avLst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>
                  <a:solidFill>
                    <a:schemeClr val="bg2"/>
                  </a:solidFill>
                </a:rPr>
                <a:t>FD II/</a:t>
              </a:r>
              <a:r>
                <a:rPr lang="de-DE">
                  <a:solidFill>
                    <a:srgbClr val="FF0000"/>
                  </a:solidFill>
                </a:rPr>
                <a:t>2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1932" name="Text Box 28"/>
            <p:cNvSpPr txBox="1">
              <a:spLocks noChangeArrowheads="1"/>
            </p:cNvSpPr>
            <p:nvPr/>
          </p:nvSpPr>
          <p:spPr bwMode="auto">
            <a:xfrm flipH="1">
              <a:off x="4302" y="1802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969696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1933" name="Line 29"/>
            <p:cNvSpPr>
              <a:spLocks noChangeShapeType="1"/>
            </p:cNvSpPr>
            <p:nvPr/>
          </p:nvSpPr>
          <p:spPr bwMode="auto">
            <a:xfrm flipH="1">
              <a:off x="4054" y="2447"/>
              <a:ext cx="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34" name="Line 30"/>
            <p:cNvSpPr>
              <a:spLocks noChangeShapeType="1"/>
            </p:cNvSpPr>
            <p:nvPr/>
          </p:nvSpPr>
          <p:spPr bwMode="auto">
            <a:xfrm flipH="1">
              <a:off x="4368" y="2447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35" name="Text Box 31"/>
            <p:cNvSpPr txBox="1">
              <a:spLocks noChangeArrowheads="1"/>
            </p:cNvSpPr>
            <p:nvPr/>
          </p:nvSpPr>
          <p:spPr bwMode="auto">
            <a:xfrm flipH="1">
              <a:off x="4775" y="1776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latin typeface="Times New Roman" pitchFamily="18" charset="0"/>
                  <a:sym typeface="Webdings" pitchFamily="18" charset="2"/>
                </a:rPr>
                <a:t>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81936" name="Line 32"/>
            <p:cNvSpPr>
              <a:spLocks noChangeShapeType="1"/>
            </p:cNvSpPr>
            <p:nvPr/>
          </p:nvSpPr>
          <p:spPr bwMode="auto">
            <a:xfrm flipH="1">
              <a:off x="1439" y="1884"/>
              <a:ext cx="4093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37" name="Line 33"/>
            <p:cNvSpPr>
              <a:spLocks noChangeShapeType="1"/>
            </p:cNvSpPr>
            <p:nvPr/>
          </p:nvSpPr>
          <p:spPr bwMode="auto">
            <a:xfrm flipH="1">
              <a:off x="4854" y="1206"/>
              <a:ext cx="0" cy="13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38" name="Line 34"/>
            <p:cNvSpPr>
              <a:spLocks noChangeShapeType="1"/>
            </p:cNvSpPr>
            <p:nvPr/>
          </p:nvSpPr>
          <p:spPr bwMode="auto">
            <a:xfrm flipH="1">
              <a:off x="4853" y="2120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39" name="Oval 35"/>
            <p:cNvSpPr>
              <a:spLocks noChangeAspect="1" noChangeArrowheads="1"/>
            </p:cNvSpPr>
            <p:nvPr/>
          </p:nvSpPr>
          <p:spPr bwMode="auto">
            <a:xfrm flipH="1">
              <a:off x="4166" y="1206"/>
              <a:ext cx="1360" cy="13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40" name="Text Box 36"/>
            <p:cNvSpPr txBox="1">
              <a:spLocks noChangeArrowheads="1"/>
            </p:cNvSpPr>
            <p:nvPr/>
          </p:nvSpPr>
          <p:spPr bwMode="auto">
            <a:xfrm>
              <a:off x="3276" y="180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1941" name="Line 42"/>
            <p:cNvSpPr>
              <a:spLocks noChangeShapeType="1"/>
            </p:cNvSpPr>
            <p:nvPr/>
          </p:nvSpPr>
          <p:spPr bwMode="auto">
            <a:xfrm flipH="1">
              <a:off x="3327" y="2451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42" name="AutoShape 43"/>
            <p:cNvSpPr>
              <a:spLocks noChangeAspect="1"/>
            </p:cNvSpPr>
            <p:nvPr/>
          </p:nvSpPr>
          <p:spPr bwMode="auto">
            <a:xfrm flipH="1">
              <a:off x="2058" y="1272"/>
              <a:ext cx="960" cy="162"/>
            </a:xfrm>
            <a:prstGeom prst="callout1">
              <a:avLst>
                <a:gd name="adj1" fmla="val 49384"/>
                <a:gd name="adj2" fmla="val -5000"/>
                <a:gd name="adj3" fmla="val 368519"/>
                <a:gd name="adj4" fmla="val -34065"/>
              </a:avLst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>
                  <a:solidFill>
                    <a:schemeClr val="bg2"/>
                  </a:solidFill>
                </a:rPr>
                <a:t>FD II/</a:t>
              </a:r>
              <a:r>
                <a:rPr lang="de-DE">
                  <a:solidFill>
                    <a:srgbClr val="FF0000"/>
                  </a:solidFill>
                </a:rPr>
                <a:t>1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1943" name="AutoShape 45"/>
            <p:cNvSpPr>
              <a:spLocks noChangeArrowheads="1"/>
            </p:cNvSpPr>
            <p:nvPr/>
          </p:nvSpPr>
          <p:spPr bwMode="auto">
            <a:xfrm rot="14205146" flipH="1">
              <a:off x="3445" y="1110"/>
              <a:ext cx="225" cy="73"/>
            </a:xfrm>
            <a:prstGeom prst="rightArrow">
              <a:avLst>
                <a:gd name="adj1" fmla="val 50000"/>
                <a:gd name="adj2" fmla="val 77055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1944" name="Group 51"/>
            <p:cNvGrpSpPr>
              <a:grpSpLocks/>
            </p:cNvGrpSpPr>
            <p:nvPr/>
          </p:nvGrpSpPr>
          <p:grpSpPr bwMode="auto">
            <a:xfrm>
              <a:off x="1440" y="1798"/>
              <a:ext cx="1968" cy="760"/>
              <a:chOff x="1440" y="1798"/>
              <a:chExt cx="1968" cy="760"/>
            </a:xfrm>
          </p:grpSpPr>
          <p:sp>
            <p:nvSpPr>
              <p:cNvPr id="81945" name="Line 38"/>
              <p:cNvSpPr>
                <a:spLocks noChangeShapeType="1"/>
              </p:cNvSpPr>
              <p:nvPr/>
            </p:nvSpPr>
            <p:spPr bwMode="auto">
              <a:xfrm>
                <a:off x="1440" y="1884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1946" name="Group 48"/>
              <p:cNvGrpSpPr>
                <a:grpSpLocks/>
              </p:cNvGrpSpPr>
              <p:nvPr/>
            </p:nvGrpSpPr>
            <p:grpSpPr bwMode="auto">
              <a:xfrm>
                <a:off x="3264" y="1798"/>
                <a:ext cx="144" cy="760"/>
                <a:chOff x="3988" y="1798"/>
                <a:chExt cx="144" cy="760"/>
              </a:xfrm>
            </p:grpSpPr>
            <p:sp>
              <p:nvSpPr>
                <p:cNvPr id="81947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4060" y="1910"/>
                  <a:ext cx="0" cy="6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1948" name="Text Box 50"/>
                <p:cNvSpPr txBox="1">
                  <a:spLocks noChangeArrowheads="1"/>
                </p:cNvSpPr>
                <p:nvPr/>
              </p:nvSpPr>
              <p:spPr bwMode="auto">
                <a:xfrm flipH="1">
                  <a:off x="3988" y="1798"/>
                  <a:ext cx="14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de-DE">
                    <a:solidFill>
                      <a:schemeClr val="bg2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56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1031"/>
          <p:cNvGrpSpPr>
            <a:grpSpLocks/>
          </p:cNvGrpSpPr>
          <p:nvPr/>
        </p:nvGrpSpPr>
        <p:grpSpPr bwMode="auto">
          <a:xfrm>
            <a:off x="295275" y="1477963"/>
            <a:ext cx="2295525" cy="2778125"/>
            <a:chOff x="186" y="931"/>
            <a:chExt cx="1446" cy="1750"/>
          </a:xfrm>
        </p:grpSpPr>
        <p:sp>
          <p:nvSpPr>
            <p:cNvPr id="82991" name="Text Box 1032"/>
            <p:cNvSpPr txBox="1">
              <a:spLocks noChangeArrowheads="1"/>
            </p:cNvSpPr>
            <p:nvPr/>
          </p:nvSpPr>
          <p:spPr bwMode="auto">
            <a:xfrm flipH="1">
              <a:off x="198" y="931"/>
              <a:ext cx="10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82992" name="Text Box 1033"/>
            <p:cNvSpPr txBox="1">
              <a:spLocks noChangeArrowheads="1"/>
            </p:cNvSpPr>
            <p:nvPr/>
          </p:nvSpPr>
          <p:spPr bwMode="auto">
            <a:xfrm>
              <a:off x="201" y="1183"/>
              <a:ext cx="12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Korrespondenz-  </a:t>
              </a: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r>
                <a:rPr lang="de-DE" sz="1500">
                  <a:sym typeface="Webdings" pitchFamily="18" charset="2"/>
                </a:rPr>
                <a:t>	</a:t>
              </a:r>
              <a:r>
                <a:rPr lang="de-DE">
                  <a:sym typeface="Webdings" pitchFamily="18" charset="2"/>
                </a:rPr>
                <a:t/>
              </a:r>
              <a:br>
                <a:rPr lang="de-DE">
                  <a:sym typeface="Webdings" pitchFamily="18" charset="2"/>
                </a:rPr>
              </a:br>
              <a:r>
                <a:rPr lang="de-DE">
                  <a:sym typeface="Webdings" pitchFamily="18" charset="2"/>
                </a:rPr>
                <a:t>zentrum</a:t>
              </a:r>
            </a:p>
          </p:txBody>
        </p:sp>
        <p:sp>
          <p:nvSpPr>
            <p:cNvPr id="82993" name="Text Box 1034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  <p:sp>
          <p:nvSpPr>
            <p:cNvPr id="82994" name="Text Box 1035"/>
            <p:cNvSpPr txBox="1">
              <a:spLocks noChangeArrowheads="1"/>
            </p:cNvSpPr>
            <p:nvPr/>
          </p:nvSpPr>
          <p:spPr bwMode="auto">
            <a:xfrm flipH="1">
              <a:off x="186" y="1790"/>
              <a:ext cx="14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Ruhestellung </a:t>
              </a:r>
              <a:r>
                <a:rPr lang="de-DE" sz="1200">
                  <a:sym typeface="Webdings" pitchFamily="18" charset="2"/>
                </a:rPr>
                <a:t>(Bildlage) </a:t>
              </a:r>
              <a:r>
                <a:rPr lang="de-DE" sz="1500">
                  <a:sym typeface="Webdings" pitchFamily="18" charset="2"/>
                </a:rPr>
                <a:t></a:t>
              </a:r>
              <a:endParaRPr lang="de-DE" sz="1400">
                <a:sym typeface="Webdings" pitchFamily="18" charset="2"/>
              </a:endParaRPr>
            </a:p>
          </p:txBody>
        </p:sp>
      </p:grpSp>
      <p:grpSp>
        <p:nvGrpSpPr>
          <p:cNvPr id="82947" name="Group 1074"/>
          <p:cNvGrpSpPr>
            <a:grpSpLocks/>
          </p:cNvGrpSpPr>
          <p:nvPr/>
        </p:nvGrpSpPr>
        <p:grpSpPr bwMode="auto">
          <a:xfrm>
            <a:off x="2171700" y="1914525"/>
            <a:ext cx="6610350" cy="2159000"/>
            <a:chOff x="1368" y="1206"/>
            <a:chExt cx="4164" cy="1360"/>
          </a:xfrm>
        </p:grpSpPr>
        <p:sp>
          <p:nvSpPr>
            <p:cNvPr id="82954" name="Oval 1026" descr="20%"/>
            <p:cNvSpPr>
              <a:spLocks noChangeAspect="1" noChangeArrowheads="1"/>
            </p:cNvSpPr>
            <p:nvPr/>
          </p:nvSpPr>
          <p:spPr bwMode="auto">
            <a:xfrm flipH="1">
              <a:off x="4660" y="1705"/>
              <a:ext cx="374" cy="374"/>
            </a:xfrm>
            <a:prstGeom prst="ellipse">
              <a:avLst/>
            </a:prstGeom>
            <a:pattFill prst="pct20">
              <a:fgClr>
                <a:srgbClr val="FF5050"/>
              </a:fgClr>
              <a:bgClr>
                <a:srgbClr val="FFCC99"/>
              </a:bgClr>
            </a:patt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2955" name="Group 1027"/>
            <p:cNvGrpSpPr>
              <a:grpSpLocks/>
            </p:cNvGrpSpPr>
            <p:nvPr/>
          </p:nvGrpSpPr>
          <p:grpSpPr bwMode="auto">
            <a:xfrm>
              <a:off x="1368" y="2122"/>
              <a:ext cx="360" cy="232"/>
              <a:chOff x="1368" y="2122"/>
              <a:chExt cx="360" cy="232"/>
            </a:xfrm>
          </p:grpSpPr>
          <p:sp>
            <p:nvSpPr>
              <p:cNvPr id="82988" name="Line 1028"/>
              <p:cNvSpPr>
                <a:spLocks noChangeShapeType="1"/>
              </p:cNvSpPr>
              <p:nvPr/>
            </p:nvSpPr>
            <p:spPr bwMode="auto">
              <a:xfrm flipH="1">
                <a:off x="1440" y="2155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989" name="Text Box 1029"/>
              <p:cNvSpPr txBox="1">
                <a:spLocks noChangeArrowheads="1"/>
              </p:cNvSpPr>
              <p:nvPr/>
            </p:nvSpPr>
            <p:spPr bwMode="auto">
              <a:xfrm flipH="1">
                <a:off x="1368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8</a:t>
                </a:r>
              </a:p>
            </p:txBody>
          </p:sp>
          <p:sp>
            <p:nvSpPr>
              <p:cNvPr id="82990" name="Line 1030"/>
              <p:cNvSpPr>
                <a:spLocks noChangeShapeType="1"/>
              </p:cNvSpPr>
              <p:nvPr/>
            </p:nvSpPr>
            <p:spPr bwMode="auto">
              <a:xfrm flipH="1">
                <a:off x="1440" y="2122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2956" name="Group 1036"/>
            <p:cNvGrpSpPr>
              <a:grpSpLocks/>
            </p:cNvGrpSpPr>
            <p:nvPr/>
          </p:nvGrpSpPr>
          <p:grpSpPr bwMode="auto">
            <a:xfrm>
              <a:off x="3988" y="1803"/>
              <a:ext cx="144" cy="755"/>
              <a:chOff x="3988" y="1803"/>
              <a:chExt cx="144" cy="755"/>
            </a:xfrm>
          </p:grpSpPr>
          <p:sp>
            <p:nvSpPr>
              <p:cNvPr id="82986" name="Line 1037"/>
              <p:cNvSpPr>
                <a:spLocks noChangeShapeType="1"/>
              </p:cNvSpPr>
              <p:nvPr/>
            </p:nvSpPr>
            <p:spPr bwMode="auto">
              <a:xfrm flipH="1">
                <a:off x="4060" y="1910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987" name="Text Box 1038"/>
              <p:cNvSpPr txBox="1">
                <a:spLocks noChangeArrowheads="1"/>
              </p:cNvSpPr>
              <p:nvPr/>
            </p:nvSpPr>
            <p:spPr bwMode="auto">
              <a:xfrm flipH="1">
                <a:off x="3988" y="1803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endParaRPr lang="de-DE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82957" name="Line 1039"/>
            <p:cNvSpPr>
              <a:spLocks noChangeShapeType="1"/>
            </p:cNvSpPr>
            <p:nvPr/>
          </p:nvSpPr>
          <p:spPr bwMode="auto">
            <a:xfrm>
              <a:off x="4368" y="1881"/>
              <a:ext cx="0" cy="6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 type="none" w="med" len="sm"/>
              <a:tailEnd type="none" w="med" len="sm"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2958" name="Group 1040"/>
            <p:cNvGrpSpPr>
              <a:grpSpLocks/>
            </p:cNvGrpSpPr>
            <p:nvPr/>
          </p:nvGrpSpPr>
          <p:grpSpPr bwMode="auto">
            <a:xfrm>
              <a:off x="1698" y="2123"/>
              <a:ext cx="3222" cy="231"/>
              <a:chOff x="1698" y="2123"/>
              <a:chExt cx="3222" cy="231"/>
            </a:xfrm>
          </p:grpSpPr>
          <p:sp>
            <p:nvSpPr>
              <p:cNvPr id="82976" name="Text Box 1041"/>
              <p:cNvSpPr txBox="1">
                <a:spLocks noChangeArrowheads="1"/>
              </p:cNvSpPr>
              <p:nvPr/>
            </p:nvSpPr>
            <p:spPr bwMode="auto">
              <a:xfrm flipH="1">
                <a:off x="23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4</a:t>
                </a:r>
              </a:p>
            </p:txBody>
          </p:sp>
          <p:sp>
            <p:nvSpPr>
              <p:cNvPr id="82977" name="Text Box 1042"/>
              <p:cNvSpPr txBox="1">
                <a:spLocks noChangeArrowheads="1"/>
              </p:cNvSpPr>
              <p:nvPr/>
            </p:nvSpPr>
            <p:spPr bwMode="auto">
              <a:xfrm flipH="1">
                <a:off x="35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2</a:t>
                </a:r>
              </a:p>
            </p:txBody>
          </p:sp>
          <p:sp>
            <p:nvSpPr>
              <p:cNvPr id="82978" name="Text Box 1043"/>
              <p:cNvSpPr txBox="1">
                <a:spLocks noChangeArrowheads="1"/>
              </p:cNvSpPr>
              <p:nvPr/>
            </p:nvSpPr>
            <p:spPr bwMode="auto">
              <a:xfrm flipH="1">
                <a:off x="4776" y="2200"/>
                <a:ext cx="144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0</a:t>
                </a:r>
              </a:p>
            </p:txBody>
          </p:sp>
          <p:grpSp>
            <p:nvGrpSpPr>
              <p:cNvPr id="82979" name="Group 1044"/>
              <p:cNvGrpSpPr>
                <a:grpSpLocks/>
              </p:cNvGrpSpPr>
              <p:nvPr/>
            </p:nvGrpSpPr>
            <p:grpSpPr bwMode="auto">
              <a:xfrm>
                <a:off x="1742" y="2123"/>
                <a:ext cx="3111" cy="68"/>
                <a:chOff x="1742" y="2123"/>
                <a:chExt cx="3111" cy="68"/>
              </a:xfrm>
            </p:grpSpPr>
            <p:sp>
              <p:nvSpPr>
                <p:cNvPr id="82981" name="Line 1045"/>
                <p:cNvSpPr>
                  <a:spLocks noChangeShapeType="1"/>
                </p:cNvSpPr>
                <p:nvPr/>
              </p:nvSpPr>
              <p:spPr bwMode="auto">
                <a:xfrm flipH="1">
                  <a:off x="3648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2982" name="Line 1046"/>
                <p:cNvSpPr>
                  <a:spLocks noChangeShapeType="1"/>
                </p:cNvSpPr>
                <p:nvPr/>
              </p:nvSpPr>
              <p:spPr bwMode="auto">
                <a:xfrm flipH="1">
                  <a:off x="2448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2983" name="Line 1047"/>
                <p:cNvSpPr>
                  <a:spLocks noChangeShapeType="1"/>
                </p:cNvSpPr>
                <p:nvPr/>
              </p:nvSpPr>
              <p:spPr bwMode="auto">
                <a:xfrm flipH="1">
                  <a:off x="2304" y="2155"/>
                  <a:ext cx="2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2984" name="Line 1048"/>
                <p:cNvSpPr>
                  <a:spLocks noChangeShapeType="1"/>
                </p:cNvSpPr>
                <p:nvPr/>
              </p:nvSpPr>
              <p:spPr bwMode="auto">
                <a:xfrm flipH="1">
                  <a:off x="1742" y="2155"/>
                  <a:ext cx="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2985" name="Line 1049"/>
                <p:cNvSpPr>
                  <a:spLocks noChangeShapeType="1"/>
                </p:cNvSpPr>
                <p:nvPr/>
              </p:nvSpPr>
              <p:spPr bwMode="auto">
                <a:xfrm flipH="1">
                  <a:off x="4853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2980" name="Text Box 1050"/>
              <p:cNvSpPr txBox="1">
                <a:spLocks noChangeArrowheads="1"/>
              </p:cNvSpPr>
              <p:nvPr/>
            </p:nvSpPr>
            <p:spPr bwMode="auto">
              <a:xfrm flipH="1">
                <a:off x="1698" y="2197"/>
                <a:ext cx="4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cm/m</a:t>
                </a:r>
              </a:p>
            </p:txBody>
          </p:sp>
        </p:grpSp>
        <p:sp>
          <p:nvSpPr>
            <p:cNvPr id="82959" name="AutoShape 1051"/>
            <p:cNvSpPr>
              <a:spLocks noChangeAspect="1"/>
            </p:cNvSpPr>
            <p:nvPr/>
          </p:nvSpPr>
          <p:spPr bwMode="auto">
            <a:xfrm flipH="1">
              <a:off x="2772" y="1272"/>
              <a:ext cx="960" cy="162"/>
            </a:xfrm>
            <a:prstGeom prst="callout1">
              <a:avLst>
                <a:gd name="adj1" fmla="val 49384"/>
                <a:gd name="adj2" fmla="val -5000"/>
                <a:gd name="adj3" fmla="val 368519"/>
                <a:gd name="adj4" fmla="val -34065"/>
              </a:avLst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>
                  <a:solidFill>
                    <a:schemeClr val="bg2"/>
                  </a:solidFill>
                </a:rPr>
                <a:t>FD II/</a:t>
              </a:r>
              <a:r>
                <a:rPr lang="de-DE">
                  <a:solidFill>
                    <a:srgbClr val="FF0000"/>
                  </a:solidFill>
                </a:rPr>
                <a:t>3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2960" name="Text Box 1052"/>
            <p:cNvSpPr txBox="1">
              <a:spLocks noChangeArrowheads="1"/>
            </p:cNvSpPr>
            <p:nvPr/>
          </p:nvSpPr>
          <p:spPr bwMode="auto">
            <a:xfrm flipH="1">
              <a:off x="4302" y="1802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969696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2961" name="Line 1053"/>
            <p:cNvSpPr>
              <a:spLocks noChangeShapeType="1"/>
            </p:cNvSpPr>
            <p:nvPr/>
          </p:nvSpPr>
          <p:spPr bwMode="auto">
            <a:xfrm flipH="1">
              <a:off x="4054" y="2447"/>
              <a:ext cx="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62" name="Line 1054"/>
            <p:cNvSpPr>
              <a:spLocks noChangeShapeType="1"/>
            </p:cNvSpPr>
            <p:nvPr/>
          </p:nvSpPr>
          <p:spPr bwMode="auto">
            <a:xfrm flipH="1">
              <a:off x="4368" y="2447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63" name="Text Box 1055"/>
            <p:cNvSpPr txBox="1">
              <a:spLocks noChangeArrowheads="1"/>
            </p:cNvSpPr>
            <p:nvPr/>
          </p:nvSpPr>
          <p:spPr bwMode="auto">
            <a:xfrm flipH="1">
              <a:off x="4775" y="1776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latin typeface="Times New Roman" pitchFamily="18" charset="0"/>
                  <a:sym typeface="Webdings" pitchFamily="18" charset="2"/>
                </a:rPr>
                <a:t>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82964" name="Line 1056"/>
            <p:cNvSpPr>
              <a:spLocks noChangeShapeType="1"/>
            </p:cNvSpPr>
            <p:nvPr/>
          </p:nvSpPr>
          <p:spPr bwMode="auto">
            <a:xfrm flipH="1">
              <a:off x="1439" y="1884"/>
              <a:ext cx="4093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65" name="Line 1057"/>
            <p:cNvSpPr>
              <a:spLocks noChangeShapeType="1"/>
            </p:cNvSpPr>
            <p:nvPr/>
          </p:nvSpPr>
          <p:spPr bwMode="auto">
            <a:xfrm flipH="1">
              <a:off x="4854" y="1206"/>
              <a:ext cx="0" cy="13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66" name="Line 1058"/>
            <p:cNvSpPr>
              <a:spLocks noChangeShapeType="1"/>
            </p:cNvSpPr>
            <p:nvPr/>
          </p:nvSpPr>
          <p:spPr bwMode="auto">
            <a:xfrm flipH="1">
              <a:off x="4853" y="2120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67" name="Oval 1059"/>
            <p:cNvSpPr>
              <a:spLocks noChangeAspect="1" noChangeArrowheads="1"/>
            </p:cNvSpPr>
            <p:nvPr/>
          </p:nvSpPr>
          <p:spPr bwMode="auto">
            <a:xfrm flipH="1">
              <a:off x="4166" y="1206"/>
              <a:ext cx="1360" cy="13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68" name="Text Box 1060"/>
            <p:cNvSpPr txBox="1">
              <a:spLocks noChangeArrowheads="1"/>
            </p:cNvSpPr>
            <p:nvPr/>
          </p:nvSpPr>
          <p:spPr bwMode="auto">
            <a:xfrm>
              <a:off x="3276" y="180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grpSp>
          <p:nvGrpSpPr>
            <p:cNvPr id="82969" name="Group 1061"/>
            <p:cNvGrpSpPr>
              <a:grpSpLocks/>
            </p:cNvGrpSpPr>
            <p:nvPr/>
          </p:nvGrpSpPr>
          <p:grpSpPr bwMode="auto">
            <a:xfrm>
              <a:off x="1440" y="1878"/>
              <a:ext cx="1908" cy="654"/>
              <a:chOff x="1440" y="1878"/>
              <a:chExt cx="1908" cy="654"/>
            </a:xfrm>
          </p:grpSpPr>
          <p:sp>
            <p:nvSpPr>
              <p:cNvPr id="82972" name="Line 1062"/>
              <p:cNvSpPr>
                <a:spLocks noChangeShapeType="1"/>
              </p:cNvSpPr>
              <p:nvPr/>
            </p:nvSpPr>
            <p:spPr bwMode="auto">
              <a:xfrm>
                <a:off x="1440" y="1884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2973" name="Group 1063"/>
              <p:cNvGrpSpPr>
                <a:grpSpLocks/>
              </p:cNvGrpSpPr>
              <p:nvPr/>
            </p:nvGrpSpPr>
            <p:grpSpPr bwMode="auto">
              <a:xfrm>
                <a:off x="3348" y="1878"/>
                <a:ext cx="0" cy="651"/>
                <a:chOff x="3348" y="1878"/>
                <a:chExt cx="0" cy="651"/>
              </a:xfrm>
            </p:grpSpPr>
            <p:sp>
              <p:nvSpPr>
                <p:cNvPr id="82974" name="Line 1064"/>
                <p:cNvSpPr>
                  <a:spLocks noChangeShapeType="1"/>
                </p:cNvSpPr>
                <p:nvPr/>
              </p:nvSpPr>
              <p:spPr bwMode="auto">
                <a:xfrm>
                  <a:off x="3348" y="1878"/>
                  <a:ext cx="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2975" name="Line 1065"/>
                <p:cNvSpPr>
                  <a:spLocks noChangeShapeType="1"/>
                </p:cNvSpPr>
                <p:nvPr/>
              </p:nvSpPr>
              <p:spPr bwMode="auto">
                <a:xfrm>
                  <a:off x="3348" y="2331"/>
                  <a:ext cx="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82970" name="Line 1066"/>
            <p:cNvSpPr>
              <a:spLocks noChangeShapeType="1"/>
            </p:cNvSpPr>
            <p:nvPr/>
          </p:nvSpPr>
          <p:spPr bwMode="auto">
            <a:xfrm flipH="1">
              <a:off x="3327" y="2451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71" name="AutoShape 1067"/>
            <p:cNvSpPr>
              <a:spLocks noChangeAspect="1"/>
            </p:cNvSpPr>
            <p:nvPr/>
          </p:nvSpPr>
          <p:spPr bwMode="auto">
            <a:xfrm flipH="1">
              <a:off x="2058" y="1272"/>
              <a:ext cx="960" cy="162"/>
            </a:xfrm>
            <a:prstGeom prst="callout1">
              <a:avLst>
                <a:gd name="adj1" fmla="val 49384"/>
                <a:gd name="adj2" fmla="val -5000"/>
                <a:gd name="adj3" fmla="val 368519"/>
                <a:gd name="adj4" fmla="val -34065"/>
              </a:avLst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>
                  <a:solidFill>
                    <a:schemeClr val="bg2"/>
                  </a:solidFill>
                </a:rPr>
                <a:t>FD II/</a:t>
              </a:r>
              <a:r>
                <a:rPr lang="de-DE">
                  <a:solidFill>
                    <a:srgbClr val="FF0000"/>
                  </a:solidFill>
                </a:rPr>
                <a:t>1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sp>
        <p:nvSpPr>
          <p:cNvPr id="82948" name="Text Box 1068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Die </a:t>
            </a:r>
            <a:r>
              <a:rPr lang="de-DE" sz="1800" u="sng"/>
              <a:t>Fixationsdisparation zweiter Art, dritter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aus der FD II/2 durch Dauergebrauch</a:t>
            </a:r>
            <a:r>
              <a:rPr lang="de-DE" sz="1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2949" name="AutoShape 1069"/>
          <p:cNvSpPr>
            <a:spLocks noChangeArrowheads="1"/>
          </p:cNvSpPr>
          <p:nvPr/>
        </p:nvSpPr>
        <p:spPr bwMode="auto">
          <a:xfrm rot="14205146" flipH="1">
            <a:off x="5468938" y="1762125"/>
            <a:ext cx="357188" cy="115887"/>
          </a:xfrm>
          <a:prstGeom prst="rightArrow">
            <a:avLst>
              <a:gd name="adj1" fmla="val 50000"/>
              <a:gd name="adj2" fmla="val 77055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4782" name="Text Box 1070"/>
          <p:cNvSpPr txBox="1">
            <a:spLocks noChangeArrowheads="1"/>
          </p:cNvSpPr>
          <p:nvPr/>
        </p:nvSpPr>
        <p:spPr bwMode="auto">
          <a:xfrm>
            <a:off x="228600" y="5213350"/>
            <a:ext cx="868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	Bei FD II/3 ist </a:t>
            </a:r>
            <a:r>
              <a:rPr lang="de-DE" sz="1800" u="sng"/>
              <a:t>keine</a:t>
            </a:r>
            <a:r>
              <a:rPr lang="de-DE" sz="1800"/>
              <a:t> Stereo-Verzögerung mehr vorhanden (</a:t>
            </a:r>
            <a:r>
              <a:rPr lang="de-DE" sz="1800" u="sng"/>
              <a:t>alte</a:t>
            </a:r>
            <a:r>
              <a:rPr lang="de-DE" sz="1800"/>
              <a:t> FD!).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244783" name="Text Box 1071"/>
          <p:cNvSpPr txBox="1">
            <a:spLocks noChangeArrowheads="1"/>
          </p:cNvSpPr>
          <p:nvPr/>
        </p:nvSpPr>
        <p:spPr bwMode="auto">
          <a:xfrm>
            <a:off x="228600" y="5562600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>
                <a:solidFill>
                  <a:schemeClr val="bg2"/>
                </a:solidFill>
              </a:rPr>
              <a:t>2.	</a:t>
            </a:r>
            <a:r>
              <a:rPr lang="de-DE" sz="1800"/>
              <a:t>Die </a:t>
            </a:r>
            <a:r>
              <a:rPr lang="de-DE" sz="1800" u="sng"/>
              <a:t>Fixationsdisparation zweiter Art, zweiter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wieder aus der FD II/1 durch Dauergebrauch.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44784" name="AutoShape 1072"/>
          <p:cNvSpPr>
            <a:spLocks noChangeArrowheads="1"/>
          </p:cNvSpPr>
          <p:nvPr/>
        </p:nvSpPr>
        <p:spPr bwMode="auto">
          <a:xfrm rot="14205146" flipH="1">
            <a:off x="4354513" y="1758950"/>
            <a:ext cx="357188" cy="115887"/>
          </a:xfrm>
          <a:prstGeom prst="rightArrow">
            <a:avLst>
              <a:gd name="adj1" fmla="val 50000"/>
              <a:gd name="adj2" fmla="val 77055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953" name="Rectangle 1073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82" grpId="0" autoUpdateAnimBg="0"/>
      <p:bldP spid="244783" grpId="0" autoUpdateAnimBg="0"/>
      <p:bldP spid="2447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r>
              <a:rPr lang="de-DE" smtClean="0"/>
              <a:t>Vergenzstellung</a:t>
            </a:r>
          </a:p>
          <a:p>
            <a:pPr lvl="1"/>
            <a:r>
              <a:rPr lang="de-DE" smtClean="0"/>
              <a:t>Vergenz-Ruhestellung</a:t>
            </a:r>
          </a:p>
          <a:p>
            <a:pPr lvl="1"/>
            <a:r>
              <a:rPr lang="de-DE" smtClean="0"/>
              <a:t>Vergenz-Orthostellung</a:t>
            </a:r>
          </a:p>
          <a:p>
            <a:pPr lvl="1"/>
            <a:r>
              <a:rPr lang="de-DE" smtClean="0"/>
              <a:t>Vergenz-Fehlstellung</a:t>
            </a:r>
          </a:p>
          <a:p>
            <a:pPr lvl="1"/>
            <a:r>
              <a:rPr lang="de-DE" smtClean="0"/>
              <a:t>Vergenz-Arbeitsstellung</a:t>
            </a:r>
            <a:r>
              <a:rPr lang="de-DE" smtClean="0">
                <a:solidFill>
                  <a:srgbClr val="969696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de-DE" smtClean="0"/>
              <a:t>Ruhestellungsfehler</a:t>
            </a:r>
          </a:p>
          <a:p>
            <a:pPr lvl="1"/>
            <a:r>
              <a:rPr lang="de-DE" smtClean="0"/>
              <a:t>Strabismus</a:t>
            </a:r>
          </a:p>
          <a:p>
            <a:pPr lvl="1"/>
            <a:r>
              <a:rPr lang="de-DE" smtClean="0"/>
              <a:t>Heterophorie</a:t>
            </a:r>
          </a:p>
          <a:p>
            <a:pPr lvl="1"/>
            <a:r>
              <a:rPr lang="de-DE" smtClean="0"/>
              <a:t>Winkelfehlsichtigkeit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050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3971" name="Group 2051"/>
          <p:cNvGrpSpPr>
            <a:grpSpLocks/>
          </p:cNvGrpSpPr>
          <p:nvPr/>
        </p:nvGrpSpPr>
        <p:grpSpPr bwMode="auto">
          <a:xfrm>
            <a:off x="295275" y="1477963"/>
            <a:ext cx="2295525" cy="2778125"/>
            <a:chOff x="186" y="931"/>
            <a:chExt cx="1446" cy="1750"/>
          </a:xfrm>
        </p:grpSpPr>
        <p:sp>
          <p:nvSpPr>
            <p:cNvPr id="84019" name="Text Box 2052"/>
            <p:cNvSpPr txBox="1">
              <a:spLocks noChangeArrowheads="1"/>
            </p:cNvSpPr>
            <p:nvPr/>
          </p:nvSpPr>
          <p:spPr bwMode="auto">
            <a:xfrm flipH="1">
              <a:off x="198" y="931"/>
              <a:ext cx="10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84020" name="Text Box 2053"/>
            <p:cNvSpPr txBox="1">
              <a:spLocks noChangeArrowheads="1"/>
            </p:cNvSpPr>
            <p:nvPr/>
          </p:nvSpPr>
          <p:spPr bwMode="auto">
            <a:xfrm>
              <a:off x="201" y="1183"/>
              <a:ext cx="12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Korrespondenz-  </a:t>
              </a: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r>
                <a:rPr lang="de-DE" sz="1500">
                  <a:sym typeface="Webdings" pitchFamily="18" charset="2"/>
                </a:rPr>
                <a:t>	</a:t>
              </a:r>
              <a:r>
                <a:rPr lang="de-DE">
                  <a:sym typeface="Webdings" pitchFamily="18" charset="2"/>
                </a:rPr>
                <a:t/>
              </a:r>
              <a:br>
                <a:rPr lang="de-DE">
                  <a:sym typeface="Webdings" pitchFamily="18" charset="2"/>
                </a:rPr>
              </a:br>
              <a:r>
                <a:rPr lang="de-DE">
                  <a:sym typeface="Webdings" pitchFamily="18" charset="2"/>
                </a:rPr>
                <a:t>zentrum</a:t>
              </a:r>
            </a:p>
          </p:txBody>
        </p:sp>
        <p:sp>
          <p:nvSpPr>
            <p:cNvPr id="84021" name="Text Box 2054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  <p:sp>
          <p:nvSpPr>
            <p:cNvPr id="84022" name="Text Box 2055"/>
            <p:cNvSpPr txBox="1">
              <a:spLocks noChangeArrowheads="1"/>
            </p:cNvSpPr>
            <p:nvPr/>
          </p:nvSpPr>
          <p:spPr bwMode="auto">
            <a:xfrm flipH="1">
              <a:off x="186" y="1790"/>
              <a:ext cx="14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Ruhestellung </a:t>
              </a:r>
              <a:r>
                <a:rPr lang="de-DE" sz="1200">
                  <a:sym typeface="Webdings" pitchFamily="18" charset="2"/>
                </a:rPr>
                <a:t>(Bildlage) </a:t>
              </a:r>
              <a:r>
                <a:rPr lang="de-DE" sz="1500">
                  <a:sym typeface="Webdings" pitchFamily="18" charset="2"/>
                </a:rPr>
                <a:t></a:t>
              </a:r>
              <a:endParaRPr lang="de-DE" sz="1400">
                <a:sym typeface="Webdings" pitchFamily="18" charset="2"/>
              </a:endParaRPr>
            </a:p>
          </p:txBody>
        </p:sp>
      </p:grpSp>
      <p:grpSp>
        <p:nvGrpSpPr>
          <p:cNvPr id="83972" name="Group 2056"/>
          <p:cNvGrpSpPr>
            <a:grpSpLocks/>
          </p:cNvGrpSpPr>
          <p:nvPr/>
        </p:nvGrpSpPr>
        <p:grpSpPr bwMode="auto">
          <a:xfrm>
            <a:off x="6330950" y="2862263"/>
            <a:ext cx="228600" cy="1198562"/>
            <a:chOff x="3988" y="1803"/>
            <a:chExt cx="144" cy="755"/>
          </a:xfrm>
        </p:grpSpPr>
        <p:sp>
          <p:nvSpPr>
            <p:cNvPr id="84017" name="Line 2057"/>
            <p:cNvSpPr>
              <a:spLocks noChangeShapeType="1"/>
            </p:cNvSpPr>
            <p:nvPr/>
          </p:nvSpPr>
          <p:spPr bwMode="auto">
            <a:xfrm flipH="1">
              <a:off x="4060" y="1910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018" name="Text Box 2058"/>
            <p:cNvSpPr txBox="1">
              <a:spLocks noChangeArrowheads="1"/>
            </p:cNvSpPr>
            <p:nvPr/>
          </p:nvSpPr>
          <p:spPr bwMode="auto">
            <a:xfrm flipH="1">
              <a:off x="3988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sp>
        <p:nvSpPr>
          <p:cNvPr id="83973" name="Line 2059"/>
          <p:cNvSpPr>
            <a:spLocks noChangeShapeType="1"/>
          </p:cNvSpPr>
          <p:nvPr/>
        </p:nvSpPr>
        <p:spPr bwMode="auto">
          <a:xfrm>
            <a:off x="6934200" y="2986088"/>
            <a:ext cx="0" cy="107315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 type="none" w="med" len="sm"/>
            <a:tailEnd type="none" w="med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74" name="AutoShape 2060"/>
          <p:cNvSpPr>
            <a:spLocks noChangeAspect="1"/>
          </p:cNvSpPr>
          <p:nvPr/>
        </p:nvSpPr>
        <p:spPr bwMode="auto">
          <a:xfrm flipH="1">
            <a:off x="4400550" y="2019300"/>
            <a:ext cx="1524000" cy="257175"/>
          </a:xfrm>
          <a:prstGeom prst="callout1">
            <a:avLst>
              <a:gd name="adj1" fmla="val 49384"/>
              <a:gd name="adj2" fmla="val -5000"/>
              <a:gd name="adj3" fmla="val 368519"/>
              <a:gd name="adj4" fmla="val -34065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3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3975" name="Text Box 2061"/>
          <p:cNvSpPr txBox="1">
            <a:spLocks noChangeArrowheads="1"/>
          </p:cNvSpPr>
          <p:nvPr/>
        </p:nvSpPr>
        <p:spPr bwMode="auto">
          <a:xfrm flipH="1">
            <a:off x="6829425" y="2860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969696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3976" name="Line 2062"/>
          <p:cNvSpPr>
            <a:spLocks noChangeShapeType="1"/>
          </p:cNvSpPr>
          <p:nvPr/>
        </p:nvSpPr>
        <p:spPr bwMode="auto">
          <a:xfrm flipH="1">
            <a:off x="6435725" y="3884613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77" name="Line 2063"/>
          <p:cNvSpPr>
            <a:spLocks noChangeShapeType="1"/>
          </p:cNvSpPr>
          <p:nvPr/>
        </p:nvSpPr>
        <p:spPr bwMode="auto">
          <a:xfrm flipH="1">
            <a:off x="6934200" y="38846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78" name="Text Box 2064"/>
          <p:cNvSpPr txBox="1">
            <a:spLocks noChangeArrowheads="1"/>
          </p:cNvSpPr>
          <p:nvPr/>
        </p:nvSpPr>
        <p:spPr bwMode="auto">
          <a:xfrm flipH="1">
            <a:off x="7580313" y="281940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83979" name="Line 2065"/>
          <p:cNvSpPr>
            <a:spLocks noChangeShapeType="1"/>
          </p:cNvSpPr>
          <p:nvPr/>
        </p:nvSpPr>
        <p:spPr bwMode="auto">
          <a:xfrm flipH="1">
            <a:off x="2284413" y="2990850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80" name="Line 2066"/>
          <p:cNvSpPr>
            <a:spLocks noChangeShapeType="1"/>
          </p:cNvSpPr>
          <p:nvPr/>
        </p:nvSpPr>
        <p:spPr bwMode="auto">
          <a:xfrm flipH="1">
            <a:off x="7705725" y="1914525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81" name="Line 2067"/>
          <p:cNvSpPr>
            <a:spLocks noChangeShapeType="1"/>
          </p:cNvSpPr>
          <p:nvPr/>
        </p:nvSpPr>
        <p:spPr bwMode="auto">
          <a:xfrm flipH="1">
            <a:off x="7704138" y="3365500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82" name="Oval 2068"/>
          <p:cNvSpPr>
            <a:spLocks noChangeAspect="1" noChangeArrowheads="1"/>
          </p:cNvSpPr>
          <p:nvPr/>
        </p:nvSpPr>
        <p:spPr bwMode="auto">
          <a:xfrm flipH="1">
            <a:off x="6613525" y="1914525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83" name="Text Box 2069"/>
          <p:cNvSpPr txBox="1">
            <a:spLocks noChangeArrowheads="1"/>
          </p:cNvSpPr>
          <p:nvPr/>
        </p:nvSpPr>
        <p:spPr bwMode="auto">
          <a:xfrm>
            <a:off x="5200650" y="28638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FF0000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grpSp>
        <p:nvGrpSpPr>
          <p:cNvPr id="83984" name="Group 2070"/>
          <p:cNvGrpSpPr>
            <a:grpSpLocks/>
          </p:cNvGrpSpPr>
          <p:nvPr/>
        </p:nvGrpSpPr>
        <p:grpSpPr bwMode="auto">
          <a:xfrm>
            <a:off x="2286000" y="2981325"/>
            <a:ext cx="3028950" cy="1038225"/>
            <a:chOff x="1440" y="1878"/>
            <a:chExt cx="1908" cy="654"/>
          </a:xfrm>
        </p:grpSpPr>
        <p:sp>
          <p:nvSpPr>
            <p:cNvPr id="84013" name="Line 2071"/>
            <p:cNvSpPr>
              <a:spLocks noChangeShapeType="1"/>
            </p:cNvSpPr>
            <p:nvPr/>
          </p:nvSpPr>
          <p:spPr bwMode="auto">
            <a:xfrm>
              <a:off x="1440" y="1884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4014" name="Group 2072"/>
            <p:cNvGrpSpPr>
              <a:grpSpLocks/>
            </p:cNvGrpSpPr>
            <p:nvPr/>
          </p:nvGrpSpPr>
          <p:grpSpPr bwMode="auto">
            <a:xfrm>
              <a:off x="3348" y="1878"/>
              <a:ext cx="0" cy="651"/>
              <a:chOff x="3348" y="1878"/>
              <a:chExt cx="0" cy="651"/>
            </a:xfrm>
          </p:grpSpPr>
          <p:sp>
            <p:nvSpPr>
              <p:cNvPr id="84015" name="Line 2073"/>
              <p:cNvSpPr>
                <a:spLocks noChangeShapeType="1"/>
              </p:cNvSpPr>
              <p:nvPr/>
            </p:nvSpPr>
            <p:spPr bwMode="auto">
              <a:xfrm>
                <a:off x="3348" y="1878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016" name="Line 2074"/>
              <p:cNvSpPr>
                <a:spLocks noChangeShapeType="1"/>
              </p:cNvSpPr>
              <p:nvPr/>
            </p:nvSpPr>
            <p:spPr bwMode="auto">
              <a:xfrm>
                <a:off x="3348" y="2331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83985" name="Line 2075"/>
          <p:cNvSpPr>
            <a:spLocks noChangeShapeType="1"/>
          </p:cNvSpPr>
          <p:nvPr/>
        </p:nvSpPr>
        <p:spPr bwMode="auto">
          <a:xfrm flipH="1">
            <a:off x="5281613" y="3890963"/>
            <a:ext cx="11287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86" name="AutoShape 2076"/>
          <p:cNvSpPr>
            <a:spLocks noChangeAspect="1"/>
          </p:cNvSpPr>
          <p:nvPr/>
        </p:nvSpPr>
        <p:spPr bwMode="auto">
          <a:xfrm flipH="1">
            <a:off x="3267075" y="2019300"/>
            <a:ext cx="1524000" cy="257175"/>
          </a:xfrm>
          <a:prstGeom prst="callout1">
            <a:avLst>
              <a:gd name="adj1" fmla="val 49384"/>
              <a:gd name="adj2" fmla="val -5000"/>
              <a:gd name="adj3" fmla="val 368519"/>
              <a:gd name="adj4" fmla="val -34065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2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3987" name="Text Box 2077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Die </a:t>
            </a:r>
            <a:r>
              <a:rPr lang="de-DE" sz="1800" u="sng"/>
              <a:t>Fixationsdisparation zweiter Art, dritter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aus der FD II/2 durch Dauergebrauch</a:t>
            </a:r>
            <a:r>
              <a:rPr lang="de-DE" sz="1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3988" name="AutoShape 2078"/>
          <p:cNvSpPr>
            <a:spLocks noChangeArrowheads="1"/>
          </p:cNvSpPr>
          <p:nvPr/>
        </p:nvSpPr>
        <p:spPr bwMode="auto">
          <a:xfrm rot="14205146" flipH="1">
            <a:off x="5468938" y="1762125"/>
            <a:ext cx="357188" cy="115887"/>
          </a:xfrm>
          <a:prstGeom prst="rightArrow">
            <a:avLst>
              <a:gd name="adj1" fmla="val 50000"/>
              <a:gd name="adj2" fmla="val 77055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89" name="Text Box 2079"/>
          <p:cNvSpPr txBox="1">
            <a:spLocks noChangeArrowheads="1"/>
          </p:cNvSpPr>
          <p:nvPr/>
        </p:nvSpPr>
        <p:spPr bwMode="auto">
          <a:xfrm>
            <a:off x="228600" y="5213350"/>
            <a:ext cx="868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	Bei FD II/3 ist </a:t>
            </a:r>
            <a:r>
              <a:rPr lang="de-DE" sz="1800" u="sng"/>
              <a:t>keine</a:t>
            </a:r>
            <a:r>
              <a:rPr lang="de-DE" sz="1800"/>
              <a:t> Stereo-Verzögerung mehr vorhanden (</a:t>
            </a:r>
            <a:r>
              <a:rPr lang="de-DE" sz="1800" u="sng"/>
              <a:t>alte</a:t>
            </a:r>
            <a:r>
              <a:rPr lang="de-DE" sz="1800"/>
              <a:t> FD!).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83990" name="Text Box 2080"/>
          <p:cNvSpPr txBox="1">
            <a:spLocks noChangeArrowheads="1"/>
          </p:cNvSpPr>
          <p:nvPr/>
        </p:nvSpPr>
        <p:spPr bwMode="auto">
          <a:xfrm>
            <a:off x="228600" y="5562600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>
                <a:solidFill>
                  <a:schemeClr val="bg2"/>
                </a:solidFill>
              </a:rPr>
              <a:t>2.	</a:t>
            </a:r>
            <a:r>
              <a:rPr lang="de-DE" sz="1800"/>
              <a:t>Die </a:t>
            </a:r>
            <a:r>
              <a:rPr lang="de-DE" sz="1800" u="sng"/>
              <a:t>Fixationsdisparation zweiter Art, zweiter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wieder aus der FD II/1 durch Dauergebrauch.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3991" name="AutoShape 2081"/>
          <p:cNvSpPr>
            <a:spLocks noChangeArrowheads="1"/>
          </p:cNvSpPr>
          <p:nvPr/>
        </p:nvSpPr>
        <p:spPr bwMode="auto">
          <a:xfrm rot="14205146" flipH="1">
            <a:off x="4354513" y="1758950"/>
            <a:ext cx="357188" cy="115887"/>
          </a:xfrm>
          <a:prstGeom prst="rightArrow">
            <a:avLst>
              <a:gd name="adj1" fmla="val 50000"/>
              <a:gd name="adj2" fmla="val 77055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794" name="Text Box 2082"/>
          <p:cNvSpPr txBox="1">
            <a:spLocks noChangeArrowheads="1"/>
          </p:cNvSpPr>
          <p:nvPr/>
        </p:nvSpPr>
        <p:spPr bwMode="auto">
          <a:xfrm>
            <a:off x="228600" y="6176963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3.	Die </a:t>
            </a:r>
            <a:r>
              <a:rPr lang="de-DE" sz="1800" u="sng"/>
              <a:t>Fixationsdisparation zweiter Art, erster Unterart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	entsteht aus erneuter FD I und verringert nochmals die motorische Kompensation.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45795" name="Text Box 2083"/>
          <p:cNvSpPr txBox="1">
            <a:spLocks noChangeArrowheads="1"/>
          </p:cNvSpPr>
          <p:nvPr/>
        </p:nvSpPr>
        <p:spPr bwMode="auto">
          <a:xfrm>
            <a:off x="3790950" y="28638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245796" name="Text Box 2084"/>
          <p:cNvSpPr txBox="1">
            <a:spLocks noChangeArrowheads="1"/>
          </p:cNvSpPr>
          <p:nvPr/>
        </p:nvSpPr>
        <p:spPr bwMode="auto">
          <a:xfrm>
            <a:off x="309563" y="24384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tabLst>
                <a:tab pos="381000" algn="l"/>
              </a:tabLst>
            </a:pPr>
            <a:r>
              <a:rPr lang="de-DE">
                <a:solidFill>
                  <a:schemeClr val="bg2"/>
                </a:solidFill>
                <a:sym typeface="Webdings" pitchFamily="18" charset="2"/>
              </a:rPr>
              <a:t>Fusionszentrum  </a:t>
            </a:r>
            <a:r>
              <a:rPr lang="de-DE" sz="1500">
                <a:solidFill>
                  <a:schemeClr val="bg2"/>
                </a:solidFill>
                <a:sym typeface="Webdings" pitchFamily="18" charset="2"/>
              </a:rPr>
              <a:t></a:t>
            </a:r>
          </a:p>
        </p:txBody>
      </p:sp>
      <p:sp>
        <p:nvSpPr>
          <p:cNvPr id="245797" name="AutoShape 2085"/>
          <p:cNvSpPr>
            <a:spLocks noChangeAspect="1"/>
          </p:cNvSpPr>
          <p:nvPr/>
        </p:nvSpPr>
        <p:spPr bwMode="auto">
          <a:xfrm>
            <a:off x="2625725" y="2019300"/>
            <a:ext cx="752475" cy="257175"/>
          </a:xfrm>
          <a:prstGeom prst="callout1">
            <a:avLst>
              <a:gd name="adj1" fmla="val 49380"/>
              <a:gd name="adj2" fmla="val 110125"/>
              <a:gd name="adj3" fmla="val 368514"/>
              <a:gd name="adj4" fmla="val 168986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</a:t>
            </a:r>
          </a:p>
        </p:txBody>
      </p:sp>
      <p:sp>
        <p:nvSpPr>
          <p:cNvPr id="245798" name="AutoShape 2086"/>
          <p:cNvSpPr>
            <a:spLocks noChangeArrowheads="1"/>
          </p:cNvSpPr>
          <p:nvPr/>
        </p:nvSpPr>
        <p:spPr bwMode="auto">
          <a:xfrm rot="20953531" flipH="1">
            <a:off x="3676650" y="1524000"/>
            <a:ext cx="133350" cy="1066800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3997" name="Rectangle 2087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  <p:grpSp>
        <p:nvGrpSpPr>
          <p:cNvPr id="83998" name="Group 2088"/>
          <p:cNvGrpSpPr>
            <a:grpSpLocks/>
          </p:cNvGrpSpPr>
          <p:nvPr/>
        </p:nvGrpSpPr>
        <p:grpSpPr bwMode="auto">
          <a:xfrm>
            <a:off x="2171700" y="3368675"/>
            <a:ext cx="571500" cy="368300"/>
            <a:chOff x="1368" y="2122"/>
            <a:chExt cx="360" cy="232"/>
          </a:xfrm>
        </p:grpSpPr>
        <p:sp>
          <p:nvSpPr>
            <p:cNvPr id="84010" name="Line 2089"/>
            <p:cNvSpPr>
              <a:spLocks noChangeShapeType="1"/>
            </p:cNvSpPr>
            <p:nvPr/>
          </p:nvSpPr>
          <p:spPr bwMode="auto">
            <a:xfrm flipH="1">
              <a:off x="1440" y="215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011" name="Line 2090"/>
            <p:cNvSpPr>
              <a:spLocks noChangeShapeType="1"/>
            </p:cNvSpPr>
            <p:nvPr/>
          </p:nvSpPr>
          <p:spPr bwMode="auto">
            <a:xfrm flipH="1">
              <a:off x="1440" y="2122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012" name="Text Box 2091"/>
            <p:cNvSpPr txBox="1">
              <a:spLocks noChangeArrowheads="1"/>
            </p:cNvSpPr>
            <p:nvPr/>
          </p:nvSpPr>
          <p:spPr bwMode="auto">
            <a:xfrm flipH="1">
              <a:off x="1368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8</a:t>
              </a:r>
            </a:p>
          </p:txBody>
        </p:sp>
      </p:grpSp>
      <p:grpSp>
        <p:nvGrpSpPr>
          <p:cNvPr id="83999" name="Group 2092"/>
          <p:cNvGrpSpPr>
            <a:grpSpLocks/>
          </p:cNvGrpSpPr>
          <p:nvPr/>
        </p:nvGrpSpPr>
        <p:grpSpPr bwMode="auto">
          <a:xfrm>
            <a:off x="2695575" y="3370263"/>
            <a:ext cx="5114925" cy="366712"/>
            <a:chOff x="1698" y="2123"/>
            <a:chExt cx="3222" cy="231"/>
          </a:xfrm>
        </p:grpSpPr>
        <p:sp>
          <p:nvSpPr>
            <p:cNvPr id="84000" name="Text Box 2093"/>
            <p:cNvSpPr txBox="1">
              <a:spLocks noChangeArrowheads="1"/>
            </p:cNvSpPr>
            <p:nvPr/>
          </p:nvSpPr>
          <p:spPr bwMode="auto">
            <a:xfrm flipH="1">
              <a:off x="2370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4</a:t>
              </a:r>
            </a:p>
          </p:txBody>
        </p:sp>
        <p:sp>
          <p:nvSpPr>
            <p:cNvPr id="84001" name="Text Box 2094"/>
            <p:cNvSpPr txBox="1">
              <a:spLocks noChangeArrowheads="1"/>
            </p:cNvSpPr>
            <p:nvPr/>
          </p:nvSpPr>
          <p:spPr bwMode="auto">
            <a:xfrm flipH="1">
              <a:off x="3570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grpSp>
          <p:nvGrpSpPr>
            <p:cNvPr id="84002" name="Group 2095"/>
            <p:cNvGrpSpPr>
              <a:grpSpLocks/>
            </p:cNvGrpSpPr>
            <p:nvPr/>
          </p:nvGrpSpPr>
          <p:grpSpPr bwMode="auto">
            <a:xfrm>
              <a:off x="1742" y="2123"/>
              <a:ext cx="3111" cy="68"/>
              <a:chOff x="1742" y="2123"/>
              <a:chExt cx="3111" cy="68"/>
            </a:xfrm>
          </p:grpSpPr>
          <p:sp>
            <p:nvSpPr>
              <p:cNvPr id="84005" name="Line 2096"/>
              <p:cNvSpPr>
                <a:spLocks noChangeShapeType="1"/>
              </p:cNvSpPr>
              <p:nvPr/>
            </p:nvSpPr>
            <p:spPr bwMode="auto">
              <a:xfrm flipH="1">
                <a:off x="3648" y="2123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006" name="Line 2097"/>
              <p:cNvSpPr>
                <a:spLocks noChangeShapeType="1"/>
              </p:cNvSpPr>
              <p:nvPr/>
            </p:nvSpPr>
            <p:spPr bwMode="auto">
              <a:xfrm flipH="1">
                <a:off x="2448" y="2123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007" name="Line 2098"/>
              <p:cNvSpPr>
                <a:spLocks noChangeShapeType="1"/>
              </p:cNvSpPr>
              <p:nvPr/>
            </p:nvSpPr>
            <p:spPr bwMode="auto">
              <a:xfrm flipH="1">
                <a:off x="2304" y="2155"/>
                <a:ext cx="2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008" name="Line 2099"/>
              <p:cNvSpPr>
                <a:spLocks noChangeShapeType="1"/>
              </p:cNvSpPr>
              <p:nvPr/>
            </p:nvSpPr>
            <p:spPr bwMode="auto">
              <a:xfrm flipH="1">
                <a:off x="1742" y="2155"/>
                <a:ext cx="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009" name="Line 2100"/>
              <p:cNvSpPr>
                <a:spLocks noChangeShapeType="1"/>
              </p:cNvSpPr>
              <p:nvPr/>
            </p:nvSpPr>
            <p:spPr bwMode="auto">
              <a:xfrm flipH="1">
                <a:off x="4853" y="2123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4003" name="Text Box 2101"/>
            <p:cNvSpPr txBox="1">
              <a:spLocks noChangeArrowheads="1"/>
            </p:cNvSpPr>
            <p:nvPr/>
          </p:nvSpPr>
          <p:spPr bwMode="auto">
            <a:xfrm flipH="1">
              <a:off x="1698" y="219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cm/m</a:t>
              </a:r>
            </a:p>
          </p:txBody>
        </p:sp>
        <p:sp>
          <p:nvSpPr>
            <p:cNvPr id="84004" name="Text Box 2102"/>
            <p:cNvSpPr txBox="1">
              <a:spLocks noChangeArrowheads="1"/>
            </p:cNvSpPr>
            <p:nvPr/>
          </p:nvSpPr>
          <p:spPr bwMode="auto">
            <a:xfrm flipH="1">
              <a:off x="4776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4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4" grpId="0" autoUpdateAnimBg="0"/>
      <p:bldP spid="245795" grpId="0" autoUpdateAnimBg="0"/>
      <p:bldP spid="245796" grpId="0" autoUpdateAnimBg="0"/>
      <p:bldP spid="245797" grpId="0" animBg="1" autoUpdateAnimBg="0"/>
      <p:bldP spid="24579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1026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6787" name="AutoShape 1027"/>
          <p:cNvSpPr>
            <a:spLocks noChangeAspect="1"/>
          </p:cNvSpPr>
          <p:nvPr/>
        </p:nvSpPr>
        <p:spPr bwMode="auto">
          <a:xfrm>
            <a:off x="2606675" y="2019300"/>
            <a:ext cx="752475" cy="257175"/>
          </a:xfrm>
          <a:prstGeom prst="callout1">
            <a:avLst>
              <a:gd name="adj1" fmla="val 49380"/>
              <a:gd name="adj2" fmla="val 110125"/>
              <a:gd name="adj3" fmla="val 368514"/>
              <a:gd name="adj4" fmla="val 168986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1</a:t>
            </a:r>
            <a:endParaRPr lang="de-DE">
              <a:solidFill>
                <a:schemeClr val="bg2"/>
              </a:solidFill>
            </a:endParaRP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 flipH="1">
            <a:off x="2279650" y="3748088"/>
            <a:ext cx="1600200" cy="244475"/>
            <a:chOff x="3372" y="2256"/>
            <a:chExt cx="996" cy="154"/>
          </a:xfrm>
        </p:grpSpPr>
        <p:sp>
          <p:nvSpPr>
            <p:cNvPr id="85053" name="Line 1029"/>
            <p:cNvSpPr>
              <a:spLocks noChangeShapeType="1"/>
            </p:cNvSpPr>
            <p:nvPr/>
          </p:nvSpPr>
          <p:spPr bwMode="auto">
            <a:xfrm flipH="1">
              <a:off x="3372" y="2345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54" name="Text Box 1030"/>
            <p:cNvSpPr txBox="1">
              <a:spLocks noChangeArrowheads="1"/>
            </p:cNvSpPr>
            <p:nvPr/>
          </p:nvSpPr>
          <p:spPr bwMode="auto">
            <a:xfrm>
              <a:off x="3660" y="2256"/>
              <a:ext cx="528" cy="15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72000" bIns="0">
              <a:spAutoFit/>
            </a:bodyPr>
            <a:lstStyle/>
            <a:p>
              <a:r>
                <a:rPr lang="de-DE"/>
                <a:t>Motorik</a:t>
              </a:r>
            </a:p>
          </p:txBody>
        </p:sp>
      </p:grpSp>
      <p:sp>
        <p:nvSpPr>
          <p:cNvPr id="246791" name="Line 1031"/>
          <p:cNvSpPr>
            <a:spLocks noChangeShapeType="1"/>
          </p:cNvSpPr>
          <p:nvPr/>
        </p:nvSpPr>
        <p:spPr bwMode="auto">
          <a:xfrm flipH="1">
            <a:off x="3883025" y="3892550"/>
            <a:ext cx="1425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6792" name="AutoShape 1032"/>
          <p:cNvSpPr>
            <a:spLocks noChangeAspect="1"/>
          </p:cNvSpPr>
          <p:nvPr/>
        </p:nvSpPr>
        <p:spPr bwMode="auto">
          <a:xfrm flipH="1">
            <a:off x="2286000" y="4287838"/>
            <a:ext cx="3733800" cy="257175"/>
          </a:xfrm>
          <a:prstGeom prst="callout3">
            <a:avLst>
              <a:gd name="adj1" fmla="val 49384"/>
              <a:gd name="adj2" fmla="val -2042"/>
              <a:gd name="adj3" fmla="val 49384"/>
              <a:gd name="adj4" fmla="val -6634"/>
              <a:gd name="adj5" fmla="val -12347"/>
              <a:gd name="adj6" fmla="val -6634"/>
              <a:gd name="adj7" fmla="val -154940"/>
              <a:gd name="adj8" fmla="val 3431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de-DE"/>
              <a:t>Nochmals eingesparte motorische Fusion</a:t>
            </a:r>
          </a:p>
        </p:txBody>
      </p: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2279650" y="3000375"/>
            <a:ext cx="1600200" cy="1038225"/>
            <a:chOff x="3360" y="1794"/>
            <a:chExt cx="1008" cy="654"/>
          </a:xfrm>
        </p:grpSpPr>
        <p:sp>
          <p:nvSpPr>
            <p:cNvPr id="85049" name="Line 1034"/>
            <p:cNvSpPr>
              <a:spLocks noChangeShapeType="1"/>
            </p:cNvSpPr>
            <p:nvPr/>
          </p:nvSpPr>
          <p:spPr bwMode="auto">
            <a:xfrm>
              <a:off x="3360" y="1800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5050" name="Group 1035"/>
            <p:cNvGrpSpPr>
              <a:grpSpLocks/>
            </p:cNvGrpSpPr>
            <p:nvPr/>
          </p:nvGrpSpPr>
          <p:grpSpPr bwMode="auto">
            <a:xfrm>
              <a:off x="4368" y="1794"/>
              <a:ext cx="0" cy="651"/>
              <a:chOff x="4368" y="1794"/>
              <a:chExt cx="0" cy="651"/>
            </a:xfrm>
          </p:grpSpPr>
          <p:sp>
            <p:nvSpPr>
              <p:cNvPr id="85051" name="Line 1036"/>
              <p:cNvSpPr>
                <a:spLocks noChangeShapeType="1"/>
              </p:cNvSpPr>
              <p:nvPr/>
            </p:nvSpPr>
            <p:spPr bwMode="auto">
              <a:xfrm>
                <a:off x="4368" y="1794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052" name="Line 1037"/>
              <p:cNvSpPr>
                <a:spLocks noChangeShapeType="1"/>
              </p:cNvSpPr>
              <p:nvPr/>
            </p:nvSpPr>
            <p:spPr bwMode="auto">
              <a:xfrm>
                <a:off x="4368" y="2247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5000" name="Group 1038"/>
          <p:cNvGrpSpPr>
            <a:grpSpLocks/>
          </p:cNvGrpSpPr>
          <p:nvPr/>
        </p:nvGrpSpPr>
        <p:grpSpPr bwMode="auto">
          <a:xfrm>
            <a:off x="228600" y="1477963"/>
            <a:ext cx="8686800" cy="5248275"/>
            <a:chOff x="144" y="931"/>
            <a:chExt cx="5472" cy="3306"/>
          </a:xfrm>
        </p:grpSpPr>
        <p:sp>
          <p:nvSpPr>
            <p:cNvPr id="85002" name="Text Box 1039"/>
            <p:cNvSpPr txBox="1">
              <a:spLocks noChangeArrowheads="1"/>
            </p:cNvSpPr>
            <p:nvPr/>
          </p:nvSpPr>
          <p:spPr bwMode="auto">
            <a:xfrm>
              <a:off x="2376" y="180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5003" name="Text Box 1040"/>
            <p:cNvSpPr txBox="1">
              <a:spLocks noChangeArrowheads="1"/>
            </p:cNvSpPr>
            <p:nvPr/>
          </p:nvSpPr>
          <p:spPr bwMode="auto">
            <a:xfrm>
              <a:off x="144" y="3891"/>
              <a:ext cx="54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/>
                <a:t>3.	Die </a:t>
              </a:r>
              <a:r>
                <a:rPr lang="de-DE" sz="1800" u="sng"/>
                <a:t>Fixationsdisparation zweiter Art, erster Unterart</a:t>
              </a:r>
              <a:r>
                <a:rPr lang="de-DE" sz="1800"/>
                <a:t/>
              </a:r>
              <a:br>
                <a:rPr lang="de-DE" sz="1800"/>
              </a:br>
              <a:r>
                <a:rPr lang="de-DE" sz="1800"/>
                <a:t>	entsteht aus erneuter FD I und verringert nochmals die motorische Kompensation.</a:t>
              </a:r>
              <a:r>
                <a:rPr lang="de-DE" sz="1800">
                  <a:solidFill>
                    <a:schemeClr val="bg2"/>
                  </a:solidFill>
                </a:rPr>
                <a:t> </a:t>
              </a:r>
            </a:p>
          </p:txBody>
        </p:sp>
        <p:grpSp>
          <p:nvGrpSpPr>
            <p:cNvPr id="85004" name="Group 1041"/>
            <p:cNvGrpSpPr>
              <a:grpSpLocks/>
            </p:cNvGrpSpPr>
            <p:nvPr/>
          </p:nvGrpSpPr>
          <p:grpSpPr bwMode="auto">
            <a:xfrm>
              <a:off x="186" y="931"/>
              <a:ext cx="1446" cy="1750"/>
              <a:chOff x="186" y="931"/>
              <a:chExt cx="1446" cy="1750"/>
            </a:xfrm>
          </p:grpSpPr>
          <p:sp>
            <p:nvSpPr>
              <p:cNvPr id="85045" name="Text Box 1042"/>
              <p:cNvSpPr txBox="1">
                <a:spLocks noChangeArrowheads="1"/>
              </p:cNvSpPr>
              <p:nvPr/>
            </p:nvSpPr>
            <p:spPr bwMode="auto">
              <a:xfrm flipH="1">
                <a:off x="198" y="931"/>
                <a:ext cx="100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5046" name="Text Box 1043"/>
              <p:cNvSpPr txBox="1">
                <a:spLocks noChangeArrowheads="1"/>
              </p:cNvSpPr>
              <p:nvPr/>
            </p:nvSpPr>
            <p:spPr bwMode="auto">
              <a:xfrm>
                <a:off x="201" y="1183"/>
                <a:ext cx="1248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tabLst>
                    <a:tab pos="381000" algn="l"/>
                  </a:tabLst>
                </a:pPr>
                <a:r>
                  <a:rPr lang="de-DE">
                    <a:sym typeface="Webdings" pitchFamily="18" charset="2"/>
                  </a:rPr>
                  <a:t>Korrespondenz-  </a:t>
                </a: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r>
                  <a:rPr lang="de-DE" sz="1500">
                    <a:sym typeface="Webdings" pitchFamily="18" charset="2"/>
                  </a:rPr>
                  <a:t>	</a:t>
                </a:r>
                <a:r>
                  <a:rPr lang="de-DE">
                    <a:sym typeface="Webdings" pitchFamily="18" charset="2"/>
                  </a:rPr>
                  <a:t/>
                </a:r>
                <a:br>
                  <a:rPr lang="de-DE">
                    <a:sym typeface="Webdings" pitchFamily="18" charset="2"/>
                  </a:rPr>
                </a:br>
                <a:r>
                  <a:rPr lang="de-DE">
                    <a:sym typeface="Webdings" pitchFamily="18" charset="2"/>
                  </a:rPr>
                  <a:t>zentrum</a:t>
                </a:r>
              </a:p>
            </p:txBody>
          </p:sp>
          <p:sp>
            <p:nvSpPr>
              <p:cNvPr id="85047" name="Text Box 1044"/>
              <p:cNvSpPr txBox="1">
                <a:spLocks noChangeArrowheads="1"/>
              </p:cNvSpPr>
              <p:nvPr/>
            </p:nvSpPr>
            <p:spPr bwMode="auto">
              <a:xfrm flipH="1">
                <a:off x="192" y="2065"/>
                <a:ext cx="105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/>
                  <a:t>Entfernung vom vertikalen Netzhautmeridian nach nasal</a:t>
                </a:r>
              </a:p>
            </p:txBody>
          </p:sp>
          <p:sp>
            <p:nvSpPr>
              <p:cNvPr id="85048" name="Text Box 1045"/>
              <p:cNvSpPr txBox="1">
                <a:spLocks noChangeArrowheads="1"/>
              </p:cNvSpPr>
              <p:nvPr/>
            </p:nvSpPr>
            <p:spPr bwMode="auto">
              <a:xfrm flipH="1">
                <a:off x="186" y="1790"/>
                <a:ext cx="144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  <a:tabLst>
                    <a:tab pos="381000" algn="l"/>
                  </a:tabLst>
                </a:pPr>
                <a:r>
                  <a:rPr lang="de-DE">
                    <a:sym typeface="Webdings" pitchFamily="18" charset="2"/>
                  </a:rPr>
                  <a:t>Ruhestellung </a:t>
                </a:r>
                <a:r>
                  <a:rPr lang="de-DE" sz="1200">
                    <a:sym typeface="Webdings" pitchFamily="18" charset="2"/>
                  </a:rPr>
                  <a:t>(Bildlage) </a:t>
                </a:r>
                <a:r>
                  <a:rPr lang="de-DE" sz="1500">
                    <a:sym typeface="Webdings" pitchFamily="18" charset="2"/>
                  </a:rPr>
                  <a:t></a:t>
                </a:r>
                <a:endParaRPr lang="de-DE" sz="1400">
                  <a:sym typeface="Webdings" pitchFamily="18" charset="2"/>
                </a:endParaRPr>
              </a:p>
            </p:txBody>
          </p:sp>
        </p:grpSp>
        <p:grpSp>
          <p:nvGrpSpPr>
            <p:cNvPr id="85005" name="Group 1046"/>
            <p:cNvGrpSpPr>
              <a:grpSpLocks/>
            </p:cNvGrpSpPr>
            <p:nvPr/>
          </p:nvGrpSpPr>
          <p:grpSpPr bwMode="auto">
            <a:xfrm>
              <a:off x="3988" y="1803"/>
              <a:ext cx="144" cy="755"/>
              <a:chOff x="3988" y="1803"/>
              <a:chExt cx="144" cy="755"/>
            </a:xfrm>
          </p:grpSpPr>
          <p:sp>
            <p:nvSpPr>
              <p:cNvPr id="85043" name="Line 1047"/>
              <p:cNvSpPr>
                <a:spLocks noChangeShapeType="1"/>
              </p:cNvSpPr>
              <p:nvPr/>
            </p:nvSpPr>
            <p:spPr bwMode="auto">
              <a:xfrm flipH="1">
                <a:off x="4060" y="1910"/>
                <a:ext cx="0" cy="648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044" name="Text Box 1048"/>
              <p:cNvSpPr txBox="1">
                <a:spLocks noChangeArrowheads="1"/>
              </p:cNvSpPr>
              <p:nvPr/>
            </p:nvSpPr>
            <p:spPr bwMode="auto">
              <a:xfrm flipH="1">
                <a:off x="3988" y="1803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endParaRPr lang="de-DE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85006" name="Line 1049"/>
            <p:cNvSpPr>
              <a:spLocks noChangeShapeType="1"/>
            </p:cNvSpPr>
            <p:nvPr/>
          </p:nvSpPr>
          <p:spPr bwMode="auto">
            <a:xfrm>
              <a:off x="4368" y="1881"/>
              <a:ext cx="0" cy="676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 type="none" w="med" len="sm"/>
              <a:tailEnd type="none" w="med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07" name="AutoShape 1050"/>
            <p:cNvSpPr>
              <a:spLocks noChangeAspect="1"/>
            </p:cNvSpPr>
            <p:nvPr/>
          </p:nvSpPr>
          <p:spPr bwMode="auto">
            <a:xfrm flipH="1">
              <a:off x="2772" y="1272"/>
              <a:ext cx="960" cy="162"/>
            </a:xfrm>
            <a:prstGeom prst="callout1">
              <a:avLst>
                <a:gd name="adj1" fmla="val 49384"/>
                <a:gd name="adj2" fmla="val -5000"/>
                <a:gd name="adj3" fmla="val 368519"/>
                <a:gd name="adj4" fmla="val -34065"/>
              </a:avLst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>
                  <a:solidFill>
                    <a:schemeClr val="bg2"/>
                  </a:solidFill>
                </a:rPr>
                <a:t>FD II/</a:t>
              </a:r>
              <a:r>
                <a:rPr lang="de-DE">
                  <a:solidFill>
                    <a:srgbClr val="FF0000"/>
                  </a:solidFill>
                </a:rPr>
                <a:t>3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5008" name="Text Box 1051"/>
            <p:cNvSpPr txBox="1">
              <a:spLocks noChangeArrowheads="1"/>
            </p:cNvSpPr>
            <p:nvPr/>
          </p:nvSpPr>
          <p:spPr bwMode="auto">
            <a:xfrm flipH="1">
              <a:off x="4302" y="1802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969696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5009" name="Line 1052"/>
            <p:cNvSpPr>
              <a:spLocks noChangeShapeType="1"/>
            </p:cNvSpPr>
            <p:nvPr/>
          </p:nvSpPr>
          <p:spPr bwMode="auto">
            <a:xfrm flipH="1">
              <a:off x="4054" y="2447"/>
              <a:ext cx="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10" name="Line 1053"/>
            <p:cNvSpPr>
              <a:spLocks noChangeShapeType="1"/>
            </p:cNvSpPr>
            <p:nvPr/>
          </p:nvSpPr>
          <p:spPr bwMode="auto">
            <a:xfrm flipH="1">
              <a:off x="4368" y="2447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11" name="Text Box 1054"/>
            <p:cNvSpPr txBox="1">
              <a:spLocks noChangeArrowheads="1"/>
            </p:cNvSpPr>
            <p:nvPr/>
          </p:nvSpPr>
          <p:spPr bwMode="auto">
            <a:xfrm flipH="1">
              <a:off x="4775" y="1776"/>
              <a:ext cx="1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>
                  <a:solidFill>
                    <a:srgbClr val="FF0000"/>
                  </a:solidFill>
                  <a:latin typeface="Times New Roman" pitchFamily="18" charset="0"/>
                  <a:sym typeface="Webdings" pitchFamily="18" charset="2"/>
                </a:rPr>
                <a:t></a:t>
              </a:r>
              <a:endParaRPr lang="de-DE" sz="2400">
                <a:latin typeface="Times New Roman" pitchFamily="18" charset="0"/>
              </a:endParaRPr>
            </a:p>
          </p:txBody>
        </p:sp>
        <p:sp>
          <p:nvSpPr>
            <p:cNvPr id="85012" name="Line 1055"/>
            <p:cNvSpPr>
              <a:spLocks noChangeShapeType="1"/>
            </p:cNvSpPr>
            <p:nvPr/>
          </p:nvSpPr>
          <p:spPr bwMode="auto">
            <a:xfrm flipH="1">
              <a:off x="1439" y="1884"/>
              <a:ext cx="4093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13" name="Line 1056"/>
            <p:cNvSpPr>
              <a:spLocks noChangeShapeType="1"/>
            </p:cNvSpPr>
            <p:nvPr/>
          </p:nvSpPr>
          <p:spPr bwMode="auto">
            <a:xfrm flipH="1">
              <a:off x="4854" y="1206"/>
              <a:ext cx="0" cy="13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14" name="Line 1057"/>
            <p:cNvSpPr>
              <a:spLocks noChangeShapeType="1"/>
            </p:cNvSpPr>
            <p:nvPr/>
          </p:nvSpPr>
          <p:spPr bwMode="auto">
            <a:xfrm flipH="1">
              <a:off x="4853" y="2120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15" name="Oval 1058"/>
            <p:cNvSpPr>
              <a:spLocks noChangeAspect="1" noChangeArrowheads="1"/>
            </p:cNvSpPr>
            <p:nvPr/>
          </p:nvSpPr>
          <p:spPr bwMode="auto">
            <a:xfrm flipH="1">
              <a:off x="4166" y="1206"/>
              <a:ext cx="1360" cy="136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16" name="Text Box 1059"/>
            <p:cNvSpPr txBox="1">
              <a:spLocks noChangeArrowheads="1"/>
            </p:cNvSpPr>
            <p:nvPr/>
          </p:nvSpPr>
          <p:spPr bwMode="auto">
            <a:xfrm>
              <a:off x="3276" y="1804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5017" name="Line 1060"/>
            <p:cNvSpPr>
              <a:spLocks noChangeShapeType="1"/>
            </p:cNvSpPr>
            <p:nvPr/>
          </p:nvSpPr>
          <p:spPr bwMode="auto">
            <a:xfrm flipH="1">
              <a:off x="3339" y="2451"/>
              <a:ext cx="6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18" name="AutoShape 1061"/>
            <p:cNvSpPr>
              <a:spLocks noChangeAspect="1"/>
            </p:cNvSpPr>
            <p:nvPr/>
          </p:nvSpPr>
          <p:spPr bwMode="auto">
            <a:xfrm flipH="1">
              <a:off x="2058" y="1272"/>
              <a:ext cx="960" cy="162"/>
            </a:xfrm>
            <a:prstGeom prst="callout1">
              <a:avLst>
                <a:gd name="adj1" fmla="val 49384"/>
                <a:gd name="adj2" fmla="val -5000"/>
                <a:gd name="adj3" fmla="val 368519"/>
                <a:gd name="adj4" fmla="val -34065"/>
              </a:avLst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de-DE">
                  <a:solidFill>
                    <a:schemeClr val="bg2"/>
                  </a:solidFill>
                </a:rPr>
                <a:t>FD II/</a:t>
              </a:r>
              <a:r>
                <a:rPr lang="de-DE">
                  <a:solidFill>
                    <a:srgbClr val="FF0000"/>
                  </a:solidFill>
                </a:rPr>
                <a:t>2</a:t>
              </a:r>
              <a:endParaRPr lang="de-DE">
                <a:solidFill>
                  <a:schemeClr val="bg2"/>
                </a:solidFill>
              </a:endParaRPr>
            </a:p>
          </p:txBody>
        </p:sp>
        <p:sp>
          <p:nvSpPr>
            <p:cNvPr id="85019" name="Text Box 1062"/>
            <p:cNvSpPr txBox="1">
              <a:spLocks noChangeArrowheads="1"/>
            </p:cNvSpPr>
            <p:nvPr/>
          </p:nvSpPr>
          <p:spPr bwMode="auto">
            <a:xfrm>
              <a:off x="144" y="2928"/>
              <a:ext cx="54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/>
                <a:t>1.	Die </a:t>
              </a:r>
              <a:r>
                <a:rPr lang="de-DE" sz="1800" u="sng"/>
                <a:t>Fixationsdisparation zweiter Art, dritter Unterart</a:t>
              </a:r>
              <a:r>
                <a:rPr lang="de-DE" sz="1800"/>
                <a:t> </a:t>
              </a:r>
              <a:br>
                <a:rPr lang="de-DE" sz="1800"/>
              </a:br>
              <a:r>
                <a:rPr lang="de-DE" sz="1800"/>
                <a:t>	entsteht aus der FD II/2 durch Dauergebrauch</a:t>
              </a:r>
              <a:r>
                <a:rPr lang="de-DE" sz="1800">
                  <a:solidFill>
                    <a:schemeClr val="bg2"/>
                  </a:solidFill>
                </a:rPr>
                <a:t>.</a:t>
              </a:r>
            </a:p>
          </p:txBody>
        </p:sp>
        <p:sp>
          <p:nvSpPr>
            <p:cNvPr id="85020" name="AutoShape 1063"/>
            <p:cNvSpPr>
              <a:spLocks noChangeArrowheads="1"/>
            </p:cNvSpPr>
            <p:nvPr/>
          </p:nvSpPr>
          <p:spPr bwMode="auto">
            <a:xfrm rot="14205146" flipH="1">
              <a:off x="3445" y="1110"/>
              <a:ext cx="225" cy="73"/>
            </a:xfrm>
            <a:prstGeom prst="rightArrow">
              <a:avLst>
                <a:gd name="adj1" fmla="val 50000"/>
                <a:gd name="adj2" fmla="val 77055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21" name="Text Box 1064"/>
            <p:cNvSpPr txBox="1">
              <a:spLocks noChangeArrowheads="1"/>
            </p:cNvSpPr>
            <p:nvPr/>
          </p:nvSpPr>
          <p:spPr bwMode="auto">
            <a:xfrm>
              <a:off x="144" y="3284"/>
              <a:ext cx="5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/>
                <a:t>	Bei FD II/3 ist </a:t>
              </a:r>
              <a:r>
                <a:rPr lang="de-DE" sz="1800" u="sng"/>
                <a:t>keine</a:t>
              </a:r>
              <a:r>
                <a:rPr lang="de-DE" sz="1800"/>
                <a:t> Stereo-Verzögerung mehr vorhanden (</a:t>
              </a:r>
              <a:r>
                <a:rPr lang="de-DE" sz="1800" u="sng"/>
                <a:t>alte</a:t>
              </a:r>
              <a:r>
                <a:rPr lang="de-DE" sz="1800"/>
                <a:t> FD!).</a:t>
              </a:r>
              <a:endParaRPr lang="de-DE" sz="1800">
                <a:solidFill>
                  <a:schemeClr val="bg2"/>
                </a:solidFill>
              </a:endParaRPr>
            </a:p>
          </p:txBody>
        </p:sp>
        <p:sp>
          <p:nvSpPr>
            <p:cNvPr id="85022" name="Text Box 1065"/>
            <p:cNvSpPr txBox="1">
              <a:spLocks noChangeArrowheads="1"/>
            </p:cNvSpPr>
            <p:nvPr/>
          </p:nvSpPr>
          <p:spPr bwMode="auto">
            <a:xfrm>
              <a:off x="144" y="3504"/>
              <a:ext cx="460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tabLst>
                  <a:tab pos="292100" algn="l"/>
                </a:tabLst>
              </a:pPr>
              <a:r>
                <a:rPr lang="de-DE" sz="1800">
                  <a:solidFill>
                    <a:schemeClr val="bg2"/>
                  </a:solidFill>
                </a:rPr>
                <a:t>2.	</a:t>
              </a:r>
              <a:r>
                <a:rPr lang="de-DE" sz="1800"/>
                <a:t>Die </a:t>
              </a:r>
              <a:r>
                <a:rPr lang="de-DE" sz="1800" u="sng"/>
                <a:t>Fixationsdisparation zweiter Art, zweiter Unterart</a:t>
              </a:r>
              <a:r>
                <a:rPr lang="de-DE" sz="1800"/>
                <a:t> </a:t>
              </a:r>
              <a:br>
                <a:rPr lang="de-DE" sz="1800"/>
              </a:br>
              <a:r>
                <a:rPr lang="de-DE" sz="1800"/>
                <a:t>	entsteht wieder aus der FD II/1 durch Dauergebrauch.</a:t>
              </a:r>
              <a:r>
                <a:rPr lang="de-DE" sz="18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85023" name="AutoShape 1066"/>
            <p:cNvSpPr>
              <a:spLocks noChangeArrowheads="1"/>
            </p:cNvSpPr>
            <p:nvPr/>
          </p:nvSpPr>
          <p:spPr bwMode="auto">
            <a:xfrm rot="14205146" flipH="1">
              <a:off x="2743" y="1108"/>
              <a:ext cx="225" cy="73"/>
            </a:xfrm>
            <a:prstGeom prst="rightArrow">
              <a:avLst>
                <a:gd name="adj1" fmla="val 50000"/>
                <a:gd name="adj2" fmla="val 77055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024" name="AutoShape 1067"/>
            <p:cNvSpPr>
              <a:spLocks noChangeArrowheads="1"/>
            </p:cNvSpPr>
            <p:nvPr/>
          </p:nvSpPr>
          <p:spPr bwMode="auto">
            <a:xfrm rot="20953531" flipH="1">
              <a:off x="2316" y="960"/>
              <a:ext cx="84" cy="672"/>
            </a:xfrm>
            <a:prstGeom prst="downArrow">
              <a:avLst>
                <a:gd name="adj1" fmla="val 50000"/>
                <a:gd name="adj2" fmla="val 200000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5025" name="Group 1068"/>
            <p:cNvGrpSpPr>
              <a:grpSpLocks/>
            </p:cNvGrpSpPr>
            <p:nvPr/>
          </p:nvGrpSpPr>
          <p:grpSpPr bwMode="auto">
            <a:xfrm>
              <a:off x="3276" y="1803"/>
              <a:ext cx="144" cy="755"/>
              <a:chOff x="3276" y="1803"/>
              <a:chExt cx="144" cy="755"/>
            </a:xfrm>
          </p:grpSpPr>
          <p:sp>
            <p:nvSpPr>
              <p:cNvPr id="85041" name="Line 1069"/>
              <p:cNvSpPr>
                <a:spLocks noChangeShapeType="1"/>
              </p:cNvSpPr>
              <p:nvPr/>
            </p:nvSpPr>
            <p:spPr bwMode="auto">
              <a:xfrm flipH="1">
                <a:off x="3348" y="1910"/>
                <a:ext cx="0" cy="648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042" name="Text Box 1070"/>
              <p:cNvSpPr txBox="1">
                <a:spLocks noChangeArrowheads="1"/>
              </p:cNvSpPr>
              <p:nvPr/>
            </p:nvSpPr>
            <p:spPr bwMode="auto">
              <a:xfrm flipH="1">
                <a:off x="3276" y="1803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500">
                    <a:solidFill>
                      <a:srgbClr val="FF0000"/>
                    </a:solidFill>
                    <a:sym typeface="Webdings" pitchFamily="18" charset="2"/>
                  </a:rPr>
                  <a:t></a:t>
                </a:r>
                <a:endParaRPr lang="de-DE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5026" name="Group 1071"/>
            <p:cNvGrpSpPr>
              <a:grpSpLocks/>
            </p:cNvGrpSpPr>
            <p:nvPr/>
          </p:nvGrpSpPr>
          <p:grpSpPr bwMode="auto">
            <a:xfrm>
              <a:off x="1698" y="2123"/>
              <a:ext cx="3222" cy="231"/>
              <a:chOff x="1698" y="2123"/>
              <a:chExt cx="3222" cy="231"/>
            </a:xfrm>
          </p:grpSpPr>
          <p:sp>
            <p:nvSpPr>
              <p:cNvPr id="85031" name="Text Box 1072"/>
              <p:cNvSpPr txBox="1">
                <a:spLocks noChangeArrowheads="1"/>
              </p:cNvSpPr>
              <p:nvPr/>
            </p:nvSpPr>
            <p:spPr bwMode="auto">
              <a:xfrm flipH="1">
                <a:off x="23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4</a:t>
                </a:r>
              </a:p>
            </p:txBody>
          </p:sp>
          <p:sp>
            <p:nvSpPr>
              <p:cNvPr id="85032" name="Text Box 1073"/>
              <p:cNvSpPr txBox="1">
                <a:spLocks noChangeArrowheads="1"/>
              </p:cNvSpPr>
              <p:nvPr/>
            </p:nvSpPr>
            <p:spPr bwMode="auto">
              <a:xfrm flipH="1">
                <a:off x="3570" y="2200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2</a:t>
                </a:r>
              </a:p>
            </p:txBody>
          </p:sp>
          <p:sp>
            <p:nvSpPr>
              <p:cNvPr id="85033" name="Text Box 1074"/>
              <p:cNvSpPr txBox="1">
                <a:spLocks noChangeArrowheads="1"/>
              </p:cNvSpPr>
              <p:nvPr/>
            </p:nvSpPr>
            <p:spPr bwMode="auto">
              <a:xfrm flipH="1">
                <a:off x="4776" y="2200"/>
                <a:ext cx="144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0</a:t>
                </a:r>
              </a:p>
            </p:txBody>
          </p:sp>
          <p:grpSp>
            <p:nvGrpSpPr>
              <p:cNvPr id="85034" name="Group 1075"/>
              <p:cNvGrpSpPr>
                <a:grpSpLocks/>
              </p:cNvGrpSpPr>
              <p:nvPr/>
            </p:nvGrpSpPr>
            <p:grpSpPr bwMode="auto">
              <a:xfrm>
                <a:off x="1742" y="2123"/>
                <a:ext cx="3111" cy="68"/>
                <a:chOff x="1742" y="2123"/>
                <a:chExt cx="3111" cy="68"/>
              </a:xfrm>
            </p:grpSpPr>
            <p:sp>
              <p:nvSpPr>
                <p:cNvPr id="85036" name="Line 1076"/>
                <p:cNvSpPr>
                  <a:spLocks noChangeShapeType="1"/>
                </p:cNvSpPr>
                <p:nvPr/>
              </p:nvSpPr>
              <p:spPr bwMode="auto">
                <a:xfrm flipH="1">
                  <a:off x="3648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037" name="Line 1077"/>
                <p:cNvSpPr>
                  <a:spLocks noChangeShapeType="1"/>
                </p:cNvSpPr>
                <p:nvPr/>
              </p:nvSpPr>
              <p:spPr bwMode="auto">
                <a:xfrm flipH="1">
                  <a:off x="2448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038" name="Line 1078"/>
                <p:cNvSpPr>
                  <a:spLocks noChangeShapeType="1"/>
                </p:cNvSpPr>
                <p:nvPr/>
              </p:nvSpPr>
              <p:spPr bwMode="auto">
                <a:xfrm flipH="1">
                  <a:off x="2304" y="2155"/>
                  <a:ext cx="2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039" name="Line 1079"/>
                <p:cNvSpPr>
                  <a:spLocks noChangeShapeType="1"/>
                </p:cNvSpPr>
                <p:nvPr/>
              </p:nvSpPr>
              <p:spPr bwMode="auto">
                <a:xfrm flipH="1">
                  <a:off x="1742" y="2155"/>
                  <a:ext cx="5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040" name="Line 1080"/>
                <p:cNvSpPr>
                  <a:spLocks noChangeShapeType="1"/>
                </p:cNvSpPr>
                <p:nvPr/>
              </p:nvSpPr>
              <p:spPr bwMode="auto">
                <a:xfrm flipH="1">
                  <a:off x="4853" y="2123"/>
                  <a:ext cx="0" cy="6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5035" name="Text Box 1081"/>
              <p:cNvSpPr txBox="1">
                <a:spLocks noChangeArrowheads="1"/>
              </p:cNvSpPr>
              <p:nvPr/>
            </p:nvSpPr>
            <p:spPr bwMode="auto">
              <a:xfrm flipH="1">
                <a:off x="1698" y="2197"/>
                <a:ext cx="4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cm/m</a:t>
                </a:r>
              </a:p>
            </p:txBody>
          </p:sp>
        </p:grpSp>
        <p:grpSp>
          <p:nvGrpSpPr>
            <p:cNvPr id="85027" name="Group 1082"/>
            <p:cNvGrpSpPr>
              <a:grpSpLocks/>
            </p:cNvGrpSpPr>
            <p:nvPr/>
          </p:nvGrpSpPr>
          <p:grpSpPr bwMode="auto">
            <a:xfrm>
              <a:off x="1368" y="2122"/>
              <a:ext cx="360" cy="232"/>
              <a:chOff x="1368" y="2122"/>
              <a:chExt cx="360" cy="232"/>
            </a:xfrm>
          </p:grpSpPr>
          <p:sp>
            <p:nvSpPr>
              <p:cNvPr id="85028" name="Line 1083"/>
              <p:cNvSpPr>
                <a:spLocks noChangeShapeType="1"/>
              </p:cNvSpPr>
              <p:nvPr/>
            </p:nvSpPr>
            <p:spPr bwMode="auto">
              <a:xfrm flipH="1">
                <a:off x="1440" y="2155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029" name="Text Box 1084"/>
              <p:cNvSpPr txBox="1">
                <a:spLocks noChangeArrowheads="1"/>
              </p:cNvSpPr>
              <p:nvPr/>
            </p:nvSpPr>
            <p:spPr bwMode="auto">
              <a:xfrm flipH="1">
                <a:off x="1368" y="2200"/>
                <a:ext cx="144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/>
                  <a:t>8</a:t>
                </a:r>
              </a:p>
            </p:txBody>
          </p:sp>
          <p:sp>
            <p:nvSpPr>
              <p:cNvPr id="85030" name="Line 1085"/>
              <p:cNvSpPr>
                <a:spLocks noChangeShapeType="1"/>
              </p:cNvSpPr>
              <p:nvPr/>
            </p:nvSpPr>
            <p:spPr bwMode="auto">
              <a:xfrm flipH="1">
                <a:off x="1440" y="2122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85001" name="Rectangle 1086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 autoUpdateAnimBg="0"/>
      <p:bldP spid="246791" grpId="0" animBg="1"/>
      <p:bldP spid="246792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1026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7812" name="Line 1028"/>
          <p:cNvSpPr>
            <a:spLocks noChangeShapeType="1"/>
          </p:cNvSpPr>
          <p:nvPr/>
        </p:nvSpPr>
        <p:spPr bwMode="auto">
          <a:xfrm flipV="1">
            <a:off x="5538788" y="416242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 flipH="1">
            <a:off x="1703388" y="4205288"/>
            <a:ext cx="3833812" cy="244475"/>
            <a:chOff x="2001" y="2649"/>
            <a:chExt cx="2415" cy="154"/>
          </a:xfrm>
        </p:grpSpPr>
        <p:sp>
          <p:nvSpPr>
            <p:cNvPr id="86080" name="Rectangle 1030"/>
            <p:cNvSpPr>
              <a:spLocks noChangeAspect="1" noChangeArrowheads="1"/>
            </p:cNvSpPr>
            <p:nvPr/>
          </p:nvSpPr>
          <p:spPr bwMode="auto">
            <a:xfrm>
              <a:off x="2208" y="2649"/>
              <a:ext cx="2208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Gesamteinsparung motorischer Fusion</a:t>
              </a:r>
            </a:p>
          </p:txBody>
        </p:sp>
        <p:sp>
          <p:nvSpPr>
            <p:cNvPr id="86081" name="Line 1031"/>
            <p:cNvSpPr>
              <a:spLocks noChangeShapeType="1"/>
            </p:cNvSpPr>
            <p:nvPr/>
          </p:nvSpPr>
          <p:spPr bwMode="auto">
            <a:xfrm flipH="1">
              <a:off x="2001" y="2736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6021" name="AutoShape 1032"/>
          <p:cNvSpPr>
            <a:spLocks noChangeAspect="1"/>
          </p:cNvSpPr>
          <p:nvPr/>
        </p:nvSpPr>
        <p:spPr bwMode="auto">
          <a:xfrm>
            <a:off x="2606675" y="2019300"/>
            <a:ext cx="752475" cy="257175"/>
          </a:xfrm>
          <a:prstGeom prst="callout1">
            <a:avLst>
              <a:gd name="adj1" fmla="val 49380"/>
              <a:gd name="adj2" fmla="val 110125"/>
              <a:gd name="adj3" fmla="val 368514"/>
              <a:gd name="adj4" fmla="val 168986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1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6022" name="Text Box 1033"/>
          <p:cNvSpPr txBox="1">
            <a:spLocks noChangeArrowheads="1"/>
          </p:cNvSpPr>
          <p:nvPr/>
        </p:nvSpPr>
        <p:spPr bwMode="auto">
          <a:xfrm>
            <a:off x="3771900" y="28638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FF0000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6023" name="Text Box 1034"/>
          <p:cNvSpPr txBox="1">
            <a:spLocks noChangeArrowheads="1"/>
          </p:cNvSpPr>
          <p:nvPr/>
        </p:nvSpPr>
        <p:spPr bwMode="auto">
          <a:xfrm>
            <a:off x="228600" y="6176963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3.	Die </a:t>
            </a:r>
            <a:r>
              <a:rPr lang="de-DE" sz="1800" u="sng"/>
              <a:t>Fixationsdisparation zweiter Art, erster Unterart</a:t>
            </a:r>
            <a:r>
              <a:rPr lang="de-DE" sz="1800"/>
              <a:t/>
            </a:r>
            <a:br>
              <a:rPr lang="de-DE" sz="1800"/>
            </a:br>
            <a:r>
              <a:rPr lang="de-DE" sz="1800"/>
              <a:t>	entsteht aus erneuter FD I und verringert nochmals die motorische Kompensation.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grpSp>
        <p:nvGrpSpPr>
          <p:cNvPr id="86024" name="Group 1035"/>
          <p:cNvGrpSpPr>
            <a:grpSpLocks/>
          </p:cNvGrpSpPr>
          <p:nvPr/>
        </p:nvGrpSpPr>
        <p:grpSpPr bwMode="auto">
          <a:xfrm>
            <a:off x="295275" y="1477963"/>
            <a:ext cx="2295525" cy="2778125"/>
            <a:chOff x="186" y="931"/>
            <a:chExt cx="1446" cy="1750"/>
          </a:xfrm>
        </p:grpSpPr>
        <p:sp>
          <p:nvSpPr>
            <p:cNvPr id="86076" name="Text Box 1036"/>
            <p:cNvSpPr txBox="1">
              <a:spLocks noChangeArrowheads="1"/>
            </p:cNvSpPr>
            <p:nvPr/>
          </p:nvSpPr>
          <p:spPr bwMode="auto">
            <a:xfrm flipH="1">
              <a:off x="198" y="931"/>
              <a:ext cx="10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86077" name="Text Box 1037"/>
            <p:cNvSpPr txBox="1">
              <a:spLocks noChangeArrowheads="1"/>
            </p:cNvSpPr>
            <p:nvPr/>
          </p:nvSpPr>
          <p:spPr bwMode="auto">
            <a:xfrm>
              <a:off x="201" y="1183"/>
              <a:ext cx="12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Korrespondenz-  </a:t>
              </a: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r>
                <a:rPr lang="de-DE" sz="1500">
                  <a:sym typeface="Webdings" pitchFamily="18" charset="2"/>
                </a:rPr>
                <a:t>	</a:t>
              </a:r>
              <a:r>
                <a:rPr lang="de-DE">
                  <a:sym typeface="Webdings" pitchFamily="18" charset="2"/>
                </a:rPr>
                <a:t/>
              </a:r>
              <a:br>
                <a:rPr lang="de-DE">
                  <a:sym typeface="Webdings" pitchFamily="18" charset="2"/>
                </a:rPr>
              </a:br>
              <a:r>
                <a:rPr lang="de-DE">
                  <a:sym typeface="Webdings" pitchFamily="18" charset="2"/>
                </a:rPr>
                <a:t>zentrum</a:t>
              </a:r>
            </a:p>
          </p:txBody>
        </p:sp>
        <p:sp>
          <p:nvSpPr>
            <p:cNvPr id="86078" name="Text Box 1038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  <p:sp>
          <p:nvSpPr>
            <p:cNvPr id="86079" name="Text Box 1039"/>
            <p:cNvSpPr txBox="1">
              <a:spLocks noChangeArrowheads="1"/>
            </p:cNvSpPr>
            <p:nvPr/>
          </p:nvSpPr>
          <p:spPr bwMode="auto">
            <a:xfrm flipH="1">
              <a:off x="186" y="1790"/>
              <a:ext cx="14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Ruhestellung </a:t>
              </a:r>
              <a:r>
                <a:rPr lang="de-DE" sz="1200">
                  <a:sym typeface="Webdings" pitchFamily="18" charset="2"/>
                </a:rPr>
                <a:t>(Bildlage) </a:t>
              </a:r>
              <a:r>
                <a:rPr lang="de-DE" sz="1500">
                  <a:sym typeface="Webdings" pitchFamily="18" charset="2"/>
                </a:rPr>
                <a:t></a:t>
              </a:r>
              <a:endParaRPr lang="de-DE" sz="1400">
                <a:sym typeface="Webdings" pitchFamily="18" charset="2"/>
              </a:endParaRPr>
            </a:p>
          </p:txBody>
        </p:sp>
      </p:grpSp>
      <p:grpSp>
        <p:nvGrpSpPr>
          <p:cNvPr id="86025" name="Group 1040"/>
          <p:cNvGrpSpPr>
            <a:grpSpLocks/>
          </p:cNvGrpSpPr>
          <p:nvPr/>
        </p:nvGrpSpPr>
        <p:grpSpPr bwMode="auto">
          <a:xfrm>
            <a:off x="6330950" y="2862263"/>
            <a:ext cx="228600" cy="1198562"/>
            <a:chOff x="3988" y="1803"/>
            <a:chExt cx="144" cy="755"/>
          </a:xfrm>
        </p:grpSpPr>
        <p:sp>
          <p:nvSpPr>
            <p:cNvPr id="86074" name="Line 1041"/>
            <p:cNvSpPr>
              <a:spLocks noChangeShapeType="1"/>
            </p:cNvSpPr>
            <p:nvPr/>
          </p:nvSpPr>
          <p:spPr bwMode="auto">
            <a:xfrm flipH="1">
              <a:off x="4060" y="1910"/>
              <a:ext cx="0" cy="64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075" name="Text Box 1042"/>
            <p:cNvSpPr txBox="1">
              <a:spLocks noChangeArrowheads="1"/>
            </p:cNvSpPr>
            <p:nvPr/>
          </p:nvSpPr>
          <p:spPr bwMode="auto">
            <a:xfrm flipH="1">
              <a:off x="3988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sp>
        <p:nvSpPr>
          <p:cNvPr id="86026" name="Line 1043"/>
          <p:cNvSpPr>
            <a:spLocks noChangeShapeType="1"/>
          </p:cNvSpPr>
          <p:nvPr/>
        </p:nvSpPr>
        <p:spPr bwMode="auto">
          <a:xfrm>
            <a:off x="6934200" y="2986088"/>
            <a:ext cx="0" cy="107315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 type="none" w="med" len="sm"/>
            <a:tailEnd type="none" w="med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27" name="AutoShape 1044"/>
          <p:cNvSpPr>
            <a:spLocks noChangeAspect="1"/>
          </p:cNvSpPr>
          <p:nvPr/>
        </p:nvSpPr>
        <p:spPr bwMode="auto">
          <a:xfrm flipH="1">
            <a:off x="4400550" y="2019300"/>
            <a:ext cx="1524000" cy="257175"/>
          </a:xfrm>
          <a:prstGeom prst="callout1">
            <a:avLst>
              <a:gd name="adj1" fmla="val 49384"/>
              <a:gd name="adj2" fmla="val -5000"/>
              <a:gd name="adj3" fmla="val 368519"/>
              <a:gd name="adj4" fmla="val -34065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3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6028" name="Text Box 1045"/>
          <p:cNvSpPr txBox="1">
            <a:spLocks noChangeArrowheads="1"/>
          </p:cNvSpPr>
          <p:nvPr/>
        </p:nvSpPr>
        <p:spPr bwMode="auto">
          <a:xfrm flipH="1">
            <a:off x="6829425" y="2860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969696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6029" name="Line 1046"/>
          <p:cNvSpPr>
            <a:spLocks noChangeShapeType="1"/>
          </p:cNvSpPr>
          <p:nvPr/>
        </p:nvSpPr>
        <p:spPr bwMode="auto">
          <a:xfrm flipH="1">
            <a:off x="6435725" y="3884613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30" name="Line 1047"/>
          <p:cNvSpPr>
            <a:spLocks noChangeShapeType="1"/>
          </p:cNvSpPr>
          <p:nvPr/>
        </p:nvSpPr>
        <p:spPr bwMode="auto">
          <a:xfrm flipH="1">
            <a:off x="6934200" y="38846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31" name="Text Box 1048"/>
          <p:cNvSpPr txBox="1">
            <a:spLocks noChangeArrowheads="1"/>
          </p:cNvSpPr>
          <p:nvPr/>
        </p:nvSpPr>
        <p:spPr bwMode="auto">
          <a:xfrm flipH="1">
            <a:off x="7580313" y="281940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86032" name="Line 1049"/>
          <p:cNvSpPr>
            <a:spLocks noChangeShapeType="1"/>
          </p:cNvSpPr>
          <p:nvPr/>
        </p:nvSpPr>
        <p:spPr bwMode="auto">
          <a:xfrm flipH="1">
            <a:off x="2284413" y="2990850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33" name="Line 1050"/>
          <p:cNvSpPr>
            <a:spLocks noChangeShapeType="1"/>
          </p:cNvSpPr>
          <p:nvPr/>
        </p:nvSpPr>
        <p:spPr bwMode="auto">
          <a:xfrm flipH="1">
            <a:off x="7705725" y="1914525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34" name="Line 1051"/>
          <p:cNvSpPr>
            <a:spLocks noChangeShapeType="1"/>
          </p:cNvSpPr>
          <p:nvPr/>
        </p:nvSpPr>
        <p:spPr bwMode="auto">
          <a:xfrm flipH="1">
            <a:off x="7704138" y="3365500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35" name="Oval 1052"/>
          <p:cNvSpPr>
            <a:spLocks noChangeAspect="1" noChangeArrowheads="1"/>
          </p:cNvSpPr>
          <p:nvPr/>
        </p:nvSpPr>
        <p:spPr bwMode="auto">
          <a:xfrm flipH="1">
            <a:off x="6613525" y="1914525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36" name="Text Box 1053"/>
          <p:cNvSpPr txBox="1">
            <a:spLocks noChangeArrowheads="1"/>
          </p:cNvSpPr>
          <p:nvPr/>
        </p:nvSpPr>
        <p:spPr bwMode="auto">
          <a:xfrm>
            <a:off x="5200650" y="28638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FF0000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6037" name="Line 1054"/>
          <p:cNvSpPr>
            <a:spLocks noChangeShapeType="1"/>
          </p:cNvSpPr>
          <p:nvPr/>
        </p:nvSpPr>
        <p:spPr bwMode="auto">
          <a:xfrm flipH="1">
            <a:off x="5300663" y="3890963"/>
            <a:ext cx="1109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38" name="AutoShape 1055"/>
          <p:cNvSpPr>
            <a:spLocks noChangeAspect="1"/>
          </p:cNvSpPr>
          <p:nvPr/>
        </p:nvSpPr>
        <p:spPr bwMode="auto">
          <a:xfrm flipH="1">
            <a:off x="3267075" y="2019300"/>
            <a:ext cx="1524000" cy="257175"/>
          </a:xfrm>
          <a:prstGeom prst="callout1">
            <a:avLst>
              <a:gd name="adj1" fmla="val 49384"/>
              <a:gd name="adj2" fmla="val -5000"/>
              <a:gd name="adj3" fmla="val 368519"/>
              <a:gd name="adj4" fmla="val -34065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2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6039" name="Text Box 1056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1.	Die </a:t>
            </a:r>
            <a:r>
              <a:rPr lang="de-DE" sz="1800" u="sng"/>
              <a:t>Fixationsdisparation zweiter Art, dritter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aus der FD II/2 durch Dauergebrauch</a:t>
            </a:r>
            <a:r>
              <a:rPr lang="de-DE" sz="1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6040" name="AutoShape 1057"/>
          <p:cNvSpPr>
            <a:spLocks noChangeArrowheads="1"/>
          </p:cNvSpPr>
          <p:nvPr/>
        </p:nvSpPr>
        <p:spPr bwMode="auto">
          <a:xfrm rot="14205146" flipH="1">
            <a:off x="5468938" y="1762125"/>
            <a:ext cx="357188" cy="115887"/>
          </a:xfrm>
          <a:prstGeom prst="rightArrow">
            <a:avLst>
              <a:gd name="adj1" fmla="val 50000"/>
              <a:gd name="adj2" fmla="val 77055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41" name="Text Box 1058"/>
          <p:cNvSpPr txBox="1">
            <a:spLocks noChangeArrowheads="1"/>
          </p:cNvSpPr>
          <p:nvPr/>
        </p:nvSpPr>
        <p:spPr bwMode="auto">
          <a:xfrm>
            <a:off x="228600" y="5213350"/>
            <a:ext cx="868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/>
              <a:t>	Bei FD II/3 ist </a:t>
            </a:r>
            <a:r>
              <a:rPr lang="de-DE" sz="1800" u="sng"/>
              <a:t>keine</a:t>
            </a:r>
            <a:r>
              <a:rPr lang="de-DE" sz="1800"/>
              <a:t> Stereo-Verzögerung mehr vorhanden (</a:t>
            </a:r>
            <a:r>
              <a:rPr lang="de-DE" sz="1800" u="sng"/>
              <a:t>alte</a:t>
            </a:r>
            <a:r>
              <a:rPr lang="de-DE" sz="1800"/>
              <a:t> FD!).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86042" name="Text Box 1059"/>
          <p:cNvSpPr txBox="1">
            <a:spLocks noChangeArrowheads="1"/>
          </p:cNvSpPr>
          <p:nvPr/>
        </p:nvSpPr>
        <p:spPr bwMode="auto">
          <a:xfrm>
            <a:off x="228600" y="5562600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292100" algn="l"/>
              </a:tabLst>
            </a:pPr>
            <a:r>
              <a:rPr lang="de-DE" sz="1800">
                <a:solidFill>
                  <a:schemeClr val="bg2"/>
                </a:solidFill>
              </a:rPr>
              <a:t>2.	</a:t>
            </a:r>
            <a:r>
              <a:rPr lang="de-DE" sz="1800"/>
              <a:t>Die </a:t>
            </a:r>
            <a:r>
              <a:rPr lang="de-DE" sz="1800" u="sng"/>
              <a:t>Fixationsdisparation zweiter Art, zweiter Unterart</a:t>
            </a:r>
            <a:r>
              <a:rPr lang="de-DE" sz="1800"/>
              <a:t> </a:t>
            </a:r>
            <a:br>
              <a:rPr lang="de-DE" sz="1800"/>
            </a:br>
            <a:r>
              <a:rPr lang="de-DE" sz="1800"/>
              <a:t>	entsteht wieder aus der FD II/1 durch Dauergebrauch.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6043" name="AutoShape 1060"/>
          <p:cNvSpPr>
            <a:spLocks noChangeArrowheads="1"/>
          </p:cNvSpPr>
          <p:nvPr/>
        </p:nvSpPr>
        <p:spPr bwMode="auto">
          <a:xfrm rot="14205146" flipH="1">
            <a:off x="2963863" y="1758950"/>
            <a:ext cx="357188" cy="115887"/>
          </a:xfrm>
          <a:prstGeom prst="rightArrow">
            <a:avLst>
              <a:gd name="adj1" fmla="val 50000"/>
              <a:gd name="adj2" fmla="val 77055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6044" name="Group 1061"/>
          <p:cNvGrpSpPr>
            <a:grpSpLocks/>
          </p:cNvGrpSpPr>
          <p:nvPr/>
        </p:nvGrpSpPr>
        <p:grpSpPr bwMode="auto">
          <a:xfrm>
            <a:off x="5200650" y="2862263"/>
            <a:ext cx="228600" cy="1198562"/>
            <a:chOff x="3276" y="1803"/>
            <a:chExt cx="144" cy="755"/>
          </a:xfrm>
        </p:grpSpPr>
        <p:sp>
          <p:nvSpPr>
            <p:cNvPr id="86072" name="Line 1062"/>
            <p:cNvSpPr>
              <a:spLocks noChangeShapeType="1"/>
            </p:cNvSpPr>
            <p:nvPr/>
          </p:nvSpPr>
          <p:spPr bwMode="auto">
            <a:xfrm flipH="1">
              <a:off x="3348" y="1910"/>
              <a:ext cx="0" cy="64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073" name="Text Box 1063"/>
            <p:cNvSpPr txBox="1">
              <a:spLocks noChangeArrowheads="1"/>
            </p:cNvSpPr>
            <p:nvPr/>
          </p:nvSpPr>
          <p:spPr bwMode="auto">
            <a:xfrm flipH="1">
              <a:off x="3276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grpSp>
        <p:nvGrpSpPr>
          <p:cNvPr id="86045" name="Group 1064"/>
          <p:cNvGrpSpPr>
            <a:grpSpLocks/>
          </p:cNvGrpSpPr>
          <p:nvPr/>
        </p:nvGrpSpPr>
        <p:grpSpPr bwMode="auto">
          <a:xfrm>
            <a:off x="2279650" y="3000375"/>
            <a:ext cx="1600200" cy="1038225"/>
            <a:chOff x="3360" y="1794"/>
            <a:chExt cx="1008" cy="654"/>
          </a:xfrm>
        </p:grpSpPr>
        <p:sp>
          <p:nvSpPr>
            <p:cNvPr id="86068" name="Line 1065"/>
            <p:cNvSpPr>
              <a:spLocks noChangeShapeType="1"/>
            </p:cNvSpPr>
            <p:nvPr/>
          </p:nvSpPr>
          <p:spPr bwMode="auto">
            <a:xfrm>
              <a:off x="3360" y="1800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6069" name="Group 1066"/>
            <p:cNvGrpSpPr>
              <a:grpSpLocks/>
            </p:cNvGrpSpPr>
            <p:nvPr/>
          </p:nvGrpSpPr>
          <p:grpSpPr bwMode="auto">
            <a:xfrm>
              <a:off x="4368" y="1794"/>
              <a:ext cx="0" cy="651"/>
              <a:chOff x="4368" y="1794"/>
              <a:chExt cx="0" cy="651"/>
            </a:xfrm>
          </p:grpSpPr>
          <p:sp>
            <p:nvSpPr>
              <p:cNvPr id="86070" name="Line 1067"/>
              <p:cNvSpPr>
                <a:spLocks noChangeShapeType="1"/>
              </p:cNvSpPr>
              <p:nvPr/>
            </p:nvSpPr>
            <p:spPr bwMode="auto">
              <a:xfrm>
                <a:off x="4368" y="1794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071" name="Line 1068"/>
              <p:cNvSpPr>
                <a:spLocks noChangeShapeType="1"/>
              </p:cNvSpPr>
              <p:nvPr/>
            </p:nvSpPr>
            <p:spPr bwMode="auto">
              <a:xfrm>
                <a:off x="4368" y="2247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6046" name="Group 1069"/>
          <p:cNvGrpSpPr>
            <a:grpSpLocks/>
          </p:cNvGrpSpPr>
          <p:nvPr/>
        </p:nvGrpSpPr>
        <p:grpSpPr bwMode="auto">
          <a:xfrm flipH="1">
            <a:off x="2279650" y="3748088"/>
            <a:ext cx="1600200" cy="244475"/>
            <a:chOff x="3372" y="2256"/>
            <a:chExt cx="996" cy="154"/>
          </a:xfrm>
        </p:grpSpPr>
        <p:sp>
          <p:nvSpPr>
            <p:cNvPr id="86066" name="Line 1070"/>
            <p:cNvSpPr>
              <a:spLocks noChangeShapeType="1"/>
            </p:cNvSpPr>
            <p:nvPr/>
          </p:nvSpPr>
          <p:spPr bwMode="auto">
            <a:xfrm flipH="1">
              <a:off x="3372" y="2345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067" name="Text Box 1071"/>
            <p:cNvSpPr txBox="1">
              <a:spLocks noChangeArrowheads="1"/>
            </p:cNvSpPr>
            <p:nvPr/>
          </p:nvSpPr>
          <p:spPr bwMode="auto">
            <a:xfrm>
              <a:off x="3660" y="2256"/>
              <a:ext cx="528" cy="15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72000" bIns="0">
              <a:spAutoFit/>
            </a:bodyPr>
            <a:lstStyle/>
            <a:p>
              <a:r>
                <a:rPr lang="de-DE"/>
                <a:t>Motorik</a:t>
              </a:r>
            </a:p>
          </p:txBody>
        </p:sp>
      </p:grpSp>
      <p:sp>
        <p:nvSpPr>
          <p:cNvPr id="86047" name="Line 1072"/>
          <p:cNvSpPr>
            <a:spLocks noChangeShapeType="1"/>
          </p:cNvSpPr>
          <p:nvPr/>
        </p:nvSpPr>
        <p:spPr bwMode="auto">
          <a:xfrm flipH="1">
            <a:off x="3883025" y="3892550"/>
            <a:ext cx="1425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048" name="AutoShape 1073"/>
          <p:cNvSpPr>
            <a:spLocks noChangeArrowheads="1"/>
          </p:cNvSpPr>
          <p:nvPr/>
        </p:nvSpPr>
        <p:spPr bwMode="auto">
          <a:xfrm rot="14205146" flipH="1">
            <a:off x="4392613" y="1758950"/>
            <a:ext cx="357188" cy="115887"/>
          </a:xfrm>
          <a:prstGeom prst="rightArrow">
            <a:avLst>
              <a:gd name="adj1" fmla="val 50000"/>
              <a:gd name="adj2" fmla="val 77055"/>
            </a:avLst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6049" name="Group 1074"/>
          <p:cNvGrpSpPr>
            <a:grpSpLocks/>
          </p:cNvGrpSpPr>
          <p:nvPr/>
        </p:nvGrpSpPr>
        <p:grpSpPr bwMode="auto">
          <a:xfrm flipH="1">
            <a:off x="2695575" y="3370263"/>
            <a:ext cx="5114925" cy="366712"/>
            <a:chOff x="888" y="2123"/>
            <a:chExt cx="3222" cy="231"/>
          </a:xfrm>
        </p:grpSpPr>
        <p:sp>
          <p:nvSpPr>
            <p:cNvPr id="86056" name="Text Box 1075"/>
            <p:cNvSpPr txBox="1">
              <a:spLocks noChangeArrowheads="1"/>
            </p:cNvSpPr>
            <p:nvPr/>
          </p:nvSpPr>
          <p:spPr bwMode="auto">
            <a:xfrm>
              <a:off x="32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4</a:t>
              </a:r>
            </a:p>
          </p:txBody>
        </p:sp>
        <p:sp>
          <p:nvSpPr>
            <p:cNvPr id="86057" name="Text Box 1076"/>
            <p:cNvSpPr txBox="1">
              <a:spLocks noChangeArrowheads="1"/>
            </p:cNvSpPr>
            <p:nvPr/>
          </p:nvSpPr>
          <p:spPr bwMode="auto">
            <a:xfrm>
              <a:off x="20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sp>
          <p:nvSpPr>
            <p:cNvPr id="86058" name="Text Box 1077"/>
            <p:cNvSpPr txBox="1">
              <a:spLocks noChangeArrowheads="1"/>
            </p:cNvSpPr>
            <p:nvPr/>
          </p:nvSpPr>
          <p:spPr bwMode="auto">
            <a:xfrm>
              <a:off x="888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0</a:t>
              </a:r>
            </a:p>
          </p:txBody>
        </p:sp>
        <p:grpSp>
          <p:nvGrpSpPr>
            <p:cNvPr id="86059" name="Group 1078"/>
            <p:cNvGrpSpPr>
              <a:grpSpLocks/>
            </p:cNvGrpSpPr>
            <p:nvPr/>
          </p:nvGrpSpPr>
          <p:grpSpPr bwMode="auto">
            <a:xfrm>
              <a:off x="955" y="2123"/>
              <a:ext cx="3111" cy="68"/>
              <a:chOff x="955" y="2008"/>
              <a:chExt cx="3111" cy="68"/>
            </a:xfrm>
          </p:grpSpPr>
          <p:sp>
            <p:nvSpPr>
              <p:cNvPr id="86061" name="Line 1079"/>
              <p:cNvSpPr>
                <a:spLocks noChangeShapeType="1"/>
              </p:cNvSpPr>
              <p:nvPr/>
            </p:nvSpPr>
            <p:spPr bwMode="auto">
              <a:xfrm>
                <a:off x="21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062" name="Line 1080"/>
              <p:cNvSpPr>
                <a:spLocks noChangeShapeType="1"/>
              </p:cNvSpPr>
              <p:nvPr/>
            </p:nvSpPr>
            <p:spPr bwMode="auto">
              <a:xfrm>
                <a:off x="33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063" name="Line 1081"/>
              <p:cNvSpPr>
                <a:spLocks noChangeShapeType="1"/>
              </p:cNvSpPr>
              <p:nvPr/>
            </p:nvSpPr>
            <p:spPr bwMode="auto">
              <a:xfrm>
                <a:off x="960" y="2040"/>
                <a:ext cx="2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064" name="Line 1082"/>
              <p:cNvSpPr>
                <a:spLocks noChangeShapeType="1"/>
              </p:cNvSpPr>
              <p:nvPr/>
            </p:nvSpPr>
            <p:spPr bwMode="auto">
              <a:xfrm>
                <a:off x="3522" y="2040"/>
                <a:ext cx="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065" name="Line 1083"/>
              <p:cNvSpPr>
                <a:spLocks noChangeShapeType="1"/>
              </p:cNvSpPr>
              <p:nvPr/>
            </p:nvSpPr>
            <p:spPr bwMode="auto">
              <a:xfrm>
                <a:off x="955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6060" name="Text Box 1084"/>
            <p:cNvSpPr txBox="1">
              <a:spLocks noChangeArrowheads="1"/>
            </p:cNvSpPr>
            <p:nvPr/>
          </p:nvSpPr>
          <p:spPr bwMode="auto">
            <a:xfrm>
              <a:off x="3678" y="219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cm/m</a:t>
              </a:r>
            </a:p>
          </p:txBody>
        </p:sp>
      </p:grpSp>
      <p:grpSp>
        <p:nvGrpSpPr>
          <p:cNvPr id="86050" name="Group 1085"/>
          <p:cNvGrpSpPr>
            <a:grpSpLocks/>
          </p:cNvGrpSpPr>
          <p:nvPr/>
        </p:nvGrpSpPr>
        <p:grpSpPr bwMode="auto">
          <a:xfrm flipH="1">
            <a:off x="2171700" y="3368675"/>
            <a:ext cx="571500" cy="368300"/>
            <a:chOff x="4080" y="2122"/>
            <a:chExt cx="360" cy="232"/>
          </a:xfrm>
        </p:grpSpPr>
        <p:sp>
          <p:nvSpPr>
            <p:cNvPr id="86053" name="Line 1086"/>
            <p:cNvSpPr>
              <a:spLocks noChangeShapeType="1"/>
            </p:cNvSpPr>
            <p:nvPr/>
          </p:nvSpPr>
          <p:spPr bwMode="auto">
            <a:xfrm>
              <a:off x="4080" y="215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054" name="Text Box 1087"/>
            <p:cNvSpPr txBox="1">
              <a:spLocks noChangeArrowheads="1"/>
            </p:cNvSpPr>
            <p:nvPr/>
          </p:nvSpPr>
          <p:spPr bwMode="auto">
            <a:xfrm>
              <a:off x="4296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8</a:t>
              </a:r>
            </a:p>
          </p:txBody>
        </p:sp>
        <p:sp>
          <p:nvSpPr>
            <p:cNvPr id="86055" name="Line 1088"/>
            <p:cNvSpPr>
              <a:spLocks noChangeShapeType="1"/>
            </p:cNvSpPr>
            <p:nvPr/>
          </p:nvSpPr>
          <p:spPr bwMode="auto">
            <a:xfrm>
              <a:off x="4368" y="2122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6051" name="Rectangle 1089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47811" name="AutoShape 1027"/>
          <p:cNvSpPr>
            <a:spLocks/>
          </p:cNvSpPr>
          <p:nvPr/>
        </p:nvSpPr>
        <p:spPr bwMode="auto">
          <a:xfrm rot="5400000">
            <a:off x="5674518" y="2155032"/>
            <a:ext cx="233363" cy="3810000"/>
          </a:xfrm>
          <a:prstGeom prst="rightBrace">
            <a:avLst>
              <a:gd name="adj1" fmla="val 136054"/>
              <a:gd name="adj2" fmla="val 5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nimBg="1"/>
      <p:bldP spid="2478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1026" descr="20%"/>
          <p:cNvSpPr>
            <a:spLocks noChangeAspect="1" noChangeArrowheads="1"/>
          </p:cNvSpPr>
          <p:nvPr/>
        </p:nvSpPr>
        <p:spPr bwMode="auto">
          <a:xfrm flipH="1">
            <a:off x="7397750" y="2706688"/>
            <a:ext cx="593725" cy="593725"/>
          </a:xfrm>
          <a:prstGeom prst="ellipse">
            <a:avLst/>
          </a:prstGeom>
          <a:pattFill prst="pct20">
            <a:fgClr>
              <a:srgbClr val="FF5050"/>
            </a:fgClr>
            <a:bgClr>
              <a:srgbClr val="FFCC99"/>
            </a:bgClr>
          </a:patt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43" name="AutoShape 1027"/>
          <p:cNvSpPr>
            <a:spLocks/>
          </p:cNvSpPr>
          <p:nvPr/>
        </p:nvSpPr>
        <p:spPr bwMode="auto">
          <a:xfrm rot="5400000">
            <a:off x="5674518" y="2155032"/>
            <a:ext cx="233363" cy="3810000"/>
          </a:xfrm>
          <a:prstGeom prst="rightBrace">
            <a:avLst>
              <a:gd name="adj1" fmla="val 136054"/>
              <a:gd name="adj2" fmla="val 5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44" name="Line 1028"/>
          <p:cNvSpPr>
            <a:spLocks noChangeShapeType="1"/>
          </p:cNvSpPr>
          <p:nvPr/>
        </p:nvSpPr>
        <p:spPr bwMode="auto">
          <a:xfrm flipV="1">
            <a:off x="5538788" y="416242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7045" name="Group 1029"/>
          <p:cNvGrpSpPr>
            <a:grpSpLocks/>
          </p:cNvGrpSpPr>
          <p:nvPr/>
        </p:nvGrpSpPr>
        <p:grpSpPr bwMode="auto">
          <a:xfrm flipH="1">
            <a:off x="1703388" y="4205288"/>
            <a:ext cx="3833812" cy="244475"/>
            <a:chOff x="2001" y="2649"/>
            <a:chExt cx="2415" cy="154"/>
          </a:xfrm>
        </p:grpSpPr>
        <p:sp>
          <p:nvSpPr>
            <p:cNvPr id="87109" name="Rectangle 1030"/>
            <p:cNvSpPr>
              <a:spLocks noChangeAspect="1" noChangeArrowheads="1"/>
            </p:cNvSpPr>
            <p:nvPr/>
          </p:nvSpPr>
          <p:spPr bwMode="auto">
            <a:xfrm>
              <a:off x="2208" y="2649"/>
              <a:ext cx="2208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Gesamteinsparung motorischer Fusion</a:t>
              </a:r>
            </a:p>
          </p:txBody>
        </p:sp>
        <p:sp>
          <p:nvSpPr>
            <p:cNvPr id="87110" name="Line 1031"/>
            <p:cNvSpPr>
              <a:spLocks noChangeShapeType="1"/>
            </p:cNvSpPr>
            <p:nvPr/>
          </p:nvSpPr>
          <p:spPr bwMode="auto">
            <a:xfrm flipH="1">
              <a:off x="2001" y="2736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7046" name="AutoShape 1032"/>
          <p:cNvSpPr>
            <a:spLocks noChangeAspect="1"/>
          </p:cNvSpPr>
          <p:nvPr/>
        </p:nvSpPr>
        <p:spPr bwMode="auto">
          <a:xfrm>
            <a:off x="2606675" y="2016125"/>
            <a:ext cx="752475" cy="257175"/>
          </a:xfrm>
          <a:prstGeom prst="callout1">
            <a:avLst>
              <a:gd name="adj1" fmla="val 50616"/>
              <a:gd name="adj2" fmla="val 110125"/>
              <a:gd name="adj3" fmla="val 369755"/>
              <a:gd name="adj4" fmla="val 168986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1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7047" name="Text Box 1033"/>
          <p:cNvSpPr txBox="1">
            <a:spLocks noChangeArrowheads="1"/>
          </p:cNvSpPr>
          <p:nvPr/>
        </p:nvSpPr>
        <p:spPr bwMode="auto">
          <a:xfrm>
            <a:off x="3771900" y="28638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FF0000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grpSp>
        <p:nvGrpSpPr>
          <p:cNvPr id="87048" name="Group 1034"/>
          <p:cNvGrpSpPr>
            <a:grpSpLocks/>
          </p:cNvGrpSpPr>
          <p:nvPr/>
        </p:nvGrpSpPr>
        <p:grpSpPr bwMode="auto">
          <a:xfrm>
            <a:off x="295275" y="1477963"/>
            <a:ext cx="2295525" cy="2778125"/>
            <a:chOff x="186" y="931"/>
            <a:chExt cx="1446" cy="1750"/>
          </a:xfrm>
        </p:grpSpPr>
        <p:sp>
          <p:nvSpPr>
            <p:cNvPr id="87105" name="Text Box 1035"/>
            <p:cNvSpPr txBox="1">
              <a:spLocks noChangeArrowheads="1"/>
            </p:cNvSpPr>
            <p:nvPr/>
          </p:nvSpPr>
          <p:spPr bwMode="auto">
            <a:xfrm flipH="1">
              <a:off x="198" y="931"/>
              <a:ext cx="10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de-DE"/>
            </a:p>
          </p:txBody>
        </p:sp>
        <p:sp>
          <p:nvSpPr>
            <p:cNvPr id="87106" name="Text Box 1036"/>
            <p:cNvSpPr txBox="1">
              <a:spLocks noChangeArrowheads="1"/>
            </p:cNvSpPr>
            <p:nvPr/>
          </p:nvSpPr>
          <p:spPr bwMode="auto">
            <a:xfrm>
              <a:off x="201" y="1183"/>
              <a:ext cx="124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Korrespondenz-  </a:t>
              </a: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r>
                <a:rPr lang="de-DE" sz="1500">
                  <a:sym typeface="Webdings" pitchFamily="18" charset="2"/>
                </a:rPr>
                <a:t>	</a:t>
              </a:r>
              <a:r>
                <a:rPr lang="de-DE">
                  <a:sym typeface="Webdings" pitchFamily="18" charset="2"/>
                </a:rPr>
                <a:t/>
              </a:r>
              <a:br>
                <a:rPr lang="de-DE">
                  <a:sym typeface="Webdings" pitchFamily="18" charset="2"/>
                </a:rPr>
              </a:br>
              <a:r>
                <a:rPr lang="de-DE">
                  <a:sym typeface="Webdings" pitchFamily="18" charset="2"/>
                </a:rPr>
                <a:t>zentrum</a:t>
              </a:r>
            </a:p>
          </p:txBody>
        </p:sp>
        <p:sp>
          <p:nvSpPr>
            <p:cNvPr id="87107" name="Text Box 1037"/>
            <p:cNvSpPr txBox="1">
              <a:spLocks noChangeArrowheads="1"/>
            </p:cNvSpPr>
            <p:nvPr/>
          </p:nvSpPr>
          <p:spPr bwMode="auto">
            <a:xfrm flipH="1">
              <a:off x="192" y="2065"/>
              <a:ext cx="10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/>
                <a:t>Entfernung vom vertikalen Netzhautmeridian nach nasal</a:t>
              </a:r>
            </a:p>
          </p:txBody>
        </p:sp>
        <p:sp>
          <p:nvSpPr>
            <p:cNvPr id="87108" name="Text Box 1038"/>
            <p:cNvSpPr txBox="1">
              <a:spLocks noChangeArrowheads="1"/>
            </p:cNvSpPr>
            <p:nvPr/>
          </p:nvSpPr>
          <p:spPr bwMode="auto">
            <a:xfrm flipH="1">
              <a:off x="186" y="1790"/>
              <a:ext cx="14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tabLst>
                  <a:tab pos="381000" algn="l"/>
                </a:tabLst>
              </a:pPr>
              <a:r>
                <a:rPr lang="de-DE">
                  <a:sym typeface="Webdings" pitchFamily="18" charset="2"/>
                </a:rPr>
                <a:t>Ruhestellung </a:t>
              </a:r>
              <a:r>
                <a:rPr lang="de-DE" sz="1200">
                  <a:sym typeface="Webdings" pitchFamily="18" charset="2"/>
                </a:rPr>
                <a:t>(Bildlage) </a:t>
              </a:r>
              <a:r>
                <a:rPr lang="de-DE" sz="1500">
                  <a:sym typeface="Webdings" pitchFamily="18" charset="2"/>
                </a:rPr>
                <a:t></a:t>
              </a:r>
              <a:endParaRPr lang="de-DE" sz="1400">
                <a:sym typeface="Webdings" pitchFamily="18" charset="2"/>
              </a:endParaRPr>
            </a:p>
          </p:txBody>
        </p:sp>
      </p:grpSp>
      <p:grpSp>
        <p:nvGrpSpPr>
          <p:cNvPr id="87049" name="Group 1039"/>
          <p:cNvGrpSpPr>
            <a:grpSpLocks/>
          </p:cNvGrpSpPr>
          <p:nvPr/>
        </p:nvGrpSpPr>
        <p:grpSpPr bwMode="auto">
          <a:xfrm>
            <a:off x="6330950" y="2862263"/>
            <a:ext cx="228600" cy="1198562"/>
            <a:chOff x="3988" y="1803"/>
            <a:chExt cx="144" cy="755"/>
          </a:xfrm>
        </p:grpSpPr>
        <p:sp>
          <p:nvSpPr>
            <p:cNvPr id="87103" name="Line 1040"/>
            <p:cNvSpPr>
              <a:spLocks noChangeShapeType="1"/>
            </p:cNvSpPr>
            <p:nvPr/>
          </p:nvSpPr>
          <p:spPr bwMode="auto">
            <a:xfrm flipH="1">
              <a:off x="4060" y="1910"/>
              <a:ext cx="0" cy="64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104" name="Text Box 1041"/>
            <p:cNvSpPr txBox="1">
              <a:spLocks noChangeArrowheads="1"/>
            </p:cNvSpPr>
            <p:nvPr/>
          </p:nvSpPr>
          <p:spPr bwMode="auto">
            <a:xfrm flipH="1">
              <a:off x="3988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sp>
        <p:nvSpPr>
          <p:cNvPr id="87050" name="Line 1042"/>
          <p:cNvSpPr>
            <a:spLocks noChangeShapeType="1"/>
          </p:cNvSpPr>
          <p:nvPr/>
        </p:nvSpPr>
        <p:spPr bwMode="auto">
          <a:xfrm>
            <a:off x="6934200" y="2986088"/>
            <a:ext cx="0" cy="107315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 type="none" w="med" len="sm"/>
            <a:tailEnd type="none" w="med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51" name="AutoShape 1043"/>
          <p:cNvSpPr>
            <a:spLocks noChangeAspect="1"/>
          </p:cNvSpPr>
          <p:nvPr/>
        </p:nvSpPr>
        <p:spPr bwMode="auto">
          <a:xfrm flipH="1">
            <a:off x="4398963" y="2016125"/>
            <a:ext cx="1524000" cy="257175"/>
          </a:xfrm>
          <a:prstGeom prst="callout1">
            <a:avLst>
              <a:gd name="adj1" fmla="val 50616"/>
              <a:gd name="adj2" fmla="val -5000"/>
              <a:gd name="adj3" fmla="val 369134"/>
              <a:gd name="adj4" fmla="val -34167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3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7052" name="Text Box 1044"/>
          <p:cNvSpPr txBox="1">
            <a:spLocks noChangeArrowheads="1"/>
          </p:cNvSpPr>
          <p:nvPr/>
        </p:nvSpPr>
        <p:spPr bwMode="auto">
          <a:xfrm flipH="1">
            <a:off x="6829425" y="2860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969696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7053" name="Line 1045"/>
          <p:cNvSpPr>
            <a:spLocks noChangeShapeType="1"/>
          </p:cNvSpPr>
          <p:nvPr/>
        </p:nvSpPr>
        <p:spPr bwMode="auto">
          <a:xfrm flipH="1">
            <a:off x="6435725" y="3884613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54" name="Line 1046"/>
          <p:cNvSpPr>
            <a:spLocks noChangeShapeType="1"/>
          </p:cNvSpPr>
          <p:nvPr/>
        </p:nvSpPr>
        <p:spPr bwMode="auto">
          <a:xfrm flipH="1">
            <a:off x="6934200" y="38846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55" name="Text Box 1047"/>
          <p:cNvSpPr txBox="1">
            <a:spLocks noChangeArrowheads="1"/>
          </p:cNvSpPr>
          <p:nvPr/>
        </p:nvSpPr>
        <p:spPr bwMode="auto">
          <a:xfrm flipH="1">
            <a:off x="7580313" y="281940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FF0000"/>
                </a:solidFill>
                <a:latin typeface="Times New Roman" pitchFamily="18" charset="0"/>
                <a:sym typeface="Webdings" pitchFamily="18" charset="2"/>
              </a:rPr>
              <a:t>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87056" name="Line 1048"/>
          <p:cNvSpPr>
            <a:spLocks noChangeShapeType="1"/>
          </p:cNvSpPr>
          <p:nvPr/>
        </p:nvSpPr>
        <p:spPr bwMode="auto">
          <a:xfrm flipH="1">
            <a:off x="2284413" y="2990850"/>
            <a:ext cx="649763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57" name="Line 1049"/>
          <p:cNvSpPr>
            <a:spLocks noChangeShapeType="1"/>
          </p:cNvSpPr>
          <p:nvPr/>
        </p:nvSpPr>
        <p:spPr bwMode="auto">
          <a:xfrm flipH="1">
            <a:off x="7705725" y="1914525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58" name="Line 1050"/>
          <p:cNvSpPr>
            <a:spLocks noChangeShapeType="1"/>
          </p:cNvSpPr>
          <p:nvPr/>
        </p:nvSpPr>
        <p:spPr bwMode="auto">
          <a:xfrm flipH="1">
            <a:off x="7704138" y="3365500"/>
            <a:ext cx="0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Oval 1051"/>
          <p:cNvSpPr>
            <a:spLocks noChangeAspect="1" noChangeArrowheads="1"/>
          </p:cNvSpPr>
          <p:nvPr/>
        </p:nvSpPr>
        <p:spPr bwMode="auto">
          <a:xfrm flipH="1">
            <a:off x="6613525" y="1914525"/>
            <a:ext cx="2159000" cy="2159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60" name="Text Box 1052"/>
          <p:cNvSpPr txBox="1">
            <a:spLocks noChangeArrowheads="1"/>
          </p:cNvSpPr>
          <p:nvPr/>
        </p:nvSpPr>
        <p:spPr bwMode="auto">
          <a:xfrm>
            <a:off x="5200650" y="28638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FF0000"/>
                </a:solidFill>
                <a:sym typeface="Webdings" pitchFamily="18" charset="2"/>
              </a:rPr>
              <a:t></a:t>
            </a:r>
            <a:endParaRPr lang="de-DE">
              <a:solidFill>
                <a:schemeClr val="bg2"/>
              </a:solidFill>
            </a:endParaRPr>
          </a:p>
        </p:txBody>
      </p:sp>
      <p:sp>
        <p:nvSpPr>
          <p:cNvPr id="87061" name="Line 1053"/>
          <p:cNvSpPr>
            <a:spLocks noChangeShapeType="1"/>
          </p:cNvSpPr>
          <p:nvPr/>
        </p:nvSpPr>
        <p:spPr bwMode="auto">
          <a:xfrm flipH="1">
            <a:off x="5300663" y="3890963"/>
            <a:ext cx="1109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7062" name="AutoShape 1054"/>
          <p:cNvSpPr>
            <a:spLocks noChangeAspect="1"/>
          </p:cNvSpPr>
          <p:nvPr/>
        </p:nvSpPr>
        <p:spPr bwMode="auto">
          <a:xfrm flipH="1">
            <a:off x="3265488" y="2016125"/>
            <a:ext cx="1524000" cy="257175"/>
          </a:xfrm>
          <a:prstGeom prst="callout1">
            <a:avLst>
              <a:gd name="adj1" fmla="val 50616"/>
              <a:gd name="adj2" fmla="val -5000"/>
              <a:gd name="adj3" fmla="val 369134"/>
              <a:gd name="adj4" fmla="val -34167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FD II/</a:t>
            </a:r>
            <a:r>
              <a:rPr lang="de-DE">
                <a:solidFill>
                  <a:srgbClr val="FF0000"/>
                </a:solidFill>
              </a:rPr>
              <a:t>2</a:t>
            </a:r>
            <a:endParaRPr lang="de-DE">
              <a:solidFill>
                <a:schemeClr val="bg2"/>
              </a:solidFill>
            </a:endParaRPr>
          </a:p>
        </p:txBody>
      </p:sp>
      <p:grpSp>
        <p:nvGrpSpPr>
          <p:cNvPr id="87063" name="Group 1055"/>
          <p:cNvGrpSpPr>
            <a:grpSpLocks/>
          </p:cNvGrpSpPr>
          <p:nvPr/>
        </p:nvGrpSpPr>
        <p:grpSpPr bwMode="auto">
          <a:xfrm>
            <a:off x="5200650" y="2862263"/>
            <a:ext cx="228600" cy="1198562"/>
            <a:chOff x="3276" y="1803"/>
            <a:chExt cx="144" cy="755"/>
          </a:xfrm>
        </p:grpSpPr>
        <p:sp>
          <p:nvSpPr>
            <p:cNvPr id="87101" name="Line 1056"/>
            <p:cNvSpPr>
              <a:spLocks noChangeShapeType="1"/>
            </p:cNvSpPr>
            <p:nvPr/>
          </p:nvSpPr>
          <p:spPr bwMode="auto">
            <a:xfrm flipH="1">
              <a:off x="3348" y="1910"/>
              <a:ext cx="0" cy="64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102" name="Text Box 1057"/>
            <p:cNvSpPr txBox="1">
              <a:spLocks noChangeArrowheads="1"/>
            </p:cNvSpPr>
            <p:nvPr/>
          </p:nvSpPr>
          <p:spPr bwMode="auto">
            <a:xfrm flipH="1">
              <a:off x="3276" y="1803"/>
              <a:ext cx="1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500">
                  <a:solidFill>
                    <a:srgbClr val="FF0000"/>
                  </a:solidFill>
                  <a:sym typeface="Webdings" pitchFamily="18" charset="2"/>
                </a:rPr>
                <a:t></a:t>
              </a:r>
              <a:endParaRPr lang="de-DE">
                <a:solidFill>
                  <a:schemeClr val="bg2"/>
                </a:solidFill>
              </a:endParaRPr>
            </a:p>
          </p:txBody>
        </p:sp>
      </p:grpSp>
      <p:grpSp>
        <p:nvGrpSpPr>
          <p:cNvPr id="87064" name="Group 1058"/>
          <p:cNvGrpSpPr>
            <a:grpSpLocks/>
          </p:cNvGrpSpPr>
          <p:nvPr/>
        </p:nvGrpSpPr>
        <p:grpSpPr bwMode="auto">
          <a:xfrm>
            <a:off x="2279650" y="3000375"/>
            <a:ext cx="1600200" cy="1038225"/>
            <a:chOff x="3360" y="1794"/>
            <a:chExt cx="1008" cy="654"/>
          </a:xfrm>
        </p:grpSpPr>
        <p:sp>
          <p:nvSpPr>
            <p:cNvPr id="87097" name="Line 1059"/>
            <p:cNvSpPr>
              <a:spLocks noChangeShapeType="1"/>
            </p:cNvSpPr>
            <p:nvPr/>
          </p:nvSpPr>
          <p:spPr bwMode="auto">
            <a:xfrm>
              <a:off x="3360" y="1800"/>
              <a:ext cx="0" cy="6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7098" name="Group 1060"/>
            <p:cNvGrpSpPr>
              <a:grpSpLocks/>
            </p:cNvGrpSpPr>
            <p:nvPr/>
          </p:nvGrpSpPr>
          <p:grpSpPr bwMode="auto">
            <a:xfrm>
              <a:off x="4368" y="1794"/>
              <a:ext cx="0" cy="651"/>
              <a:chOff x="4368" y="1794"/>
              <a:chExt cx="0" cy="651"/>
            </a:xfrm>
          </p:grpSpPr>
          <p:sp>
            <p:nvSpPr>
              <p:cNvPr id="87099" name="Line 1061"/>
              <p:cNvSpPr>
                <a:spLocks noChangeShapeType="1"/>
              </p:cNvSpPr>
              <p:nvPr/>
            </p:nvSpPr>
            <p:spPr bwMode="auto">
              <a:xfrm>
                <a:off x="4368" y="1794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100" name="Line 1062"/>
              <p:cNvSpPr>
                <a:spLocks noChangeShapeType="1"/>
              </p:cNvSpPr>
              <p:nvPr/>
            </p:nvSpPr>
            <p:spPr bwMode="auto">
              <a:xfrm>
                <a:off x="4368" y="2247"/>
                <a:ext cx="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7065" name="Group 1063"/>
          <p:cNvGrpSpPr>
            <a:grpSpLocks/>
          </p:cNvGrpSpPr>
          <p:nvPr/>
        </p:nvGrpSpPr>
        <p:grpSpPr bwMode="auto">
          <a:xfrm flipH="1">
            <a:off x="2279650" y="3748088"/>
            <a:ext cx="1600200" cy="244475"/>
            <a:chOff x="3372" y="2256"/>
            <a:chExt cx="996" cy="154"/>
          </a:xfrm>
        </p:grpSpPr>
        <p:sp>
          <p:nvSpPr>
            <p:cNvPr id="87095" name="Line 1064"/>
            <p:cNvSpPr>
              <a:spLocks noChangeShapeType="1"/>
            </p:cNvSpPr>
            <p:nvPr/>
          </p:nvSpPr>
          <p:spPr bwMode="auto">
            <a:xfrm flipH="1">
              <a:off x="3372" y="2345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96" name="Text Box 1065"/>
            <p:cNvSpPr txBox="1">
              <a:spLocks noChangeArrowheads="1"/>
            </p:cNvSpPr>
            <p:nvPr/>
          </p:nvSpPr>
          <p:spPr bwMode="auto">
            <a:xfrm>
              <a:off x="3660" y="2256"/>
              <a:ext cx="528" cy="15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72000" bIns="0">
              <a:spAutoFit/>
            </a:bodyPr>
            <a:lstStyle/>
            <a:p>
              <a:r>
                <a:rPr lang="de-DE"/>
                <a:t>Motorik</a:t>
              </a:r>
            </a:p>
          </p:txBody>
        </p:sp>
      </p:grpSp>
      <p:sp>
        <p:nvSpPr>
          <p:cNvPr id="87066" name="Line 1066"/>
          <p:cNvSpPr>
            <a:spLocks noChangeShapeType="1"/>
          </p:cNvSpPr>
          <p:nvPr/>
        </p:nvSpPr>
        <p:spPr bwMode="auto">
          <a:xfrm flipH="1">
            <a:off x="3883025" y="3892550"/>
            <a:ext cx="1425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7067" name="Group 1067"/>
          <p:cNvGrpSpPr>
            <a:grpSpLocks/>
          </p:cNvGrpSpPr>
          <p:nvPr/>
        </p:nvGrpSpPr>
        <p:grpSpPr bwMode="auto">
          <a:xfrm flipH="1">
            <a:off x="2695575" y="3370263"/>
            <a:ext cx="5114925" cy="366712"/>
            <a:chOff x="888" y="2123"/>
            <a:chExt cx="3222" cy="231"/>
          </a:xfrm>
        </p:grpSpPr>
        <p:sp>
          <p:nvSpPr>
            <p:cNvPr id="87085" name="Text Box 1068"/>
            <p:cNvSpPr txBox="1">
              <a:spLocks noChangeArrowheads="1"/>
            </p:cNvSpPr>
            <p:nvPr/>
          </p:nvSpPr>
          <p:spPr bwMode="auto">
            <a:xfrm>
              <a:off x="32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4</a:t>
              </a:r>
            </a:p>
          </p:txBody>
        </p:sp>
        <p:sp>
          <p:nvSpPr>
            <p:cNvPr id="87086" name="Text Box 1069"/>
            <p:cNvSpPr txBox="1">
              <a:spLocks noChangeArrowheads="1"/>
            </p:cNvSpPr>
            <p:nvPr/>
          </p:nvSpPr>
          <p:spPr bwMode="auto">
            <a:xfrm>
              <a:off x="2094" y="2200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sp>
          <p:nvSpPr>
            <p:cNvPr id="87087" name="Text Box 1070"/>
            <p:cNvSpPr txBox="1">
              <a:spLocks noChangeArrowheads="1"/>
            </p:cNvSpPr>
            <p:nvPr/>
          </p:nvSpPr>
          <p:spPr bwMode="auto">
            <a:xfrm>
              <a:off x="888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0</a:t>
              </a:r>
            </a:p>
          </p:txBody>
        </p:sp>
        <p:grpSp>
          <p:nvGrpSpPr>
            <p:cNvPr id="87088" name="Group 1071"/>
            <p:cNvGrpSpPr>
              <a:grpSpLocks/>
            </p:cNvGrpSpPr>
            <p:nvPr/>
          </p:nvGrpSpPr>
          <p:grpSpPr bwMode="auto">
            <a:xfrm>
              <a:off x="955" y="2123"/>
              <a:ext cx="3111" cy="68"/>
              <a:chOff x="955" y="2008"/>
              <a:chExt cx="3111" cy="68"/>
            </a:xfrm>
          </p:grpSpPr>
          <p:sp>
            <p:nvSpPr>
              <p:cNvPr id="87090" name="Line 1072"/>
              <p:cNvSpPr>
                <a:spLocks noChangeShapeType="1"/>
              </p:cNvSpPr>
              <p:nvPr/>
            </p:nvSpPr>
            <p:spPr bwMode="auto">
              <a:xfrm>
                <a:off x="21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91" name="Line 1073"/>
              <p:cNvSpPr>
                <a:spLocks noChangeShapeType="1"/>
              </p:cNvSpPr>
              <p:nvPr/>
            </p:nvSpPr>
            <p:spPr bwMode="auto">
              <a:xfrm>
                <a:off x="3360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92" name="Line 1074"/>
              <p:cNvSpPr>
                <a:spLocks noChangeShapeType="1"/>
              </p:cNvSpPr>
              <p:nvPr/>
            </p:nvSpPr>
            <p:spPr bwMode="auto">
              <a:xfrm>
                <a:off x="960" y="2040"/>
                <a:ext cx="2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93" name="Line 1075"/>
              <p:cNvSpPr>
                <a:spLocks noChangeShapeType="1"/>
              </p:cNvSpPr>
              <p:nvPr/>
            </p:nvSpPr>
            <p:spPr bwMode="auto">
              <a:xfrm>
                <a:off x="3522" y="2040"/>
                <a:ext cx="5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94" name="Line 1076"/>
              <p:cNvSpPr>
                <a:spLocks noChangeShapeType="1"/>
              </p:cNvSpPr>
              <p:nvPr/>
            </p:nvSpPr>
            <p:spPr bwMode="auto">
              <a:xfrm>
                <a:off x="955" y="2008"/>
                <a:ext cx="0" cy="6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7089" name="Text Box 1077"/>
            <p:cNvSpPr txBox="1">
              <a:spLocks noChangeArrowheads="1"/>
            </p:cNvSpPr>
            <p:nvPr/>
          </p:nvSpPr>
          <p:spPr bwMode="auto">
            <a:xfrm>
              <a:off x="3678" y="2197"/>
              <a:ext cx="4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cm/m</a:t>
              </a:r>
            </a:p>
          </p:txBody>
        </p:sp>
      </p:grpSp>
      <p:grpSp>
        <p:nvGrpSpPr>
          <p:cNvPr id="87068" name="Group 1078"/>
          <p:cNvGrpSpPr>
            <a:grpSpLocks/>
          </p:cNvGrpSpPr>
          <p:nvPr/>
        </p:nvGrpSpPr>
        <p:grpSpPr bwMode="auto">
          <a:xfrm flipH="1">
            <a:off x="2171700" y="3368675"/>
            <a:ext cx="571500" cy="368300"/>
            <a:chOff x="4080" y="2122"/>
            <a:chExt cx="360" cy="232"/>
          </a:xfrm>
        </p:grpSpPr>
        <p:sp>
          <p:nvSpPr>
            <p:cNvPr id="87082" name="Line 1079"/>
            <p:cNvSpPr>
              <a:spLocks noChangeShapeType="1"/>
            </p:cNvSpPr>
            <p:nvPr/>
          </p:nvSpPr>
          <p:spPr bwMode="auto">
            <a:xfrm>
              <a:off x="4080" y="215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83" name="Text Box 1080"/>
            <p:cNvSpPr txBox="1">
              <a:spLocks noChangeArrowheads="1"/>
            </p:cNvSpPr>
            <p:nvPr/>
          </p:nvSpPr>
          <p:spPr bwMode="auto">
            <a:xfrm>
              <a:off x="4296" y="2200"/>
              <a:ext cx="144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/>
                <a:t>8</a:t>
              </a:r>
            </a:p>
          </p:txBody>
        </p:sp>
        <p:sp>
          <p:nvSpPr>
            <p:cNvPr id="87084" name="Line 1081"/>
            <p:cNvSpPr>
              <a:spLocks noChangeShapeType="1"/>
            </p:cNvSpPr>
            <p:nvPr/>
          </p:nvSpPr>
          <p:spPr bwMode="auto">
            <a:xfrm>
              <a:off x="4368" y="2122"/>
              <a:ext cx="0" cy="6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7069" name="AutoShape 1082"/>
          <p:cNvSpPr>
            <a:spLocks noChangeAspect="1"/>
          </p:cNvSpPr>
          <p:nvPr/>
        </p:nvSpPr>
        <p:spPr bwMode="auto">
          <a:xfrm flipH="1">
            <a:off x="4764088" y="1601788"/>
            <a:ext cx="2195512" cy="257175"/>
          </a:xfrm>
          <a:prstGeom prst="callout1">
            <a:avLst>
              <a:gd name="adj1" fmla="val 50616"/>
              <a:gd name="adj2" fmla="val -3472"/>
              <a:gd name="adj3" fmla="val 537653"/>
              <a:gd name="adj4" fmla="val -34491"/>
            </a:avLst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>
                <a:solidFill>
                  <a:schemeClr val="bg2"/>
                </a:solidFill>
              </a:rPr>
              <a:t>Ursprüngliches Zentrum</a:t>
            </a:r>
          </a:p>
        </p:txBody>
      </p:sp>
      <p:sp>
        <p:nvSpPr>
          <p:cNvPr id="87070" name="AutoShape 1083"/>
          <p:cNvSpPr>
            <a:spLocks noChangeAspect="1"/>
          </p:cNvSpPr>
          <p:nvPr/>
        </p:nvSpPr>
        <p:spPr bwMode="auto">
          <a:xfrm flipH="1">
            <a:off x="2819400" y="2497138"/>
            <a:ext cx="447675" cy="257175"/>
          </a:xfrm>
          <a:prstGeom prst="callout1">
            <a:avLst>
              <a:gd name="adj1" fmla="val 50616"/>
              <a:gd name="adj2" fmla="val -17023"/>
              <a:gd name="adj3" fmla="val 189505"/>
              <a:gd name="adj4" fmla="val -59222"/>
            </a:avLst>
          </a:prstGeom>
          <a:noFill/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r>
              <a:rPr lang="de-DE">
                <a:solidFill>
                  <a:srgbClr val="808080"/>
                </a:solidFill>
              </a:rPr>
              <a:t>FD I</a:t>
            </a:r>
          </a:p>
        </p:txBody>
      </p:sp>
      <p:sp>
        <p:nvSpPr>
          <p:cNvPr id="87071" name="Text Box 1084"/>
          <p:cNvSpPr txBox="1">
            <a:spLocks noChangeArrowheads="1"/>
          </p:cNvSpPr>
          <p:nvPr/>
        </p:nvSpPr>
        <p:spPr bwMode="auto">
          <a:xfrm>
            <a:off x="3403600" y="28638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500">
                <a:solidFill>
                  <a:srgbClr val="808080"/>
                </a:solidFill>
                <a:sym typeface="Webdings" pitchFamily="18" charset="2"/>
              </a:rPr>
              <a:t></a:t>
            </a:r>
            <a:endParaRPr lang="de-DE">
              <a:solidFill>
                <a:srgbClr val="808080"/>
              </a:solidFill>
            </a:endParaRPr>
          </a:p>
        </p:txBody>
      </p:sp>
      <p:sp>
        <p:nvSpPr>
          <p:cNvPr id="248893" name="AutoShape 1085"/>
          <p:cNvSpPr>
            <a:spLocks noChangeArrowheads="1"/>
          </p:cNvSpPr>
          <p:nvPr/>
        </p:nvSpPr>
        <p:spPr bwMode="auto">
          <a:xfrm rot="14205146" flipV="1">
            <a:off x="7525544" y="3637756"/>
            <a:ext cx="1257300" cy="115888"/>
          </a:xfrm>
          <a:prstGeom prst="rightArrow">
            <a:avLst>
              <a:gd name="adj1" fmla="val 50000"/>
              <a:gd name="adj2" fmla="val 271232"/>
            </a:avLst>
          </a:prstGeom>
          <a:solidFill>
            <a:schemeClr val="tx2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8894" name="AutoShape 1086"/>
          <p:cNvSpPr>
            <a:spLocks noChangeArrowheads="1"/>
          </p:cNvSpPr>
          <p:nvPr/>
        </p:nvSpPr>
        <p:spPr bwMode="auto">
          <a:xfrm rot="14205146" flipV="1">
            <a:off x="6706394" y="3637756"/>
            <a:ext cx="1257300" cy="115888"/>
          </a:xfrm>
          <a:prstGeom prst="rightArrow">
            <a:avLst>
              <a:gd name="adj1" fmla="val 50000"/>
              <a:gd name="adj2" fmla="val 271232"/>
            </a:avLst>
          </a:prstGeom>
          <a:solidFill>
            <a:schemeClr val="tx2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8895" name="AutoShape 1087"/>
          <p:cNvSpPr>
            <a:spLocks noChangeArrowheads="1"/>
          </p:cNvSpPr>
          <p:nvPr/>
        </p:nvSpPr>
        <p:spPr bwMode="auto">
          <a:xfrm rot="14205146" flipV="1">
            <a:off x="6211094" y="3637756"/>
            <a:ext cx="1257300" cy="115888"/>
          </a:xfrm>
          <a:prstGeom prst="rightArrow">
            <a:avLst>
              <a:gd name="adj1" fmla="val 50000"/>
              <a:gd name="adj2" fmla="val 271232"/>
            </a:avLst>
          </a:prstGeom>
          <a:solidFill>
            <a:schemeClr val="tx2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8896" name="AutoShape 1088"/>
          <p:cNvSpPr>
            <a:spLocks noChangeArrowheads="1"/>
          </p:cNvSpPr>
          <p:nvPr/>
        </p:nvSpPr>
        <p:spPr bwMode="auto">
          <a:xfrm rot="14205146" flipV="1">
            <a:off x="5087144" y="3637756"/>
            <a:ext cx="1257300" cy="115888"/>
          </a:xfrm>
          <a:prstGeom prst="rightArrow">
            <a:avLst>
              <a:gd name="adj1" fmla="val 50000"/>
              <a:gd name="adj2" fmla="val 271232"/>
            </a:avLst>
          </a:prstGeom>
          <a:solidFill>
            <a:schemeClr val="tx2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8897" name="AutoShape 1089"/>
          <p:cNvSpPr>
            <a:spLocks noChangeArrowheads="1"/>
          </p:cNvSpPr>
          <p:nvPr/>
        </p:nvSpPr>
        <p:spPr bwMode="auto">
          <a:xfrm rot="14205146" flipV="1">
            <a:off x="3677444" y="3637756"/>
            <a:ext cx="1257300" cy="115888"/>
          </a:xfrm>
          <a:prstGeom prst="rightArrow">
            <a:avLst>
              <a:gd name="adj1" fmla="val 50000"/>
              <a:gd name="adj2" fmla="val 271232"/>
            </a:avLst>
          </a:prstGeom>
          <a:solidFill>
            <a:schemeClr val="tx2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8898" name="AutoShape 1090"/>
          <p:cNvSpPr>
            <a:spLocks noChangeArrowheads="1"/>
          </p:cNvSpPr>
          <p:nvPr/>
        </p:nvSpPr>
        <p:spPr bwMode="auto">
          <a:xfrm rot="14205146" flipV="1">
            <a:off x="3296444" y="3637756"/>
            <a:ext cx="1257300" cy="115888"/>
          </a:xfrm>
          <a:prstGeom prst="rightArrow">
            <a:avLst>
              <a:gd name="adj1" fmla="val 50000"/>
              <a:gd name="adj2" fmla="val 271232"/>
            </a:avLst>
          </a:prstGeom>
          <a:solidFill>
            <a:schemeClr val="tx2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8899" name="Text Box 1091"/>
          <p:cNvSpPr txBox="1">
            <a:spLocks noChangeArrowheads="1"/>
          </p:cNvSpPr>
          <p:nvPr/>
        </p:nvSpPr>
        <p:spPr bwMode="auto">
          <a:xfrm>
            <a:off x="228600" y="46482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2100" indent="-292100"/>
            <a:r>
              <a:rPr lang="de-DE" sz="1800"/>
              <a:t>1.	Das jüngste der zeitlich nacheinander entstandenen Korrespondenzzentren ist am weitesten von der Foveolamitte entfernt in Richtung Bildlage bei Ruhestellung.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248900" name="Text Box 1092"/>
          <p:cNvSpPr txBox="1">
            <a:spLocks noChangeArrowheads="1"/>
          </p:cNvSpPr>
          <p:nvPr/>
        </p:nvSpPr>
        <p:spPr bwMode="auto">
          <a:xfrm>
            <a:off x="228600" y="5257800"/>
            <a:ext cx="845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2100" indent="-292100"/>
            <a:r>
              <a:rPr lang="de-DE" sz="1800"/>
              <a:t>2.	Eine bei hoher Sehanforderung erforderliche motorische Nachfusion kann nur noch bis zum Korrespondenzzentrum der FD II/3 erfolgen. Daher ist die Qualität der Stereopsis bei alter Fixationsdisparation permanent gemindert.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248901" name="Text Box 1093"/>
          <p:cNvSpPr txBox="1">
            <a:spLocks noChangeArrowheads="1"/>
          </p:cNvSpPr>
          <p:nvPr/>
        </p:nvSpPr>
        <p:spPr bwMode="auto">
          <a:xfrm>
            <a:off x="228600" y="6134100"/>
            <a:ext cx="868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92100" indent="-292100"/>
            <a:r>
              <a:rPr lang="de-DE" sz="1800"/>
              <a:t>3.	Alle genannten Stadien der sensorischen Anpassung an eine FD-Fehlstellung (FD I bis FD II/3) werden fakultativ genutzt und sind reversibel.</a:t>
            </a:r>
            <a:r>
              <a:rPr lang="de-DE" sz="1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7081" name="Rectangle 1094"/>
          <p:cNvSpPr>
            <a:spLocks noChangeArrowheads="1"/>
          </p:cNvSpPr>
          <p:nvPr/>
        </p:nvSpPr>
        <p:spPr bwMode="auto">
          <a:xfrm>
            <a:off x="382588" y="215900"/>
            <a:ext cx="838041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3200">
                <a:solidFill>
                  <a:schemeClr val="tx2"/>
                </a:solidFill>
                <a:latin typeface="Arial Black" pitchFamily="34" charset="0"/>
              </a:rPr>
              <a:t>Lebenslauf einer WF </a:t>
            </a:r>
            <a:r>
              <a:rPr kumimoji="1" lang="de-DE" sz="2000">
                <a:solidFill>
                  <a:schemeClr val="tx2"/>
                </a:solidFill>
                <a:latin typeface="Arial Black" pitchFamily="34" charset="0"/>
              </a:rPr>
              <a:t>am Beispiel einer Eso-WF</a:t>
            </a:r>
            <a:endParaRPr kumimoji="1" lang="de-DE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48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248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48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48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24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93" grpId="0" animBg="1"/>
      <p:bldP spid="248894" grpId="0" animBg="1"/>
      <p:bldP spid="248895" grpId="0" animBg="1"/>
      <p:bldP spid="248896" grpId="0" animBg="1"/>
      <p:bldP spid="248897" grpId="0" animBg="1"/>
      <p:bldP spid="248898" grpId="0" animBg="1"/>
      <p:bldP spid="248899" grpId="0" autoUpdateAnimBg="0"/>
      <p:bldP spid="248900" grpId="0" autoUpdateAnimBg="0"/>
      <p:bldP spid="248901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3660775"/>
          </a:xfrm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Begriffe</a:t>
            </a:r>
            <a:endParaRPr lang="de-DE" smtClean="0"/>
          </a:p>
          <a:p>
            <a:r>
              <a:rPr lang="de-DE" smtClean="0"/>
              <a:t>Stadien der Kompensation und Anpassung </a:t>
            </a:r>
            <a:br>
              <a:rPr lang="de-DE" smtClean="0"/>
            </a:br>
            <a:r>
              <a:rPr lang="de-DE" smtClean="0"/>
              <a:t>bei Winkelfehlsichtigkeit ...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Fusion und</a:t>
            </a:r>
            <a:r>
              <a:rPr lang="de-DE" smtClean="0"/>
              <a:t> </a:t>
            </a:r>
            <a:r>
              <a:rPr lang="de-DE" smtClean="0">
                <a:solidFill>
                  <a:srgbClr val="969696"/>
                </a:solidFill>
              </a:rPr>
              <a:t>Fusionsreize</a:t>
            </a:r>
          </a:p>
          <a:p>
            <a:r>
              <a:rPr lang="de-DE" smtClean="0">
                <a:solidFill>
                  <a:srgbClr val="969696"/>
                </a:solidFill>
              </a:rPr>
              <a:t>Refraktionsbestimmung</a:t>
            </a:r>
          </a:p>
          <a:p>
            <a:r>
              <a:rPr lang="de-DE" smtClean="0">
                <a:solidFill>
                  <a:srgbClr val="969696"/>
                </a:solidFill>
              </a:rPr>
              <a:t>Übergang von der Refraktionsbestimmung  zur WF-Bestimmung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105400" y="560705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... alles klar</a:t>
            </a:r>
            <a:r>
              <a:rPr kumimoji="1" lang="de-DE" sz="1500"/>
              <a:t> </a:t>
            </a:r>
            <a:r>
              <a:rPr kumimoji="1" lang="de-DE" sz="3000"/>
              <a:t>?</a:t>
            </a:r>
            <a:endParaRPr kumimoji="1" lang="de-DE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Teil I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78800" cy="3660775"/>
          </a:xfrm>
          <a:noFill/>
        </p:spPr>
        <p:txBody>
          <a:bodyPr/>
          <a:lstStyle/>
          <a:p>
            <a:r>
              <a:rPr lang="de-DE" smtClean="0">
                <a:solidFill>
                  <a:srgbClr val="969696"/>
                </a:solidFill>
              </a:rPr>
              <a:t>Begriffe</a:t>
            </a:r>
            <a:endParaRPr lang="de-DE" smtClean="0"/>
          </a:p>
          <a:p>
            <a:r>
              <a:rPr lang="de-DE" smtClean="0">
                <a:solidFill>
                  <a:srgbClr val="969696"/>
                </a:solidFill>
              </a:rPr>
              <a:t>Stadien der Kompensation und Anpassung </a:t>
            </a:r>
            <a:br>
              <a:rPr lang="de-DE" smtClean="0">
                <a:solidFill>
                  <a:srgbClr val="969696"/>
                </a:solidFill>
              </a:rPr>
            </a:br>
            <a:r>
              <a:rPr lang="de-DE" smtClean="0">
                <a:solidFill>
                  <a:srgbClr val="969696"/>
                </a:solidFill>
              </a:rPr>
              <a:t>bei Winkelfehlsichtigkeit</a:t>
            </a:r>
          </a:p>
          <a:p>
            <a:r>
              <a:rPr lang="de-DE" smtClean="0"/>
              <a:t>Fusion und Fusionsreize</a:t>
            </a:r>
            <a:endParaRPr lang="de-DE" smtClean="0">
              <a:solidFill>
                <a:srgbClr val="969696"/>
              </a:solidFill>
            </a:endParaRPr>
          </a:p>
          <a:p>
            <a:r>
              <a:rPr lang="de-DE" smtClean="0">
                <a:solidFill>
                  <a:srgbClr val="969696"/>
                </a:solidFill>
              </a:rPr>
              <a:t>Refraktionsbestimmung</a:t>
            </a:r>
          </a:p>
          <a:p>
            <a:r>
              <a:rPr lang="de-DE" smtClean="0">
                <a:solidFill>
                  <a:srgbClr val="969696"/>
                </a:solidFill>
              </a:rPr>
              <a:t>Übergang von der Refraktionsbestimmung  zur WF-Bestimmung</a:t>
            </a:r>
            <a:endParaRPr lang="de-DE" sz="2800" smtClean="0">
              <a:solidFill>
                <a:srgbClr val="969696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381000" y="1558925"/>
            <a:ext cx="8178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Fusion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Motorische Fusion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Sensorische Fusion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Fusionsreiz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Fusionsbedingungen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Objektive Fusionsbedingung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Subjektive Fusionsbedingung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6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build="p" bldLvl="2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81000" y="1558925"/>
            <a:ext cx="8178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Fusion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Motorische Fusion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Sensorische Fusion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Fusionsreiz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Fusionsbedingungen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Objektive Fusionsbedingung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Subjektive Fusionsbedingung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Fusion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398463" y="2149475"/>
            <a:ext cx="8178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Gesamtheit aller motorischen und sensorischen Vorgänge, die zur Verschmelzung der Bildeindrücke beider Augen führen und diese aufrechterhalten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398463" y="4403725"/>
            <a:ext cx="8178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Fusion ist ein sich ständig wiederholender Vorgang, der aus motorischer Fusion und sensorischer Fusion besteht.	</a:t>
            </a:r>
          </a:p>
        </p:txBody>
      </p:sp>
      <p:sp>
        <p:nvSpPr>
          <p:cNvPr id="9216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81000" y="1558925"/>
            <a:ext cx="8178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</a:t>
            </a:r>
            <a:endParaRPr kumimoji="1" lang="de-DE" sz="3000"/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Motorische Fusion</a:t>
            </a:r>
            <a:endParaRPr kumimoji="1" lang="de-DE" sz="2800">
              <a:solidFill>
                <a:srgbClr val="969696"/>
              </a:solidFill>
            </a:endParaRP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Sensorische Fusion</a:t>
            </a:r>
            <a:endParaRPr kumimoji="1" lang="de-DE" sz="2800">
              <a:solidFill>
                <a:srgbClr val="969696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Fusionsreiz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Fusionsbedingungen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Objektive Fusionsbedingung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Subjektive Fusionsbedingung</a:t>
            </a:r>
          </a:p>
        </p:txBody>
      </p:sp>
      <p:sp>
        <p:nvSpPr>
          <p:cNvPr id="9318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Begriffe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4732338"/>
          </a:xfrm>
        </p:spPr>
        <p:txBody>
          <a:bodyPr/>
          <a:lstStyle/>
          <a:p>
            <a:r>
              <a:rPr lang="de-DE" smtClean="0"/>
              <a:t>Vergenzstellung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Vergenz-Ruhestellung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Vergenz-Orthostellung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Vergenz-Fehlstellung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Vergenz-Arbeitsstellung </a:t>
            </a:r>
          </a:p>
          <a:p>
            <a:pPr>
              <a:spcBef>
                <a:spcPct val="30000"/>
              </a:spcBef>
            </a:pPr>
            <a:r>
              <a:rPr lang="de-DE" smtClean="0">
                <a:solidFill>
                  <a:srgbClr val="969696"/>
                </a:solidFill>
              </a:rPr>
              <a:t>Ruhestellungsfehler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Strabismus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Heterophorie</a:t>
            </a:r>
          </a:p>
          <a:p>
            <a:pPr lvl="1"/>
            <a:r>
              <a:rPr lang="de-DE" smtClean="0">
                <a:solidFill>
                  <a:srgbClr val="969696"/>
                </a:solidFill>
              </a:rPr>
              <a:t>Winkelfehlsichtigkeit</a:t>
            </a:r>
            <a:endParaRPr lang="de-DE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Motorische Fusion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398463" y="2057400"/>
            <a:ext cx="817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Durch einen Fusionsreiz ausgelöste Vergenz</a:t>
            </a: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381000" y="307975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Sensorische Fusion</a:t>
            </a:r>
          </a:p>
          <a:p>
            <a:pPr marL="314325" indent="-314325">
              <a:spcBef>
                <a:spcPct val="3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Verschmelzung der Bildeindrücke beider Augen ohne Vergenz, und zwar auch bei Abbildung auf disparaten Netzhautstellen</a:t>
            </a:r>
          </a:p>
        </p:txBody>
      </p:sp>
      <p:sp>
        <p:nvSpPr>
          <p:cNvPr id="94213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6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ChangeArrowheads="1"/>
          </p:cNvSpPr>
          <p:nvPr/>
        </p:nvSpPr>
        <p:spPr bwMode="auto">
          <a:xfrm>
            <a:off x="381000" y="1558925"/>
            <a:ext cx="8178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</a:t>
            </a:r>
            <a:endParaRPr kumimoji="1" lang="de-DE" sz="3000"/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Motorische Fusion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Sensorische Fusion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Fusionsreiz</a:t>
            </a:r>
            <a:endParaRPr kumimoji="1" lang="de-DE" sz="3000">
              <a:solidFill>
                <a:srgbClr val="969696"/>
              </a:solidFill>
            </a:endParaRP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Fusionsbedingungen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Objektive Fusionsbedingung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Subjektive Fusionsbedingung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Fusionreiz</a:t>
            </a:r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398463" y="2149475"/>
            <a:ext cx="8178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Von beidäugig wahrgenommenen Konturen ausgehender Reiz, der aufgrund hinreichend gleicher Bildeindrücke die Fusion anregt</a:t>
            </a: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398463" y="3990975"/>
            <a:ext cx="8178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2800"/>
              <a:t>	Anmerkung:</a:t>
            </a:r>
            <a:br>
              <a:rPr kumimoji="1" lang="de-DE" sz="2800"/>
            </a:br>
            <a:r>
              <a:rPr kumimoji="1" lang="de-DE" sz="2800"/>
              <a:t>Erst die Kenntnis von der Wirkung aller Fusionsreize in den einzelnen MKH-Testen ermöglicht das Verständnis der Methodik.	</a:t>
            </a:r>
          </a:p>
        </p:txBody>
      </p:sp>
      <p:sp>
        <p:nvSpPr>
          <p:cNvPr id="96261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7"/>
          <p:cNvSpPr>
            <a:spLocks noChangeArrowheads="1"/>
          </p:cNvSpPr>
          <p:nvPr/>
        </p:nvSpPr>
        <p:spPr bwMode="auto">
          <a:xfrm>
            <a:off x="381000" y="1558925"/>
            <a:ext cx="8178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</a:t>
            </a:r>
            <a:endParaRPr kumimoji="1" lang="de-DE" sz="3000"/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Motorische Fusion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Sensorische Fusion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Fusionsreiz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Fusionsbedingungen</a:t>
            </a:r>
            <a:endParaRPr kumimoji="1" lang="de-DE" sz="3000">
              <a:solidFill>
                <a:srgbClr val="969696"/>
              </a:solidFill>
            </a:endParaRP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Objektive Fusionsbedingung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Subjektive Fusionsbedingung</a:t>
            </a:r>
          </a:p>
        </p:txBody>
      </p:sp>
      <p:sp>
        <p:nvSpPr>
          <p:cNvPr id="97283" name="Rectangle 102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Fusionsbedingungen</a:t>
            </a:r>
          </a:p>
        </p:txBody>
      </p:sp>
      <p:sp>
        <p:nvSpPr>
          <p:cNvPr id="98307" name="Rectangle 1028"/>
          <p:cNvSpPr>
            <a:spLocks noChangeArrowheads="1"/>
          </p:cNvSpPr>
          <p:nvPr/>
        </p:nvSpPr>
        <p:spPr bwMode="auto">
          <a:xfrm>
            <a:off x="398463" y="2149475"/>
            <a:ext cx="8178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Unabdingbare Voraussetzungen für die Entstehung von Fusionsreizen und den Eintritt von Fusion</a:t>
            </a:r>
          </a:p>
        </p:txBody>
      </p:sp>
      <p:sp>
        <p:nvSpPr>
          <p:cNvPr id="225285" name="Rectangle 1029"/>
          <p:cNvSpPr>
            <a:spLocks noChangeArrowheads="1"/>
          </p:cNvSpPr>
          <p:nvPr/>
        </p:nvSpPr>
        <p:spPr bwMode="auto">
          <a:xfrm>
            <a:off x="398463" y="3962400"/>
            <a:ext cx="817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Zu unterscheiden sind objektive und subjektive Fusionsbedingung.	</a:t>
            </a:r>
          </a:p>
        </p:txBody>
      </p:sp>
      <p:sp>
        <p:nvSpPr>
          <p:cNvPr id="98309" name="Rectangle 10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7"/>
          <p:cNvSpPr>
            <a:spLocks noChangeArrowheads="1"/>
          </p:cNvSpPr>
          <p:nvPr/>
        </p:nvSpPr>
        <p:spPr bwMode="auto">
          <a:xfrm>
            <a:off x="381000" y="1558925"/>
            <a:ext cx="8178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</a:t>
            </a:r>
            <a:endParaRPr kumimoji="1" lang="de-DE" sz="3000"/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Motorische Fusion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>
                <a:solidFill>
                  <a:srgbClr val="969696"/>
                </a:solidFill>
              </a:rPr>
              <a:t>Sensorische Fusion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Fusionsreiz</a:t>
            </a:r>
          </a:p>
          <a:p>
            <a:pPr marL="476250" indent="-4762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>
                <a:solidFill>
                  <a:srgbClr val="969696"/>
                </a:solidFill>
              </a:rPr>
              <a:t>Fusionsbedingungen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Objektive Fusionsbedingung</a:t>
            </a:r>
          </a:p>
          <a:p>
            <a:pPr marL="1047750" lvl="1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1" lang="de-DE" sz="2800"/>
              <a:t>Subjektive Fusionsbedingung</a:t>
            </a:r>
            <a:endParaRPr kumimoji="1" lang="de-DE" sz="2800">
              <a:solidFill>
                <a:srgbClr val="969696"/>
              </a:solidFill>
            </a:endParaRPr>
          </a:p>
        </p:txBody>
      </p:sp>
      <p:sp>
        <p:nvSpPr>
          <p:cNvPr id="99331" name="Rectangle 102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511300"/>
            <a:ext cx="8382000" cy="549275"/>
          </a:xfrm>
        </p:spPr>
        <p:txBody>
          <a:bodyPr/>
          <a:lstStyle/>
          <a:p>
            <a:r>
              <a:rPr lang="de-DE" smtClean="0"/>
              <a:t>Objektive Fusionsbedingung</a:t>
            </a:r>
          </a:p>
        </p:txBody>
      </p:sp>
      <p:sp>
        <p:nvSpPr>
          <p:cNvPr id="100355" name="Rectangle 1028"/>
          <p:cNvSpPr>
            <a:spLocks noChangeArrowheads="1"/>
          </p:cNvSpPr>
          <p:nvPr/>
        </p:nvSpPr>
        <p:spPr bwMode="auto">
          <a:xfrm>
            <a:off x="398463" y="2057400"/>
            <a:ext cx="8178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Bedingung der hinreichenden Gleichheit der Bildeindrücke in beiden Augen, insbesondere bezüglich Größe, Form, Struktur, Helligkeit, Kontrast, Schärfe und Farbe</a:t>
            </a:r>
            <a:endParaRPr kumimoji="1" lang="de-DE" sz="3000">
              <a:latin typeface="Courier"/>
            </a:endParaRPr>
          </a:p>
        </p:txBody>
      </p:sp>
      <p:sp>
        <p:nvSpPr>
          <p:cNvPr id="227333" name="Rectangle 1029"/>
          <p:cNvSpPr>
            <a:spLocks noChangeArrowheads="1"/>
          </p:cNvSpPr>
          <p:nvPr/>
        </p:nvSpPr>
        <p:spPr bwMode="auto">
          <a:xfrm>
            <a:off x="381000" y="41148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4325" indent="-314325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de-DE" sz="3000"/>
              <a:t>Subjektive Fusionsbedingung</a:t>
            </a:r>
          </a:p>
          <a:p>
            <a:pPr marL="314325" indent="-314325">
              <a:spcBef>
                <a:spcPct val="3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sz="3000"/>
              <a:t>	Bedingung, daß die Augen bei Anwesenheit von Fusionsreizen durch die Tätigkeit der Augenbewegungsmuskeln in eine Arbeitsstellung gelangen können</a:t>
            </a:r>
            <a:endParaRPr kumimoji="1" lang="de-DE" sz="3000">
              <a:latin typeface="Courier"/>
            </a:endParaRPr>
          </a:p>
        </p:txBody>
      </p:sp>
      <p:sp>
        <p:nvSpPr>
          <p:cNvPr id="100357" name="Rectangle 10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Zunächst wieder einige Begriffe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Und nun ...</a:t>
            </a:r>
          </a:p>
        </p:txBody>
      </p:sp>
      <p:sp>
        <p:nvSpPr>
          <p:cNvPr id="228359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457200" y="4692650"/>
            <a:ext cx="8178800" cy="549275"/>
          </a:xfrm>
          <a:noFill/>
        </p:spPr>
        <p:txBody>
          <a:bodyPr/>
          <a:lstStyle/>
          <a:p>
            <a:pPr algn="r"/>
            <a:r>
              <a:rPr lang="de-DE" smtClean="0"/>
              <a:t>... ausführlicher zu den Fusionsreizen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9" grpId="0" build="p" autoUpdateAnimBg="0" advAuto="100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000" smtClean="0"/>
              <a:t>Klassifizierung von Fusionsreizen</a:t>
            </a:r>
            <a:endParaRPr kumimoji="0" lang="de-DE" sz="2400" smtClean="0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1533525" y="2266950"/>
            <a:ext cx="2663825" cy="503238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/>
              <a:t>Benennung nach der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0075" y="2519363"/>
            <a:ext cx="4533900" cy="2643187"/>
            <a:chOff x="378" y="1935"/>
            <a:chExt cx="2856" cy="1665"/>
          </a:xfrm>
        </p:grpSpPr>
        <p:grpSp>
          <p:nvGrpSpPr>
            <p:cNvPr id="102415" name="Group 6"/>
            <p:cNvGrpSpPr>
              <a:grpSpLocks/>
            </p:cNvGrpSpPr>
            <p:nvPr/>
          </p:nvGrpSpPr>
          <p:grpSpPr bwMode="auto">
            <a:xfrm>
              <a:off x="378" y="2880"/>
              <a:ext cx="2856" cy="720"/>
              <a:chOff x="378" y="2832"/>
              <a:chExt cx="2856" cy="720"/>
            </a:xfrm>
          </p:grpSpPr>
          <p:grpSp>
            <p:nvGrpSpPr>
              <p:cNvPr id="102418" name="Group 7"/>
              <p:cNvGrpSpPr>
                <a:grpSpLocks/>
              </p:cNvGrpSpPr>
              <p:nvPr/>
            </p:nvGrpSpPr>
            <p:grpSpPr bwMode="auto">
              <a:xfrm>
                <a:off x="378" y="3235"/>
                <a:ext cx="2856" cy="317"/>
                <a:chOff x="378" y="3235"/>
                <a:chExt cx="2856" cy="317"/>
              </a:xfrm>
            </p:grpSpPr>
            <p:sp>
              <p:nvSpPr>
                <p:cNvPr id="102422" name="AutoShape 8"/>
                <p:cNvSpPr>
                  <a:spLocks noChangeArrowheads="1"/>
                </p:cNvSpPr>
                <p:nvPr/>
              </p:nvSpPr>
              <p:spPr bwMode="auto">
                <a:xfrm>
                  <a:off x="1362" y="3235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parazentral</a:t>
                  </a:r>
                </a:p>
              </p:txBody>
            </p:sp>
            <p:sp>
              <p:nvSpPr>
                <p:cNvPr id="102423" name="AutoShape 9"/>
                <p:cNvSpPr>
                  <a:spLocks noChangeArrowheads="1"/>
                </p:cNvSpPr>
                <p:nvPr/>
              </p:nvSpPr>
              <p:spPr bwMode="auto">
                <a:xfrm>
                  <a:off x="378" y="3235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zentral</a:t>
                  </a:r>
                </a:p>
              </p:txBody>
            </p:sp>
            <p:sp>
              <p:nvSpPr>
                <p:cNvPr id="102424" name="AutoShape 10"/>
                <p:cNvSpPr>
                  <a:spLocks noChangeArrowheads="1"/>
                </p:cNvSpPr>
                <p:nvPr/>
              </p:nvSpPr>
              <p:spPr bwMode="auto">
                <a:xfrm>
                  <a:off x="2350" y="3235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peripher</a:t>
                  </a:r>
                </a:p>
              </p:txBody>
            </p:sp>
          </p:grpSp>
          <p:cxnSp>
            <p:nvCxnSpPr>
              <p:cNvPr id="102419" name="AutoShape 11"/>
              <p:cNvCxnSpPr>
                <a:cxnSpLocks noChangeShapeType="1"/>
                <a:stCxn id="102416" idx="2"/>
                <a:endCxn id="102424" idx="0"/>
              </p:cNvCxnSpPr>
              <p:nvPr/>
            </p:nvCxnSpPr>
            <p:spPr bwMode="auto">
              <a:xfrm rot="16200000" flipH="1">
                <a:off x="2097" y="2540"/>
                <a:ext cx="403" cy="987"/>
              </a:xfrm>
              <a:prstGeom prst="bentConnector3">
                <a:avLst>
                  <a:gd name="adj1" fmla="val 4987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2420" name="AutoShape 12"/>
              <p:cNvCxnSpPr>
                <a:cxnSpLocks noChangeShapeType="1"/>
                <a:stCxn id="102416" idx="2"/>
                <a:endCxn id="102423" idx="0"/>
              </p:cNvCxnSpPr>
              <p:nvPr/>
            </p:nvCxnSpPr>
            <p:spPr bwMode="auto">
              <a:xfrm rot="5400000">
                <a:off x="1111" y="2541"/>
                <a:ext cx="403" cy="985"/>
              </a:xfrm>
              <a:prstGeom prst="bentConnector3">
                <a:avLst>
                  <a:gd name="adj1" fmla="val 4987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2421" name="AutoShape 13"/>
              <p:cNvCxnSpPr>
                <a:cxnSpLocks noChangeShapeType="1"/>
                <a:stCxn id="102416" idx="2"/>
                <a:endCxn id="102422" idx="0"/>
              </p:cNvCxnSpPr>
              <p:nvPr/>
            </p:nvCxnSpPr>
            <p:spPr bwMode="auto">
              <a:xfrm flipH="1">
                <a:off x="1804" y="2832"/>
                <a:ext cx="1" cy="40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02416" name="AutoShape 14"/>
            <p:cNvSpPr>
              <a:spLocks noChangeArrowheads="1"/>
            </p:cNvSpPr>
            <p:nvPr/>
          </p:nvSpPr>
          <p:spPr bwMode="auto">
            <a:xfrm>
              <a:off x="966" y="2563"/>
              <a:ext cx="1678" cy="317"/>
            </a:xfrm>
            <a:prstGeom prst="flowChartProcess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/>
                <a:t>Lage im Gesichtsfeld</a:t>
              </a:r>
            </a:p>
          </p:txBody>
        </p:sp>
        <p:cxnSp>
          <p:nvCxnSpPr>
            <p:cNvPr id="102417" name="AutoShape 15"/>
            <p:cNvCxnSpPr>
              <a:cxnSpLocks noChangeShapeType="1"/>
              <a:stCxn id="66564" idx="3"/>
              <a:endCxn id="102416" idx="1"/>
            </p:cNvCxnSpPr>
            <p:nvPr/>
          </p:nvCxnSpPr>
          <p:spPr bwMode="auto">
            <a:xfrm flipH="1">
              <a:off x="966" y="1935"/>
              <a:ext cx="1678" cy="787"/>
            </a:xfrm>
            <a:prstGeom prst="bentConnector5">
              <a:avLst>
                <a:gd name="adj1" fmla="val -8583"/>
                <a:gd name="adj2" fmla="val 49935"/>
                <a:gd name="adj3" fmla="val 1085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197350" y="2519363"/>
            <a:ext cx="4381500" cy="2640012"/>
            <a:chOff x="2644" y="1935"/>
            <a:chExt cx="2760" cy="1663"/>
          </a:xfrm>
        </p:grpSpPr>
        <p:grpSp>
          <p:nvGrpSpPr>
            <p:cNvPr id="102406" name="Group 17"/>
            <p:cNvGrpSpPr>
              <a:grpSpLocks/>
            </p:cNvGrpSpPr>
            <p:nvPr/>
          </p:nvGrpSpPr>
          <p:grpSpPr bwMode="auto">
            <a:xfrm>
              <a:off x="3540" y="2881"/>
              <a:ext cx="1864" cy="717"/>
              <a:chOff x="3540" y="2833"/>
              <a:chExt cx="1864" cy="717"/>
            </a:xfrm>
          </p:grpSpPr>
          <p:grpSp>
            <p:nvGrpSpPr>
              <p:cNvPr id="102410" name="Group 18"/>
              <p:cNvGrpSpPr>
                <a:grpSpLocks/>
              </p:cNvGrpSpPr>
              <p:nvPr/>
            </p:nvGrpSpPr>
            <p:grpSpPr bwMode="auto">
              <a:xfrm>
                <a:off x="3540" y="3233"/>
                <a:ext cx="1864" cy="317"/>
                <a:chOff x="3540" y="3233"/>
                <a:chExt cx="1864" cy="317"/>
              </a:xfrm>
            </p:grpSpPr>
            <p:sp>
              <p:nvSpPr>
                <p:cNvPr id="102413" name="AutoShape 19"/>
                <p:cNvSpPr>
                  <a:spLocks noChangeArrowheads="1"/>
                </p:cNvSpPr>
                <p:nvPr/>
              </p:nvSpPr>
              <p:spPr bwMode="auto">
                <a:xfrm>
                  <a:off x="3540" y="3233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orthopetal</a:t>
                  </a:r>
                </a:p>
              </p:txBody>
            </p:sp>
            <p:sp>
              <p:nvSpPr>
                <p:cNvPr id="102414" name="AutoShape 20"/>
                <p:cNvSpPr>
                  <a:spLocks noChangeArrowheads="1"/>
                </p:cNvSpPr>
                <p:nvPr/>
              </p:nvSpPr>
              <p:spPr bwMode="auto">
                <a:xfrm>
                  <a:off x="4520" y="3233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orthofugal</a:t>
                  </a:r>
                </a:p>
              </p:txBody>
            </p:sp>
          </p:grpSp>
          <p:cxnSp>
            <p:nvCxnSpPr>
              <p:cNvPr id="102411" name="AutoShape 21"/>
              <p:cNvCxnSpPr>
                <a:cxnSpLocks noChangeShapeType="1"/>
                <a:stCxn id="102408" idx="2"/>
                <a:endCxn id="102413" idx="0"/>
              </p:cNvCxnSpPr>
              <p:nvPr/>
            </p:nvCxnSpPr>
            <p:spPr bwMode="auto">
              <a:xfrm rot="5400000">
                <a:off x="4039" y="2776"/>
                <a:ext cx="400" cy="513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2412" name="AutoShape 22"/>
              <p:cNvCxnSpPr>
                <a:cxnSpLocks noChangeShapeType="1"/>
                <a:stCxn id="102408" idx="2"/>
                <a:endCxn id="102414" idx="0"/>
              </p:cNvCxnSpPr>
              <p:nvPr/>
            </p:nvCxnSpPr>
            <p:spPr bwMode="auto">
              <a:xfrm rot="16200000" flipH="1">
                <a:off x="4529" y="2799"/>
                <a:ext cx="400" cy="467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grpSp>
          <p:nvGrpSpPr>
            <p:cNvPr id="102407" name="Group 23"/>
            <p:cNvGrpSpPr>
              <a:grpSpLocks/>
            </p:cNvGrpSpPr>
            <p:nvPr/>
          </p:nvGrpSpPr>
          <p:grpSpPr bwMode="auto">
            <a:xfrm>
              <a:off x="2644" y="1935"/>
              <a:ext cx="2690" cy="946"/>
              <a:chOff x="2644" y="1887"/>
              <a:chExt cx="2690" cy="946"/>
            </a:xfrm>
          </p:grpSpPr>
          <p:sp>
            <p:nvSpPr>
              <p:cNvPr id="102408" name="AutoShape 24"/>
              <p:cNvSpPr>
                <a:spLocks noChangeArrowheads="1"/>
              </p:cNvSpPr>
              <p:nvPr/>
            </p:nvSpPr>
            <p:spPr bwMode="auto">
              <a:xfrm>
                <a:off x="3656" y="2516"/>
                <a:ext cx="1678" cy="317"/>
              </a:xfrm>
              <a:prstGeom prst="flowChartProcess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2000"/>
                  <a:t>binokularen Wirkung</a:t>
                </a:r>
              </a:p>
            </p:txBody>
          </p:sp>
          <p:cxnSp>
            <p:nvCxnSpPr>
              <p:cNvPr id="102409" name="AutoShape 25"/>
              <p:cNvCxnSpPr>
                <a:cxnSpLocks noChangeShapeType="1"/>
                <a:stCxn id="66564" idx="3"/>
                <a:endCxn id="102408" idx="1"/>
              </p:cNvCxnSpPr>
              <p:nvPr/>
            </p:nvCxnSpPr>
            <p:spPr bwMode="auto">
              <a:xfrm>
                <a:off x="2644" y="1887"/>
                <a:ext cx="1012" cy="788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000" smtClean="0"/>
              <a:t>Klassifizierung von Fusionsreizen</a:t>
            </a:r>
            <a:endParaRPr kumimoji="0" lang="de-DE" smtClean="0"/>
          </a:p>
        </p:txBody>
      </p:sp>
      <p:sp>
        <p:nvSpPr>
          <p:cNvPr id="103427" name="AutoShape 26"/>
          <p:cNvSpPr>
            <a:spLocks noChangeArrowheads="1"/>
          </p:cNvSpPr>
          <p:nvPr/>
        </p:nvSpPr>
        <p:spPr bwMode="auto">
          <a:xfrm>
            <a:off x="1533525" y="2266950"/>
            <a:ext cx="2663825" cy="503238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/>
              <a:t>Benennung nach der</a:t>
            </a:r>
          </a:p>
        </p:txBody>
      </p:sp>
      <p:grpSp>
        <p:nvGrpSpPr>
          <p:cNvPr id="103428" name="Group 27"/>
          <p:cNvGrpSpPr>
            <a:grpSpLocks/>
          </p:cNvGrpSpPr>
          <p:nvPr/>
        </p:nvGrpSpPr>
        <p:grpSpPr bwMode="auto">
          <a:xfrm>
            <a:off x="600075" y="2519363"/>
            <a:ext cx="4533900" cy="2643187"/>
            <a:chOff x="378" y="1935"/>
            <a:chExt cx="2856" cy="1665"/>
          </a:xfrm>
        </p:grpSpPr>
        <p:grpSp>
          <p:nvGrpSpPr>
            <p:cNvPr id="103439" name="Group 28"/>
            <p:cNvGrpSpPr>
              <a:grpSpLocks/>
            </p:cNvGrpSpPr>
            <p:nvPr/>
          </p:nvGrpSpPr>
          <p:grpSpPr bwMode="auto">
            <a:xfrm>
              <a:off x="378" y="2880"/>
              <a:ext cx="2856" cy="720"/>
              <a:chOff x="378" y="2832"/>
              <a:chExt cx="2856" cy="720"/>
            </a:xfrm>
          </p:grpSpPr>
          <p:grpSp>
            <p:nvGrpSpPr>
              <p:cNvPr id="103442" name="Group 29"/>
              <p:cNvGrpSpPr>
                <a:grpSpLocks/>
              </p:cNvGrpSpPr>
              <p:nvPr/>
            </p:nvGrpSpPr>
            <p:grpSpPr bwMode="auto">
              <a:xfrm>
                <a:off x="378" y="3235"/>
                <a:ext cx="2856" cy="317"/>
                <a:chOff x="378" y="3235"/>
                <a:chExt cx="2856" cy="317"/>
              </a:xfrm>
            </p:grpSpPr>
            <p:sp>
              <p:nvSpPr>
                <p:cNvPr id="103446" name="AutoShape 30"/>
                <p:cNvSpPr>
                  <a:spLocks noChangeArrowheads="1"/>
                </p:cNvSpPr>
                <p:nvPr/>
              </p:nvSpPr>
              <p:spPr bwMode="auto">
                <a:xfrm>
                  <a:off x="1362" y="3235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parazentral</a:t>
                  </a:r>
                </a:p>
              </p:txBody>
            </p:sp>
            <p:sp>
              <p:nvSpPr>
                <p:cNvPr id="103447" name="AutoShape 31"/>
                <p:cNvSpPr>
                  <a:spLocks noChangeArrowheads="1"/>
                </p:cNvSpPr>
                <p:nvPr/>
              </p:nvSpPr>
              <p:spPr bwMode="auto">
                <a:xfrm>
                  <a:off x="378" y="3235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zentral</a:t>
                  </a:r>
                </a:p>
              </p:txBody>
            </p:sp>
            <p:sp>
              <p:nvSpPr>
                <p:cNvPr id="103448" name="AutoShape 32"/>
                <p:cNvSpPr>
                  <a:spLocks noChangeArrowheads="1"/>
                </p:cNvSpPr>
                <p:nvPr/>
              </p:nvSpPr>
              <p:spPr bwMode="auto">
                <a:xfrm>
                  <a:off x="2350" y="3235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peripher</a:t>
                  </a:r>
                </a:p>
              </p:txBody>
            </p:sp>
          </p:grpSp>
          <p:cxnSp>
            <p:nvCxnSpPr>
              <p:cNvPr id="103443" name="AutoShape 33"/>
              <p:cNvCxnSpPr>
                <a:cxnSpLocks noChangeShapeType="1"/>
                <a:stCxn id="103440" idx="2"/>
                <a:endCxn id="103448" idx="0"/>
              </p:cNvCxnSpPr>
              <p:nvPr/>
            </p:nvCxnSpPr>
            <p:spPr bwMode="auto">
              <a:xfrm rot="16200000" flipH="1">
                <a:off x="2097" y="2540"/>
                <a:ext cx="403" cy="987"/>
              </a:xfrm>
              <a:prstGeom prst="bentConnector3">
                <a:avLst>
                  <a:gd name="adj1" fmla="val 4987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3444" name="AutoShape 34"/>
              <p:cNvCxnSpPr>
                <a:cxnSpLocks noChangeShapeType="1"/>
                <a:stCxn id="103440" idx="2"/>
                <a:endCxn id="103447" idx="0"/>
              </p:cNvCxnSpPr>
              <p:nvPr/>
            </p:nvCxnSpPr>
            <p:spPr bwMode="auto">
              <a:xfrm rot="5400000">
                <a:off x="1111" y="2541"/>
                <a:ext cx="403" cy="985"/>
              </a:xfrm>
              <a:prstGeom prst="bentConnector3">
                <a:avLst>
                  <a:gd name="adj1" fmla="val 4987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3445" name="AutoShape 35"/>
              <p:cNvCxnSpPr>
                <a:cxnSpLocks noChangeShapeType="1"/>
                <a:stCxn id="103440" idx="2"/>
                <a:endCxn id="103446" idx="0"/>
              </p:cNvCxnSpPr>
              <p:nvPr/>
            </p:nvCxnSpPr>
            <p:spPr bwMode="auto">
              <a:xfrm flipH="1">
                <a:off x="1804" y="2832"/>
                <a:ext cx="1" cy="40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03440" name="AutoShape 36"/>
            <p:cNvSpPr>
              <a:spLocks noChangeArrowheads="1"/>
            </p:cNvSpPr>
            <p:nvPr/>
          </p:nvSpPr>
          <p:spPr bwMode="auto">
            <a:xfrm>
              <a:off x="966" y="2563"/>
              <a:ext cx="1678" cy="317"/>
            </a:xfrm>
            <a:prstGeom prst="flowChartProcess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/>
                <a:t>Lage im Gesichtsfeld</a:t>
              </a:r>
            </a:p>
          </p:txBody>
        </p:sp>
        <p:cxnSp>
          <p:nvCxnSpPr>
            <p:cNvPr id="103441" name="AutoShape 37"/>
            <p:cNvCxnSpPr>
              <a:cxnSpLocks noChangeShapeType="1"/>
              <a:stCxn id="103427" idx="3"/>
              <a:endCxn id="103440" idx="1"/>
            </p:cNvCxnSpPr>
            <p:nvPr/>
          </p:nvCxnSpPr>
          <p:spPr bwMode="auto">
            <a:xfrm flipH="1">
              <a:off x="966" y="1935"/>
              <a:ext cx="1678" cy="787"/>
            </a:xfrm>
            <a:prstGeom prst="bentConnector5">
              <a:avLst>
                <a:gd name="adj1" fmla="val -8583"/>
                <a:gd name="adj2" fmla="val 49935"/>
                <a:gd name="adj3" fmla="val 1085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3429" name="Group 38"/>
          <p:cNvGrpSpPr>
            <a:grpSpLocks/>
          </p:cNvGrpSpPr>
          <p:nvPr/>
        </p:nvGrpSpPr>
        <p:grpSpPr bwMode="auto">
          <a:xfrm>
            <a:off x="4197350" y="2519363"/>
            <a:ext cx="4381500" cy="2640012"/>
            <a:chOff x="2644" y="1935"/>
            <a:chExt cx="2760" cy="1663"/>
          </a:xfrm>
        </p:grpSpPr>
        <p:grpSp>
          <p:nvGrpSpPr>
            <p:cNvPr id="103430" name="Group 39"/>
            <p:cNvGrpSpPr>
              <a:grpSpLocks/>
            </p:cNvGrpSpPr>
            <p:nvPr/>
          </p:nvGrpSpPr>
          <p:grpSpPr bwMode="auto">
            <a:xfrm>
              <a:off x="3540" y="2881"/>
              <a:ext cx="1864" cy="717"/>
              <a:chOff x="3540" y="2833"/>
              <a:chExt cx="1864" cy="717"/>
            </a:xfrm>
          </p:grpSpPr>
          <p:grpSp>
            <p:nvGrpSpPr>
              <p:cNvPr id="103434" name="Group 40"/>
              <p:cNvGrpSpPr>
                <a:grpSpLocks/>
              </p:cNvGrpSpPr>
              <p:nvPr/>
            </p:nvGrpSpPr>
            <p:grpSpPr bwMode="auto">
              <a:xfrm>
                <a:off x="3540" y="3233"/>
                <a:ext cx="1864" cy="317"/>
                <a:chOff x="3540" y="3233"/>
                <a:chExt cx="1864" cy="317"/>
              </a:xfrm>
            </p:grpSpPr>
            <p:sp>
              <p:nvSpPr>
                <p:cNvPr id="103437" name="AutoShape 41"/>
                <p:cNvSpPr>
                  <a:spLocks noChangeArrowheads="1"/>
                </p:cNvSpPr>
                <p:nvPr/>
              </p:nvSpPr>
              <p:spPr bwMode="auto">
                <a:xfrm>
                  <a:off x="3540" y="3233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orthopetal</a:t>
                  </a:r>
                </a:p>
              </p:txBody>
            </p:sp>
            <p:sp>
              <p:nvSpPr>
                <p:cNvPr id="103438" name="AutoShape 42"/>
                <p:cNvSpPr>
                  <a:spLocks noChangeArrowheads="1"/>
                </p:cNvSpPr>
                <p:nvPr/>
              </p:nvSpPr>
              <p:spPr bwMode="auto">
                <a:xfrm>
                  <a:off x="4520" y="3233"/>
                  <a:ext cx="884" cy="317"/>
                </a:xfrm>
                <a:prstGeom prst="flowChartProcess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sz="2000"/>
                    <a:t>orthofugal</a:t>
                  </a:r>
                </a:p>
              </p:txBody>
            </p:sp>
          </p:grpSp>
          <p:cxnSp>
            <p:nvCxnSpPr>
              <p:cNvPr id="103435" name="AutoShape 43"/>
              <p:cNvCxnSpPr>
                <a:cxnSpLocks noChangeShapeType="1"/>
                <a:stCxn id="103432" idx="2"/>
                <a:endCxn id="103437" idx="0"/>
              </p:cNvCxnSpPr>
              <p:nvPr/>
            </p:nvCxnSpPr>
            <p:spPr bwMode="auto">
              <a:xfrm rot="5400000">
                <a:off x="4039" y="2776"/>
                <a:ext cx="400" cy="513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3436" name="AutoShape 44"/>
              <p:cNvCxnSpPr>
                <a:cxnSpLocks noChangeShapeType="1"/>
                <a:stCxn id="103432" idx="2"/>
                <a:endCxn id="103438" idx="0"/>
              </p:cNvCxnSpPr>
              <p:nvPr/>
            </p:nvCxnSpPr>
            <p:spPr bwMode="auto">
              <a:xfrm rot="16200000" flipH="1">
                <a:off x="4529" y="2799"/>
                <a:ext cx="400" cy="467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</p:grpSp>
        <p:grpSp>
          <p:nvGrpSpPr>
            <p:cNvPr id="103431" name="Group 45"/>
            <p:cNvGrpSpPr>
              <a:grpSpLocks/>
            </p:cNvGrpSpPr>
            <p:nvPr/>
          </p:nvGrpSpPr>
          <p:grpSpPr bwMode="auto">
            <a:xfrm>
              <a:off x="2644" y="1935"/>
              <a:ext cx="2690" cy="946"/>
              <a:chOff x="2644" y="1887"/>
              <a:chExt cx="2690" cy="946"/>
            </a:xfrm>
          </p:grpSpPr>
          <p:sp>
            <p:nvSpPr>
              <p:cNvPr id="103432" name="AutoShape 46"/>
              <p:cNvSpPr>
                <a:spLocks noChangeArrowheads="1"/>
              </p:cNvSpPr>
              <p:nvPr/>
            </p:nvSpPr>
            <p:spPr bwMode="auto">
              <a:xfrm>
                <a:off x="3656" y="2516"/>
                <a:ext cx="1678" cy="317"/>
              </a:xfrm>
              <a:prstGeom prst="flowChartProcess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2000"/>
                  <a:t>binokularen Wirkung</a:t>
                </a:r>
              </a:p>
            </p:txBody>
          </p:sp>
          <p:cxnSp>
            <p:nvCxnSpPr>
              <p:cNvPr id="103433" name="AutoShape 47"/>
              <p:cNvCxnSpPr>
                <a:cxnSpLocks noChangeShapeType="1"/>
                <a:stCxn id="103427" idx="3"/>
                <a:endCxn id="103432" idx="1"/>
              </p:cNvCxnSpPr>
              <p:nvPr/>
            </p:nvCxnSpPr>
            <p:spPr bwMode="auto">
              <a:xfrm>
                <a:off x="2644" y="1887"/>
                <a:ext cx="1012" cy="788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Modernes Portrait">
  <a:themeElements>
    <a:clrScheme name="Modernes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E574E"/>
    </a:lt2>
    <a:accent1>
      <a:srgbClr val="FFFF66"/>
    </a:accent1>
    <a:accent2>
      <a:srgbClr val="FFCC00"/>
    </a:accent2>
    <a:accent3>
      <a:srgbClr val="FFFFFF"/>
    </a:accent3>
    <a:accent4>
      <a:srgbClr val="000000"/>
    </a:accent4>
    <a:accent5>
      <a:srgbClr val="FFFFB8"/>
    </a:accent5>
    <a:accent6>
      <a:srgbClr val="E7B900"/>
    </a:accent6>
    <a:hlink>
      <a:srgbClr val="996633"/>
    </a:hlink>
    <a:folHlink>
      <a:srgbClr val="808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E574E"/>
    </a:lt2>
    <a:accent1>
      <a:srgbClr val="FFFF66"/>
    </a:accent1>
    <a:accent2>
      <a:srgbClr val="FFCC00"/>
    </a:accent2>
    <a:accent3>
      <a:srgbClr val="FFFFFF"/>
    </a:accent3>
    <a:accent4>
      <a:srgbClr val="000000"/>
    </a:accent4>
    <a:accent5>
      <a:srgbClr val="FFFFB8"/>
    </a:accent5>
    <a:accent6>
      <a:srgbClr val="E7B900"/>
    </a:accent6>
    <a:hlink>
      <a:srgbClr val="996633"/>
    </a:hlink>
    <a:folHlink>
      <a:srgbClr val="80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Office\Vorlagen\Präsentationsdesigns\Modernes Portrait.pot</Template>
  <TotalTime>0</TotalTime>
  <Words>7629</Words>
  <Application>Microsoft Office PowerPoint</Application>
  <PresentationFormat>Bildschirmpräsentation (4:3)</PresentationFormat>
  <Paragraphs>3174</Paragraphs>
  <Slides>367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367</vt:i4>
      </vt:variant>
    </vt:vector>
  </HeadingPairs>
  <TitlesOfParts>
    <vt:vector size="378" baseType="lpstr">
      <vt:lpstr>Tahoma</vt:lpstr>
      <vt:lpstr>Arial</vt:lpstr>
      <vt:lpstr>Arial Black</vt:lpstr>
      <vt:lpstr>Monotype Sorts</vt:lpstr>
      <vt:lpstr>Times New Roman</vt:lpstr>
      <vt:lpstr>Webdings</vt:lpstr>
      <vt:lpstr>Courier</vt:lpstr>
      <vt:lpstr>Book Antiqua</vt:lpstr>
      <vt:lpstr>Modernes Portrait</vt:lpstr>
      <vt:lpstr>Microsoft Clip Gallery</vt:lpstr>
      <vt:lpstr>Microsoft Word-Dokument</vt:lpstr>
      <vt:lpstr>Die vollständige MKH</vt:lpstr>
      <vt:lpstr>Liebe Freunde der  Binokularen Vollkorrektion !</vt:lpstr>
      <vt:lpstr>Die vollständige MKH</vt:lpstr>
      <vt:lpstr>Die vollständige MKH</vt:lpstr>
      <vt:lpstr>Informationen zum Seminar</vt:lpstr>
      <vt:lpstr>Gliederung Teil I</vt:lpstr>
      <vt:lpstr>Gliederung Teil I</vt:lpstr>
      <vt:lpstr>Begriffe</vt:lpstr>
      <vt:lpstr>Begriffe</vt:lpstr>
      <vt:lpstr>Begriffe Vergenzstellung</vt:lpstr>
      <vt:lpstr>Begriffe</vt:lpstr>
      <vt:lpstr>Begriffe Vergenz-Ruhestellung</vt:lpstr>
      <vt:lpstr>Begriffe</vt:lpstr>
      <vt:lpstr>Begriffe Vergenz-Orthostellung</vt:lpstr>
      <vt:lpstr>Begriffe</vt:lpstr>
      <vt:lpstr>Begriffe Vergenz-Fehlstellung</vt:lpstr>
      <vt:lpstr>Begriffe</vt:lpstr>
      <vt:lpstr>Begriffe Vergenz-Arbeitsstellung</vt:lpstr>
      <vt:lpstr>Begriffe</vt:lpstr>
      <vt:lpstr>Begriffe Ruhestellungsfehler</vt:lpstr>
      <vt:lpstr>Begriffe</vt:lpstr>
      <vt:lpstr>Begriffe Strabismus</vt:lpstr>
      <vt:lpstr>Strabismus</vt:lpstr>
      <vt:lpstr>Strabismus</vt:lpstr>
      <vt:lpstr>Begriffe Strabismus</vt:lpstr>
      <vt:lpstr>Begriffe Strabismus</vt:lpstr>
      <vt:lpstr>Begriffe</vt:lpstr>
      <vt:lpstr>Begriffe Heterophorie</vt:lpstr>
      <vt:lpstr>Heterophorie</vt:lpstr>
      <vt:lpstr>Heterophorie</vt:lpstr>
      <vt:lpstr>Heterophorie</vt:lpstr>
      <vt:lpstr>Begriffe Heterophorie</vt:lpstr>
      <vt:lpstr>Begriffe</vt:lpstr>
      <vt:lpstr>Begriffe Winkelfehlsichtigkeit </vt:lpstr>
      <vt:lpstr>Begriffe Messung WF / Heterophorie</vt:lpstr>
      <vt:lpstr>Begriffe Messung WF / Heterophorie</vt:lpstr>
      <vt:lpstr>Begriffe</vt:lpstr>
      <vt:lpstr>Begriffe Ruhestellungsfehler Diagramm</vt:lpstr>
      <vt:lpstr>Übrigens ... Messung WF / Heterophorie</vt:lpstr>
      <vt:lpstr>Gliederung Teil I</vt:lpstr>
      <vt:lpstr>Gliederung Teil I</vt:lpstr>
      <vt:lpstr>Kompensation und Anpassung bei WF</vt:lpstr>
      <vt:lpstr>Kompensation und Anpassung bei WF</vt:lpstr>
      <vt:lpstr>Winkelfehlsichtigkeit</vt:lpstr>
      <vt:lpstr>Winkelfehlsichtigkeit</vt:lpstr>
      <vt:lpstr>Volle motorische Kompensation</vt:lpstr>
      <vt:lpstr>Kompensation und Anpassung bei WF</vt:lpstr>
      <vt:lpstr>Einschub: Begriffe ...</vt:lpstr>
      <vt:lpstr>Einschub: Begriffe ...</vt:lpstr>
      <vt:lpstr>Einschub: Begriffe ... Richtungswert</vt:lpstr>
      <vt:lpstr>Einschub: Begriffe ...</vt:lpstr>
      <vt:lpstr>Einschub: Begriffe ... Korrespondenz</vt:lpstr>
      <vt:lpstr>Einschub: Begriffe ...</vt:lpstr>
      <vt:lpstr>Einschub: Begriffe ... Korrespondenzzentrum</vt:lpstr>
      <vt:lpstr>Genug der Begriffe ...</vt:lpstr>
      <vt:lpstr>Kompensation und Anpassung bei WF</vt:lpstr>
      <vt:lpstr>Zur Erinnerung:  Volle motorische Kompensation</vt:lpstr>
      <vt:lpstr>Fixationsdisparation 1. Art</vt:lpstr>
      <vt:lpstr>Fixationsdisparation 1. Art</vt:lpstr>
      <vt:lpstr>Sensorische Anpassung bei FD</vt:lpstr>
      <vt:lpstr>Kompensation und Anpassung bei WF</vt:lpstr>
      <vt:lpstr>Zur Erinnerung: Fixationsdisparation 1. Art</vt:lpstr>
      <vt:lpstr>Fixationsdisparation 1. Art</vt:lpstr>
      <vt:lpstr>Fixationsdisparation 2. Art</vt:lpstr>
      <vt:lpstr>Sensorische Anpassung bei FD</vt:lpstr>
      <vt:lpstr>Sensorische Anpassung bei FD</vt:lpstr>
      <vt:lpstr>Sensorische Anpassung bei FD</vt:lpstr>
      <vt:lpstr>Sensorische Anpassung bei FD</vt:lpstr>
      <vt:lpstr>Kompensation und Anpassung bei WF</vt:lpstr>
      <vt:lpstr>Lebenslauf einer WF am Beispiel einer Eso-WF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Folie 83</vt:lpstr>
      <vt:lpstr>Gliederung Teil I</vt:lpstr>
      <vt:lpstr>Gliederung Teil I</vt:lpstr>
      <vt:lpstr>Zunächst wieder einige Begriffe ...</vt:lpstr>
      <vt:lpstr>Zunächst wieder einige Begriffe ...</vt:lpstr>
      <vt:lpstr>Zunächst wieder einige Begriffe ...</vt:lpstr>
      <vt:lpstr>Zunächst wieder einige Begriffe ...</vt:lpstr>
      <vt:lpstr>Zunächst wieder einige Begriffe ...</vt:lpstr>
      <vt:lpstr>Zunächst wieder einige Begriffe ...</vt:lpstr>
      <vt:lpstr>Zunächst wieder einige Begriffe ...</vt:lpstr>
      <vt:lpstr>Zunächst wieder einige Begriffe ...</vt:lpstr>
      <vt:lpstr>Zunächst wieder einige Begriffe ...</vt:lpstr>
      <vt:lpstr>Zunächst wieder einige Begriffe ...</vt:lpstr>
      <vt:lpstr>Zunächst wieder einige Begriffe ...</vt:lpstr>
      <vt:lpstr>Und nun ...</vt:lpstr>
      <vt:lpstr>Klassifizierung von Fusionsreizen</vt:lpstr>
      <vt:lpstr>Klassifizierung von Fusionsreizen</vt:lpstr>
      <vt:lpstr>Benennung von Fusionsreizen nach ihrer Lage im Gesichtsfeld</vt:lpstr>
      <vt:lpstr>Benennung von Fusionsreizen nach ihrer Lage im Gesichtsfeld</vt:lpstr>
      <vt:lpstr>Benennung von Fusionsreizen nach ihrer binokularen Wirkung</vt:lpstr>
      <vt:lpstr>Benennung von Fusionsreizen nach ihrer binokularen Wirkung</vt:lpstr>
      <vt:lpstr>Fusionsreize in den MKH-Testen  beim Blick auf die Testmitte</vt:lpstr>
      <vt:lpstr>Folie 105</vt:lpstr>
      <vt:lpstr>Gliederung Teil I</vt:lpstr>
      <vt:lpstr>Gliederung Teil I</vt:lpstr>
      <vt:lpstr>Refraktionsbestimmung</vt:lpstr>
      <vt:lpstr>Refraktionsbestimmung</vt:lpstr>
      <vt:lpstr>Gliederung Teil I</vt:lpstr>
      <vt:lpstr>Gliederung Teil I</vt:lpstr>
      <vt:lpstr>Übergang von der Refraktionsbestimmung  zur WF-Bestimmung</vt:lpstr>
      <vt:lpstr>Gliederung Teil I</vt:lpstr>
      <vt:lpstr>Übrigens ...</vt:lpstr>
      <vt:lpstr>Folie 115</vt:lpstr>
      <vt:lpstr>Immer treffsicher mit der MKH </vt:lpstr>
      <vt:lpstr>Die fast vollständige MKH</vt:lpstr>
      <vt:lpstr>Gliederung Teil II</vt:lpstr>
      <vt:lpstr>Gliederung Teil II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Zur Erinnerung: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Kreuztest</vt:lpstr>
      <vt:lpstr>Kreuztest ohne Prisma</vt:lpstr>
      <vt:lpstr>Kreuztest mit 'Nullstellungs-Prisma'</vt:lpstr>
      <vt:lpstr>Kreuztest mit ‚Nullstellungs-Prisma‘</vt:lpstr>
      <vt:lpstr>Beispiel: Eso-WF 8 cm/m mit FD  Ergebnis am Kreuztest</vt:lpstr>
      <vt:lpstr>Beispiel: Eso-WF 8 cm/m mit FD  Ergebnis am Kreuztest</vt:lpstr>
      <vt:lpstr>Kreuztest</vt:lpstr>
      <vt:lpstr>Gliederung Teil II</vt:lpstr>
      <vt:lpstr>Gliederung Teil II</vt:lpstr>
      <vt:lpstr>Zeigertest</vt:lpstr>
      <vt:lpstr>Zeigertest</vt:lpstr>
      <vt:lpstr>Zeigertest</vt:lpstr>
      <vt:lpstr>Zeigertest</vt:lpstr>
      <vt:lpstr>Zeigertest</vt:lpstr>
      <vt:lpstr>Zeigertest</vt:lpstr>
      <vt:lpstr>Zeigertest</vt:lpstr>
      <vt:lpstr>Zeigertest</vt:lpstr>
      <vt:lpstr>Zeigertest Funktionsweise </vt:lpstr>
      <vt:lpstr>Zeigertest Funktionsweise </vt:lpstr>
      <vt:lpstr>Zeigertest Funktionsweise </vt:lpstr>
      <vt:lpstr>Zeigertest</vt:lpstr>
      <vt:lpstr>Zeigertest</vt:lpstr>
      <vt:lpstr>Zeigertest</vt:lpstr>
      <vt:lpstr>Zeigertest</vt:lpstr>
      <vt:lpstr>Zeigertest</vt:lpstr>
      <vt:lpstr>Zeigertest</vt:lpstr>
      <vt:lpstr>Zeigertest</vt:lpstr>
      <vt:lpstr>Zeigertest</vt:lpstr>
      <vt:lpstr>Zeigertest</vt:lpstr>
      <vt:lpstr>Zeigertest mit Kreuztest-Nullstellungs-Prisma</vt:lpstr>
      <vt:lpstr>Zeigertest mit Nullstellungs-Prisma</vt:lpstr>
      <vt:lpstr>Zeigertest mit Nullstellungs-Prisma</vt:lpstr>
      <vt:lpstr>Beispiel: Eso-WF 8 cm/m mit FD  Ergebnis am Zeigertest</vt:lpstr>
      <vt:lpstr>Beispiel: Eso-WF 8 cm/m mit FD  Ergebnis am Zeigertest</vt:lpstr>
      <vt:lpstr>Zeigertest</vt:lpstr>
      <vt:lpstr>Gliederung Teil II</vt:lpstr>
      <vt:lpstr>Gliederung Teil II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 Funktionsweise </vt:lpstr>
      <vt:lpstr>Doppelzeigertest Funktionsweise 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Doppelzeigertest</vt:lpstr>
      <vt:lpstr>Gliederung Teil II</vt:lpstr>
      <vt:lpstr>Gliederung Teil II</vt:lpstr>
      <vt:lpstr>Hakentest</vt:lpstr>
      <vt:lpstr>Hakentest</vt:lpstr>
      <vt:lpstr>Hakentest</vt:lpstr>
      <vt:lpstr>Hakentest</vt:lpstr>
      <vt:lpstr>Hakentest</vt:lpstr>
      <vt:lpstr>Hakentest</vt:lpstr>
      <vt:lpstr>Hakentest</vt:lpstr>
      <vt:lpstr>Hakentest</vt:lpstr>
      <vt:lpstr>Hakentest</vt:lpstr>
      <vt:lpstr>Hakentest Funktionsweise </vt:lpstr>
      <vt:lpstr>Hakentest Funktionsweise </vt:lpstr>
      <vt:lpstr>Hakentest</vt:lpstr>
      <vt:lpstr>Hakentest</vt:lpstr>
      <vt:lpstr>Hakentest</vt:lpstr>
      <vt:lpstr>Hakentest</vt:lpstr>
      <vt:lpstr>Hakentest</vt:lpstr>
      <vt:lpstr>Hakentest</vt:lpstr>
      <vt:lpstr>Hakentest</vt:lpstr>
      <vt:lpstr>Hakentest Funktionsweise </vt:lpstr>
      <vt:lpstr>Hakentest Funktionsweise </vt:lpstr>
      <vt:lpstr>Hakentest</vt:lpstr>
      <vt:lpstr>Hakentest</vt:lpstr>
      <vt:lpstr>Gliederung Teil II</vt:lpstr>
      <vt:lpstr>Übung macht den Meister</vt:lpstr>
      <vt:lpstr>Gliederung Teil II</vt:lpstr>
      <vt:lpstr>Einschub ...</vt:lpstr>
      <vt:lpstr>Stereosehen</vt:lpstr>
      <vt:lpstr>Stereosehen</vt:lpstr>
      <vt:lpstr>Stereosehen</vt:lpstr>
      <vt:lpstr>Stereosehen</vt:lpstr>
      <vt:lpstr>Stereosehen</vt:lpstr>
      <vt:lpstr>Stereotest</vt:lpstr>
      <vt:lpstr>Stereotest</vt:lpstr>
      <vt:lpstr>Stereotest</vt:lpstr>
      <vt:lpstr>Stereotest</vt:lpstr>
      <vt:lpstr>Stereotest</vt:lpstr>
      <vt:lpstr>Stereotest</vt:lpstr>
      <vt:lpstr>Stereotest</vt:lpstr>
      <vt:lpstr>Stereotest</vt:lpstr>
      <vt:lpstr>Stereotest</vt:lpstr>
      <vt:lpstr>Stereotest</vt:lpstr>
      <vt:lpstr>Stereotest</vt:lpstr>
      <vt:lpstr>Stereotest</vt:lpstr>
      <vt:lpstr>Einschub ...</vt:lpstr>
      <vt:lpstr>Einschub ...</vt:lpstr>
      <vt:lpstr>Einschub ...</vt:lpstr>
      <vt:lpstr>Motorische Nachfusion als Ursache der  Stereo-Verzögerung am Beispiel einer Exo-WF</vt:lpstr>
      <vt:lpstr>Motorische Nachfusion als Ursache der  Stereo-Verzögerung</vt:lpstr>
      <vt:lpstr>Motorische Nachfusion als Ursache der  Stereo-Verzögerung</vt:lpstr>
      <vt:lpstr>Korrektionsregeln bei Nachverzögerung </vt:lpstr>
      <vt:lpstr>Stereotest</vt:lpstr>
      <vt:lpstr>Beispiel: Eso-WF 8 cm/m mit FD II/3 Ergebnis am Stereotest</vt:lpstr>
      <vt:lpstr>Beispiel: Eso-WF 8 cm/m mit FD II/3 Ergebnis am Stereotest</vt:lpstr>
      <vt:lpstr>Stereotest</vt:lpstr>
      <vt:lpstr>Gliederung Teil II</vt:lpstr>
      <vt:lpstr>Gliederung Teil II</vt:lpstr>
      <vt:lpstr>Einschub: Begriffe ...</vt:lpstr>
      <vt:lpstr>Einschub: Begriffe ...</vt:lpstr>
      <vt:lpstr>Einschub: Begriffe ...</vt:lpstr>
      <vt:lpstr>Einschub: Begriffe ...</vt:lpstr>
      <vt:lpstr>Einschub: Begriffe ...</vt:lpstr>
      <vt:lpstr>Einschub: Begriffe ...</vt:lpstr>
      <vt:lpstr>Einschub: Begriffe ...</vt:lpstr>
      <vt:lpstr>Einschub: Begriffe ...</vt:lpstr>
      <vt:lpstr>Valenztest</vt:lpstr>
      <vt:lpstr>Valenztest</vt:lpstr>
      <vt:lpstr>Valenztest</vt:lpstr>
      <vt:lpstr>Valenztest</vt:lpstr>
      <vt:lpstr>Valenztest</vt:lpstr>
      <vt:lpstr>Valenztest</vt:lpstr>
      <vt:lpstr>Valenztest</vt:lpstr>
      <vt:lpstr>Valenztest</vt:lpstr>
      <vt:lpstr>Valenztest</vt:lpstr>
      <vt:lpstr>Valenztest</vt:lpstr>
      <vt:lpstr>Valenztest</vt:lpstr>
      <vt:lpstr>Valenztest</vt:lpstr>
      <vt:lpstr>Korrektionsregeln bei Prävalenz </vt:lpstr>
      <vt:lpstr>Valenztest</vt:lpstr>
      <vt:lpstr>Beispiel: Eso-WF 8 cm/m mit FD II/3 Ergebnis am Valenztest</vt:lpstr>
      <vt:lpstr>Beispiel: Eso-WF 8 cm/m mit FD II/3 Ergebnis am Valenztest</vt:lpstr>
      <vt:lpstr>Valenztest</vt:lpstr>
      <vt:lpstr>Gliederung Teil II</vt:lpstr>
      <vt:lpstr>Gliederung Teil II</vt:lpstr>
      <vt:lpstr>Differenzierter Stereotest, fünfreihig</vt:lpstr>
      <vt:lpstr>Differenzierter Stereotest, fünfreihig</vt:lpstr>
      <vt:lpstr>Differenzierter Stereotest, fünfreihig</vt:lpstr>
      <vt:lpstr>Differenzierter Stereotest, fünfreihig</vt:lpstr>
      <vt:lpstr>Differenzierter Stereotest, fünfreihig</vt:lpstr>
      <vt:lpstr>Einschub ...</vt:lpstr>
      <vt:lpstr>Korrektionsregeln bei Spontanverzögerung </vt:lpstr>
      <vt:lpstr>Gliederung Teil II</vt:lpstr>
      <vt:lpstr>Gliederung Teil II</vt:lpstr>
      <vt:lpstr>Cowentest</vt:lpstr>
      <vt:lpstr>Cowentest</vt:lpstr>
      <vt:lpstr>Cowentest</vt:lpstr>
      <vt:lpstr>Cowentest</vt:lpstr>
      <vt:lpstr>Cowentest</vt:lpstr>
      <vt:lpstr>Cowentest</vt:lpstr>
      <vt:lpstr>Cowentest</vt:lpstr>
      <vt:lpstr>Cowentest</vt:lpstr>
      <vt:lpstr>Gliederung Teil II</vt:lpstr>
      <vt:lpstr>Übung macht den Meister</vt:lpstr>
      <vt:lpstr>Die fast vollständige MKH</vt:lpstr>
      <vt:lpstr>Gliederung Teil III</vt:lpstr>
      <vt:lpstr>Gliederung Teil III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Die Anwendung der Stereo-Regeln</vt:lpstr>
      <vt:lpstr>Gliederung Teil III</vt:lpstr>
      <vt:lpstr>Gliederung Teil III</vt:lpstr>
      <vt:lpstr>Erkennen der Stadien von Kompensation und Anpassung bei Winkelfehlsichtigkeit</vt:lpstr>
      <vt:lpstr>Erkennen der Stadien von Kompensation und Anpassung bei Winkelfehlsichtigkeit</vt:lpstr>
      <vt:lpstr>Erkennen der Arten von  junger Fixationsdisparation</vt:lpstr>
      <vt:lpstr>Erkennen der Arten von  junger Fixationsdisparation</vt:lpstr>
      <vt:lpstr>Erkennen der Arten von  alter Fixationsdisparation</vt:lpstr>
      <vt:lpstr>Erkennen der Arten von  alter Fixationsdisparation</vt:lpstr>
      <vt:lpstr>Gliederung Teil III</vt:lpstr>
      <vt:lpstr>Gliederung Teil III</vt:lpstr>
      <vt:lpstr>Das normale Binokularsehen</vt:lpstr>
      <vt:lpstr>Das normale Binokularsehen</vt:lpstr>
      <vt:lpstr>Das normale Binokularsehen</vt:lpstr>
      <vt:lpstr>Das normale Binokularsehen</vt:lpstr>
      <vt:lpstr>Das normale Binokularsehen</vt:lpstr>
      <vt:lpstr>Das normale Binokularsehen</vt:lpstr>
      <vt:lpstr>Gliederung Teil III</vt:lpstr>
      <vt:lpstr>Gliederung Teil III</vt:lpstr>
      <vt:lpstr>Gliederung Teil III</vt:lpstr>
      <vt:lpstr>H. Goersch und R. Krüger sagen Ihnen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vollständige MKH</dc:title>
  <dc:creator>Ralph Krüger</dc:creator>
  <cp:lastModifiedBy>Helmut</cp:lastModifiedBy>
  <cp:revision>260</cp:revision>
  <dcterms:created xsi:type="dcterms:W3CDTF">1999-04-29T19:32:47Z</dcterms:created>
  <dcterms:modified xsi:type="dcterms:W3CDTF">2016-02-10T19:34:39Z</dcterms:modified>
</cp:coreProperties>
</file>