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63" r:id="rId2"/>
    <p:sldId id="265" r:id="rId3"/>
    <p:sldId id="266" r:id="rId4"/>
    <p:sldId id="296" r:id="rId5"/>
    <p:sldId id="276" r:id="rId6"/>
    <p:sldId id="279" r:id="rId7"/>
    <p:sldId id="278" r:id="rId8"/>
    <p:sldId id="291" r:id="rId9"/>
    <p:sldId id="297" r:id="rId10"/>
    <p:sldId id="281" r:id="rId11"/>
    <p:sldId id="269" r:id="rId12"/>
    <p:sldId id="283" r:id="rId13"/>
    <p:sldId id="282" r:id="rId14"/>
    <p:sldId id="305" r:id="rId15"/>
    <p:sldId id="270" r:id="rId16"/>
    <p:sldId id="292" r:id="rId17"/>
    <p:sldId id="293" r:id="rId18"/>
    <p:sldId id="294" r:id="rId19"/>
    <p:sldId id="295" r:id="rId20"/>
    <p:sldId id="301" r:id="rId21"/>
    <p:sldId id="302" r:id="rId22"/>
    <p:sldId id="286" r:id="rId23"/>
    <p:sldId id="315" r:id="rId24"/>
    <p:sldId id="273" r:id="rId25"/>
    <p:sldId id="310" r:id="rId26"/>
    <p:sldId id="322" r:id="rId27"/>
    <p:sldId id="317" r:id="rId28"/>
    <p:sldId id="274" r:id="rId29"/>
    <p:sldId id="313" r:id="rId30"/>
    <p:sldId id="318" r:id="rId31"/>
    <p:sldId id="288" r:id="rId32"/>
  </p:sldIdLst>
  <p:sldSz cx="9144000" cy="6858000" type="screen4x3"/>
  <p:notesSz cx="6858000" cy="9144000"/>
  <p:custDataLst>
    <p:tags r:id="rId3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CC00"/>
    <a:srgbClr val="CC6600"/>
    <a:srgbClr val="996633"/>
    <a:srgbClr val="993300"/>
    <a:srgbClr val="FFCC99"/>
    <a:srgbClr val="9999FF"/>
    <a:srgbClr val="FFFF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1488"/>
        <p:guide orient="horz" pos="2548"/>
        <p:guide orient="horz" pos="3696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5" d="100"/>
          <a:sy n="45" d="100"/>
        </p:scale>
        <p:origin x="-1445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r>
              <a:rPr lang="de-DE"/>
              <a:t>Dr. Helmut Goersch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fld id="{52EA7680-07CD-4ABE-A5BC-22DF4166DC85}" type="datetime1">
              <a:rPr lang="de-DE"/>
              <a:pPr/>
              <a:t>13.02.2016</a:t>
            </a:fld>
            <a:endParaRPr lang="de-DE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r>
              <a:rPr lang="de-DE"/>
              <a:t>Winkelfehlsichtigkeit mit Fixationsdisparation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fld id="{172DEC2B-91A5-4512-8057-DBE326703C39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fld id="{9A052ABA-9FE4-4D87-9017-17C1458A4DCF}" type="datetime1">
              <a:rPr lang="de-DE"/>
              <a:pPr/>
              <a:t>13.02.2016</a:t>
            </a:fld>
            <a:endParaRPr lang="de-DE"/>
          </a:p>
        </p:txBody>
      </p:sp>
      <p:sp>
        <p:nvSpPr>
          <p:cNvPr id="2048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8" charset="0"/>
              </a:defRPr>
            </a:lvl1pPr>
          </a:lstStyle>
          <a:p>
            <a:endParaRPr lang="de-DE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8" charset="0"/>
              </a:defRPr>
            </a:lvl1pPr>
          </a:lstStyle>
          <a:p>
            <a:fld id="{03615096-2017-4649-94D9-DDD5178E3CEA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4572000" y="5275263"/>
            <a:ext cx="4603750" cy="685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119" name="AutoShape 47"/>
          <p:cNvSpPr>
            <a:spLocks noChangeArrowheads="1"/>
          </p:cNvSpPr>
          <p:nvPr/>
        </p:nvSpPr>
        <p:spPr bwMode="auto">
          <a:xfrm>
            <a:off x="0" y="268288"/>
            <a:ext cx="8915400" cy="6589712"/>
          </a:xfrm>
          <a:prstGeom prst="rtTriangl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15875" y="15240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0" lang="de-DE">
              <a:latin typeface="Times New Roman" pitchFamily="18" charset="0"/>
            </a:endParaRPr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542925" y="3228975"/>
            <a:ext cx="0" cy="3627438"/>
          </a:xfrm>
          <a:prstGeom prst="line">
            <a:avLst/>
          </a:prstGeom>
          <a:noFill/>
          <a:ln w="12700" cap="sq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97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28650" y="3171825"/>
            <a:ext cx="4970463" cy="2044700"/>
          </a:xfrm>
        </p:spPr>
        <p:txBody>
          <a:bodyPr/>
          <a:lstStyle>
            <a:lvl1pPr marL="0" indent="0">
              <a:lnSpc>
                <a:spcPct val="85000"/>
              </a:lnSpc>
              <a:buFont typeface="Wingdings" pitchFamily="2" charset="2"/>
              <a:buNone/>
              <a:defRPr/>
            </a:lvl1pPr>
          </a:lstStyle>
          <a:p>
            <a:r>
              <a:rPr lang="de-DE"/>
              <a:t>Hier klicken, um Master-Untertitelformat zu bearbeiten.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5257800"/>
            <a:ext cx="3908425" cy="3429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47D1D4-1375-42E4-9CA4-AE46585F8F70}" type="datetime1">
              <a:rPr lang="de-DE"/>
              <a:pPr/>
              <a:t>13.02.2016</a:t>
            </a:fld>
            <a:endParaRPr lang="de-DE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>
          <a:xfrm>
            <a:off x="685800" y="5638800"/>
            <a:ext cx="3908425" cy="3048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endParaRPr lang="de-DE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5825" y="6356350"/>
            <a:ext cx="1908175" cy="5016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46038" tIns="46038" rIns="46038" bIns="46038" numCol="1" anchor="t" anchorCtr="0" compatLnSpc="1">
            <a:prstTxWarp prst="textNoShape">
              <a:avLst/>
            </a:prstTxWarp>
          </a:bodyPr>
          <a:lstStyle>
            <a:lvl2pPr marL="114300" lvl="1" algn="r">
              <a:lnSpc>
                <a:spcPct val="110000"/>
              </a:lnSpc>
              <a:defRPr sz="1400"/>
            </a:lvl2pPr>
          </a:lstStyle>
          <a:p>
            <a:pPr lvl="1"/>
            <a:fld id="{9DAEB74A-DB4C-4A14-977E-B4DB97760F88}" type="slidenum">
              <a:rPr lang="de-DE"/>
              <a:pPr lvl="1"/>
              <a:t>‹Nr.›</a:t>
            </a:fld>
            <a:endParaRPr lang="de-DE"/>
          </a:p>
        </p:txBody>
      </p:sp>
      <p:sp>
        <p:nvSpPr>
          <p:cNvPr id="3122" name="Freeform 50"/>
          <p:cNvSpPr>
            <a:spLocks/>
          </p:cNvSpPr>
          <p:nvPr/>
        </p:nvSpPr>
        <p:spPr bwMode="auto">
          <a:xfrm>
            <a:off x="187325" y="404813"/>
            <a:ext cx="7489825" cy="5541962"/>
          </a:xfrm>
          <a:custGeom>
            <a:avLst/>
            <a:gdLst/>
            <a:ahLst/>
            <a:cxnLst>
              <a:cxn ang="0">
                <a:pos x="4718" y="3491"/>
              </a:cxn>
              <a:cxn ang="0">
                <a:pos x="4718" y="0"/>
              </a:cxn>
              <a:cxn ang="0">
                <a:pos x="0" y="0"/>
              </a:cxn>
            </a:cxnLst>
            <a:rect l="0" t="0" r="r" b="b"/>
            <a:pathLst>
              <a:path w="4718" h="3491">
                <a:moveTo>
                  <a:pt x="4718" y="3491"/>
                </a:moveTo>
                <a:lnTo>
                  <a:pt x="4718" y="0"/>
                </a:lnTo>
                <a:lnTo>
                  <a:pt x="0" y="0"/>
                </a:lnTo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3123" name="Rectangle 51"/>
          <p:cNvSpPr>
            <a:spLocks noChangeArrowheads="1"/>
          </p:cNvSpPr>
          <p:nvPr/>
        </p:nvSpPr>
        <p:spPr bwMode="auto">
          <a:xfrm>
            <a:off x="20638" y="1676400"/>
            <a:ext cx="9128125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ctrTitle" sz="quarter"/>
          </p:nvPr>
        </p:nvSpPr>
        <p:spPr>
          <a:xfrm>
            <a:off x="419100" y="1524000"/>
            <a:ext cx="8477250" cy="1371600"/>
          </a:xfrm>
          <a:ln>
            <a:solidFill>
              <a:srgbClr val="FFCC00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Hier klicken, um Master-Titelformat zu bearbeiten.</a:t>
            </a:r>
          </a:p>
        </p:txBody>
      </p:sp>
      <p:sp>
        <p:nvSpPr>
          <p:cNvPr id="3114" name="Arc 42"/>
          <p:cNvSpPr>
            <a:spLocks/>
          </p:cNvSpPr>
          <p:nvPr/>
        </p:nvSpPr>
        <p:spPr bwMode="auto">
          <a:xfrm flipH="1">
            <a:off x="5867400" y="3175"/>
            <a:ext cx="3429000" cy="6851650"/>
          </a:xfrm>
          <a:custGeom>
            <a:avLst/>
            <a:gdLst>
              <a:gd name="G0" fmla="+- 0 0 0"/>
              <a:gd name="G1" fmla="+- 21577 0 0"/>
              <a:gd name="G2" fmla="+- 21600 0 0"/>
              <a:gd name="T0" fmla="*/ 1003 w 21600"/>
              <a:gd name="T1" fmla="*/ 0 h 43161"/>
              <a:gd name="T2" fmla="*/ 820 w 21600"/>
              <a:gd name="T3" fmla="*/ 43161 h 43161"/>
              <a:gd name="T4" fmla="*/ 0 w 21600"/>
              <a:gd name="T5" fmla="*/ 21577 h 43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43161" fill="none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</a:path>
              <a:path w="21600" h="43161" stroke="0" extrusionOk="0">
                <a:moveTo>
                  <a:pt x="1002" y="0"/>
                </a:moveTo>
                <a:cubicBezTo>
                  <a:pt x="12529" y="536"/>
                  <a:pt x="21600" y="10037"/>
                  <a:pt x="21600" y="21577"/>
                </a:cubicBezTo>
                <a:cubicBezTo>
                  <a:pt x="21600" y="33187"/>
                  <a:pt x="12421" y="42720"/>
                  <a:pt x="820" y="43161"/>
                </a:cubicBezTo>
                <a:lnTo>
                  <a:pt x="0" y="21577"/>
                </a:lnTo>
                <a:close/>
              </a:path>
            </a:pathLst>
          </a:cu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707188" y="1081088"/>
            <a:ext cx="2105025" cy="491013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0525" y="1081088"/>
            <a:ext cx="6164263" cy="4910137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0525" y="1081088"/>
            <a:ext cx="8421688" cy="12414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669925" y="2574925"/>
            <a:ext cx="4948238" cy="3416300"/>
          </a:xfr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6629400" y="6553200"/>
            <a:ext cx="2384425" cy="2286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0525" y="1081088"/>
            <a:ext cx="8421688" cy="12414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69925" y="2574925"/>
            <a:ext cx="2397125" cy="34163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19450" y="2574925"/>
            <a:ext cx="2398713" cy="34163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6629400" y="6553200"/>
            <a:ext cx="2384425" cy="2286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69925" y="2574925"/>
            <a:ext cx="2397125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19450" y="2574925"/>
            <a:ext cx="2398713" cy="341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2" name="AutoShape 58"/>
          <p:cNvSpPr>
            <a:spLocks noChangeArrowheads="1"/>
          </p:cNvSpPr>
          <p:nvPr/>
        </p:nvSpPr>
        <p:spPr bwMode="auto">
          <a:xfrm>
            <a:off x="0" y="268288"/>
            <a:ext cx="8915400" cy="6589712"/>
          </a:xfrm>
          <a:prstGeom prst="rtTriangl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80" name="Rectangle 56"/>
          <p:cNvSpPr>
            <a:spLocks noChangeArrowheads="1"/>
          </p:cNvSpPr>
          <p:nvPr/>
        </p:nvSpPr>
        <p:spPr bwMode="auto">
          <a:xfrm>
            <a:off x="0" y="1066800"/>
            <a:ext cx="9144000" cy="13208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50000">
                <a:schemeClr val="bg1"/>
              </a:gs>
              <a:gs pos="100000">
                <a:schemeClr val="bg1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390525" y="1081088"/>
            <a:ext cx="8421688" cy="124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Master-Titelformat zu bearbeiten.</a:t>
            </a:r>
          </a:p>
        </p:txBody>
      </p:sp>
      <p:sp>
        <p:nvSpPr>
          <p:cNvPr id="1051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9925" y="2574925"/>
            <a:ext cx="494823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klicken, um Master-Textformat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553200"/>
            <a:ext cx="2384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66CCFF"/>
                </a:solidFill>
                <a:latin typeface="Tahoma" pitchFamily="34" charset="0"/>
              </a:defRPr>
            </a:lvl1pPr>
          </a:lstStyle>
          <a:p>
            <a:r>
              <a:rPr lang="de-DE"/>
              <a:t>Dr. Helmut Goersch – Berlin</a:t>
            </a:r>
          </a:p>
        </p:txBody>
      </p:sp>
      <p:sp>
        <p:nvSpPr>
          <p:cNvPr id="1093" name="Line 69"/>
          <p:cNvSpPr>
            <a:spLocks noChangeShapeType="1"/>
          </p:cNvSpPr>
          <p:nvPr/>
        </p:nvSpPr>
        <p:spPr bwMode="auto">
          <a:xfrm rot="2975352" flipH="1">
            <a:off x="6092825" y="1331913"/>
            <a:ext cx="3608388" cy="30162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94" name="Line 70"/>
          <p:cNvSpPr>
            <a:spLocks noChangeShapeType="1"/>
          </p:cNvSpPr>
          <p:nvPr/>
        </p:nvSpPr>
        <p:spPr bwMode="auto">
          <a:xfrm>
            <a:off x="7239000" y="0"/>
            <a:ext cx="1588" cy="68119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1095" name="Line 71"/>
          <p:cNvSpPr>
            <a:spLocks noChangeShapeType="1"/>
          </p:cNvSpPr>
          <p:nvPr/>
        </p:nvSpPr>
        <p:spPr bwMode="auto">
          <a:xfrm>
            <a:off x="0" y="596900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wipe dir="r"/>
  </p:transition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kumimoji="1" sz="4000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u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kumimoji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685800"/>
          </a:xfrm>
          <a:ln>
            <a:noFill/>
          </a:ln>
        </p:spPr>
        <p:txBody>
          <a:bodyPr/>
          <a:lstStyle/>
          <a:p>
            <a:pPr algn="ctr"/>
            <a:r>
              <a:rPr lang="de-DE" sz="3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Winkelfehlsichtigkeit mit Fixationsdisparation</a:t>
            </a:r>
            <a:endParaRPr lang="de-DE" dirty="0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035300"/>
            <a:ext cx="7448550" cy="1231900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de-DE" sz="3200" dirty="0">
                <a:latin typeface="Tahoma" pitchFamily="34" charset="0"/>
              </a:rPr>
              <a:t>Tagung der </a:t>
            </a:r>
            <a:r>
              <a:rPr lang="de-DE" sz="3200" dirty="0" err="1">
                <a:latin typeface="Tahoma" pitchFamily="34" charset="0"/>
              </a:rPr>
              <a:t>Bielschowsky</a:t>
            </a:r>
            <a:r>
              <a:rPr lang="de-DE" sz="3200" dirty="0">
                <a:latin typeface="Tahoma" pitchFamily="34" charset="0"/>
              </a:rPr>
              <a:t>-Gesellschaft</a:t>
            </a:r>
          </a:p>
          <a:p>
            <a:r>
              <a:rPr lang="de-DE" sz="3200" dirty="0">
                <a:latin typeface="Tahoma" pitchFamily="34" charset="0"/>
              </a:rPr>
              <a:t>Köln - 21. November 1999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724400" y="54102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de-DE" dirty="0">
                <a:latin typeface="Tahoma" pitchFamily="34" charset="0"/>
              </a:rPr>
              <a:t>Dr. Helmut </a:t>
            </a:r>
            <a:r>
              <a:rPr lang="de-DE" dirty="0" err="1">
                <a:latin typeface="Tahoma" pitchFamily="34" charset="0"/>
              </a:rPr>
              <a:t>Goersch</a:t>
            </a:r>
            <a:r>
              <a:rPr lang="de-DE" dirty="0">
                <a:latin typeface="Tahoma" pitchFamily="34" charset="0"/>
              </a:rPr>
              <a:t> - Berlin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1"/>
      <p:bldP spid="11273" grpId="1"/>
      <p:bldP spid="1127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46082" name="Rectangle 1026"/>
          <p:cNvSpPr>
            <a:spLocks noGrp="1" noChangeArrowheads="1"/>
          </p:cNvSpPr>
          <p:nvPr>
            <p:ph type="body" sz="half" idx="1"/>
          </p:nvPr>
        </p:nvSpPr>
        <p:spPr>
          <a:xfrm>
            <a:off x="317500" y="2803525"/>
            <a:ext cx="7531100" cy="199707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10000"/>
              </a:spcAft>
            </a:pPr>
            <a:r>
              <a:rPr kumimoji="0" lang="de-DE" sz="2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Fixationsdisparation</a:t>
            </a:r>
          </a:p>
          <a:p>
            <a:pPr>
              <a:spcBef>
                <a:spcPct val="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kumimoji="0" lang="de-DE" sz="2200">
                <a:latin typeface="Tahoma" pitchFamily="34" charset="0"/>
              </a:rPr>
              <a:t>	Zustand des binokularen Einfachsehens, bei dem der Fixationspunkt mit einer Disparation innerhalb des zugehörigen Panumbereiches abgebildet wird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kumimoji="0" lang="de-DE" sz="1700">
                <a:latin typeface="Tahoma" pitchFamily="34" charset="0"/>
              </a:rPr>
              <a:t>	(Begriffe der physiologischen Optik, DIN 5340, Nr 156, April 1998)</a:t>
            </a:r>
            <a:r>
              <a:rPr kumimoji="0" lang="de-DE" sz="2200">
                <a:solidFill>
                  <a:schemeClr val="accent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46083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317500" y="4953000"/>
            <a:ext cx="8597900" cy="16764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45000"/>
              </a:spcAft>
              <a:buSzTx/>
              <a:buFont typeface="Wingdings" pitchFamily="2" charset="2"/>
              <a:buChar char="Ä"/>
            </a:pPr>
            <a:r>
              <a:rPr kumimoji="0" lang="de-DE" sz="2200">
                <a:latin typeface="Tahoma" pitchFamily="34" charset="0"/>
              </a:rPr>
              <a:t>Beim Sehen mit Fixationsdisparation befinden sich die Augen </a:t>
            </a:r>
            <a:br>
              <a:rPr kumimoji="0" lang="de-DE" sz="2200">
                <a:latin typeface="Tahoma" pitchFamily="34" charset="0"/>
              </a:rPr>
            </a:br>
            <a:r>
              <a:rPr kumimoji="0" lang="de-DE" sz="2200">
                <a:latin typeface="Tahoma" pitchFamily="34" charset="0"/>
              </a:rPr>
              <a:t>in einer Vergenz-Fehlstellung.</a:t>
            </a:r>
          </a:p>
          <a:p>
            <a:pPr>
              <a:lnSpc>
                <a:spcPct val="110000"/>
              </a:lnSpc>
              <a:spcBef>
                <a:spcPct val="0"/>
              </a:spcBef>
              <a:buSzTx/>
              <a:buFont typeface="Wingdings" pitchFamily="2" charset="2"/>
              <a:buChar char="Ä"/>
            </a:pPr>
            <a:r>
              <a:rPr kumimoji="0" lang="de-DE" sz="2200">
                <a:latin typeface="Tahoma" pitchFamily="34" charset="0"/>
              </a:rPr>
              <a:t>Fixationsdisparationen zählen nicht zum manifesten Strabismus.</a:t>
            </a:r>
            <a:br>
              <a:rPr kumimoji="0" lang="de-DE" sz="2200">
                <a:latin typeface="Tahoma" pitchFamily="34" charset="0"/>
              </a:rPr>
            </a:br>
            <a:r>
              <a:rPr kumimoji="0" lang="de-DE" sz="1700">
                <a:solidFill>
                  <a:schemeClr val="accent2"/>
                </a:solidFill>
                <a:latin typeface="Tahoma" pitchFamily="34" charset="0"/>
              </a:rPr>
              <a:t>(Begriffe der physiologischen Optik, DIN 5340, Nr 403, Anmerkung 2, April 1998)</a:t>
            </a:r>
            <a:r>
              <a:rPr kumimoji="0" lang="de-DE" sz="2200">
                <a:solidFill>
                  <a:schemeClr val="accent2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46084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55600" y="1371600"/>
            <a:ext cx="8421688" cy="685800"/>
          </a:xfrm>
          <a:noFill/>
          <a:ln/>
        </p:spPr>
        <p:txBody>
          <a:bodyPr/>
          <a:lstStyle/>
          <a:p>
            <a:pPr algn="ctr"/>
            <a:r>
              <a:rPr kumimoji="0" lang="de-D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Fixationsdisparation und Mikrostrabismus</a:t>
            </a:r>
            <a:endParaRPr kumimoji="0" lang="de-DE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utoUpdateAnimBg="0"/>
      <p:bldP spid="46083" grpId="0" build="p" autoUpdateAnimBg="0"/>
      <p:bldP spid="4608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17500" y="2803525"/>
            <a:ext cx="7531100" cy="1997075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spcAft>
                <a:spcPct val="10000"/>
              </a:spcAft>
            </a:pPr>
            <a:r>
              <a:rPr kumimoji="0" lang="de-DE" sz="2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Mikrostrabismus</a:t>
            </a:r>
          </a:p>
          <a:p>
            <a:pPr>
              <a:spcBef>
                <a:spcPct val="0"/>
              </a:spcBef>
              <a:spcAft>
                <a:spcPct val="20000"/>
              </a:spcAft>
              <a:buFont typeface="Wingdings" pitchFamily="2" charset="2"/>
              <a:buNone/>
            </a:pPr>
            <a:r>
              <a:rPr kumimoji="0" lang="de-DE" sz="2200">
                <a:latin typeface="Tahoma" pitchFamily="34" charset="0"/>
              </a:rPr>
              <a:t>	Form des monolateralen manifesten Strabismus </a:t>
            </a:r>
            <a:br>
              <a:rPr kumimoji="0" lang="de-DE" sz="2200">
                <a:latin typeface="Tahoma" pitchFamily="34" charset="0"/>
              </a:rPr>
            </a:br>
            <a:r>
              <a:rPr kumimoji="0" lang="de-DE" sz="2200">
                <a:latin typeface="Tahoma" pitchFamily="34" charset="0"/>
              </a:rPr>
              <a:t>mit einem Schielwinkel meist kleiner als 5° </a:t>
            </a:r>
            <a:br>
              <a:rPr kumimoji="0" lang="de-DE" sz="2200">
                <a:latin typeface="Tahoma" pitchFamily="34" charset="0"/>
              </a:rPr>
            </a:br>
            <a:r>
              <a:rPr kumimoji="0" lang="de-DE" sz="2200">
                <a:latin typeface="Tahoma" pitchFamily="34" charset="0"/>
              </a:rPr>
              <a:t>und eingeschränktem Binokularsehen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kumimoji="0" lang="de-DE" sz="1700">
                <a:latin typeface="Tahoma" pitchFamily="34" charset="0"/>
              </a:rPr>
              <a:t>	(Begriffe der physiologischen Optik, DIN 5340, Nr 269, April 1998)</a:t>
            </a:r>
            <a:r>
              <a:rPr kumimoji="0" lang="de-DE" sz="2200">
                <a:latin typeface="Tahoma" pitchFamily="34" charset="0"/>
              </a:rPr>
              <a:t> 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17500" y="4953000"/>
            <a:ext cx="85979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Aft>
                <a:spcPct val="50000"/>
              </a:spcAft>
              <a:buClr>
                <a:schemeClr val="hlink"/>
              </a:buClr>
              <a:buFont typeface="Wingdings" pitchFamily="2" charset="2"/>
              <a:buChar char="Ä"/>
            </a:pPr>
            <a:r>
              <a:rPr kumimoji="0" lang="de-DE" sz="2200">
                <a:latin typeface="Tahoma" pitchFamily="34" charset="0"/>
              </a:rPr>
              <a:t>Beim Sehen mit Mikrostrabismus befinden sich die Augen </a:t>
            </a:r>
            <a:br>
              <a:rPr kumimoji="0" lang="de-DE" sz="2200">
                <a:latin typeface="Tahoma" pitchFamily="34" charset="0"/>
              </a:rPr>
            </a:br>
            <a:r>
              <a:rPr kumimoji="0" lang="de-DE" sz="2200">
                <a:latin typeface="Tahoma" pitchFamily="34" charset="0"/>
              </a:rPr>
              <a:t>in einer Vergenz-Fehlstellung. </a:t>
            </a:r>
          </a:p>
          <a:p>
            <a:pPr marL="342900" indent="-342900">
              <a:buClr>
                <a:schemeClr val="hlink"/>
              </a:buClr>
              <a:buFont typeface="Wingdings" pitchFamily="2" charset="2"/>
              <a:buChar char="Ä"/>
            </a:pPr>
            <a:r>
              <a:rPr kumimoji="0" lang="de-DE" sz="2200">
                <a:latin typeface="Tahoma" pitchFamily="34" charset="0"/>
              </a:rPr>
              <a:t>Mikrostrabismen zählen zum manifesten Strabismus.</a:t>
            </a:r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title"/>
          </p:nvPr>
        </p:nvSpPr>
        <p:spPr>
          <a:xfrm>
            <a:off x="355600" y="1371600"/>
            <a:ext cx="8421688" cy="685800"/>
          </a:xfrm>
          <a:noFill/>
          <a:ln/>
        </p:spPr>
        <p:txBody>
          <a:bodyPr/>
          <a:lstStyle/>
          <a:p>
            <a:pPr algn="ctr"/>
            <a:r>
              <a:rPr kumimoji="0" lang="de-D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Fixationsdisparation und Mikrostrabismus</a:t>
            </a:r>
            <a:endParaRPr kumimoji="0" lang="de-DE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7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7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autoUpdateAnimBg="0"/>
      <p:bldP spid="3072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48130" name="Rectangle 1026"/>
          <p:cNvSpPr>
            <a:spLocks noGrp="1" noChangeArrowheads="1"/>
          </p:cNvSpPr>
          <p:nvPr>
            <p:ph type="body" sz="half" idx="1"/>
          </p:nvPr>
        </p:nvSpPr>
        <p:spPr>
          <a:xfrm>
            <a:off x="619125" y="2514600"/>
            <a:ext cx="7788275" cy="32004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10000"/>
              </a:spcAft>
            </a:pPr>
            <a:r>
              <a:rPr kumimoji="0" lang="de-DE" sz="2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Fixationsdisparation</a:t>
            </a:r>
          </a:p>
          <a:p>
            <a:pPr>
              <a:spcBef>
                <a:spcPct val="0"/>
              </a:spcBef>
              <a:spcAft>
                <a:spcPct val="60000"/>
              </a:spcAft>
              <a:buFont typeface="Wingdings" pitchFamily="2" charset="2"/>
              <a:buNone/>
            </a:pPr>
            <a:r>
              <a:rPr kumimoji="0" lang="de-DE" sz="2200">
                <a:latin typeface="Tahoma" pitchFamily="34" charset="0"/>
              </a:rPr>
              <a:t>	Zustand des binokularen Einfachsehens, bei dem der Fixationspunkt mit einer Disparation innerhalb des zugehörigen Panumbereiches abgebildet wird</a:t>
            </a:r>
          </a:p>
          <a:p>
            <a:pPr>
              <a:spcBef>
                <a:spcPct val="0"/>
              </a:spcBef>
              <a:spcAft>
                <a:spcPct val="10000"/>
              </a:spcAft>
            </a:pPr>
            <a:r>
              <a:rPr kumimoji="0" lang="de-DE" sz="2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Mikrostrabismus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kumimoji="0" lang="de-DE" sz="2200">
                <a:latin typeface="Tahoma" pitchFamily="34" charset="0"/>
              </a:rPr>
              <a:t>	Form des monolateralen manifesten Strabismus </a:t>
            </a:r>
            <a:br>
              <a:rPr kumimoji="0" lang="de-DE" sz="2200">
                <a:latin typeface="Tahoma" pitchFamily="34" charset="0"/>
              </a:rPr>
            </a:br>
            <a:r>
              <a:rPr kumimoji="0" lang="de-DE" sz="2200">
                <a:latin typeface="Tahoma" pitchFamily="34" charset="0"/>
              </a:rPr>
              <a:t>mit einem Schielwinkel meist kleiner als 5° </a:t>
            </a:r>
            <a:br>
              <a:rPr kumimoji="0" lang="de-DE" sz="2200">
                <a:latin typeface="Tahoma" pitchFamily="34" charset="0"/>
              </a:rPr>
            </a:br>
            <a:r>
              <a:rPr kumimoji="0" lang="de-DE" sz="2200">
                <a:latin typeface="Tahoma" pitchFamily="34" charset="0"/>
              </a:rPr>
              <a:t>und eingeschränktem Binokularsehen</a:t>
            </a:r>
          </a:p>
        </p:txBody>
      </p:sp>
      <p:sp>
        <p:nvSpPr>
          <p:cNvPr id="48132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55600" y="1371600"/>
            <a:ext cx="8421688" cy="685800"/>
          </a:xfrm>
          <a:noFill/>
          <a:ln/>
        </p:spPr>
        <p:txBody>
          <a:bodyPr/>
          <a:lstStyle/>
          <a:p>
            <a:pPr algn="ctr"/>
            <a:r>
              <a:rPr kumimoji="0" lang="de-D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Fixationsdisparation und Mikrostrabismus</a:t>
            </a:r>
          </a:p>
        </p:txBody>
      </p:sp>
      <p:sp>
        <p:nvSpPr>
          <p:cNvPr id="48133" name="Rectangle 1029"/>
          <p:cNvSpPr>
            <a:spLocks noChangeArrowheads="1"/>
          </p:cNvSpPr>
          <p:nvPr/>
        </p:nvSpPr>
        <p:spPr bwMode="auto">
          <a:xfrm>
            <a:off x="609600" y="5791200"/>
            <a:ext cx="7975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Ä"/>
            </a:pPr>
            <a:r>
              <a:rPr kumimoji="0" lang="de-DE" sz="2200">
                <a:solidFill>
                  <a:schemeClr val="tx2"/>
                </a:solidFill>
                <a:latin typeface="Tahoma" pitchFamily="34" charset="0"/>
              </a:rPr>
              <a:t>Fixationsdisparation</a:t>
            </a:r>
            <a:r>
              <a:rPr kumimoji="0" lang="de-DE" sz="2200">
                <a:latin typeface="Tahoma" pitchFamily="34" charset="0"/>
              </a:rPr>
              <a:t> ist durch Vollkorrektion reversibel.</a:t>
            </a:r>
          </a:p>
          <a:p>
            <a:pPr marL="342900" indent="-342900">
              <a:buClr>
                <a:schemeClr val="hlink"/>
              </a:buClr>
              <a:buFont typeface="Wingdings" pitchFamily="2" charset="2"/>
              <a:buChar char="Ä"/>
            </a:pPr>
            <a:r>
              <a:rPr kumimoji="0" lang="de-DE" sz="2200">
                <a:solidFill>
                  <a:schemeClr val="tx2"/>
                </a:solidFill>
                <a:latin typeface="Tahoma" pitchFamily="34" charset="0"/>
              </a:rPr>
              <a:t>Mikrostrabismus</a:t>
            </a:r>
            <a:r>
              <a:rPr kumimoji="0" lang="de-DE" sz="2200">
                <a:latin typeface="Tahoma" pitchFamily="34" charset="0"/>
              </a:rPr>
              <a:t> ist irreversibel.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utoUpdateAnimBg="0"/>
      <p:bldP spid="4813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93800"/>
            <a:ext cx="8839200" cy="11430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Die Grundlagen der 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MKH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eß- und 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orrektionsmethodik nach H.-J. 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aase)</a:t>
            </a:r>
            <a:endParaRPr kumimoji="0" lang="de-DE" sz="3600">
              <a:solidFill>
                <a:schemeClr val="tx2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841625"/>
            <a:ext cx="8153400" cy="2222500"/>
          </a:xfrm>
        </p:spPr>
        <p:txBody>
          <a:bodyPr lIns="0" tIns="0" rIns="0" bIns="0">
            <a:spAutoFit/>
          </a:bodyPr>
          <a:lstStyle/>
          <a:p>
            <a:pPr>
              <a:spcBef>
                <a:spcPct val="0"/>
              </a:spcBef>
              <a:spcAft>
                <a:spcPct val="30000"/>
              </a:spcAft>
            </a:pPr>
            <a:r>
              <a:rPr kumimoji="0" lang="de-DE" sz="2600">
                <a:latin typeface="Tahoma" pitchFamily="34" charset="0"/>
              </a:rPr>
              <a:t>Anpassungsstadien des visuellen Systems </a:t>
            </a:r>
            <a:br>
              <a:rPr kumimoji="0" lang="de-DE" sz="2600">
                <a:latin typeface="Tahoma" pitchFamily="34" charset="0"/>
              </a:rPr>
            </a:br>
            <a:r>
              <a:rPr kumimoji="0" lang="de-DE" sz="2600">
                <a:latin typeface="Tahoma" pitchFamily="34" charset="0"/>
              </a:rPr>
              <a:t>bei Winkelfehlsichtigkeit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kumimoji="0" lang="de-DE" sz="2600">
                <a:latin typeface="Tahoma" pitchFamily="34" charset="0"/>
              </a:rPr>
              <a:t>Die drei notwendigen Testarten zur vollständigen Bestimmung von Winkelfehlsichtigkeit</a:t>
            </a:r>
          </a:p>
          <a:p>
            <a:pPr>
              <a:spcBef>
                <a:spcPct val="0"/>
              </a:spcBef>
            </a:pPr>
            <a:r>
              <a:rPr kumimoji="0" lang="de-DE" sz="2600">
                <a:latin typeface="Tahoma" pitchFamily="34" charset="0"/>
              </a:rPr>
              <a:t>Vorteile binokularer Vollkorrektionen</a:t>
            </a:r>
            <a:endParaRPr kumimoji="0" lang="de-DE">
              <a:latin typeface="Tahoma" pitchFamily="34" charset="0"/>
            </a:endParaRPr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4254500" y="601663"/>
            <a:ext cx="609600" cy="465137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lnSpc>
                <a:spcPct val="85000"/>
              </a:lnSpc>
              <a:spcAft>
                <a:spcPct val="3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0" lang="de-DE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kumimoji="0" lang="de-DE" sz="40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 autoUpdateAnimBg="0"/>
      <p:bldP spid="47107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7475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" y="1193800"/>
            <a:ext cx="8839200" cy="11430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Die Grundlagen der 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MKH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eß- und 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orrektionsmethodik nach H.-J. 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aase)</a:t>
            </a:r>
            <a:endParaRPr kumimoji="0" lang="de-DE" sz="3600">
              <a:solidFill>
                <a:schemeClr val="tx2"/>
              </a:solidFill>
            </a:endParaRPr>
          </a:p>
        </p:txBody>
      </p:sp>
      <p:sp>
        <p:nvSpPr>
          <p:cNvPr id="74756" name="Rectangle 1028"/>
          <p:cNvSpPr>
            <a:spLocks noChangeArrowheads="1"/>
          </p:cNvSpPr>
          <p:nvPr/>
        </p:nvSpPr>
        <p:spPr bwMode="auto">
          <a:xfrm>
            <a:off x="4254500" y="601663"/>
            <a:ext cx="609600" cy="465137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lnSpc>
                <a:spcPct val="85000"/>
              </a:lnSpc>
              <a:spcAft>
                <a:spcPct val="3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0" lang="de-DE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kumimoji="0" lang="de-DE" sz="4000"/>
          </a:p>
        </p:txBody>
      </p:sp>
      <p:sp>
        <p:nvSpPr>
          <p:cNvPr id="74758" name="Rectangle 1030"/>
          <p:cNvSpPr>
            <a:spLocks noGrp="1" noChangeArrowheads="1"/>
          </p:cNvSpPr>
          <p:nvPr>
            <p:ph type="body" idx="1"/>
          </p:nvPr>
        </p:nvSpPr>
        <p:spPr>
          <a:xfrm>
            <a:off x="533400" y="2841625"/>
            <a:ext cx="8153400" cy="2222500"/>
          </a:xfrm>
          <a:noFill/>
          <a:ln/>
        </p:spPr>
        <p:txBody>
          <a:bodyPr lIns="0" tIns="0" rIns="0" bIns="0">
            <a:spAutoFit/>
          </a:bodyPr>
          <a:lstStyle/>
          <a:p>
            <a:pPr>
              <a:spcBef>
                <a:spcPct val="0"/>
              </a:spcBef>
              <a:spcAft>
                <a:spcPct val="30000"/>
              </a:spcAft>
            </a:pPr>
            <a:r>
              <a:rPr kumimoji="0" lang="de-DE" sz="2600">
                <a:latin typeface="Tahoma" pitchFamily="34" charset="0"/>
              </a:rPr>
              <a:t>Anpassungsstadien des visuellen Systems </a:t>
            </a:r>
            <a:br>
              <a:rPr kumimoji="0" lang="de-DE" sz="2600">
                <a:latin typeface="Tahoma" pitchFamily="34" charset="0"/>
              </a:rPr>
            </a:br>
            <a:r>
              <a:rPr kumimoji="0" lang="de-DE" sz="2600">
                <a:latin typeface="Tahoma" pitchFamily="34" charset="0"/>
              </a:rPr>
              <a:t>bei Winkelfehlsichtigkeit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kumimoji="0" lang="de-DE" sz="2600">
                <a:solidFill>
                  <a:srgbClr val="9999FF"/>
                </a:solidFill>
                <a:latin typeface="Tahoma" pitchFamily="34" charset="0"/>
              </a:rPr>
              <a:t>Die drei notwendigen Testarten zur vollständigen Bestimmung von Winkelfehlsichtigkeit</a:t>
            </a:r>
          </a:p>
          <a:p>
            <a:pPr>
              <a:spcBef>
                <a:spcPct val="0"/>
              </a:spcBef>
            </a:pPr>
            <a:r>
              <a:rPr kumimoji="0" lang="de-DE" sz="2600">
                <a:solidFill>
                  <a:srgbClr val="9999FF"/>
                </a:solidFill>
                <a:latin typeface="Tahoma" pitchFamily="34" charset="0"/>
              </a:rPr>
              <a:t>Vorteile binokularer Vollkorrektionen</a:t>
            </a:r>
            <a:endParaRPr kumimoji="0" lang="de-DE">
              <a:solidFill>
                <a:srgbClr val="9999FF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1041400"/>
            <a:ext cx="8421688" cy="125571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Anpassungsstadien des visuellen Systems </a:t>
            </a:r>
            <a:b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bei Winkelfehlsichtigkeit</a:t>
            </a:r>
            <a:endParaRPr kumimoji="0" lang="de-DE" sz="43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3050" y="2784475"/>
            <a:ext cx="6191250" cy="2016125"/>
          </a:xfrm>
          <a:noFill/>
          <a:ln/>
        </p:spPr>
        <p:txBody>
          <a:bodyPr>
            <a:spAutoFit/>
          </a:bodyPr>
          <a:lstStyle/>
          <a:p>
            <a:pPr>
              <a:spcBef>
                <a:spcPct val="0"/>
              </a:spcBef>
              <a:spcAft>
                <a:spcPct val="50000"/>
              </a:spcAft>
            </a:pPr>
            <a:r>
              <a:rPr kumimoji="0" lang="de-DE" sz="2800">
                <a:latin typeface="Tahoma" pitchFamily="34" charset="0"/>
              </a:rPr>
              <a:t>Voll motorische Kompensation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kumimoji="0" lang="de-DE" sz="2800">
                <a:latin typeface="Tahoma" pitchFamily="34" charset="0"/>
              </a:rPr>
              <a:t>Junge Fixationsdisparation</a:t>
            </a:r>
          </a:p>
          <a:p>
            <a:pPr>
              <a:spcBef>
                <a:spcPct val="0"/>
              </a:spcBef>
              <a:spcAft>
                <a:spcPct val="50000"/>
              </a:spcAft>
            </a:pPr>
            <a:r>
              <a:rPr kumimoji="0" lang="de-DE" sz="2800">
                <a:latin typeface="Tahoma" pitchFamily="34" charset="0"/>
              </a:rPr>
              <a:t>Alte Fixationsdisparation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472" name="Group 80"/>
          <p:cNvGrpSpPr>
            <a:grpSpLocks/>
          </p:cNvGrpSpPr>
          <p:nvPr/>
        </p:nvGrpSpPr>
        <p:grpSpPr bwMode="auto">
          <a:xfrm>
            <a:off x="5376863" y="5927725"/>
            <a:ext cx="3614737" cy="382588"/>
            <a:chOff x="3387" y="3734"/>
            <a:chExt cx="2277" cy="241"/>
          </a:xfrm>
        </p:grpSpPr>
        <p:sp>
          <p:nvSpPr>
            <p:cNvPr id="59395" name="Oval 3"/>
            <p:cNvSpPr>
              <a:spLocks noChangeArrowheads="1"/>
            </p:cNvSpPr>
            <p:nvPr/>
          </p:nvSpPr>
          <p:spPr bwMode="auto">
            <a:xfrm>
              <a:off x="3387" y="3807"/>
              <a:ext cx="351" cy="16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9471" name="Group 79"/>
            <p:cNvGrpSpPr>
              <a:grpSpLocks/>
            </p:cNvGrpSpPr>
            <p:nvPr/>
          </p:nvGrpSpPr>
          <p:grpSpPr bwMode="auto">
            <a:xfrm>
              <a:off x="4309" y="3734"/>
              <a:ext cx="1355" cy="173"/>
              <a:chOff x="4309" y="3734"/>
              <a:chExt cx="1355" cy="173"/>
            </a:xfrm>
          </p:grpSpPr>
          <p:sp>
            <p:nvSpPr>
              <p:cNvPr id="59397" name="Oval 5"/>
              <p:cNvSpPr>
                <a:spLocks noChangeAspect="1" noChangeArrowheads="1"/>
              </p:cNvSpPr>
              <p:nvPr/>
            </p:nvSpPr>
            <p:spPr bwMode="auto">
              <a:xfrm>
                <a:off x="4309" y="3754"/>
                <a:ext cx="299" cy="127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9398" name="Text Box 6"/>
              <p:cNvSpPr txBox="1">
                <a:spLocks noChangeArrowheads="1"/>
              </p:cNvSpPr>
              <p:nvPr/>
            </p:nvSpPr>
            <p:spPr bwMode="auto">
              <a:xfrm>
                <a:off x="4672" y="3734"/>
                <a:ext cx="992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800"/>
                  <a:t>Panumbereich</a:t>
                </a:r>
                <a:endParaRPr lang="de-DE" sz="1600">
                  <a:latin typeface="Tahoma" pitchFamily="34" charset="0"/>
                </a:endParaRPr>
              </a:p>
            </p:txBody>
          </p:sp>
        </p:grpSp>
      </p:grp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5324475" y="5724525"/>
            <a:ext cx="661988" cy="280988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59401" name="Group 9"/>
          <p:cNvGrpSpPr>
            <a:grpSpLocks/>
          </p:cNvGrpSpPr>
          <p:nvPr/>
        </p:nvGrpSpPr>
        <p:grpSpPr bwMode="auto">
          <a:xfrm>
            <a:off x="3219450" y="3009900"/>
            <a:ext cx="2986088" cy="2900363"/>
            <a:chOff x="2028" y="1944"/>
            <a:chExt cx="1881" cy="1827"/>
          </a:xfrm>
        </p:grpSpPr>
        <p:sp>
          <p:nvSpPr>
            <p:cNvPr id="59402" name="Rectangle 10"/>
            <p:cNvSpPr>
              <a:spLocks noChangeAspect="1" noChangeArrowheads="1"/>
            </p:cNvSpPr>
            <p:nvPr/>
          </p:nvSpPr>
          <p:spPr bwMode="auto">
            <a:xfrm>
              <a:off x="3852" y="3714"/>
              <a:ext cx="57" cy="5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9403" name="Group 11"/>
            <p:cNvGrpSpPr>
              <a:grpSpLocks/>
            </p:cNvGrpSpPr>
            <p:nvPr/>
          </p:nvGrpSpPr>
          <p:grpSpPr bwMode="auto">
            <a:xfrm>
              <a:off x="2028" y="1944"/>
              <a:ext cx="1851" cy="1827"/>
              <a:chOff x="2028" y="1944"/>
              <a:chExt cx="1851" cy="1827"/>
            </a:xfrm>
          </p:grpSpPr>
          <p:sp>
            <p:nvSpPr>
              <p:cNvPr id="59404" name="Line 12"/>
              <p:cNvSpPr>
                <a:spLocks noChangeShapeType="1"/>
              </p:cNvSpPr>
              <p:nvPr/>
            </p:nvSpPr>
            <p:spPr bwMode="auto">
              <a:xfrm>
                <a:off x="2608" y="1944"/>
                <a:ext cx="1271" cy="1485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9405" name="Line 13"/>
              <p:cNvSpPr>
                <a:spLocks noChangeShapeType="1"/>
              </p:cNvSpPr>
              <p:nvPr/>
            </p:nvSpPr>
            <p:spPr bwMode="auto">
              <a:xfrm>
                <a:off x="3879" y="3456"/>
                <a:ext cx="0" cy="315"/>
              </a:xfrm>
              <a:prstGeom prst="line">
                <a:avLst/>
              </a:prstGeom>
              <a:noFill/>
              <a:ln w="6350">
                <a:solidFill>
                  <a:srgbClr val="FF0000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59406" name="Rectangle 14"/>
              <p:cNvSpPr>
                <a:spLocks noChangeAspect="1" noChangeArrowheads="1"/>
              </p:cNvSpPr>
              <p:nvPr/>
            </p:nvSpPr>
            <p:spPr bwMode="auto">
              <a:xfrm>
                <a:off x="2028" y="3714"/>
                <a:ext cx="57" cy="5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59462" name="Group 70"/>
          <p:cNvGrpSpPr>
            <a:grpSpLocks/>
          </p:cNvGrpSpPr>
          <p:nvPr/>
        </p:nvGrpSpPr>
        <p:grpSpPr bwMode="auto">
          <a:xfrm>
            <a:off x="6257925" y="2133600"/>
            <a:ext cx="2352675" cy="1065213"/>
            <a:chOff x="3942" y="1344"/>
            <a:chExt cx="1482" cy="671"/>
          </a:xfrm>
        </p:grpSpPr>
        <p:sp>
          <p:nvSpPr>
            <p:cNvPr id="59408" name="Text Box 16"/>
            <p:cNvSpPr txBox="1">
              <a:spLocks noChangeArrowheads="1"/>
            </p:cNvSpPr>
            <p:nvPr/>
          </p:nvSpPr>
          <p:spPr bwMode="auto">
            <a:xfrm>
              <a:off x="4344" y="1446"/>
              <a:ext cx="1080" cy="569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/>
                <a:t>Arbeitsstellung,</a:t>
              </a:r>
              <a:br>
                <a:rPr lang="de-DE" sz="1800"/>
              </a:br>
              <a:r>
                <a:rPr lang="de-DE" sz="1800"/>
                <a:t>bei kleiner WF:</a:t>
              </a:r>
              <a:br>
                <a:rPr lang="de-DE" sz="1800"/>
              </a:br>
              <a:r>
                <a:rPr lang="de-DE" sz="1800"/>
                <a:t>Ruhestellung</a:t>
              </a:r>
              <a:endParaRPr lang="de-DE" sz="1800">
                <a:latin typeface="Tahoma" pitchFamily="34" charset="0"/>
              </a:endParaRPr>
            </a:p>
          </p:txBody>
        </p:sp>
        <p:sp>
          <p:nvSpPr>
            <p:cNvPr id="59409" name="Line 17"/>
            <p:cNvSpPr>
              <a:spLocks noChangeShapeType="1"/>
            </p:cNvSpPr>
            <p:nvPr/>
          </p:nvSpPr>
          <p:spPr bwMode="auto">
            <a:xfrm flipH="1" flipV="1">
              <a:off x="3942" y="1344"/>
              <a:ext cx="405" cy="10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59470" name="Group 78"/>
          <p:cNvGrpSpPr>
            <a:grpSpLocks/>
          </p:cNvGrpSpPr>
          <p:nvPr/>
        </p:nvGrpSpPr>
        <p:grpSpPr bwMode="auto">
          <a:xfrm>
            <a:off x="2728913" y="1471613"/>
            <a:ext cx="3552825" cy="5246687"/>
            <a:chOff x="1719" y="927"/>
            <a:chExt cx="2238" cy="3305"/>
          </a:xfrm>
        </p:grpSpPr>
        <p:grpSp>
          <p:nvGrpSpPr>
            <p:cNvPr id="59469" name="Group 77"/>
            <p:cNvGrpSpPr>
              <a:grpSpLocks/>
            </p:cNvGrpSpPr>
            <p:nvPr/>
          </p:nvGrpSpPr>
          <p:grpSpPr bwMode="auto">
            <a:xfrm>
              <a:off x="3277" y="927"/>
              <a:ext cx="680" cy="2592"/>
              <a:chOff x="3277" y="927"/>
              <a:chExt cx="680" cy="2592"/>
            </a:xfrm>
          </p:grpSpPr>
          <p:sp>
            <p:nvSpPr>
              <p:cNvPr id="59412" name="Line 20"/>
              <p:cNvSpPr>
                <a:spLocks noChangeAspect="1" noChangeShapeType="1"/>
              </p:cNvSpPr>
              <p:nvPr/>
            </p:nvSpPr>
            <p:spPr bwMode="auto">
              <a:xfrm rot="600000" flipH="1">
                <a:off x="3456" y="2906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59468" name="Group 76"/>
              <p:cNvGrpSpPr>
                <a:grpSpLocks/>
              </p:cNvGrpSpPr>
              <p:nvPr/>
            </p:nvGrpSpPr>
            <p:grpSpPr bwMode="auto">
              <a:xfrm>
                <a:off x="3277" y="927"/>
                <a:ext cx="680" cy="2592"/>
                <a:chOff x="3277" y="927"/>
                <a:chExt cx="680" cy="2592"/>
              </a:xfrm>
            </p:grpSpPr>
            <p:sp>
              <p:nvSpPr>
                <p:cNvPr id="59414" name="Oval 22"/>
                <p:cNvSpPr>
                  <a:spLocks noChangeAspect="1" noChangeArrowheads="1"/>
                </p:cNvSpPr>
                <p:nvPr/>
              </p:nvSpPr>
              <p:spPr bwMode="auto">
                <a:xfrm rot="600000" flipH="1">
                  <a:off x="3277" y="2830"/>
                  <a:ext cx="680" cy="68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9415" name="Line 23"/>
                <p:cNvSpPr>
                  <a:spLocks noChangeShapeType="1"/>
                </p:cNvSpPr>
                <p:nvPr/>
              </p:nvSpPr>
              <p:spPr bwMode="auto">
                <a:xfrm rot="600000" flipH="1" flipV="1">
                  <a:off x="3788" y="927"/>
                  <a:ext cx="0" cy="25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  <p:grpSp>
          <p:nvGrpSpPr>
            <p:cNvPr id="59467" name="Group 75"/>
            <p:cNvGrpSpPr>
              <a:grpSpLocks/>
            </p:cNvGrpSpPr>
            <p:nvPr/>
          </p:nvGrpSpPr>
          <p:grpSpPr bwMode="auto">
            <a:xfrm>
              <a:off x="1719" y="954"/>
              <a:ext cx="2186" cy="3278"/>
              <a:chOff x="1719" y="954"/>
              <a:chExt cx="2186" cy="3278"/>
            </a:xfrm>
          </p:grpSpPr>
          <p:sp>
            <p:nvSpPr>
              <p:cNvPr id="59417" name="Oval 25"/>
              <p:cNvSpPr>
                <a:spLocks noChangeArrowheads="1"/>
              </p:cNvSpPr>
              <p:nvPr/>
            </p:nvSpPr>
            <p:spPr bwMode="auto">
              <a:xfrm>
                <a:off x="3678" y="3861"/>
                <a:ext cx="57" cy="57"/>
              </a:xfrm>
              <a:prstGeom prst="ellipse">
                <a:avLst/>
              </a:prstGeom>
              <a:solidFill>
                <a:srgbClr val="0066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59466" name="Group 74"/>
              <p:cNvGrpSpPr>
                <a:grpSpLocks/>
              </p:cNvGrpSpPr>
              <p:nvPr/>
            </p:nvGrpSpPr>
            <p:grpSpPr bwMode="auto">
              <a:xfrm>
                <a:off x="1719" y="954"/>
                <a:ext cx="2186" cy="3278"/>
                <a:chOff x="1719" y="954"/>
                <a:chExt cx="2186" cy="3278"/>
              </a:xfrm>
            </p:grpSpPr>
            <p:grpSp>
              <p:nvGrpSpPr>
                <p:cNvPr id="59419" name="Group 27"/>
                <p:cNvGrpSpPr>
                  <a:grpSpLocks/>
                </p:cNvGrpSpPr>
                <p:nvPr/>
              </p:nvGrpSpPr>
              <p:grpSpPr bwMode="auto">
                <a:xfrm rot="1095100">
                  <a:off x="2128" y="954"/>
                  <a:ext cx="680" cy="2598"/>
                  <a:chOff x="1770" y="960"/>
                  <a:chExt cx="680" cy="2598"/>
                </a:xfrm>
              </p:grpSpPr>
              <p:grpSp>
                <p:nvGrpSpPr>
                  <p:cNvPr id="59420" name="Group 28"/>
                  <p:cNvGrpSpPr>
                    <a:grpSpLocks/>
                  </p:cNvGrpSpPr>
                  <p:nvPr/>
                </p:nvGrpSpPr>
                <p:grpSpPr bwMode="auto">
                  <a:xfrm>
                    <a:off x="1770" y="2878"/>
                    <a:ext cx="680" cy="680"/>
                    <a:chOff x="1770" y="2160"/>
                    <a:chExt cx="680" cy="680"/>
                  </a:xfrm>
                </p:grpSpPr>
                <p:sp>
                  <p:nvSpPr>
                    <p:cNvPr id="59421" name="Oval 2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770" y="2160"/>
                      <a:ext cx="680" cy="680"/>
                    </a:xfrm>
                    <a:prstGeom prst="ellipse">
                      <a:avLst/>
                    </a:prstGeom>
                    <a:noFill/>
                    <a:ln w="190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59422" name="Line 30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903" y="2232"/>
                      <a:ext cx="414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59423" name="Line 3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06" y="960"/>
                    <a:ext cx="0" cy="2592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59424" name="Group 32"/>
                <p:cNvGrpSpPr>
                  <a:grpSpLocks/>
                </p:cNvGrpSpPr>
                <p:nvPr/>
              </p:nvGrpSpPr>
              <p:grpSpPr bwMode="auto">
                <a:xfrm>
                  <a:off x="1719" y="3552"/>
                  <a:ext cx="680" cy="680"/>
                  <a:chOff x="1719" y="3600"/>
                  <a:chExt cx="680" cy="680"/>
                </a:xfrm>
              </p:grpSpPr>
              <p:sp>
                <p:nvSpPr>
                  <p:cNvPr id="59425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1719" y="3939"/>
                    <a:ext cx="6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59426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058" y="3600"/>
                    <a:ext cx="0" cy="68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</p:grpSp>
            <p:sp>
              <p:nvSpPr>
                <p:cNvPr id="59427" name="Oval 35"/>
                <p:cNvSpPr>
                  <a:spLocks noChangeArrowheads="1"/>
                </p:cNvSpPr>
                <p:nvPr/>
              </p:nvSpPr>
              <p:spPr bwMode="auto">
                <a:xfrm>
                  <a:off x="2028" y="3861"/>
                  <a:ext cx="57" cy="57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grpSp>
              <p:nvGrpSpPr>
                <p:cNvPr id="59428" name="Group 36"/>
                <p:cNvGrpSpPr>
                  <a:grpSpLocks/>
                </p:cNvGrpSpPr>
                <p:nvPr/>
              </p:nvGrpSpPr>
              <p:grpSpPr bwMode="auto">
                <a:xfrm>
                  <a:off x="3225" y="3552"/>
                  <a:ext cx="680" cy="680"/>
                  <a:chOff x="1719" y="3600"/>
                  <a:chExt cx="680" cy="680"/>
                </a:xfrm>
              </p:grpSpPr>
              <p:sp>
                <p:nvSpPr>
                  <p:cNvPr id="59429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1719" y="3939"/>
                    <a:ext cx="6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59430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2058" y="3600"/>
                    <a:ext cx="0" cy="68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</p:grpSp>
            <p:sp>
              <p:nvSpPr>
                <p:cNvPr id="59431" name="Line 39"/>
                <p:cNvSpPr>
                  <a:spLocks noChangeShapeType="1"/>
                </p:cNvSpPr>
                <p:nvPr/>
              </p:nvSpPr>
              <p:spPr bwMode="auto">
                <a:xfrm rot="-1095100" flipH="1" flipV="1">
                  <a:off x="3300" y="960"/>
                  <a:ext cx="0" cy="2592"/>
                </a:xfrm>
                <a:prstGeom prst="line">
                  <a:avLst/>
                </a:prstGeom>
                <a:noFill/>
                <a:ln w="12700">
                  <a:solidFill>
                    <a:srgbClr val="0066FF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9432" name="Oval 40"/>
                <p:cNvSpPr>
                  <a:spLocks noChangeArrowheads="1"/>
                </p:cNvSpPr>
                <p:nvPr/>
              </p:nvSpPr>
              <p:spPr bwMode="auto">
                <a:xfrm>
                  <a:off x="2847" y="978"/>
                  <a:ext cx="68" cy="68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59433" name="Line 41"/>
                <p:cNvSpPr>
                  <a:spLocks noChangeShapeType="1"/>
                </p:cNvSpPr>
                <p:nvPr/>
              </p:nvSpPr>
              <p:spPr bwMode="auto">
                <a:xfrm>
                  <a:off x="3708" y="3504"/>
                  <a:ext cx="0" cy="384"/>
                </a:xfrm>
                <a:prstGeom prst="line">
                  <a:avLst/>
                </a:prstGeom>
                <a:noFill/>
                <a:ln w="6350">
                  <a:solidFill>
                    <a:srgbClr val="0066FF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59454" name="Group 62"/>
          <p:cNvGrpSpPr>
            <a:grpSpLocks/>
          </p:cNvGrpSpPr>
          <p:nvPr/>
        </p:nvGrpSpPr>
        <p:grpSpPr bwMode="auto">
          <a:xfrm>
            <a:off x="2514600" y="1619250"/>
            <a:ext cx="2012950" cy="636588"/>
            <a:chOff x="1584" y="1020"/>
            <a:chExt cx="1268" cy="401"/>
          </a:xfrm>
        </p:grpSpPr>
        <p:sp>
          <p:nvSpPr>
            <p:cNvPr id="59435" name="Text Box 43"/>
            <p:cNvSpPr txBox="1">
              <a:spLocks noChangeArrowheads="1"/>
            </p:cNvSpPr>
            <p:nvPr/>
          </p:nvSpPr>
          <p:spPr bwMode="auto">
            <a:xfrm>
              <a:off x="1584" y="1198"/>
              <a:ext cx="792" cy="223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800"/>
                <a:t>Fixierkreis</a:t>
              </a:r>
              <a:endParaRPr lang="de-DE" sz="1600">
                <a:latin typeface="Tahoma" pitchFamily="34" charset="0"/>
              </a:endParaRPr>
            </a:p>
          </p:txBody>
        </p:sp>
        <p:sp>
          <p:nvSpPr>
            <p:cNvPr id="59436" name="Line 44"/>
            <p:cNvSpPr>
              <a:spLocks noChangeShapeType="1"/>
            </p:cNvSpPr>
            <p:nvPr/>
          </p:nvSpPr>
          <p:spPr bwMode="auto">
            <a:xfrm flipV="1">
              <a:off x="2377" y="1020"/>
              <a:ext cx="475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59456" name="Group 64"/>
          <p:cNvGrpSpPr>
            <a:grpSpLocks/>
          </p:cNvGrpSpPr>
          <p:nvPr/>
        </p:nvGrpSpPr>
        <p:grpSpPr bwMode="auto">
          <a:xfrm>
            <a:off x="1676400" y="2922588"/>
            <a:ext cx="2500313" cy="698500"/>
            <a:chOff x="1056" y="1841"/>
            <a:chExt cx="1575" cy="440"/>
          </a:xfrm>
        </p:grpSpPr>
        <p:sp>
          <p:nvSpPr>
            <p:cNvPr id="59438" name="Rectangle 46"/>
            <p:cNvSpPr>
              <a:spLocks noChangeAspect="1" noChangeArrowheads="1"/>
            </p:cNvSpPr>
            <p:nvPr/>
          </p:nvSpPr>
          <p:spPr bwMode="auto">
            <a:xfrm>
              <a:off x="2552" y="1841"/>
              <a:ext cx="79" cy="7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59455" name="Group 63"/>
            <p:cNvGrpSpPr>
              <a:grpSpLocks/>
            </p:cNvGrpSpPr>
            <p:nvPr/>
          </p:nvGrpSpPr>
          <p:grpSpPr bwMode="auto">
            <a:xfrm>
              <a:off x="1056" y="1880"/>
              <a:ext cx="1496" cy="401"/>
              <a:chOff x="1056" y="1880"/>
              <a:chExt cx="1496" cy="401"/>
            </a:xfrm>
          </p:grpSpPr>
          <p:sp>
            <p:nvSpPr>
              <p:cNvPr id="59440" name="Text Box 48"/>
              <p:cNvSpPr txBox="1">
                <a:spLocks noChangeArrowheads="1"/>
              </p:cNvSpPr>
              <p:nvPr/>
            </p:nvSpPr>
            <p:spPr bwMode="auto">
              <a:xfrm>
                <a:off x="1056" y="2058"/>
                <a:ext cx="1020" cy="223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 sz="1800"/>
                  <a:t>Stereo-Objekt</a:t>
                </a:r>
                <a:endParaRPr lang="de-DE" sz="1600">
                  <a:latin typeface="Tahoma" pitchFamily="34" charset="0"/>
                </a:endParaRPr>
              </a:p>
            </p:txBody>
          </p:sp>
          <p:sp>
            <p:nvSpPr>
              <p:cNvPr id="59441" name="Line 49"/>
              <p:cNvSpPr>
                <a:spLocks noChangeShapeType="1"/>
              </p:cNvSpPr>
              <p:nvPr/>
            </p:nvSpPr>
            <p:spPr bwMode="auto">
              <a:xfrm flipV="1">
                <a:off x="2077" y="1880"/>
                <a:ext cx="475" cy="1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59461" name="Group 69"/>
          <p:cNvGrpSpPr>
            <a:grpSpLocks/>
          </p:cNvGrpSpPr>
          <p:nvPr/>
        </p:nvGrpSpPr>
        <p:grpSpPr bwMode="auto">
          <a:xfrm>
            <a:off x="673100" y="5005388"/>
            <a:ext cx="2225675" cy="636587"/>
            <a:chOff x="424" y="3153"/>
            <a:chExt cx="1402" cy="401"/>
          </a:xfrm>
        </p:grpSpPr>
        <p:sp>
          <p:nvSpPr>
            <p:cNvPr id="59443" name="Text Box 51"/>
            <p:cNvSpPr txBox="1">
              <a:spLocks noChangeArrowheads="1"/>
            </p:cNvSpPr>
            <p:nvPr/>
          </p:nvSpPr>
          <p:spPr bwMode="auto">
            <a:xfrm>
              <a:off x="424" y="3331"/>
              <a:ext cx="1014" cy="223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800"/>
                <a:t>Führungsauge</a:t>
              </a:r>
              <a:endParaRPr lang="de-DE" sz="1800">
                <a:latin typeface="Tahoma" pitchFamily="34" charset="0"/>
              </a:endParaRPr>
            </a:p>
          </p:txBody>
        </p:sp>
        <p:sp>
          <p:nvSpPr>
            <p:cNvPr id="59444" name="Line 52"/>
            <p:cNvSpPr>
              <a:spLocks noChangeShapeType="1"/>
            </p:cNvSpPr>
            <p:nvPr/>
          </p:nvSpPr>
          <p:spPr bwMode="auto">
            <a:xfrm flipV="1">
              <a:off x="1437" y="3153"/>
              <a:ext cx="389" cy="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59459" name="Group 67"/>
          <p:cNvGrpSpPr>
            <a:grpSpLocks/>
          </p:cNvGrpSpPr>
          <p:nvPr/>
        </p:nvGrpSpPr>
        <p:grpSpPr bwMode="auto">
          <a:xfrm>
            <a:off x="122238" y="5857875"/>
            <a:ext cx="2406650" cy="628650"/>
            <a:chOff x="77" y="3690"/>
            <a:chExt cx="1516" cy="396"/>
          </a:xfrm>
        </p:grpSpPr>
        <p:sp>
          <p:nvSpPr>
            <p:cNvPr id="59446" name="Text Box 54"/>
            <p:cNvSpPr txBox="1">
              <a:spLocks noChangeArrowheads="1"/>
            </p:cNvSpPr>
            <p:nvPr/>
          </p:nvSpPr>
          <p:spPr bwMode="auto">
            <a:xfrm>
              <a:off x="77" y="3690"/>
              <a:ext cx="1363" cy="396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90000" bIns="3600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/>
                <a:t>Netzhautmeridiane</a:t>
              </a:r>
              <a:br>
                <a:rPr lang="de-DE" sz="1800"/>
              </a:br>
              <a:r>
                <a:rPr lang="de-DE" sz="1800"/>
                <a:t>von hinten gesehen</a:t>
              </a:r>
              <a:endParaRPr lang="de-DE" sz="1600">
                <a:latin typeface="Tahoma" pitchFamily="34" charset="0"/>
              </a:endParaRPr>
            </a:p>
          </p:txBody>
        </p:sp>
        <p:sp>
          <p:nvSpPr>
            <p:cNvPr id="59447" name="Line 55"/>
            <p:cNvSpPr>
              <a:spLocks noChangeShapeType="1"/>
            </p:cNvSpPr>
            <p:nvPr/>
          </p:nvSpPr>
          <p:spPr bwMode="auto">
            <a:xfrm>
              <a:off x="1440" y="388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9452" name="Rectangle 60"/>
          <p:cNvSpPr>
            <a:spLocks noChangeArrowheads="1"/>
          </p:cNvSpPr>
          <p:nvPr/>
        </p:nvSpPr>
        <p:spPr bwMode="auto">
          <a:xfrm>
            <a:off x="6629400" y="6553200"/>
            <a:ext cx="2384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r"/>
            <a:r>
              <a:rPr lang="de-DE" sz="1400">
                <a:solidFill>
                  <a:srgbClr val="66CCFF"/>
                </a:solidFill>
                <a:latin typeface="Tahoma" pitchFamily="34" charset="0"/>
              </a:rPr>
              <a:t>Dr. Helmut Goersch – Berlin</a:t>
            </a:r>
            <a:endParaRPr lang="de-DE" sz="1400">
              <a:latin typeface="Tahoma" pitchFamily="34" charset="0"/>
            </a:endParaRPr>
          </a:p>
        </p:txBody>
      </p:sp>
      <p:sp>
        <p:nvSpPr>
          <p:cNvPr id="59474" name="Rectangle 82"/>
          <p:cNvSpPr>
            <a:spLocks noChangeArrowheads="1"/>
          </p:cNvSpPr>
          <p:nvPr/>
        </p:nvSpPr>
        <p:spPr bwMode="auto">
          <a:xfrm>
            <a:off x="0" y="0"/>
            <a:ext cx="9144000" cy="1320800"/>
          </a:xfrm>
          <a:prstGeom prst="rect">
            <a:avLst/>
          </a:prstGeom>
          <a:gradFill rotWithShape="0">
            <a:gsLst>
              <a:gs pos="0">
                <a:srgbClr val="003399">
                  <a:gamma/>
                  <a:shade val="46275"/>
                  <a:invGamma/>
                </a:srgbClr>
              </a:gs>
              <a:gs pos="5000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</a:pPr>
            <a:endParaRPr kumimoji="0" lang="de-DE">
              <a:latin typeface="Times New Roman" pitchFamily="18" charset="0"/>
            </a:endParaRPr>
          </a:p>
        </p:txBody>
      </p:sp>
      <p:sp>
        <p:nvSpPr>
          <p:cNvPr id="59475" name="Rectangle 83"/>
          <p:cNvSpPr>
            <a:spLocks noChangeArrowheads="1"/>
          </p:cNvSpPr>
          <p:nvPr/>
        </p:nvSpPr>
        <p:spPr bwMode="auto">
          <a:xfrm>
            <a:off x="365125" y="23813"/>
            <a:ext cx="842168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0" lang="de-DE" sz="4000">
                <a:solidFill>
                  <a:srgbClr val="FFFF00"/>
                </a:solidFill>
                <a:latin typeface="Arial Narrow" pitchFamily="34" charset="0"/>
              </a:rPr>
              <a:t>Junge Fixationsdisparation: </a:t>
            </a:r>
            <a:endParaRPr kumimoji="0" lang="de-DE" sz="4400">
              <a:latin typeface="Arial Narrow" pitchFamily="34" charset="0"/>
            </a:endParaRPr>
          </a:p>
        </p:txBody>
      </p:sp>
      <p:sp>
        <p:nvSpPr>
          <p:cNvPr id="59476" name="Rectangle 84"/>
          <p:cNvSpPr>
            <a:spLocks noChangeArrowheads="1"/>
          </p:cNvSpPr>
          <p:nvPr/>
        </p:nvSpPr>
        <p:spPr bwMode="auto">
          <a:xfrm>
            <a:off x="368300" y="692150"/>
            <a:ext cx="84216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0" lang="de-DE" sz="3200">
                <a:solidFill>
                  <a:srgbClr val="FFFF00"/>
                </a:solidFill>
                <a:latin typeface="Arial Narrow" pitchFamily="34" charset="0"/>
              </a:rPr>
              <a:t>Motorische Nachfusion möglich (Beispiel Exo-WF)</a:t>
            </a:r>
            <a:endParaRPr kumimoji="0" lang="de-DE" sz="4400">
              <a:latin typeface="Arial Narrow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0" grpId="0" animBg="1"/>
      <p:bldP spid="5947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59" name="Group 43"/>
          <p:cNvGrpSpPr>
            <a:grpSpLocks/>
          </p:cNvGrpSpPr>
          <p:nvPr/>
        </p:nvGrpSpPr>
        <p:grpSpPr bwMode="auto">
          <a:xfrm>
            <a:off x="5168900" y="1520825"/>
            <a:ext cx="1079500" cy="4114800"/>
            <a:chOff x="3256" y="1006"/>
            <a:chExt cx="680" cy="2592"/>
          </a:xfrm>
        </p:grpSpPr>
        <p:grpSp>
          <p:nvGrpSpPr>
            <p:cNvPr id="60460" name="Group 44"/>
            <p:cNvGrpSpPr>
              <a:grpSpLocks/>
            </p:cNvGrpSpPr>
            <p:nvPr/>
          </p:nvGrpSpPr>
          <p:grpSpPr bwMode="auto">
            <a:xfrm rot="20504900" flipH="1">
              <a:off x="3256" y="2877"/>
              <a:ext cx="680" cy="680"/>
              <a:chOff x="1770" y="2160"/>
              <a:chExt cx="680" cy="680"/>
            </a:xfrm>
          </p:grpSpPr>
          <p:sp>
            <p:nvSpPr>
              <p:cNvPr id="60461" name="Oval 45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462" name="Line 46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463" name="Line 47"/>
            <p:cNvSpPr>
              <a:spLocks noChangeShapeType="1"/>
            </p:cNvSpPr>
            <p:nvPr/>
          </p:nvSpPr>
          <p:spPr bwMode="auto">
            <a:xfrm rot="-1095100" flipH="1" flipV="1">
              <a:off x="3298" y="1006"/>
              <a:ext cx="0" cy="2592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464" name="Group 48"/>
          <p:cNvGrpSpPr>
            <a:grpSpLocks/>
          </p:cNvGrpSpPr>
          <p:nvPr/>
        </p:nvGrpSpPr>
        <p:grpSpPr bwMode="auto">
          <a:xfrm rot="20580000" flipH="1">
            <a:off x="4724400" y="1509713"/>
            <a:ext cx="1079500" cy="4124325"/>
            <a:chOff x="1770" y="960"/>
            <a:chExt cx="680" cy="2598"/>
          </a:xfrm>
        </p:grpSpPr>
        <p:grpSp>
          <p:nvGrpSpPr>
            <p:cNvPr id="60465" name="Group 49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466" name="Oval 50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467" name="Line 51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468" name="Line 52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469" name="Group 53"/>
          <p:cNvGrpSpPr>
            <a:grpSpLocks/>
          </p:cNvGrpSpPr>
          <p:nvPr/>
        </p:nvGrpSpPr>
        <p:grpSpPr bwMode="auto">
          <a:xfrm rot="20640000" flipH="1">
            <a:off x="4752975" y="1504950"/>
            <a:ext cx="1079500" cy="4124325"/>
            <a:chOff x="1770" y="960"/>
            <a:chExt cx="680" cy="2598"/>
          </a:xfrm>
        </p:grpSpPr>
        <p:grpSp>
          <p:nvGrpSpPr>
            <p:cNvPr id="60470" name="Group 54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471" name="Oval 55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472" name="Line 56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473" name="Line 57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474" name="Group 58"/>
          <p:cNvGrpSpPr>
            <a:grpSpLocks/>
          </p:cNvGrpSpPr>
          <p:nvPr/>
        </p:nvGrpSpPr>
        <p:grpSpPr bwMode="auto">
          <a:xfrm rot="20700000" flipH="1">
            <a:off x="4781550" y="1500188"/>
            <a:ext cx="1079500" cy="4124325"/>
            <a:chOff x="1770" y="960"/>
            <a:chExt cx="680" cy="2598"/>
          </a:xfrm>
        </p:grpSpPr>
        <p:grpSp>
          <p:nvGrpSpPr>
            <p:cNvPr id="60475" name="Group 59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476" name="Oval 60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477" name="Line 61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478" name="Line 62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479" name="Group 63"/>
          <p:cNvGrpSpPr>
            <a:grpSpLocks/>
          </p:cNvGrpSpPr>
          <p:nvPr/>
        </p:nvGrpSpPr>
        <p:grpSpPr bwMode="auto">
          <a:xfrm rot="20760000" flipH="1">
            <a:off x="4810125" y="1490663"/>
            <a:ext cx="1079500" cy="4124325"/>
            <a:chOff x="1770" y="960"/>
            <a:chExt cx="680" cy="2598"/>
          </a:xfrm>
        </p:grpSpPr>
        <p:grpSp>
          <p:nvGrpSpPr>
            <p:cNvPr id="60480" name="Group 64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481" name="Oval 65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482" name="Line 66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483" name="Line 67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484" name="Group 68"/>
          <p:cNvGrpSpPr>
            <a:grpSpLocks/>
          </p:cNvGrpSpPr>
          <p:nvPr/>
        </p:nvGrpSpPr>
        <p:grpSpPr bwMode="auto">
          <a:xfrm rot="20820000" flipH="1">
            <a:off x="4840288" y="1485900"/>
            <a:ext cx="1079500" cy="4124325"/>
            <a:chOff x="1770" y="960"/>
            <a:chExt cx="680" cy="2598"/>
          </a:xfrm>
        </p:grpSpPr>
        <p:grpSp>
          <p:nvGrpSpPr>
            <p:cNvPr id="60485" name="Group 69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486" name="Oval 70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487" name="Line 71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488" name="Line 72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489" name="Group 73"/>
          <p:cNvGrpSpPr>
            <a:grpSpLocks/>
          </p:cNvGrpSpPr>
          <p:nvPr/>
        </p:nvGrpSpPr>
        <p:grpSpPr bwMode="auto">
          <a:xfrm rot="20880000" flipH="1">
            <a:off x="4868863" y="1476375"/>
            <a:ext cx="1079500" cy="4124325"/>
            <a:chOff x="1770" y="960"/>
            <a:chExt cx="680" cy="2598"/>
          </a:xfrm>
        </p:grpSpPr>
        <p:grpSp>
          <p:nvGrpSpPr>
            <p:cNvPr id="60490" name="Group 74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491" name="Oval 75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492" name="Line 76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493" name="Line 77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494" name="Group 78"/>
          <p:cNvGrpSpPr>
            <a:grpSpLocks/>
          </p:cNvGrpSpPr>
          <p:nvPr/>
        </p:nvGrpSpPr>
        <p:grpSpPr bwMode="auto">
          <a:xfrm rot="20940000" flipH="1">
            <a:off x="4895850" y="1476375"/>
            <a:ext cx="1079500" cy="4124325"/>
            <a:chOff x="1770" y="960"/>
            <a:chExt cx="680" cy="2598"/>
          </a:xfrm>
        </p:grpSpPr>
        <p:grpSp>
          <p:nvGrpSpPr>
            <p:cNvPr id="60495" name="Group 79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496" name="Oval 80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497" name="Line 81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498" name="Line 82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499" name="Group 83"/>
          <p:cNvGrpSpPr>
            <a:grpSpLocks/>
          </p:cNvGrpSpPr>
          <p:nvPr/>
        </p:nvGrpSpPr>
        <p:grpSpPr bwMode="auto">
          <a:xfrm rot="21000000" flipH="1">
            <a:off x="4921250" y="1466850"/>
            <a:ext cx="1079500" cy="4124325"/>
            <a:chOff x="1770" y="960"/>
            <a:chExt cx="680" cy="2598"/>
          </a:xfrm>
        </p:grpSpPr>
        <p:grpSp>
          <p:nvGrpSpPr>
            <p:cNvPr id="60500" name="Group 84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01" name="Oval 85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02" name="Line 86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03" name="Line 87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04" name="Group 88"/>
          <p:cNvGrpSpPr>
            <a:grpSpLocks/>
          </p:cNvGrpSpPr>
          <p:nvPr/>
        </p:nvGrpSpPr>
        <p:grpSpPr bwMode="auto">
          <a:xfrm rot="21060000" flipH="1">
            <a:off x="4948238" y="1457325"/>
            <a:ext cx="1079500" cy="4124325"/>
            <a:chOff x="1770" y="960"/>
            <a:chExt cx="680" cy="2598"/>
          </a:xfrm>
        </p:grpSpPr>
        <p:grpSp>
          <p:nvGrpSpPr>
            <p:cNvPr id="60505" name="Group 89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06" name="Oval 90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07" name="Line 91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08" name="Line 92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09" name="Group 93"/>
          <p:cNvGrpSpPr>
            <a:grpSpLocks/>
          </p:cNvGrpSpPr>
          <p:nvPr/>
        </p:nvGrpSpPr>
        <p:grpSpPr bwMode="auto">
          <a:xfrm rot="21120000" flipH="1">
            <a:off x="4976813" y="1462088"/>
            <a:ext cx="1079500" cy="4124325"/>
            <a:chOff x="1770" y="960"/>
            <a:chExt cx="680" cy="2598"/>
          </a:xfrm>
        </p:grpSpPr>
        <p:grpSp>
          <p:nvGrpSpPr>
            <p:cNvPr id="60510" name="Group 94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11" name="Oval 95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12" name="Line 96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13" name="Line 97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14" name="Group 98"/>
          <p:cNvGrpSpPr>
            <a:grpSpLocks/>
          </p:cNvGrpSpPr>
          <p:nvPr/>
        </p:nvGrpSpPr>
        <p:grpSpPr bwMode="auto">
          <a:xfrm rot="21180000" flipH="1">
            <a:off x="5002213" y="1462088"/>
            <a:ext cx="1079500" cy="4124325"/>
            <a:chOff x="1770" y="960"/>
            <a:chExt cx="680" cy="2598"/>
          </a:xfrm>
        </p:grpSpPr>
        <p:grpSp>
          <p:nvGrpSpPr>
            <p:cNvPr id="60515" name="Group 99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16" name="Oval 100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17" name="Line 101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18" name="Line 102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19" name="Group 103"/>
          <p:cNvGrpSpPr>
            <a:grpSpLocks/>
          </p:cNvGrpSpPr>
          <p:nvPr/>
        </p:nvGrpSpPr>
        <p:grpSpPr bwMode="auto">
          <a:xfrm rot="21240000" flipH="1">
            <a:off x="5026025" y="1452563"/>
            <a:ext cx="1079500" cy="4124325"/>
            <a:chOff x="1770" y="960"/>
            <a:chExt cx="680" cy="2598"/>
          </a:xfrm>
        </p:grpSpPr>
        <p:grpSp>
          <p:nvGrpSpPr>
            <p:cNvPr id="60520" name="Group 104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21" name="Oval 105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22" name="Line 106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23" name="Line 107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24" name="Group 108"/>
          <p:cNvGrpSpPr>
            <a:grpSpLocks/>
          </p:cNvGrpSpPr>
          <p:nvPr/>
        </p:nvGrpSpPr>
        <p:grpSpPr bwMode="auto">
          <a:xfrm rot="21300000" flipH="1">
            <a:off x="5054600" y="1452563"/>
            <a:ext cx="1079500" cy="4124325"/>
            <a:chOff x="1770" y="960"/>
            <a:chExt cx="680" cy="2598"/>
          </a:xfrm>
        </p:grpSpPr>
        <p:grpSp>
          <p:nvGrpSpPr>
            <p:cNvPr id="60525" name="Group 109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26" name="Oval 110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27" name="Line 111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28" name="Line 112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29" name="Group 113"/>
          <p:cNvGrpSpPr>
            <a:grpSpLocks/>
          </p:cNvGrpSpPr>
          <p:nvPr/>
        </p:nvGrpSpPr>
        <p:grpSpPr bwMode="auto">
          <a:xfrm rot="21420000" flipH="1">
            <a:off x="5105400" y="1447800"/>
            <a:ext cx="1079500" cy="4124325"/>
            <a:chOff x="1770" y="960"/>
            <a:chExt cx="680" cy="2598"/>
          </a:xfrm>
        </p:grpSpPr>
        <p:grpSp>
          <p:nvGrpSpPr>
            <p:cNvPr id="60530" name="Group 114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31" name="Oval 115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32" name="Line 116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33" name="Line 117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34" name="Group 118"/>
          <p:cNvGrpSpPr>
            <a:grpSpLocks/>
          </p:cNvGrpSpPr>
          <p:nvPr/>
        </p:nvGrpSpPr>
        <p:grpSpPr bwMode="auto">
          <a:xfrm rot="21360000" flipH="1">
            <a:off x="5078413" y="1452563"/>
            <a:ext cx="1079500" cy="4124325"/>
            <a:chOff x="1770" y="960"/>
            <a:chExt cx="680" cy="2598"/>
          </a:xfrm>
        </p:grpSpPr>
        <p:grpSp>
          <p:nvGrpSpPr>
            <p:cNvPr id="60535" name="Group 119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36" name="Oval 120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37" name="Line 121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38" name="Line 122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39" name="Group 123"/>
          <p:cNvGrpSpPr>
            <a:grpSpLocks/>
          </p:cNvGrpSpPr>
          <p:nvPr/>
        </p:nvGrpSpPr>
        <p:grpSpPr bwMode="auto">
          <a:xfrm rot="21480000" flipH="1">
            <a:off x="5130800" y="1452563"/>
            <a:ext cx="1079500" cy="4124325"/>
            <a:chOff x="1770" y="960"/>
            <a:chExt cx="680" cy="2598"/>
          </a:xfrm>
        </p:grpSpPr>
        <p:grpSp>
          <p:nvGrpSpPr>
            <p:cNvPr id="60540" name="Group 124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41" name="Oval 125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42" name="Line 126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43" name="Line 127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44" name="Group 128"/>
          <p:cNvGrpSpPr>
            <a:grpSpLocks/>
          </p:cNvGrpSpPr>
          <p:nvPr/>
        </p:nvGrpSpPr>
        <p:grpSpPr bwMode="auto">
          <a:xfrm flipH="1">
            <a:off x="5181600" y="1447800"/>
            <a:ext cx="1079500" cy="4124325"/>
            <a:chOff x="1770" y="960"/>
            <a:chExt cx="680" cy="2598"/>
          </a:xfrm>
        </p:grpSpPr>
        <p:grpSp>
          <p:nvGrpSpPr>
            <p:cNvPr id="60545" name="Group 129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46" name="Oval 130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47" name="Line 131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48" name="Line 132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49" name="Group 133"/>
          <p:cNvGrpSpPr>
            <a:grpSpLocks/>
          </p:cNvGrpSpPr>
          <p:nvPr/>
        </p:nvGrpSpPr>
        <p:grpSpPr bwMode="auto">
          <a:xfrm rot="21540000" flipH="1">
            <a:off x="5159375" y="1447800"/>
            <a:ext cx="1079500" cy="4124325"/>
            <a:chOff x="1770" y="960"/>
            <a:chExt cx="680" cy="2598"/>
          </a:xfrm>
        </p:grpSpPr>
        <p:grpSp>
          <p:nvGrpSpPr>
            <p:cNvPr id="60550" name="Group 134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51" name="Oval 135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52" name="Line 136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53" name="Line 137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54" name="Group 138"/>
          <p:cNvGrpSpPr>
            <a:grpSpLocks/>
          </p:cNvGrpSpPr>
          <p:nvPr/>
        </p:nvGrpSpPr>
        <p:grpSpPr bwMode="auto">
          <a:xfrm rot="60000" flipH="1">
            <a:off x="5207000" y="1447800"/>
            <a:ext cx="1079500" cy="4124325"/>
            <a:chOff x="1770" y="960"/>
            <a:chExt cx="680" cy="2598"/>
          </a:xfrm>
        </p:grpSpPr>
        <p:grpSp>
          <p:nvGrpSpPr>
            <p:cNvPr id="60555" name="Group 139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56" name="Oval 140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57" name="Line 141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58" name="Line 142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59" name="Group 143"/>
          <p:cNvGrpSpPr>
            <a:grpSpLocks/>
          </p:cNvGrpSpPr>
          <p:nvPr/>
        </p:nvGrpSpPr>
        <p:grpSpPr bwMode="auto">
          <a:xfrm rot="120000" flipH="1">
            <a:off x="5230813" y="1447800"/>
            <a:ext cx="1079500" cy="4124325"/>
            <a:chOff x="1770" y="960"/>
            <a:chExt cx="680" cy="2598"/>
          </a:xfrm>
        </p:grpSpPr>
        <p:grpSp>
          <p:nvGrpSpPr>
            <p:cNvPr id="60560" name="Group 144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61" name="Oval 145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62" name="Line 146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63" name="Line 147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64" name="Group 148"/>
          <p:cNvGrpSpPr>
            <a:grpSpLocks/>
          </p:cNvGrpSpPr>
          <p:nvPr/>
        </p:nvGrpSpPr>
        <p:grpSpPr bwMode="auto">
          <a:xfrm rot="180000" flipH="1">
            <a:off x="5257800" y="1447800"/>
            <a:ext cx="1079500" cy="4124325"/>
            <a:chOff x="1770" y="960"/>
            <a:chExt cx="680" cy="2598"/>
          </a:xfrm>
        </p:grpSpPr>
        <p:grpSp>
          <p:nvGrpSpPr>
            <p:cNvPr id="60565" name="Group 149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66" name="Oval 150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67" name="Line 151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68" name="Line 152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69" name="Group 153"/>
          <p:cNvGrpSpPr>
            <a:grpSpLocks/>
          </p:cNvGrpSpPr>
          <p:nvPr/>
        </p:nvGrpSpPr>
        <p:grpSpPr bwMode="auto">
          <a:xfrm rot="240000" flipH="1">
            <a:off x="5283200" y="1447800"/>
            <a:ext cx="1079500" cy="4124325"/>
            <a:chOff x="1770" y="960"/>
            <a:chExt cx="680" cy="2598"/>
          </a:xfrm>
        </p:grpSpPr>
        <p:grpSp>
          <p:nvGrpSpPr>
            <p:cNvPr id="60570" name="Group 154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71" name="Oval 155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72" name="Line 156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73" name="Line 157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74" name="Group 158"/>
          <p:cNvGrpSpPr>
            <a:grpSpLocks/>
          </p:cNvGrpSpPr>
          <p:nvPr/>
        </p:nvGrpSpPr>
        <p:grpSpPr bwMode="auto">
          <a:xfrm rot="300000" flipH="1">
            <a:off x="5311775" y="1447800"/>
            <a:ext cx="1079500" cy="4124325"/>
            <a:chOff x="1770" y="960"/>
            <a:chExt cx="680" cy="2598"/>
          </a:xfrm>
        </p:grpSpPr>
        <p:grpSp>
          <p:nvGrpSpPr>
            <p:cNvPr id="60575" name="Group 159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76" name="Oval 160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77" name="Line 161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78" name="Line 162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79" name="Group 163"/>
          <p:cNvGrpSpPr>
            <a:grpSpLocks/>
          </p:cNvGrpSpPr>
          <p:nvPr/>
        </p:nvGrpSpPr>
        <p:grpSpPr bwMode="auto">
          <a:xfrm rot="360000" flipH="1">
            <a:off x="5338763" y="1447800"/>
            <a:ext cx="1079500" cy="4124325"/>
            <a:chOff x="1770" y="960"/>
            <a:chExt cx="680" cy="2598"/>
          </a:xfrm>
        </p:grpSpPr>
        <p:grpSp>
          <p:nvGrpSpPr>
            <p:cNvPr id="60580" name="Group 164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81" name="Oval 165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82" name="Line 166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83" name="Line 167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84" name="Group 168"/>
          <p:cNvGrpSpPr>
            <a:grpSpLocks/>
          </p:cNvGrpSpPr>
          <p:nvPr/>
        </p:nvGrpSpPr>
        <p:grpSpPr bwMode="auto">
          <a:xfrm rot="420000" flipH="1">
            <a:off x="5373688" y="1452563"/>
            <a:ext cx="1079500" cy="4124325"/>
            <a:chOff x="1770" y="960"/>
            <a:chExt cx="680" cy="2598"/>
          </a:xfrm>
        </p:grpSpPr>
        <p:grpSp>
          <p:nvGrpSpPr>
            <p:cNvPr id="60585" name="Group 169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86" name="Oval 170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87" name="Line 171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88" name="Line 172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89" name="Group 173"/>
          <p:cNvGrpSpPr>
            <a:grpSpLocks/>
          </p:cNvGrpSpPr>
          <p:nvPr/>
        </p:nvGrpSpPr>
        <p:grpSpPr bwMode="auto">
          <a:xfrm rot="480000" flipH="1">
            <a:off x="5402263" y="1462088"/>
            <a:ext cx="1079500" cy="4124325"/>
            <a:chOff x="1770" y="960"/>
            <a:chExt cx="680" cy="2598"/>
          </a:xfrm>
        </p:grpSpPr>
        <p:grpSp>
          <p:nvGrpSpPr>
            <p:cNvPr id="60590" name="Group 174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91" name="Oval 175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92" name="Line 176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93" name="Line 177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0594" name="Group 178"/>
          <p:cNvGrpSpPr>
            <a:grpSpLocks/>
          </p:cNvGrpSpPr>
          <p:nvPr/>
        </p:nvGrpSpPr>
        <p:grpSpPr bwMode="auto">
          <a:xfrm rot="540000" flipH="1">
            <a:off x="5435600" y="1462088"/>
            <a:ext cx="1079500" cy="4124325"/>
            <a:chOff x="1770" y="960"/>
            <a:chExt cx="680" cy="2598"/>
          </a:xfrm>
        </p:grpSpPr>
        <p:grpSp>
          <p:nvGrpSpPr>
            <p:cNvPr id="60595" name="Group 179"/>
            <p:cNvGrpSpPr>
              <a:grpSpLocks/>
            </p:cNvGrpSpPr>
            <p:nvPr/>
          </p:nvGrpSpPr>
          <p:grpSpPr bwMode="auto">
            <a:xfrm>
              <a:off x="1770" y="2878"/>
              <a:ext cx="680" cy="680"/>
              <a:chOff x="1770" y="2160"/>
              <a:chExt cx="680" cy="680"/>
            </a:xfrm>
          </p:grpSpPr>
          <p:sp>
            <p:nvSpPr>
              <p:cNvPr id="60596" name="Oval 180"/>
              <p:cNvSpPr>
                <a:spLocks noChangeAspect="1" noChangeArrowheads="1"/>
              </p:cNvSpPr>
              <p:nvPr/>
            </p:nvSpPr>
            <p:spPr bwMode="auto">
              <a:xfrm>
                <a:off x="1770" y="2160"/>
                <a:ext cx="680" cy="680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597" name="Line 181"/>
              <p:cNvSpPr>
                <a:spLocks noChangeAspect="1" noChangeShapeType="1"/>
              </p:cNvSpPr>
              <p:nvPr/>
            </p:nvSpPr>
            <p:spPr bwMode="auto">
              <a:xfrm>
                <a:off x="1903" y="2232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598" name="Line 182"/>
            <p:cNvSpPr>
              <a:spLocks noChangeShapeType="1"/>
            </p:cNvSpPr>
            <p:nvPr/>
          </p:nvSpPr>
          <p:spPr bwMode="auto">
            <a:xfrm flipV="1">
              <a:off x="2106" y="960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0613" name="Line 197"/>
          <p:cNvSpPr>
            <a:spLocks noChangeShapeType="1"/>
          </p:cNvSpPr>
          <p:nvPr/>
        </p:nvSpPr>
        <p:spPr bwMode="auto">
          <a:xfrm rot="-1095100" flipH="1" flipV="1">
            <a:off x="5238750" y="1524000"/>
            <a:ext cx="0" cy="4114800"/>
          </a:xfrm>
          <a:prstGeom prst="line">
            <a:avLst/>
          </a:prstGeom>
          <a:noFill/>
          <a:ln w="12700">
            <a:solidFill>
              <a:srgbClr val="0066FF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0624" name="Group 208"/>
          <p:cNvGrpSpPr>
            <a:grpSpLocks/>
          </p:cNvGrpSpPr>
          <p:nvPr/>
        </p:nvGrpSpPr>
        <p:grpSpPr bwMode="auto">
          <a:xfrm>
            <a:off x="0" y="0"/>
            <a:ext cx="9144000" cy="1320800"/>
            <a:chOff x="0" y="0"/>
            <a:chExt cx="5760" cy="832"/>
          </a:xfrm>
        </p:grpSpPr>
        <p:sp>
          <p:nvSpPr>
            <p:cNvPr id="60621" name="Rectangle 205"/>
            <p:cNvSpPr>
              <a:spLocks noChangeArrowheads="1"/>
            </p:cNvSpPr>
            <p:nvPr/>
          </p:nvSpPr>
          <p:spPr bwMode="auto">
            <a:xfrm>
              <a:off x="0" y="0"/>
              <a:ext cx="5760" cy="832"/>
            </a:xfrm>
            <a:prstGeom prst="rect">
              <a:avLst/>
            </a:prstGeom>
            <a:gradFill rotWithShape="0">
              <a:gsLst>
                <a:gs pos="0">
                  <a:srgbClr val="003399">
                    <a:gamma/>
                    <a:shade val="46275"/>
                    <a:invGamma/>
                  </a:srgbClr>
                </a:gs>
                <a:gs pos="50000">
                  <a:srgbClr val="003399"/>
                </a:gs>
                <a:gs pos="100000">
                  <a:srgbClr val="003399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kumimoji="0" lang="de-DE">
                <a:latin typeface="Times New Roman" pitchFamily="18" charset="0"/>
              </a:endParaRPr>
            </a:p>
          </p:txBody>
        </p:sp>
        <p:sp>
          <p:nvSpPr>
            <p:cNvPr id="60622" name="Rectangle 206"/>
            <p:cNvSpPr>
              <a:spLocks noChangeArrowheads="1"/>
            </p:cNvSpPr>
            <p:nvPr/>
          </p:nvSpPr>
          <p:spPr bwMode="auto">
            <a:xfrm>
              <a:off x="230" y="15"/>
              <a:ext cx="5305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0" lang="de-DE" sz="4000">
                  <a:solidFill>
                    <a:srgbClr val="FFFF00"/>
                  </a:solidFill>
                  <a:latin typeface="Arial Narrow" pitchFamily="34" charset="0"/>
                </a:rPr>
                <a:t>Junge Fixationsdisparation: </a:t>
              </a:r>
              <a:endParaRPr kumimoji="0" lang="de-DE" sz="4400">
                <a:latin typeface="Arial Narrow" pitchFamily="34" charset="0"/>
              </a:endParaRPr>
            </a:p>
          </p:txBody>
        </p:sp>
        <p:sp>
          <p:nvSpPr>
            <p:cNvPr id="60623" name="Rectangle 207"/>
            <p:cNvSpPr>
              <a:spLocks noChangeArrowheads="1"/>
            </p:cNvSpPr>
            <p:nvPr/>
          </p:nvSpPr>
          <p:spPr bwMode="auto">
            <a:xfrm>
              <a:off x="232" y="436"/>
              <a:ext cx="5305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0" lang="de-DE" sz="3200">
                  <a:solidFill>
                    <a:srgbClr val="FFFF00"/>
                  </a:solidFill>
                  <a:latin typeface="Arial Narrow" pitchFamily="34" charset="0"/>
                </a:rPr>
                <a:t>Motorische Nachfusion möglich (Beispiel Exo-WF)</a:t>
              </a:r>
              <a:endParaRPr kumimoji="0" lang="de-DE" sz="4400">
                <a:latin typeface="Arial Narrow" pitchFamily="34" charset="0"/>
              </a:endParaRPr>
            </a:p>
          </p:txBody>
        </p:sp>
      </p:grpSp>
      <p:grpSp>
        <p:nvGrpSpPr>
          <p:cNvPr id="60908" name="Group 492"/>
          <p:cNvGrpSpPr>
            <a:grpSpLocks/>
          </p:cNvGrpSpPr>
          <p:nvPr/>
        </p:nvGrpSpPr>
        <p:grpSpPr bwMode="auto">
          <a:xfrm>
            <a:off x="5468938" y="1466850"/>
            <a:ext cx="3141662" cy="4124325"/>
            <a:chOff x="3445" y="924"/>
            <a:chExt cx="1979" cy="2598"/>
          </a:xfrm>
        </p:grpSpPr>
        <p:grpSp>
          <p:nvGrpSpPr>
            <p:cNvPr id="60599" name="Group 183"/>
            <p:cNvGrpSpPr>
              <a:grpSpLocks/>
            </p:cNvGrpSpPr>
            <p:nvPr/>
          </p:nvGrpSpPr>
          <p:grpSpPr bwMode="auto">
            <a:xfrm rot="600000" flipH="1">
              <a:off x="3445" y="924"/>
              <a:ext cx="680" cy="2598"/>
              <a:chOff x="1770" y="960"/>
              <a:chExt cx="680" cy="2598"/>
            </a:xfrm>
          </p:grpSpPr>
          <p:grpSp>
            <p:nvGrpSpPr>
              <p:cNvPr id="60600" name="Group 184"/>
              <p:cNvGrpSpPr>
                <a:grpSpLocks/>
              </p:cNvGrpSpPr>
              <p:nvPr/>
            </p:nvGrpSpPr>
            <p:grpSpPr bwMode="auto">
              <a:xfrm>
                <a:off x="1770" y="2878"/>
                <a:ext cx="680" cy="680"/>
                <a:chOff x="1770" y="2160"/>
                <a:chExt cx="680" cy="680"/>
              </a:xfrm>
            </p:grpSpPr>
            <p:sp>
              <p:nvSpPr>
                <p:cNvPr id="60601" name="Oval 185"/>
                <p:cNvSpPr>
                  <a:spLocks noChangeAspect="1" noChangeArrowheads="1"/>
                </p:cNvSpPr>
                <p:nvPr/>
              </p:nvSpPr>
              <p:spPr bwMode="auto">
                <a:xfrm>
                  <a:off x="1770" y="2160"/>
                  <a:ext cx="680" cy="68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60602" name="Line 186"/>
                <p:cNvSpPr>
                  <a:spLocks noChangeAspect="1" noChangeShapeType="1"/>
                </p:cNvSpPr>
                <p:nvPr/>
              </p:nvSpPr>
              <p:spPr bwMode="auto">
                <a:xfrm>
                  <a:off x="1903" y="2232"/>
                  <a:ext cx="41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60603" name="Line 187"/>
              <p:cNvSpPr>
                <a:spLocks noChangeShapeType="1"/>
              </p:cNvSpPr>
              <p:nvPr/>
            </p:nvSpPr>
            <p:spPr bwMode="auto">
              <a:xfrm flipV="1">
                <a:off x="2106" y="960"/>
                <a:ext cx="0" cy="2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60874" name="Group 458"/>
            <p:cNvGrpSpPr>
              <a:grpSpLocks/>
            </p:cNvGrpSpPr>
            <p:nvPr/>
          </p:nvGrpSpPr>
          <p:grpSpPr bwMode="auto">
            <a:xfrm>
              <a:off x="3942" y="1344"/>
              <a:ext cx="1482" cy="671"/>
              <a:chOff x="3942" y="1344"/>
              <a:chExt cx="1482" cy="671"/>
            </a:xfrm>
          </p:grpSpPr>
          <p:sp>
            <p:nvSpPr>
              <p:cNvPr id="60875" name="Text Box 459"/>
              <p:cNvSpPr txBox="1">
                <a:spLocks noChangeArrowheads="1"/>
              </p:cNvSpPr>
              <p:nvPr/>
            </p:nvSpPr>
            <p:spPr bwMode="auto">
              <a:xfrm>
                <a:off x="4344" y="1446"/>
                <a:ext cx="1080" cy="569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36000" rIns="36000" bIns="36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800"/>
                  <a:t>Arbeitsstellung,</a:t>
                </a:r>
                <a:br>
                  <a:rPr lang="de-DE" sz="1800"/>
                </a:br>
                <a:r>
                  <a:rPr lang="de-DE" sz="1800"/>
                  <a:t>bei kleiner WF:</a:t>
                </a:r>
                <a:br>
                  <a:rPr lang="de-DE" sz="1800"/>
                </a:br>
                <a:r>
                  <a:rPr lang="de-DE" sz="1800"/>
                  <a:t>Ruhestellung</a:t>
                </a:r>
                <a:endParaRPr lang="de-DE" sz="1800">
                  <a:latin typeface="Tahoma" pitchFamily="34" charset="0"/>
                </a:endParaRPr>
              </a:p>
            </p:txBody>
          </p:sp>
          <p:sp>
            <p:nvSpPr>
              <p:cNvPr id="60876" name="Line 460"/>
              <p:cNvSpPr>
                <a:spLocks noChangeShapeType="1"/>
              </p:cNvSpPr>
              <p:nvPr/>
            </p:nvSpPr>
            <p:spPr bwMode="auto">
              <a:xfrm flipH="1" flipV="1">
                <a:off x="3942" y="1344"/>
                <a:ext cx="405" cy="1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60923" name="Group 507"/>
          <p:cNvGrpSpPr>
            <a:grpSpLocks/>
          </p:cNvGrpSpPr>
          <p:nvPr/>
        </p:nvGrpSpPr>
        <p:grpSpPr bwMode="auto">
          <a:xfrm>
            <a:off x="122238" y="1511300"/>
            <a:ext cx="8869362" cy="5207000"/>
            <a:chOff x="77" y="952"/>
            <a:chExt cx="5587" cy="3280"/>
          </a:xfrm>
        </p:grpSpPr>
        <p:grpSp>
          <p:nvGrpSpPr>
            <p:cNvPr id="60911" name="Group 495"/>
            <p:cNvGrpSpPr>
              <a:grpSpLocks/>
            </p:cNvGrpSpPr>
            <p:nvPr/>
          </p:nvGrpSpPr>
          <p:grpSpPr bwMode="auto">
            <a:xfrm>
              <a:off x="3387" y="3734"/>
              <a:ext cx="2277" cy="241"/>
              <a:chOff x="3387" y="3734"/>
              <a:chExt cx="2277" cy="241"/>
            </a:xfrm>
          </p:grpSpPr>
          <p:sp>
            <p:nvSpPr>
              <p:cNvPr id="60863" name="Oval 447"/>
              <p:cNvSpPr>
                <a:spLocks noChangeArrowheads="1"/>
              </p:cNvSpPr>
              <p:nvPr/>
            </p:nvSpPr>
            <p:spPr bwMode="auto">
              <a:xfrm>
                <a:off x="3387" y="3807"/>
                <a:ext cx="351" cy="168"/>
              </a:xfrm>
              <a:prstGeom prst="ellipse">
                <a:avLst/>
              </a:prstGeom>
              <a:solidFill>
                <a:srgbClr val="00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60910" name="Group 494"/>
              <p:cNvGrpSpPr>
                <a:grpSpLocks/>
              </p:cNvGrpSpPr>
              <p:nvPr/>
            </p:nvGrpSpPr>
            <p:grpSpPr bwMode="auto">
              <a:xfrm>
                <a:off x="4309" y="3734"/>
                <a:ext cx="1355" cy="173"/>
                <a:chOff x="4309" y="3734"/>
                <a:chExt cx="1355" cy="173"/>
              </a:xfrm>
            </p:grpSpPr>
            <p:sp>
              <p:nvSpPr>
                <p:cNvPr id="60865" name="Oval 449"/>
                <p:cNvSpPr>
                  <a:spLocks noChangeAspect="1" noChangeArrowheads="1"/>
                </p:cNvSpPr>
                <p:nvPr/>
              </p:nvSpPr>
              <p:spPr bwMode="auto">
                <a:xfrm>
                  <a:off x="4309" y="3754"/>
                  <a:ext cx="299" cy="127"/>
                </a:xfrm>
                <a:prstGeom prst="ellipse">
                  <a:avLst/>
                </a:prstGeom>
                <a:solidFill>
                  <a:srgbClr val="00FF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60866" name="Text Box 450"/>
                <p:cNvSpPr txBox="1">
                  <a:spLocks noChangeArrowheads="1"/>
                </p:cNvSpPr>
                <p:nvPr/>
              </p:nvSpPr>
              <p:spPr bwMode="auto">
                <a:xfrm>
                  <a:off x="4672" y="3734"/>
                  <a:ext cx="99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de-DE" sz="1800"/>
                    <a:t>Panumbereich</a:t>
                  </a:r>
                  <a:endParaRPr lang="de-DE" sz="1600">
                    <a:latin typeface="Tahoma" pitchFamily="34" charset="0"/>
                  </a:endParaRPr>
                </a:p>
              </p:txBody>
            </p:sp>
          </p:grpSp>
        </p:grpSp>
        <p:sp>
          <p:nvSpPr>
            <p:cNvPr id="60867" name="Oval 451"/>
            <p:cNvSpPr>
              <a:spLocks noChangeArrowheads="1"/>
            </p:cNvSpPr>
            <p:nvPr/>
          </p:nvSpPr>
          <p:spPr bwMode="auto">
            <a:xfrm>
              <a:off x="3354" y="3606"/>
              <a:ext cx="417" cy="177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60917" name="Group 501"/>
            <p:cNvGrpSpPr>
              <a:grpSpLocks/>
            </p:cNvGrpSpPr>
            <p:nvPr/>
          </p:nvGrpSpPr>
          <p:grpSpPr bwMode="auto">
            <a:xfrm>
              <a:off x="2028" y="1896"/>
              <a:ext cx="1881" cy="1827"/>
              <a:chOff x="2028" y="1896"/>
              <a:chExt cx="1881" cy="1827"/>
            </a:xfrm>
          </p:grpSpPr>
          <p:sp>
            <p:nvSpPr>
              <p:cNvPr id="60869" name="Rectangle 453"/>
              <p:cNvSpPr>
                <a:spLocks noChangeAspect="1" noChangeArrowheads="1"/>
              </p:cNvSpPr>
              <p:nvPr/>
            </p:nvSpPr>
            <p:spPr bwMode="auto">
              <a:xfrm>
                <a:off x="3852" y="3666"/>
                <a:ext cx="57" cy="57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60916" name="Group 500"/>
              <p:cNvGrpSpPr>
                <a:grpSpLocks/>
              </p:cNvGrpSpPr>
              <p:nvPr/>
            </p:nvGrpSpPr>
            <p:grpSpPr bwMode="auto">
              <a:xfrm>
                <a:off x="2028" y="1896"/>
                <a:ext cx="1851" cy="1827"/>
                <a:chOff x="2028" y="1896"/>
                <a:chExt cx="1851" cy="1827"/>
              </a:xfrm>
            </p:grpSpPr>
            <p:sp>
              <p:nvSpPr>
                <p:cNvPr id="60871" name="Line 455"/>
                <p:cNvSpPr>
                  <a:spLocks noChangeShapeType="1"/>
                </p:cNvSpPr>
                <p:nvPr/>
              </p:nvSpPr>
              <p:spPr bwMode="auto">
                <a:xfrm>
                  <a:off x="2608" y="1896"/>
                  <a:ext cx="1271" cy="1485"/>
                </a:xfrm>
                <a:prstGeom prst="line">
                  <a:avLst/>
                </a:prstGeom>
                <a:noFill/>
                <a:ln w="952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60872" name="Line 456"/>
                <p:cNvSpPr>
                  <a:spLocks noChangeShapeType="1"/>
                </p:cNvSpPr>
                <p:nvPr/>
              </p:nvSpPr>
              <p:spPr bwMode="auto">
                <a:xfrm>
                  <a:off x="3879" y="3408"/>
                  <a:ext cx="0" cy="315"/>
                </a:xfrm>
                <a:prstGeom prst="line">
                  <a:avLst/>
                </a:prstGeom>
                <a:noFill/>
                <a:ln w="6350">
                  <a:solidFill>
                    <a:srgbClr val="FF0000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60873" name="Rectangle 457"/>
                <p:cNvSpPr>
                  <a:spLocks noChangeAspect="1" noChangeArrowheads="1"/>
                </p:cNvSpPr>
                <p:nvPr/>
              </p:nvSpPr>
              <p:spPr bwMode="auto">
                <a:xfrm>
                  <a:off x="2028" y="3666"/>
                  <a:ext cx="57" cy="57"/>
                </a:xfrm>
                <a:prstGeom prst="rect">
                  <a:avLst/>
                </a:prstGeom>
                <a:solidFill>
                  <a:srgbClr val="FF00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  <p:sp>
          <p:nvSpPr>
            <p:cNvPr id="60877" name="Oval 461"/>
            <p:cNvSpPr>
              <a:spLocks noChangeArrowheads="1"/>
            </p:cNvSpPr>
            <p:nvPr/>
          </p:nvSpPr>
          <p:spPr bwMode="auto">
            <a:xfrm>
              <a:off x="3678" y="3861"/>
              <a:ext cx="57" cy="57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60915" name="Group 499"/>
            <p:cNvGrpSpPr>
              <a:grpSpLocks/>
            </p:cNvGrpSpPr>
            <p:nvPr/>
          </p:nvGrpSpPr>
          <p:grpSpPr bwMode="auto">
            <a:xfrm>
              <a:off x="1827" y="952"/>
              <a:ext cx="680" cy="2592"/>
              <a:chOff x="1827" y="952"/>
              <a:chExt cx="680" cy="2592"/>
            </a:xfrm>
          </p:grpSpPr>
          <p:grpSp>
            <p:nvGrpSpPr>
              <p:cNvPr id="60914" name="Group 498"/>
              <p:cNvGrpSpPr>
                <a:grpSpLocks/>
              </p:cNvGrpSpPr>
              <p:nvPr/>
            </p:nvGrpSpPr>
            <p:grpSpPr bwMode="auto">
              <a:xfrm>
                <a:off x="1827" y="2823"/>
                <a:ext cx="680" cy="680"/>
                <a:chOff x="1827" y="2823"/>
                <a:chExt cx="680" cy="680"/>
              </a:xfrm>
            </p:grpSpPr>
            <p:sp>
              <p:nvSpPr>
                <p:cNvPr id="60880" name="Oval 464"/>
                <p:cNvSpPr>
                  <a:spLocks noChangeAspect="1" noChangeArrowheads="1"/>
                </p:cNvSpPr>
                <p:nvPr/>
              </p:nvSpPr>
              <p:spPr bwMode="auto">
                <a:xfrm rot="1095100">
                  <a:off x="1827" y="2823"/>
                  <a:ext cx="680" cy="680"/>
                </a:xfrm>
                <a:prstGeom prst="ellips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60881" name="Line 465"/>
                <p:cNvSpPr>
                  <a:spLocks noChangeAspect="1" noChangeShapeType="1"/>
                </p:cNvSpPr>
                <p:nvPr/>
              </p:nvSpPr>
              <p:spPr bwMode="auto">
                <a:xfrm rot="1095100">
                  <a:off x="2043" y="2908"/>
                  <a:ext cx="414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sp>
            <p:nvSpPr>
              <p:cNvPr id="60882" name="Line 466"/>
              <p:cNvSpPr>
                <a:spLocks noChangeShapeType="1"/>
              </p:cNvSpPr>
              <p:nvPr/>
            </p:nvSpPr>
            <p:spPr bwMode="auto">
              <a:xfrm rot="1095100" flipV="1">
                <a:off x="2465" y="952"/>
                <a:ext cx="0" cy="25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60922" name="Group 506"/>
            <p:cNvGrpSpPr>
              <a:grpSpLocks/>
            </p:cNvGrpSpPr>
            <p:nvPr/>
          </p:nvGrpSpPr>
          <p:grpSpPr bwMode="auto">
            <a:xfrm>
              <a:off x="1719" y="3552"/>
              <a:ext cx="680" cy="680"/>
              <a:chOff x="1719" y="3552"/>
              <a:chExt cx="680" cy="680"/>
            </a:xfrm>
          </p:grpSpPr>
          <p:sp>
            <p:nvSpPr>
              <p:cNvPr id="60884" name="Line 468"/>
              <p:cNvSpPr>
                <a:spLocks noChangeShapeType="1"/>
              </p:cNvSpPr>
              <p:nvPr/>
            </p:nvSpPr>
            <p:spPr bwMode="auto">
              <a:xfrm>
                <a:off x="1719" y="3891"/>
                <a:ext cx="6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885" name="Line 469"/>
              <p:cNvSpPr>
                <a:spLocks noChangeShapeType="1"/>
              </p:cNvSpPr>
              <p:nvPr/>
            </p:nvSpPr>
            <p:spPr bwMode="auto">
              <a:xfrm>
                <a:off x="2058" y="3552"/>
                <a:ext cx="0" cy="6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886" name="Oval 470"/>
            <p:cNvSpPr>
              <a:spLocks noChangeArrowheads="1"/>
            </p:cNvSpPr>
            <p:nvPr/>
          </p:nvSpPr>
          <p:spPr bwMode="auto">
            <a:xfrm>
              <a:off x="2028" y="3861"/>
              <a:ext cx="57" cy="57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60921" name="Group 505"/>
            <p:cNvGrpSpPr>
              <a:grpSpLocks/>
            </p:cNvGrpSpPr>
            <p:nvPr/>
          </p:nvGrpSpPr>
          <p:grpSpPr bwMode="auto">
            <a:xfrm>
              <a:off x="3225" y="3552"/>
              <a:ext cx="680" cy="680"/>
              <a:chOff x="3225" y="3552"/>
              <a:chExt cx="680" cy="680"/>
            </a:xfrm>
          </p:grpSpPr>
          <p:sp>
            <p:nvSpPr>
              <p:cNvPr id="60888" name="Line 472"/>
              <p:cNvSpPr>
                <a:spLocks noChangeShapeType="1"/>
              </p:cNvSpPr>
              <p:nvPr/>
            </p:nvSpPr>
            <p:spPr bwMode="auto">
              <a:xfrm>
                <a:off x="3225" y="3891"/>
                <a:ext cx="680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0889" name="Line 473"/>
              <p:cNvSpPr>
                <a:spLocks noChangeShapeType="1"/>
              </p:cNvSpPr>
              <p:nvPr/>
            </p:nvSpPr>
            <p:spPr bwMode="auto">
              <a:xfrm>
                <a:off x="3564" y="3552"/>
                <a:ext cx="0" cy="68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0890" name="Line 474"/>
            <p:cNvSpPr>
              <a:spLocks noChangeShapeType="1"/>
            </p:cNvSpPr>
            <p:nvPr/>
          </p:nvSpPr>
          <p:spPr bwMode="auto">
            <a:xfrm rot="-1095100" flipH="1" flipV="1">
              <a:off x="3300" y="960"/>
              <a:ext cx="0" cy="2592"/>
            </a:xfrm>
            <a:prstGeom prst="line">
              <a:avLst/>
            </a:prstGeom>
            <a:noFill/>
            <a:ln w="12700">
              <a:solidFill>
                <a:srgbClr val="0066FF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891" name="Oval 475"/>
            <p:cNvSpPr>
              <a:spLocks noChangeArrowheads="1"/>
            </p:cNvSpPr>
            <p:nvPr/>
          </p:nvSpPr>
          <p:spPr bwMode="auto">
            <a:xfrm>
              <a:off x="2847" y="978"/>
              <a:ext cx="68" cy="68"/>
            </a:xfrm>
            <a:prstGeom prst="ellipse">
              <a:avLst/>
            </a:prstGeom>
            <a:solidFill>
              <a:srgbClr val="0066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0892" name="Line 476"/>
            <p:cNvSpPr>
              <a:spLocks noChangeShapeType="1"/>
            </p:cNvSpPr>
            <p:nvPr/>
          </p:nvSpPr>
          <p:spPr bwMode="auto">
            <a:xfrm>
              <a:off x="3708" y="3504"/>
              <a:ext cx="0" cy="384"/>
            </a:xfrm>
            <a:prstGeom prst="line">
              <a:avLst/>
            </a:prstGeom>
            <a:noFill/>
            <a:ln w="6350">
              <a:solidFill>
                <a:srgbClr val="0066FF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60920" name="Group 504"/>
            <p:cNvGrpSpPr>
              <a:grpSpLocks/>
            </p:cNvGrpSpPr>
            <p:nvPr/>
          </p:nvGrpSpPr>
          <p:grpSpPr bwMode="auto">
            <a:xfrm>
              <a:off x="1584" y="1020"/>
              <a:ext cx="1268" cy="401"/>
              <a:chOff x="1584" y="1020"/>
              <a:chExt cx="1268" cy="401"/>
            </a:xfrm>
          </p:grpSpPr>
          <p:sp>
            <p:nvSpPr>
              <p:cNvPr id="60894" name="Text Box 478"/>
              <p:cNvSpPr txBox="1">
                <a:spLocks noChangeArrowheads="1"/>
              </p:cNvSpPr>
              <p:nvPr/>
            </p:nvSpPr>
            <p:spPr bwMode="auto">
              <a:xfrm>
                <a:off x="1584" y="1198"/>
                <a:ext cx="792" cy="223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 sz="1800"/>
                  <a:t>Fixierkreis</a:t>
                </a:r>
                <a:endParaRPr lang="de-DE" sz="1600">
                  <a:latin typeface="Tahoma" pitchFamily="34" charset="0"/>
                </a:endParaRPr>
              </a:p>
            </p:txBody>
          </p:sp>
          <p:sp>
            <p:nvSpPr>
              <p:cNvPr id="60895" name="Line 479"/>
              <p:cNvSpPr>
                <a:spLocks noChangeShapeType="1"/>
              </p:cNvSpPr>
              <p:nvPr/>
            </p:nvSpPr>
            <p:spPr bwMode="auto">
              <a:xfrm flipV="1">
                <a:off x="2377" y="1020"/>
                <a:ext cx="475" cy="1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60913" name="Group 497"/>
            <p:cNvGrpSpPr>
              <a:grpSpLocks/>
            </p:cNvGrpSpPr>
            <p:nvPr/>
          </p:nvGrpSpPr>
          <p:grpSpPr bwMode="auto">
            <a:xfrm>
              <a:off x="1056" y="1841"/>
              <a:ext cx="1575" cy="440"/>
              <a:chOff x="1056" y="1841"/>
              <a:chExt cx="1575" cy="440"/>
            </a:xfrm>
          </p:grpSpPr>
          <p:sp>
            <p:nvSpPr>
              <p:cNvPr id="60897" name="Rectangle 481"/>
              <p:cNvSpPr>
                <a:spLocks noChangeAspect="1" noChangeArrowheads="1"/>
              </p:cNvSpPr>
              <p:nvPr/>
            </p:nvSpPr>
            <p:spPr bwMode="auto">
              <a:xfrm>
                <a:off x="2552" y="1841"/>
                <a:ext cx="79" cy="79"/>
              </a:xfrm>
              <a:prstGeom prst="rect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60912" name="Group 496"/>
              <p:cNvGrpSpPr>
                <a:grpSpLocks/>
              </p:cNvGrpSpPr>
              <p:nvPr/>
            </p:nvGrpSpPr>
            <p:grpSpPr bwMode="auto">
              <a:xfrm>
                <a:off x="1056" y="1880"/>
                <a:ext cx="1496" cy="401"/>
                <a:chOff x="1056" y="1880"/>
                <a:chExt cx="1496" cy="401"/>
              </a:xfrm>
            </p:grpSpPr>
            <p:sp>
              <p:nvSpPr>
                <p:cNvPr id="60899" name="Text Box 483"/>
                <p:cNvSpPr txBox="1">
                  <a:spLocks noChangeArrowheads="1"/>
                </p:cNvSpPr>
                <p:nvPr/>
              </p:nvSpPr>
              <p:spPr bwMode="auto">
                <a:xfrm>
                  <a:off x="1056" y="2058"/>
                  <a:ext cx="1020" cy="223"/>
                </a:xfrm>
                <a:prstGeom prst="rect">
                  <a:avLst/>
                </a:prstGeom>
                <a:noFill/>
                <a:ln w="63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lIns="36000" tIns="36000" rIns="36000" bIns="3600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de-DE" sz="1800"/>
                    <a:t>Stereo-Objekt</a:t>
                  </a:r>
                  <a:endParaRPr lang="de-DE" sz="1600">
                    <a:latin typeface="Tahoma" pitchFamily="34" charset="0"/>
                  </a:endParaRPr>
                </a:p>
              </p:txBody>
            </p:sp>
            <p:sp>
              <p:nvSpPr>
                <p:cNvPr id="60900" name="Line 484"/>
                <p:cNvSpPr>
                  <a:spLocks noChangeShapeType="1"/>
                </p:cNvSpPr>
                <p:nvPr/>
              </p:nvSpPr>
              <p:spPr bwMode="auto">
                <a:xfrm flipV="1">
                  <a:off x="2077" y="1880"/>
                  <a:ext cx="475" cy="17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  <p:grpSp>
          <p:nvGrpSpPr>
            <p:cNvPr id="60919" name="Group 503"/>
            <p:cNvGrpSpPr>
              <a:grpSpLocks/>
            </p:cNvGrpSpPr>
            <p:nvPr/>
          </p:nvGrpSpPr>
          <p:grpSpPr bwMode="auto">
            <a:xfrm>
              <a:off x="424" y="3153"/>
              <a:ext cx="1402" cy="401"/>
              <a:chOff x="424" y="3153"/>
              <a:chExt cx="1402" cy="401"/>
            </a:xfrm>
          </p:grpSpPr>
          <p:sp>
            <p:nvSpPr>
              <p:cNvPr id="60902" name="Text Box 486"/>
              <p:cNvSpPr txBox="1">
                <a:spLocks noChangeArrowheads="1"/>
              </p:cNvSpPr>
              <p:nvPr/>
            </p:nvSpPr>
            <p:spPr bwMode="auto">
              <a:xfrm>
                <a:off x="424" y="3331"/>
                <a:ext cx="1014" cy="223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 sz="1800"/>
                  <a:t>Führungsauge</a:t>
                </a:r>
                <a:endParaRPr lang="de-DE" sz="1800">
                  <a:latin typeface="Tahoma" pitchFamily="34" charset="0"/>
                </a:endParaRPr>
              </a:p>
            </p:txBody>
          </p:sp>
          <p:sp>
            <p:nvSpPr>
              <p:cNvPr id="60903" name="Line 487"/>
              <p:cNvSpPr>
                <a:spLocks noChangeShapeType="1"/>
              </p:cNvSpPr>
              <p:nvPr/>
            </p:nvSpPr>
            <p:spPr bwMode="auto">
              <a:xfrm flipV="1">
                <a:off x="1437" y="3153"/>
                <a:ext cx="389" cy="1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60918" name="Group 502"/>
            <p:cNvGrpSpPr>
              <a:grpSpLocks/>
            </p:cNvGrpSpPr>
            <p:nvPr/>
          </p:nvGrpSpPr>
          <p:grpSpPr bwMode="auto">
            <a:xfrm>
              <a:off x="77" y="3690"/>
              <a:ext cx="1516" cy="396"/>
              <a:chOff x="77" y="3690"/>
              <a:chExt cx="1516" cy="396"/>
            </a:xfrm>
          </p:grpSpPr>
          <p:sp>
            <p:nvSpPr>
              <p:cNvPr id="60905" name="Text Box 489"/>
              <p:cNvSpPr txBox="1">
                <a:spLocks noChangeArrowheads="1"/>
              </p:cNvSpPr>
              <p:nvPr/>
            </p:nvSpPr>
            <p:spPr bwMode="auto">
              <a:xfrm>
                <a:off x="77" y="3690"/>
                <a:ext cx="1363" cy="396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36000" tIns="36000" rIns="90000" bIns="36000">
                <a:spAutoFit/>
              </a:bodyPr>
              <a:lstStyle/>
              <a:p>
                <a:pPr algn="r">
                  <a:spcBef>
                    <a:spcPct val="50000"/>
                  </a:spcBef>
                </a:pPr>
                <a:r>
                  <a:rPr lang="de-DE" sz="1800"/>
                  <a:t>Netzhautmeridiane</a:t>
                </a:r>
                <a:br>
                  <a:rPr lang="de-DE" sz="1800"/>
                </a:br>
                <a:r>
                  <a:rPr lang="de-DE" sz="1800"/>
                  <a:t>von hinten gesehen</a:t>
                </a:r>
                <a:endParaRPr lang="de-DE" sz="1600">
                  <a:latin typeface="Tahoma" pitchFamily="34" charset="0"/>
                </a:endParaRPr>
              </a:p>
            </p:txBody>
          </p:sp>
          <p:sp>
            <p:nvSpPr>
              <p:cNvPr id="60906" name="Line 490"/>
              <p:cNvSpPr>
                <a:spLocks noChangeShapeType="1"/>
              </p:cNvSpPr>
              <p:nvPr/>
            </p:nvSpPr>
            <p:spPr bwMode="auto">
              <a:xfrm>
                <a:off x="1440" y="3888"/>
                <a:ext cx="15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60909" name="Rectangle 493"/>
          <p:cNvSpPr>
            <a:spLocks noChangeArrowheads="1"/>
          </p:cNvSpPr>
          <p:nvPr/>
        </p:nvSpPr>
        <p:spPr bwMode="auto">
          <a:xfrm>
            <a:off x="6629400" y="6553200"/>
            <a:ext cx="2384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r"/>
            <a:r>
              <a:rPr lang="de-DE" sz="1400">
                <a:solidFill>
                  <a:srgbClr val="66CCFF"/>
                </a:solidFill>
                <a:latin typeface="Tahoma" pitchFamily="34" charset="0"/>
              </a:rPr>
              <a:t>Dr. Helmut Goersch – Berlin</a:t>
            </a:r>
            <a:endParaRPr lang="de-DE" sz="1400">
              <a:latin typeface="Tahom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60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6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6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60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60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6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60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6"/>
                                            </p:cond>
                                          </p:stCondLst>
                                        </p:cTn>
                                        <p:tgtEl>
                                          <p:spTgt spid="6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60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60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5"/>
                                            </p:cond>
                                          </p:stCondLst>
                                        </p:cTn>
                                        <p:tgtEl>
                                          <p:spTgt spid="6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8"/>
                                            </p:cond>
                                          </p:stCondLst>
                                        </p:cTn>
                                        <p:tgtEl>
                                          <p:spTgt spid="60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6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4"/>
                                            </p:cond>
                                          </p:stCondLst>
                                        </p:cTn>
                                        <p:tgtEl>
                                          <p:spTgt spid="60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7"/>
                                            </p:cond>
                                          </p:stCondLst>
                                        </p:cTn>
                                        <p:tgtEl>
                                          <p:spTgt spid="6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0"/>
                                            </p:cond>
                                          </p:stCondLst>
                                        </p:cTn>
                                        <p:tgtEl>
                                          <p:spTgt spid="60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3"/>
                                            </p:cond>
                                          </p:stCondLst>
                                        </p:cTn>
                                        <p:tgtEl>
                                          <p:spTgt spid="60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8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6"/>
                                            </p:cond>
                                          </p:stCondLst>
                                        </p:cTn>
                                        <p:tgtEl>
                                          <p:spTgt spid="60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60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2"/>
                                            </p:cond>
                                          </p:stCondLst>
                                        </p:cTn>
                                        <p:tgtEl>
                                          <p:spTgt spid="6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5"/>
                                            </p:cond>
                                          </p:stCondLst>
                                        </p:cTn>
                                        <p:tgtEl>
                                          <p:spTgt spid="6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50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8"/>
                                            </p:cond>
                                          </p:stCondLst>
                                        </p:cTn>
                                        <p:tgtEl>
                                          <p:spTgt spid="6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1"/>
                                            </p:cond>
                                          </p:stCondLst>
                                        </p:cTn>
                                        <p:tgtEl>
                                          <p:spTgt spid="6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1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4"/>
                                            </p:cond>
                                          </p:stCondLst>
                                        </p:cTn>
                                        <p:tgtEl>
                                          <p:spTgt spid="6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000"/>
                            </p:stCondLst>
                            <p:childTnLst>
                              <p:par>
                                <p:cTn id="7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0"/>
                            </p:stCondLst>
                            <p:childTnLst>
                              <p:par>
                                <p:cTn id="8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0"/>
                                            </p:cond>
                                          </p:stCondLst>
                                        </p:cTn>
                                        <p:tgtEl>
                                          <p:spTgt spid="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30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3"/>
                                            </p:cond>
                                          </p:stCondLst>
                                        </p:cTn>
                                        <p:tgtEl>
                                          <p:spTgt spid="60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3500"/>
                            </p:stCondLst>
                            <p:childTnLst>
                              <p:par>
                                <p:cTn id="8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60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40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35" name="Group 95"/>
          <p:cNvGrpSpPr>
            <a:grpSpLocks/>
          </p:cNvGrpSpPr>
          <p:nvPr/>
        </p:nvGrpSpPr>
        <p:grpSpPr bwMode="auto">
          <a:xfrm>
            <a:off x="4953000" y="2720975"/>
            <a:ext cx="3733800" cy="1666875"/>
            <a:chOff x="3120" y="1714"/>
            <a:chExt cx="2352" cy="1050"/>
          </a:xfrm>
        </p:grpSpPr>
        <p:sp>
          <p:nvSpPr>
            <p:cNvPr id="61444" name="Text Box 4"/>
            <p:cNvSpPr txBox="1">
              <a:spLocks noChangeArrowheads="1"/>
            </p:cNvSpPr>
            <p:nvPr/>
          </p:nvSpPr>
          <p:spPr bwMode="auto">
            <a:xfrm>
              <a:off x="4338" y="2022"/>
              <a:ext cx="1134" cy="74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90000" tIns="36000" rIns="36000" bIns="36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800"/>
                <a:t>Neue</a:t>
              </a:r>
              <a:br>
                <a:rPr lang="de-DE" sz="1800"/>
              </a:br>
              <a:r>
                <a:rPr lang="de-DE" sz="1800"/>
                <a:t>Arbeitsstellung,</a:t>
              </a:r>
              <a:br>
                <a:rPr lang="de-DE" sz="1800"/>
              </a:br>
              <a:r>
                <a:rPr lang="de-DE" sz="1800"/>
                <a:t>im Idealfall:</a:t>
              </a:r>
              <a:br>
                <a:rPr lang="de-DE" sz="1800"/>
              </a:br>
              <a:r>
                <a:rPr lang="de-DE" sz="1800"/>
                <a:t>Orthostellung</a:t>
              </a:r>
              <a:endParaRPr lang="de-DE" sz="1600">
                <a:latin typeface="Tahoma" pitchFamily="34" charset="0"/>
              </a:endParaRPr>
            </a:p>
          </p:txBody>
        </p:sp>
        <p:sp>
          <p:nvSpPr>
            <p:cNvPr id="61445" name="Line 5"/>
            <p:cNvSpPr>
              <a:spLocks noChangeShapeType="1"/>
            </p:cNvSpPr>
            <p:nvPr/>
          </p:nvSpPr>
          <p:spPr bwMode="auto">
            <a:xfrm flipH="1" flipV="1">
              <a:off x="3120" y="1714"/>
              <a:ext cx="1221" cy="3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4519613" y="1552575"/>
            <a:ext cx="107950" cy="107950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1447" name="Group 7"/>
          <p:cNvGrpSpPr>
            <a:grpSpLocks/>
          </p:cNvGrpSpPr>
          <p:nvPr/>
        </p:nvGrpSpPr>
        <p:grpSpPr bwMode="auto">
          <a:xfrm rot="20504900" flipH="1">
            <a:off x="5168900" y="4491038"/>
            <a:ext cx="1079500" cy="1079500"/>
            <a:chOff x="1770" y="2160"/>
            <a:chExt cx="680" cy="680"/>
          </a:xfrm>
        </p:grpSpPr>
        <p:sp>
          <p:nvSpPr>
            <p:cNvPr id="61448" name="Oval 8"/>
            <p:cNvSpPr>
              <a:spLocks noChangeAspect="1" noChangeArrowheads="1"/>
            </p:cNvSpPr>
            <p:nvPr/>
          </p:nvSpPr>
          <p:spPr bwMode="auto">
            <a:xfrm>
              <a:off x="1770" y="2160"/>
              <a:ext cx="680" cy="680"/>
            </a:xfrm>
            <a:prstGeom prst="ellips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449" name="Line 9"/>
            <p:cNvSpPr>
              <a:spLocks noChangeAspect="1" noChangeShapeType="1"/>
            </p:cNvSpPr>
            <p:nvPr/>
          </p:nvSpPr>
          <p:spPr bwMode="auto">
            <a:xfrm>
              <a:off x="1903" y="2232"/>
              <a:ext cx="41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1450" name="Line 10"/>
          <p:cNvSpPr>
            <a:spLocks noChangeShapeType="1"/>
          </p:cNvSpPr>
          <p:nvPr/>
        </p:nvSpPr>
        <p:spPr bwMode="auto">
          <a:xfrm rot="-1095100" flipH="1" flipV="1">
            <a:off x="5235575" y="1520825"/>
            <a:ext cx="0" cy="411480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1451" name="Group 11"/>
          <p:cNvGrpSpPr>
            <a:grpSpLocks/>
          </p:cNvGrpSpPr>
          <p:nvPr/>
        </p:nvGrpSpPr>
        <p:grpSpPr bwMode="auto">
          <a:xfrm rot="1095100">
            <a:off x="2900363" y="4481513"/>
            <a:ext cx="1079500" cy="1079500"/>
            <a:chOff x="1770" y="2160"/>
            <a:chExt cx="680" cy="680"/>
          </a:xfrm>
        </p:grpSpPr>
        <p:sp>
          <p:nvSpPr>
            <p:cNvPr id="61452" name="Oval 12"/>
            <p:cNvSpPr>
              <a:spLocks noChangeAspect="1" noChangeArrowheads="1"/>
            </p:cNvSpPr>
            <p:nvPr/>
          </p:nvSpPr>
          <p:spPr bwMode="auto">
            <a:xfrm>
              <a:off x="1770" y="2160"/>
              <a:ext cx="680" cy="680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453" name="Line 13"/>
            <p:cNvSpPr>
              <a:spLocks noChangeAspect="1" noChangeShapeType="1"/>
            </p:cNvSpPr>
            <p:nvPr/>
          </p:nvSpPr>
          <p:spPr bwMode="auto">
            <a:xfrm>
              <a:off x="1903" y="2232"/>
              <a:ext cx="41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1454" name="Line 14"/>
          <p:cNvSpPr>
            <a:spLocks noChangeShapeType="1"/>
          </p:cNvSpPr>
          <p:nvPr/>
        </p:nvSpPr>
        <p:spPr bwMode="auto">
          <a:xfrm rot="1095100" flipV="1">
            <a:off x="3913188" y="1511300"/>
            <a:ext cx="0" cy="411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1455" name="Group 15"/>
          <p:cNvGrpSpPr>
            <a:grpSpLocks/>
          </p:cNvGrpSpPr>
          <p:nvPr/>
        </p:nvGrpSpPr>
        <p:grpSpPr bwMode="auto">
          <a:xfrm>
            <a:off x="2728913" y="5638800"/>
            <a:ext cx="1079500" cy="1079500"/>
            <a:chOff x="1719" y="3600"/>
            <a:chExt cx="680" cy="680"/>
          </a:xfrm>
        </p:grpSpPr>
        <p:sp>
          <p:nvSpPr>
            <p:cNvPr id="61456" name="Line 16"/>
            <p:cNvSpPr>
              <a:spLocks noChangeShapeType="1"/>
            </p:cNvSpPr>
            <p:nvPr/>
          </p:nvSpPr>
          <p:spPr bwMode="auto">
            <a:xfrm>
              <a:off x="1719" y="3939"/>
              <a:ext cx="6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457" name="Line 17"/>
            <p:cNvSpPr>
              <a:spLocks noChangeShapeType="1"/>
            </p:cNvSpPr>
            <p:nvPr/>
          </p:nvSpPr>
          <p:spPr bwMode="auto">
            <a:xfrm>
              <a:off x="2058" y="3600"/>
              <a:ext cx="0" cy="6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1458" name="Oval 18"/>
          <p:cNvSpPr>
            <a:spLocks noChangeArrowheads="1"/>
          </p:cNvSpPr>
          <p:nvPr/>
        </p:nvSpPr>
        <p:spPr bwMode="auto">
          <a:xfrm>
            <a:off x="3224213" y="6129338"/>
            <a:ext cx="90487" cy="90487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1534" name="Group 94"/>
          <p:cNvGrpSpPr>
            <a:grpSpLocks/>
          </p:cNvGrpSpPr>
          <p:nvPr/>
        </p:nvGrpSpPr>
        <p:grpSpPr bwMode="auto">
          <a:xfrm>
            <a:off x="5119688" y="1447800"/>
            <a:ext cx="3567112" cy="5270500"/>
            <a:chOff x="3225" y="912"/>
            <a:chExt cx="2247" cy="3320"/>
          </a:xfrm>
        </p:grpSpPr>
        <p:grpSp>
          <p:nvGrpSpPr>
            <p:cNvPr id="61532" name="Group 92"/>
            <p:cNvGrpSpPr>
              <a:grpSpLocks/>
            </p:cNvGrpSpPr>
            <p:nvPr/>
          </p:nvGrpSpPr>
          <p:grpSpPr bwMode="auto">
            <a:xfrm>
              <a:off x="3942" y="1344"/>
              <a:ext cx="1530" cy="498"/>
              <a:chOff x="3942" y="1344"/>
              <a:chExt cx="1530" cy="498"/>
            </a:xfrm>
          </p:grpSpPr>
          <p:sp>
            <p:nvSpPr>
              <p:cNvPr id="61461" name="Text Box 21"/>
              <p:cNvSpPr txBox="1">
                <a:spLocks noChangeArrowheads="1"/>
              </p:cNvSpPr>
              <p:nvPr/>
            </p:nvSpPr>
            <p:spPr bwMode="auto">
              <a:xfrm>
                <a:off x="4344" y="1446"/>
                <a:ext cx="1128" cy="396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90000" tIns="36000" rIns="36000" bIns="3600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1800"/>
                  <a:t>Alte</a:t>
                </a:r>
                <a:br>
                  <a:rPr lang="de-DE" sz="1800"/>
                </a:br>
                <a:r>
                  <a:rPr lang="de-DE" sz="1800"/>
                  <a:t>Arbeitsstellung</a:t>
                </a:r>
                <a:endParaRPr lang="de-DE" sz="1600">
                  <a:latin typeface="Tahoma" pitchFamily="34" charset="0"/>
                </a:endParaRPr>
              </a:p>
            </p:txBody>
          </p:sp>
          <p:sp>
            <p:nvSpPr>
              <p:cNvPr id="61462" name="Line 22"/>
              <p:cNvSpPr>
                <a:spLocks noChangeShapeType="1"/>
              </p:cNvSpPr>
              <p:nvPr/>
            </p:nvSpPr>
            <p:spPr bwMode="auto">
              <a:xfrm flipH="1" flipV="1">
                <a:off x="3942" y="1344"/>
                <a:ext cx="405" cy="10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1463" name="Line 23"/>
            <p:cNvSpPr>
              <a:spLocks noChangeShapeType="1"/>
            </p:cNvSpPr>
            <p:nvPr/>
          </p:nvSpPr>
          <p:spPr bwMode="auto">
            <a:xfrm rot="600000" flipH="1" flipV="1">
              <a:off x="3792" y="912"/>
              <a:ext cx="0" cy="2592"/>
            </a:xfrm>
            <a:prstGeom prst="line">
              <a:avLst/>
            </a:prstGeom>
            <a:noFill/>
            <a:ln w="952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61533" name="Group 93"/>
            <p:cNvGrpSpPr>
              <a:grpSpLocks/>
            </p:cNvGrpSpPr>
            <p:nvPr/>
          </p:nvGrpSpPr>
          <p:grpSpPr bwMode="auto">
            <a:xfrm>
              <a:off x="3225" y="3552"/>
              <a:ext cx="680" cy="680"/>
              <a:chOff x="3225" y="3552"/>
              <a:chExt cx="680" cy="680"/>
            </a:xfrm>
          </p:grpSpPr>
          <p:sp>
            <p:nvSpPr>
              <p:cNvPr id="61465" name="Oval 25"/>
              <p:cNvSpPr>
                <a:spLocks noChangeArrowheads="1"/>
              </p:cNvSpPr>
              <p:nvPr/>
            </p:nvSpPr>
            <p:spPr bwMode="auto">
              <a:xfrm>
                <a:off x="3354" y="3606"/>
                <a:ext cx="417" cy="177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61466" name="Group 26"/>
              <p:cNvGrpSpPr>
                <a:grpSpLocks/>
              </p:cNvGrpSpPr>
              <p:nvPr/>
            </p:nvGrpSpPr>
            <p:grpSpPr bwMode="auto">
              <a:xfrm>
                <a:off x="3225" y="3552"/>
                <a:ext cx="680" cy="680"/>
                <a:chOff x="3225" y="3600"/>
                <a:chExt cx="680" cy="680"/>
              </a:xfrm>
            </p:grpSpPr>
            <p:sp>
              <p:nvSpPr>
                <p:cNvPr id="61467" name="Oval 27"/>
                <p:cNvSpPr>
                  <a:spLocks noChangeArrowheads="1"/>
                </p:cNvSpPr>
                <p:nvPr/>
              </p:nvSpPr>
              <p:spPr bwMode="auto">
                <a:xfrm>
                  <a:off x="3387" y="3855"/>
                  <a:ext cx="351" cy="168"/>
                </a:xfrm>
                <a:prstGeom prst="ellipse">
                  <a:avLst/>
                </a:prstGeom>
                <a:solidFill>
                  <a:schemeClr val="bg1"/>
                </a:solidFill>
                <a:ln w="9525">
                  <a:solidFill>
                    <a:srgbClr val="969696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grpSp>
              <p:nvGrpSpPr>
                <p:cNvPr id="61468" name="Group 28"/>
                <p:cNvGrpSpPr>
                  <a:grpSpLocks/>
                </p:cNvGrpSpPr>
                <p:nvPr/>
              </p:nvGrpSpPr>
              <p:grpSpPr bwMode="auto">
                <a:xfrm>
                  <a:off x="3225" y="3600"/>
                  <a:ext cx="680" cy="680"/>
                  <a:chOff x="1719" y="3600"/>
                  <a:chExt cx="680" cy="680"/>
                </a:xfrm>
              </p:grpSpPr>
              <p:sp>
                <p:nvSpPr>
                  <p:cNvPr id="61469" name="Line 29"/>
                  <p:cNvSpPr>
                    <a:spLocks noChangeShapeType="1"/>
                  </p:cNvSpPr>
                  <p:nvPr/>
                </p:nvSpPr>
                <p:spPr bwMode="auto">
                  <a:xfrm>
                    <a:off x="1719" y="3939"/>
                    <a:ext cx="68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61470" name="Line 30"/>
                  <p:cNvSpPr>
                    <a:spLocks noChangeShapeType="1"/>
                  </p:cNvSpPr>
                  <p:nvPr/>
                </p:nvSpPr>
                <p:spPr bwMode="auto">
                  <a:xfrm>
                    <a:off x="2058" y="3600"/>
                    <a:ext cx="0" cy="680"/>
                  </a:xfrm>
                  <a:prstGeom prst="line">
                    <a:avLst/>
                  </a:prstGeom>
                  <a:noFill/>
                  <a:ln w="9525">
                    <a:solidFill>
                      <a:srgbClr val="969696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</p:grpSp>
          </p:grpSp>
        </p:grpSp>
      </p:grpSp>
      <p:sp>
        <p:nvSpPr>
          <p:cNvPr id="61471" name="Line 31"/>
          <p:cNvSpPr>
            <a:spLocks noChangeShapeType="1"/>
          </p:cNvSpPr>
          <p:nvPr/>
        </p:nvSpPr>
        <p:spPr bwMode="auto">
          <a:xfrm>
            <a:off x="4140200" y="3009900"/>
            <a:ext cx="2017713" cy="23574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472" name="Rectangle 32"/>
          <p:cNvSpPr>
            <a:spLocks noChangeAspect="1" noChangeArrowheads="1"/>
          </p:cNvSpPr>
          <p:nvPr/>
        </p:nvSpPr>
        <p:spPr bwMode="auto">
          <a:xfrm>
            <a:off x="4051300" y="2922588"/>
            <a:ext cx="125413" cy="1254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473" name="Rectangle 33"/>
          <p:cNvSpPr>
            <a:spLocks noChangeAspect="1" noChangeArrowheads="1"/>
          </p:cNvSpPr>
          <p:nvPr/>
        </p:nvSpPr>
        <p:spPr bwMode="auto">
          <a:xfrm>
            <a:off x="3219450" y="5819775"/>
            <a:ext cx="90488" cy="904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483" name="Line 43"/>
          <p:cNvSpPr>
            <a:spLocks noChangeShapeType="1"/>
          </p:cNvSpPr>
          <p:nvPr/>
        </p:nvSpPr>
        <p:spPr bwMode="auto">
          <a:xfrm>
            <a:off x="5886450" y="5562600"/>
            <a:ext cx="0" cy="609600"/>
          </a:xfrm>
          <a:prstGeom prst="line">
            <a:avLst/>
          </a:prstGeom>
          <a:noFill/>
          <a:ln w="635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488" name="Oval 48"/>
          <p:cNvSpPr>
            <a:spLocks noChangeAspect="1" noChangeArrowheads="1"/>
          </p:cNvSpPr>
          <p:nvPr/>
        </p:nvSpPr>
        <p:spPr bwMode="auto">
          <a:xfrm>
            <a:off x="6840538" y="5959475"/>
            <a:ext cx="474662" cy="201613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1490" name="Group 50"/>
          <p:cNvGrpSpPr>
            <a:grpSpLocks/>
          </p:cNvGrpSpPr>
          <p:nvPr/>
        </p:nvGrpSpPr>
        <p:grpSpPr bwMode="auto">
          <a:xfrm>
            <a:off x="5348288" y="5638800"/>
            <a:ext cx="1079500" cy="1079500"/>
            <a:chOff x="3369" y="3600"/>
            <a:chExt cx="680" cy="680"/>
          </a:xfrm>
        </p:grpSpPr>
        <p:grpSp>
          <p:nvGrpSpPr>
            <p:cNvPr id="61491" name="Group 51"/>
            <p:cNvGrpSpPr>
              <a:grpSpLocks/>
            </p:cNvGrpSpPr>
            <p:nvPr/>
          </p:nvGrpSpPr>
          <p:grpSpPr bwMode="auto">
            <a:xfrm>
              <a:off x="3369" y="3600"/>
              <a:ext cx="680" cy="680"/>
              <a:chOff x="3369" y="3600"/>
              <a:chExt cx="680" cy="680"/>
            </a:xfrm>
          </p:grpSpPr>
          <p:sp>
            <p:nvSpPr>
              <p:cNvPr id="61492" name="Oval 52"/>
              <p:cNvSpPr>
                <a:spLocks noChangeArrowheads="1"/>
              </p:cNvSpPr>
              <p:nvPr/>
            </p:nvSpPr>
            <p:spPr bwMode="auto">
              <a:xfrm>
                <a:off x="3498" y="3654"/>
                <a:ext cx="417" cy="177"/>
              </a:xfrm>
              <a:prstGeom prst="ellipse">
                <a:avLst/>
              </a:prstGeom>
              <a:solidFill>
                <a:srgbClr val="00FF00"/>
              </a:solidFill>
              <a:ln w="12700">
                <a:solidFill>
                  <a:schemeClr val="tx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grpSp>
            <p:nvGrpSpPr>
              <p:cNvPr id="61493" name="Group 53"/>
              <p:cNvGrpSpPr>
                <a:grpSpLocks/>
              </p:cNvGrpSpPr>
              <p:nvPr/>
            </p:nvGrpSpPr>
            <p:grpSpPr bwMode="auto">
              <a:xfrm>
                <a:off x="3369" y="3600"/>
                <a:ext cx="680" cy="680"/>
                <a:chOff x="3225" y="3600"/>
                <a:chExt cx="680" cy="680"/>
              </a:xfrm>
            </p:grpSpPr>
            <p:sp>
              <p:nvSpPr>
                <p:cNvPr id="61494" name="Oval 54"/>
                <p:cNvSpPr>
                  <a:spLocks noChangeArrowheads="1"/>
                </p:cNvSpPr>
                <p:nvPr/>
              </p:nvSpPr>
              <p:spPr bwMode="auto">
                <a:xfrm>
                  <a:off x="3387" y="3855"/>
                  <a:ext cx="351" cy="168"/>
                </a:xfrm>
                <a:prstGeom prst="ellipse">
                  <a:avLst/>
                </a:prstGeom>
                <a:solidFill>
                  <a:srgbClr val="00FF00"/>
                </a:solidFill>
                <a:ln w="12700">
                  <a:solidFill>
                    <a:schemeClr val="tx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grpSp>
              <p:nvGrpSpPr>
                <p:cNvPr id="61495" name="Group 55"/>
                <p:cNvGrpSpPr>
                  <a:grpSpLocks/>
                </p:cNvGrpSpPr>
                <p:nvPr/>
              </p:nvGrpSpPr>
              <p:grpSpPr bwMode="auto">
                <a:xfrm>
                  <a:off x="3225" y="3600"/>
                  <a:ext cx="680" cy="680"/>
                  <a:chOff x="1719" y="3600"/>
                  <a:chExt cx="680" cy="680"/>
                </a:xfrm>
              </p:grpSpPr>
              <p:sp>
                <p:nvSpPr>
                  <p:cNvPr id="61496" name="Line 56"/>
                  <p:cNvSpPr>
                    <a:spLocks noChangeShapeType="1"/>
                  </p:cNvSpPr>
                  <p:nvPr/>
                </p:nvSpPr>
                <p:spPr bwMode="auto">
                  <a:xfrm>
                    <a:off x="1719" y="3939"/>
                    <a:ext cx="680" cy="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  <p:sp>
                <p:nvSpPr>
                  <p:cNvPr id="61497" name="Line 57"/>
                  <p:cNvSpPr>
                    <a:spLocks noChangeShapeType="1"/>
                  </p:cNvSpPr>
                  <p:nvPr/>
                </p:nvSpPr>
                <p:spPr bwMode="auto">
                  <a:xfrm>
                    <a:off x="2058" y="3600"/>
                    <a:ext cx="0" cy="680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61498" name="Line 58"/>
            <p:cNvSpPr>
              <a:spLocks noChangeShapeType="1"/>
            </p:cNvSpPr>
            <p:nvPr/>
          </p:nvSpPr>
          <p:spPr bwMode="auto">
            <a:xfrm>
              <a:off x="3564" y="4176"/>
              <a:ext cx="1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1499" name="Oval 59"/>
          <p:cNvSpPr>
            <a:spLocks noChangeArrowheads="1"/>
          </p:cNvSpPr>
          <p:nvPr/>
        </p:nvSpPr>
        <p:spPr bwMode="auto">
          <a:xfrm>
            <a:off x="5838825" y="6129338"/>
            <a:ext cx="90488" cy="90487"/>
          </a:xfrm>
          <a:prstGeom prst="ellipse">
            <a:avLst/>
          </a:prstGeom>
          <a:solidFill>
            <a:srgbClr val="0066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500" name="Rectangle 60"/>
          <p:cNvSpPr>
            <a:spLocks noChangeAspect="1" noChangeArrowheads="1"/>
          </p:cNvSpPr>
          <p:nvPr/>
        </p:nvSpPr>
        <p:spPr bwMode="auto">
          <a:xfrm>
            <a:off x="6115050" y="5819775"/>
            <a:ext cx="90488" cy="9048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61501" name="Line 61"/>
          <p:cNvSpPr>
            <a:spLocks noChangeShapeType="1"/>
          </p:cNvSpPr>
          <p:nvPr/>
        </p:nvSpPr>
        <p:spPr bwMode="auto">
          <a:xfrm>
            <a:off x="6157913" y="5410200"/>
            <a:ext cx="0" cy="500063"/>
          </a:xfrm>
          <a:prstGeom prst="line">
            <a:avLst/>
          </a:prstGeom>
          <a:noFill/>
          <a:ln w="635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61502" name="Group 62"/>
          <p:cNvGrpSpPr>
            <a:grpSpLocks/>
          </p:cNvGrpSpPr>
          <p:nvPr/>
        </p:nvGrpSpPr>
        <p:grpSpPr bwMode="auto">
          <a:xfrm>
            <a:off x="4710113" y="1574800"/>
            <a:ext cx="2232025" cy="3008313"/>
            <a:chOff x="2967" y="1040"/>
            <a:chExt cx="1406" cy="1895"/>
          </a:xfrm>
        </p:grpSpPr>
        <p:grpSp>
          <p:nvGrpSpPr>
            <p:cNvPr id="61503" name="Group 63"/>
            <p:cNvGrpSpPr>
              <a:grpSpLocks/>
            </p:cNvGrpSpPr>
            <p:nvPr/>
          </p:nvGrpSpPr>
          <p:grpSpPr bwMode="auto">
            <a:xfrm>
              <a:off x="2967" y="1040"/>
              <a:ext cx="1406" cy="1895"/>
              <a:chOff x="2967" y="1040"/>
              <a:chExt cx="1406" cy="1895"/>
            </a:xfrm>
          </p:grpSpPr>
          <p:sp>
            <p:nvSpPr>
              <p:cNvPr id="61504" name="Arc 64"/>
              <p:cNvSpPr>
                <a:spLocks/>
              </p:cNvSpPr>
              <p:nvPr/>
            </p:nvSpPr>
            <p:spPr bwMode="auto">
              <a:xfrm rot="-2401328">
                <a:off x="2967" y="1040"/>
                <a:ext cx="1406" cy="1895"/>
              </a:xfrm>
              <a:custGeom>
                <a:avLst/>
                <a:gdLst>
                  <a:gd name="G0" fmla="+- 0 0 0"/>
                  <a:gd name="G1" fmla="+- 20291 0 0"/>
                  <a:gd name="G2" fmla="+- 21600 0 0"/>
                  <a:gd name="T0" fmla="*/ 7405 w 16260"/>
                  <a:gd name="T1" fmla="*/ 0 h 20291"/>
                  <a:gd name="T2" fmla="*/ 16260 w 16260"/>
                  <a:gd name="T3" fmla="*/ 6072 h 20291"/>
                  <a:gd name="T4" fmla="*/ 0 w 16260"/>
                  <a:gd name="T5" fmla="*/ 20291 h 20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6260" h="20291" fill="none" extrusionOk="0">
                    <a:moveTo>
                      <a:pt x="7405" y="-1"/>
                    </a:moveTo>
                    <a:cubicBezTo>
                      <a:pt x="10820" y="1246"/>
                      <a:pt x="13866" y="3335"/>
                      <a:pt x="16259" y="6072"/>
                    </a:cubicBezTo>
                  </a:path>
                  <a:path w="16260" h="20291" stroke="0" extrusionOk="0">
                    <a:moveTo>
                      <a:pt x="7405" y="-1"/>
                    </a:moveTo>
                    <a:cubicBezTo>
                      <a:pt x="10820" y="1246"/>
                      <a:pt x="13866" y="3335"/>
                      <a:pt x="16259" y="6072"/>
                    </a:cubicBezTo>
                    <a:lnTo>
                      <a:pt x="0" y="20291"/>
                    </a:lnTo>
                    <a:close/>
                  </a:path>
                </a:pathLst>
              </a:custGeom>
              <a:noFill/>
              <a:ln w="9525">
                <a:solidFill>
                  <a:srgbClr val="969696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61505" name="Line 65"/>
              <p:cNvSpPr>
                <a:spLocks noChangeShapeType="1"/>
              </p:cNvSpPr>
              <p:nvPr/>
            </p:nvSpPr>
            <p:spPr bwMode="auto">
              <a:xfrm rot="1667784" flipH="1">
                <a:off x="2984" y="1280"/>
                <a:ext cx="48" cy="48"/>
              </a:xfrm>
              <a:prstGeom prst="line">
                <a:avLst/>
              </a:prstGeom>
              <a:noFill/>
              <a:ln w="3175">
                <a:solidFill>
                  <a:srgbClr val="969696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61506" name="Text Box 66"/>
            <p:cNvSpPr txBox="1">
              <a:spLocks noChangeArrowheads="1"/>
            </p:cNvSpPr>
            <p:nvPr/>
          </p:nvSpPr>
          <p:spPr bwMode="auto">
            <a:xfrm rot="-165547">
              <a:off x="3354" y="1046"/>
              <a:ext cx="29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1600" b="1">
                  <a:solidFill>
                    <a:srgbClr val="969696"/>
                  </a:solidFill>
                </a:rPr>
                <a:t>MOT</a:t>
              </a:r>
              <a:endParaRPr lang="de-DE" sz="1600">
                <a:solidFill>
                  <a:srgbClr val="969696"/>
                </a:solidFill>
                <a:latin typeface="Tahoma" pitchFamily="34" charset="0"/>
              </a:endParaRPr>
            </a:p>
          </p:txBody>
        </p:sp>
      </p:grpSp>
      <p:grpSp>
        <p:nvGrpSpPr>
          <p:cNvPr id="61515" name="Group 75"/>
          <p:cNvGrpSpPr>
            <a:grpSpLocks/>
          </p:cNvGrpSpPr>
          <p:nvPr/>
        </p:nvGrpSpPr>
        <p:grpSpPr bwMode="auto">
          <a:xfrm>
            <a:off x="0" y="0"/>
            <a:ext cx="9144000" cy="1320800"/>
            <a:chOff x="0" y="0"/>
            <a:chExt cx="5760" cy="832"/>
          </a:xfrm>
        </p:grpSpPr>
        <p:sp>
          <p:nvSpPr>
            <p:cNvPr id="61512" name="Rectangle 72"/>
            <p:cNvSpPr>
              <a:spLocks noChangeArrowheads="1"/>
            </p:cNvSpPr>
            <p:nvPr/>
          </p:nvSpPr>
          <p:spPr bwMode="auto">
            <a:xfrm>
              <a:off x="0" y="0"/>
              <a:ext cx="5760" cy="832"/>
            </a:xfrm>
            <a:prstGeom prst="rect">
              <a:avLst/>
            </a:prstGeom>
            <a:gradFill rotWithShape="0">
              <a:gsLst>
                <a:gs pos="0">
                  <a:srgbClr val="003399">
                    <a:gamma/>
                    <a:shade val="46275"/>
                    <a:invGamma/>
                  </a:srgbClr>
                </a:gs>
                <a:gs pos="50000">
                  <a:srgbClr val="003399"/>
                </a:gs>
                <a:gs pos="100000">
                  <a:srgbClr val="003399">
                    <a:gamma/>
                    <a:shade val="46275"/>
                    <a:invGamma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110000"/>
                </a:lnSpc>
              </a:pPr>
              <a:endParaRPr kumimoji="0" lang="de-DE">
                <a:latin typeface="Times New Roman" pitchFamily="18" charset="0"/>
              </a:endParaRPr>
            </a:p>
          </p:txBody>
        </p:sp>
        <p:sp>
          <p:nvSpPr>
            <p:cNvPr id="61513" name="Rectangle 73"/>
            <p:cNvSpPr>
              <a:spLocks noChangeArrowheads="1"/>
            </p:cNvSpPr>
            <p:nvPr/>
          </p:nvSpPr>
          <p:spPr bwMode="auto">
            <a:xfrm>
              <a:off x="230" y="15"/>
              <a:ext cx="5305" cy="4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0" lang="de-DE" sz="4000">
                  <a:solidFill>
                    <a:srgbClr val="FFFF00"/>
                  </a:solidFill>
                  <a:latin typeface="Arial Narrow" pitchFamily="34" charset="0"/>
                </a:rPr>
                <a:t>Junge Fixationsdisparation: </a:t>
              </a:r>
              <a:endParaRPr kumimoji="0" lang="de-DE" sz="4400">
                <a:latin typeface="Arial Narrow" pitchFamily="34" charset="0"/>
              </a:endParaRPr>
            </a:p>
          </p:txBody>
        </p:sp>
        <p:sp>
          <p:nvSpPr>
            <p:cNvPr id="61514" name="Rectangle 74"/>
            <p:cNvSpPr>
              <a:spLocks noChangeArrowheads="1"/>
            </p:cNvSpPr>
            <p:nvPr/>
          </p:nvSpPr>
          <p:spPr bwMode="auto">
            <a:xfrm>
              <a:off x="232" y="436"/>
              <a:ext cx="5305" cy="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 anchor="b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kumimoji="0" lang="de-DE" sz="3200">
                  <a:solidFill>
                    <a:srgbClr val="FFFF00"/>
                  </a:solidFill>
                  <a:latin typeface="Arial Narrow" pitchFamily="34" charset="0"/>
                </a:rPr>
                <a:t>Motorische Nachfusion möglich (Beispiel Exo-WF)</a:t>
              </a:r>
              <a:endParaRPr kumimoji="0" lang="de-DE" sz="4400">
                <a:latin typeface="Arial Narrow" pitchFamily="34" charset="0"/>
              </a:endParaRPr>
            </a:p>
          </p:txBody>
        </p:sp>
      </p:grpSp>
      <p:sp>
        <p:nvSpPr>
          <p:cNvPr id="61516" name="Rectangle 76"/>
          <p:cNvSpPr>
            <a:spLocks noChangeArrowheads="1"/>
          </p:cNvSpPr>
          <p:nvPr/>
        </p:nvSpPr>
        <p:spPr bwMode="auto">
          <a:xfrm>
            <a:off x="6629400" y="6553200"/>
            <a:ext cx="2384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r"/>
            <a:r>
              <a:rPr lang="de-DE" sz="1400">
                <a:solidFill>
                  <a:srgbClr val="66CCFF"/>
                </a:solidFill>
                <a:latin typeface="Tahoma" pitchFamily="34" charset="0"/>
              </a:rPr>
              <a:t>Dr. Helmut Goersch – Berlin</a:t>
            </a:r>
            <a:endParaRPr lang="de-DE" sz="1400">
              <a:latin typeface="Tahoma" pitchFamily="34" charset="0"/>
            </a:endParaRPr>
          </a:p>
        </p:txBody>
      </p:sp>
      <p:grpSp>
        <p:nvGrpSpPr>
          <p:cNvPr id="61517" name="Group 77"/>
          <p:cNvGrpSpPr>
            <a:grpSpLocks/>
          </p:cNvGrpSpPr>
          <p:nvPr/>
        </p:nvGrpSpPr>
        <p:grpSpPr bwMode="auto">
          <a:xfrm>
            <a:off x="2514600" y="1619250"/>
            <a:ext cx="2012950" cy="636588"/>
            <a:chOff x="1584" y="1020"/>
            <a:chExt cx="1268" cy="401"/>
          </a:xfrm>
        </p:grpSpPr>
        <p:sp>
          <p:nvSpPr>
            <p:cNvPr id="61518" name="Text Box 78"/>
            <p:cNvSpPr txBox="1">
              <a:spLocks noChangeArrowheads="1"/>
            </p:cNvSpPr>
            <p:nvPr/>
          </p:nvSpPr>
          <p:spPr bwMode="auto">
            <a:xfrm>
              <a:off x="1584" y="1198"/>
              <a:ext cx="792" cy="223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800"/>
                <a:t>Fixierkreis</a:t>
              </a:r>
              <a:endParaRPr lang="de-DE" sz="1600">
                <a:latin typeface="Tahoma" pitchFamily="34" charset="0"/>
              </a:endParaRPr>
            </a:p>
          </p:txBody>
        </p:sp>
        <p:sp>
          <p:nvSpPr>
            <p:cNvPr id="61519" name="Line 79"/>
            <p:cNvSpPr>
              <a:spLocks noChangeShapeType="1"/>
            </p:cNvSpPr>
            <p:nvPr/>
          </p:nvSpPr>
          <p:spPr bwMode="auto">
            <a:xfrm flipV="1">
              <a:off x="2377" y="1020"/>
              <a:ext cx="475" cy="1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1520" name="Group 80"/>
          <p:cNvGrpSpPr>
            <a:grpSpLocks/>
          </p:cNvGrpSpPr>
          <p:nvPr/>
        </p:nvGrpSpPr>
        <p:grpSpPr bwMode="auto">
          <a:xfrm>
            <a:off x="1676400" y="2922588"/>
            <a:ext cx="2500313" cy="698500"/>
            <a:chOff x="1056" y="1841"/>
            <a:chExt cx="1575" cy="440"/>
          </a:xfrm>
        </p:grpSpPr>
        <p:sp>
          <p:nvSpPr>
            <p:cNvPr id="61521" name="Rectangle 81"/>
            <p:cNvSpPr>
              <a:spLocks noChangeAspect="1" noChangeArrowheads="1"/>
            </p:cNvSpPr>
            <p:nvPr/>
          </p:nvSpPr>
          <p:spPr bwMode="auto">
            <a:xfrm>
              <a:off x="2552" y="1841"/>
              <a:ext cx="79" cy="7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61522" name="Group 82"/>
            <p:cNvGrpSpPr>
              <a:grpSpLocks/>
            </p:cNvGrpSpPr>
            <p:nvPr/>
          </p:nvGrpSpPr>
          <p:grpSpPr bwMode="auto">
            <a:xfrm>
              <a:off x="1056" y="1880"/>
              <a:ext cx="1496" cy="401"/>
              <a:chOff x="1056" y="1880"/>
              <a:chExt cx="1496" cy="401"/>
            </a:xfrm>
          </p:grpSpPr>
          <p:sp>
            <p:nvSpPr>
              <p:cNvPr id="61523" name="Text Box 83"/>
              <p:cNvSpPr txBox="1">
                <a:spLocks noChangeArrowheads="1"/>
              </p:cNvSpPr>
              <p:nvPr/>
            </p:nvSpPr>
            <p:spPr bwMode="auto">
              <a:xfrm>
                <a:off x="1056" y="2058"/>
                <a:ext cx="1020" cy="223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lIns="36000" tIns="36000" rIns="36000" bIns="36000"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de-DE" sz="1800"/>
                  <a:t>Stereo-Objekt</a:t>
                </a:r>
                <a:endParaRPr lang="de-DE" sz="1600">
                  <a:latin typeface="Tahoma" pitchFamily="34" charset="0"/>
                </a:endParaRPr>
              </a:p>
            </p:txBody>
          </p:sp>
          <p:sp>
            <p:nvSpPr>
              <p:cNvPr id="61524" name="Line 84"/>
              <p:cNvSpPr>
                <a:spLocks noChangeShapeType="1"/>
              </p:cNvSpPr>
              <p:nvPr/>
            </p:nvSpPr>
            <p:spPr bwMode="auto">
              <a:xfrm flipV="1">
                <a:off x="2077" y="1880"/>
                <a:ext cx="475" cy="17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61525" name="Group 85"/>
          <p:cNvGrpSpPr>
            <a:grpSpLocks/>
          </p:cNvGrpSpPr>
          <p:nvPr/>
        </p:nvGrpSpPr>
        <p:grpSpPr bwMode="auto">
          <a:xfrm>
            <a:off x="673100" y="5005388"/>
            <a:ext cx="2225675" cy="636587"/>
            <a:chOff x="424" y="3153"/>
            <a:chExt cx="1402" cy="401"/>
          </a:xfrm>
        </p:grpSpPr>
        <p:sp>
          <p:nvSpPr>
            <p:cNvPr id="61526" name="Text Box 86"/>
            <p:cNvSpPr txBox="1">
              <a:spLocks noChangeArrowheads="1"/>
            </p:cNvSpPr>
            <p:nvPr/>
          </p:nvSpPr>
          <p:spPr bwMode="auto">
            <a:xfrm>
              <a:off x="424" y="3331"/>
              <a:ext cx="1014" cy="223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1800"/>
                <a:t>Führungsauge</a:t>
              </a:r>
              <a:endParaRPr lang="de-DE" sz="1800">
                <a:latin typeface="Tahoma" pitchFamily="34" charset="0"/>
              </a:endParaRPr>
            </a:p>
          </p:txBody>
        </p:sp>
        <p:sp>
          <p:nvSpPr>
            <p:cNvPr id="61527" name="Line 87"/>
            <p:cNvSpPr>
              <a:spLocks noChangeShapeType="1"/>
            </p:cNvSpPr>
            <p:nvPr/>
          </p:nvSpPr>
          <p:spPr bwMode="auto">
            <a:xfrm flipV="1">
              <a:off x="1437" y="3153"/>
              <a:ext cx="389" cy="1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61528" name="Group 88"/>
          <p:cNvGrpSpPr>
            <a:grpSpLocks/>
          </p:cNvGrpSpPr>
          <p:nvPr/>
        </p:nvGrpSpPr>
        <p:grpSpPr bwMode="auto">
          <a:xfrm>
            <a:off x="122238" y="5857875"/>
            <a:ext cx="2406650" cy="628650"/>
            <a:chOff x="77" y="3690"/>
            <a:chExt cx="1516" cy="396"/>
          </a:xfrm>
        </p:grpSpPr>
        <p:sp>
          <p:nvSpPr>
            <p:cNvPr id="61529" name="Text Box 89"/>
            <p:cNvSpPr txBox="1">
              <a:spLocks noChangeArrowheads="1"/>
            </p:cNvSpPr>
            <p:nvPr/>
          </p:nvSpPr>
          <p:spPr bwMode="auto">
            <a:xfrm>
              <a:off x="77" y="3690"/>
              <a:ext cx="1363" cy="396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lIns="36000" tIns="36000" rIns="90000" bIns="36000"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de-DE" sz="1800"/>
                <a:t>Netzhautmeridiane</a:t>
              </a:r>
              <a:br>
                <a:rPr lang="de-DE" sz="1800"/>
              </a:br>
              <a:r>
                <a:rPr lang="de-DE" sz="1800"/>
                <a:t>von hinten gesehen</a:t>
              </a:r>
              <a:endParaRPr lang="de-DE" sz="1600">
                <a:latin typeface="Tahoma" pitchFamily="34" charset="0"/>
              </a:endParaRPr>
            </a:p>
          </p:txBody>
        </p:sp>
        <p:sp>
          <p:nvSpPr>
            <p:cNvPr id="61530" name="Line 90"/>
            <p:cNvSpPr>
              <a:spLocks noChangeShapeType="1"/>
            </p:cNvSpPr>
            <p:nvPr/>
          </p:nvSpPr>
          <p:spPr bwMode="auto">
            <a:xfrm>
              <a:off x="1440" y="3888"/>
              <a:ext cx="15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61531" name="Text Box 91"/>
          <p:cNvSpPr txBox="1">
            <a:spLocks noChangeArrowheads="1"/>
          </p:cNvSpPr>
          <p:nvPr/>
        </p:nvSpPr>
        <p:spPr bwMode="auto">
          <a:xfrm>
            <a:off x="7416800" y="5927725"/>
            <a:ext cx="1574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de-DE" sz="1800"/>
              <a:t>Panumbereich</a:t>
            </a:r>
            <a:endParaRPr lang="de-DE" sz="1600">
              <a:latin typeface="Tahom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1041400"/>
            <a:ext cx="8421688" cy="1255713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Anpassungsstadien des visuellen Systems </a:t>
            </a:r>
            <a:b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bei Winkelfehlsichtigkeit</a:t>
            </a:r>
            <a:endParaRPr kumimoji="0" lang="de-DE" sz="430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3050" y="2590800"/>
            <a:ext cx="6838950" cy="1143000"/>
          </a:xfrm>
          <a:noFill/>
          <a:ln/>
        </p:spPr>
        <p:txBody>
          <a:bodyPr/>
          <a:lstStyle/>
          <a:p>
            <a:pPr>
              <a:spcBef>
                <a:spcPct val="0"/>
              </a:spcBef>
              <a:spcAft>
                <a:spcPct val="40000"/>
              </a:spcAft>
            </a:pPr>
            <a:r>
              <a:rPr kumimoji="0" lang="de-DE" sz="2800">
                <a:latin typeface="Tahoma" pitchFamily="34" charset="0"/>
              </a:rPr>
              <a:t>Vollständige motorische Kompensation</a:t>
            </a:r>
          </a:p>
          <a:p>
            <a:pPr>
              <a:spcBef>
                <a:spcPct val="0"/>
              </a:spcBef>
            </a:pPr>
            <a:r>
              <a:rPr kumimoji="0" lang="de-DE" sz="2800">
                <a:latin typeface="Tahoma" pitchFamily="34" charset="0"/>
              </a:rPr>
              <a:t>Junge Fixationsdisparation</a:t>
            </a:r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1885950" y="3733800"/>
            <a:ext cx="6191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Aft>
                <a:spcPct val="10000"/>
              </a:spcAft>
              <a:buClr>
                <a:schemeClr val="hlink"/>
              </a:buClr>
              <a:buFont typeface="Wingdings" pitchFamily="2" charset="2"/>
              <a:buChar char="w"/>
            </a:pPr>
            <a:r>
              <a:rPr kumimoji="0" lang="de-DE">
                <a:latin typeface="Tahoma" pitchFamily="34" charset="0"/>
              </a:rPr>
              <a:t>Fixationsdisparation erster Art (FD I) </a:t>
            </a:r>
          </a:p>
          <a:p>
            <a:pPr marL="342900" indent="-342900">
              <a:buClr>
                <a:schemeClr val="hlink"/>
              </a:buClr>
              <a:buFont typeface="Wingdings" pitchFamily="2" charset="2"/>
              <a:buChar char="w"/>
            </a:pPr>
            <a:r>
              <a:rPr kumimoji="0" lang="de-DE">
                <a:latin typeface="Tahoma" pitchFamily="34" charset="0"/>
              </a:rPr>
              <a:t>Fixationsdisparation zweiter Art, </a:t>
            </a:r>
            <a:br>
              <a:rPr kumimoji="0" lang="de-DE">
                <a:latin typeface="Tahoma" pitchFamily="34" charset="0"/>
              </a:rPr>
            </a:br>
            <a:r>
              <a:rPr kumimoji="0" lang="de-DE">
                <a:latin typeface="Tahoma" pitchFamily="34" charset="0"/>
              </a:rPr>
              <a:t>erster und zweiter Unterart (FD II/1+2) </a:t>
            </a:r>
          </a:p>
        </p:txBody>
      </p:sp>
      <p:sp>
        <p:nvSpPr>
          <p:cNvPr id="62469" name="Rectangle 5"/>
          <p:cNvSpPr>
            <a:spLocks noChangeArrowheads="1"/>
          </p:cNvSpPr>
          <p:nvPr/>
        </p:nvSpPr>
        <p:spPr bwMode="auto">
          <a:xfrm>
            <a:off x="1885950" y="5638800"/>
            <a:ext cx="6400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Clr>
                <a:schemeClr val="hlink"/>
              </a:buClr>
              <a:buFont typeface="Wingdings" pitchFamily="2" charset="2"/>
              <a:buChar char="w"/>
            </a:pPr>
            <a:r>
              <a:rPr kumimoji="0" lang="de-DE">
                <a:latin typeface="Tahoma" pitchFamily="34" charset="0"/>
              </a:rPr>
              <a:t>Fixationsdisparation zweiter Art, </a:t>
            </a:r>
            <a:br>
              <a:rPr kumimoji="0" lang="de-DE">
                <a:latin typeface="Tahoma" pitchFamily="34" charset="0"/>
              </a:rPr>
            </a:br>
            <a:r>
              <a:rPr kumimoji="0" lang="de-DE">
                <a:latin typeface="Tahoma" pitchFamily="34" charset="0"/>
              </a:rPr>
              <a:t>dritter bis sechster Unterart (FD II/3-6) </a:t>
            </a:r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>
            <a:off x="1543050" y="5105400"/>
            <a:ext cx="6400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kumimoji="0" lang="de-DE" sz="2800">
                <a:latin typeface="Tahoma" pitchFamily="34" charset="0"/>
              </a:rPr>
              <a:t>Alte Fixationsdisparation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build="p" autoUpdateAnimBg="0"/>
      <p:bldP spid="62469" grpId="0" autoUpdateAnimBg="0"/>
      <p:bldP spid="6247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74700" y="3276600"/>
            <a:ext cx="7772400" cy="547688"/>
          </a:xfrm>
        </p:spPr>
        <p:txBody>
          <a:bodyPr lIns="0" tIns="0" rIns="0" bIns="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</a:pPr>
            <a:r>
              <a:rPr kumimoji="0" lang="de-D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1</a:t>
            </a:r>
            <a:r>
              <a:rPr kumimoji="0" lang="de-DE">
                <a:latin typeface="Tahoma" pitchFamily="34" charset="0"/>
              </a:rPr>
              <a:t>  Die Unterscheidung von Begriffen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724400" y="5410200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>
              <a:lnSpc>
                <a:spcPct val="85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de-DE">
                <a:latin typeface="Tahoma" pitchFamily="34" charset="0"/>
              </a:rPr>
              <a:t>Dr. Helmut Goersch - Berlin</a:t>
            </a: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1905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lnSpc>
                <a:spcPct val="85000"/>
              </a:lnSpc>
            </a:pPr>
            <a:r>
              <a:rPr lang="de-DE" sz="38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Winkelfehlsichtigkeit mit Fixationsdisparation</a:t>
            </a: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774700" y="3810000"/>
            <a:ext cx="777240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lnSpc>
                <a:spcPct val="110000"/>
              </a:lnSpc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0" lang="de-D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</a:t>
            </a:r>
            <a:r>
              <a:rPr kumimoji="0" lang="de-DE">
                <a:latin typeface="Tahoma" pitchFamily="34" charset="0"/>
              </a:rPr>
              <a:t>  Die Grundlagen der </a:t>
            </a:r>
            <a:r>
              <a:rPr kumimoji="0" lang="de-DE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MKH</a:t>
            </a:r>
            <a:r>
              <a:rPr kumimoji="0" lang="de-DE">
                <a:latin typeface="Tahoma" pitchFamily="34" charset="0"/>
              </a:rPr>
              <a:t> </a:t>
            </a:r>
            <a:br>
              <a:rPr kumimoji="0" lang="de-DE">
                <a:latin typeface="Tahoma" pitchFamily="34" charset="0"/>
              </a:rPr>
            </a:br>
            <a:r>
              <a:rPr kumimoji="0" lang="de-DE">
                <a:latin typeface="Tahoma" pitchFamily="34" charset="0"/>
              </a:rPr>
              <a:t>    (</a:t>
            </a:r>
            <a:r>
              <a:rPr kumimoji="0" lang="de-DE" b="1">
                <a:solidFill>
                  <a:schemeClr val="tx2"/>
                </a:solidFill>
                <a:latin typeface="Tahoma" pitchFamily="34" charset="0"/>
              </a:rPr>
              <a:t>M</a:t>
            </a:r>
            <a:r>
              <a:rPr kumimoji="0" lang="de-DE">
                <a:latin typeface="Tahoma" pitchFamily="34" charset="0"/>
              </a:rPr>
              <a:t>eß- und </a:t>
            </a:r>
            <a:r>
              <a:rPr kumimoji="0" lang="de-DE" b="1">
                <a:solidFill>
                  <a:schemeClr val="tx2"/>
                </a:solidFill>
                <a:latin typeface="Tahoma" pitchFamily="34" charset="0"/>
              </a:rPr>
              <a:t>K</a:t>
            </a:r>
            <a:r>
              <a:rPr kumimoji="0" lang="de-DE">
                <a:latin typeface="Tahoma" pitchFamily="34" charset="0"/>
              </a:rPr>
              <a:t>orrektionsmethodik nach H.-J. </a:t>
            </a:r>
            <a:r>
              <a:rPr kumimoji="0" lang="de-DE" b="1">
                <a:solidFill>
                  <a:schemeClr val="tx2"/>
                </a:solidFill>
                <a:latin typeface="Tahoma" pitchFamily="34" charset="0"/>
              </a:rPr>
              <a:t>H</a:t>
            </a:r>
            <a:r>
              <a:rPr kumimoji="0" lang="de-DE">
                <a:latin typeface="Tahoma" pitchFamily="34" charset="0"/>
              </a:rPr>
              <a:t>aase)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 advAuto="0"/>
      <p:bldP spid="26634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712" name="Group 56"/>
          <p:cNvGrpSpPr>
            <a:grpSpLocks/>
          </p:cNvGrpSpPr>
          <p:nvPr/>
        </p:nvGrpSpPr>
        <p:grpSpPr bwMode="auto">
          <a:xfrm>
            <a:off x="6400800" y="2771775"/>
            <a:ext cx="2286000" cy="609600"/>
            <a:chOff x="4032" y="1746"/>
            <a:chExt cx="1440" cy="384"/>
          </a:xfrm>
        </p:grpSpPr>
        <p:sp>
          <p:nvSpPr>
            <p:cNvPr id="70669" name="Oval 13"/>
            <p:cNvSpPr>
              <a:spLocks noChangeAspect="1" noChangeArrowheads="1"/>
            </p:cNvSpPr>
            <p:nvPr/>
          </p:nvSpPr>
          <p:spPr bwMode="auto">
            <a:xfrm>
              <a:off x="4032" y="1902"/>
              <a:ext cx="218" cy="93"/>
            </a:xfrm>
            <a:prstGeom prst="ellipse">
              <a:avLst/>
            </a:prstGeom>
            <a:solidFill>
              <a:srgbClr val="66FF66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0670" name="Rectangle 14"/>
            <p:cNvSpPr>
              <a:spLocks noChangeArrowheads="1"/>
            </p:cNvSpPr>
            <p:nvPr/>
          </p:nvSpPr>
          <p:spPr bwMode="auto">
            <a:xfrm>
              <a:off x="4428" y="1746"/>
              <a:ext cx="104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de-DE" sz="2000">
                  <a:solidFill>
                    <a:schemeClr val="bg2"/>
                  </a:solidFill>
                </a:rPr>
                <a:t>zentraler</a:t>
              </a:r>
              <a:br>
                <a:rPr lang="de-DE" sz="2000">
                  <a:solidFill>
                    <a:schemeClr val="bg2"/>
                  </a:solidFill>
                </a:rPr>
              </a:br>
              <a:r>
                <a:rPr lang="de-DE" sz="2000">
                  <a:solidFill>
                    <a:schemeClr val="bg2"/>
                  </a:solidFill>
                </a:rPr>
                <a:t>Panumbereich</a:t>
              </a:r>
              <a:endParaRPr lang="de-DE" sz="1000"/>
            </a:p>
          </p:txBody>
        </p:sp>
        <p:sp>
          <p:nvSpPr>
            <p:cNvPr id="70671" name="AutoShape 15"/>
            <p:cNvSpPr>
              <a:spLocks/>
            </p:cNvSpPr>
            <p:nvPr/>
          </p:nvSpPr>
          <p:spPr bwMode="auto">
            <a:xfrm>
              <a:off x="4320" y="1779"/>
              <a:ext cx="48" cy="336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70663" name="Oval 7"/>
          <p:cNvSpPr>
            <a:spLocks noChangeAspect="1" noChangeArrowheads="1"/>
          </p:cNvSpPr>
          <p:nvPr/>
        </p:nvSpPr>
        <p:spPr bwMode="auto">
          <a:xfrm>
            <a:off x="4162425" y="4262438"/>
            <a:ext cx="808038" cy="346075"/>
          </a:xfrm>
          <a:prstGeom prst="ellipse">
            <a:avLst/>
          </a:prstGeom>
          <a:solidFill>
            <a:srgbClr val="66FF66"/>
          </a:solidFill>
          <a:ln w="1905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grpSp>
        <p:nvGrpSpPr>
          <p:cNvPr id="70720" name="Group 64"/>
          <p:cNvGrpSpPr>
            <a:grpSpLocks/>
          </p:cNvGrpSpPr>
          <p:nvPr/>
        </p:nvGrpSpPr>
        <p:grpSpPr bwMode="auto">
          <a:xfrm>
            <a:off x="3117850" y="2981325"/>
            <a:ext cx="5873750" cy="2921000"/>
            <a:chOff x="1964" y="1878"/>
            <a:chExt cx="3700" cy="1840"/>
          </a:xfrm>
        </p:grpSpPr>
        <p:grpSp>
          <p:nvGrpSpPr>
            <p:cNvPr id="70701" name="Group 45"/>
            <p:cNvGrpSpPr>
              <a:grpSpLocks/>
            </p:cNvGrpSpPr>
            <p:nvPr/>
          </p:nvGrpSpPr>
          <p:grpSpPr bwMode="auto">
            <a:xfrm>
              <a:off x="1964" y="1878"/>
              <a:ext cx="1830" cy="1840"/>
              <a:chOff x="1964" y="1878"/>
              <a:chExt cx="1830" cy="1840"/>
            </a:xfrm>
          </p:grpSpPr>
          <p:sp>
            <p:nvSpPr>
              <p:cNvPr id="70665" name="Line 9"/>
              <p:cNvSpPr>
                <a:spLocks noChangeAspect="1" noChangeShapeType="1"/>
              </p:cNvSpPr>
              <p:nvPr/>
            </p:nvSpPr>
            <p:spPr bwMode="auto">
              <a:xfrm>
                <a:off x="2878" y="1878"/>
                <a:ext cx="2" cy="18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0666" name="Line 10"/>
              <p:cNvSpPr>
                <a:spLocks noChangeAspect="1" noChangeShapeType="1"/>
              </p:cNvSpPr>
              <p:nvPr/>
            </p:nvSpPr>
            <p:spPr bwMode="auto">
              <a:xfrm flipH="1">
                <a:off x="1964" y="2795"/>
                <a:ext cx="1830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70709" name="Group 53"/>
            <p:cNvGrpSpPr>
              <a:grpSpLocks/>
            </p:cNvGrpSpPr>
            <p:nvPr/>
          </p:nvGrpSpPr>
          <p:grpSpPr bwMode="auto">
            <a:xfrm>
              <a:off x="4032" y="2307"/>
              <a:ext cx="1632" cy="960"/>
              <a:chOff x="4032" y="2307"/>
              <a:chExt cx="1632" cy="960"/>
            </a:xfrm>
          </p:grpSpPr>
          <p:sp>
            <p:nvSpPr>
              <p:cNvPr id="70673" name="Rectangle 17"/>
              <p:cNvSpPr>
                <a:spLocks noChangeArrowheads="1"/>
              </p:cNvSpPr>
              <p:nvPr/>
            </p:nvSpPr>
            <p:spPr bwMode="auto">
              <a:xfrm>
                <a:off x="4427" y="2307"/>
                <a:ext cx="1237" cy="9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de-DE" sz="2000">
                    <a:solidFill>
                      <a:schemeClr val="bg2"/>
                    </a:solidFill>
                  </a:rPr>
                  <a:t>Blick von hinten </a:t>
                </a:r>
                <a:br>
                  <a:rPr lang="de-DE" sz="2000">
                    <a:solidFill>
                      <a:schemeClr val="bg2"/>
                    </a:solidFill>
                  </a:rPr>
                </a:br>
                <a:r>
                  <a:rPr lang="de-DE" sz="2000">
                    <a:solidFill>
                      <a:schemeClr val="bg2"/>
                    </a:solidFill>
                  </a:rPr>
                  <a:t>auf den Augen-hintergrund des abweichenden Auges </a:t>
                </a:r>
              </a:p>
            </p:txBody>
          </p:sp>
          <p:sp>
            <p:nvSpPr>
              <p:cNvPr id="70674" name="Line 18"/>
              <p:cNvSpPr>
                <a:spLocks noChangeShapeType="1"/>
              </p:cNvSpPr>
              <p:nvPr/>
            </p:nvSpPr>
            <p:spPr bwMode="auto">
              <a:xfrm flipH="1" flipV="1">
                <a:off x="4032" y="2796"/>
                <a:ext cx="225" cy="0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0675" name="AutoShape 19"/>
              <p:cNvSpPr>
                <a:spLocks/>
              </p:cNvSpPr>
              <p:nvPr/>
            </p:nvSpPr>
            <p:spPr bwMode="auto">
              <a:xfrm>
                <a:off x="4320" y="2325"/>
                <a:ext cx="48" cy="942"/>
              </a:xfrm>
              <a:prstGeom prst="leftBrace">
                <a:avLst>
                  <a:gd name="adj1" fmla="val 163542"/>
                  <a:gd name="adj2" fmla="val 50000"/>
                </a:avLst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70711" name="Group 55"/>
          <p:cNvGrpSpPr>
            <a:grpSpLocks/>
          </p:cNvGrpSpPr>
          <p:nvPr/>
        </p:nvGrpSpPr>
        <p:grpSpPr bwMode="auto">
          <a:xfrm>
            <a:off x="647700" y="4452938"/>
            <a:ext cx="3925888" cy="1312862"/>
            <a:chOff x="408" y="2805"/>
            <a:chExt cx="2473" cy="827"/>
          </a:xfrm>
        </p:grpSpPr>
        <p:sp>
          <p:nvSpPr>
            <p:cNvPr id="70677" name="Line 21"/>
            <p:cNvSpPr>
              <a:spLocks noChangeShapeType="1"/>
            </p:cNvSpPr>
            <p:nvPr/>
          </p:nvSpPr>
          <p:spPr bwMode="auto">
            <a:xfrm rot="129329" flipV="1">
              <a:off x="1739" y="2839"/>
              <a:ext cx="1009" cy="605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none" w="med" len="lg"/>
            </a:ln>
            <a:effectLst/>
          </p:spPr>
          <p:txBody>
            <a:bodyPr rIns="54000" anchor="ctr">
              <a:spAutoFit/>
            </a:bodyPr>
            <a:lstStyle/>
            <a:p>
              <a:endParaRPr lang="de-DE"/>
            </a:p>
          </p:txBody>
        </p:sp>
        <p:sp>
          <p:nvSpPr>
            <p:cNvPr id="70678" name="Text Box 22"/>
            <p:cNvSpPr txBox="1">
              <a:spLocks noChangeArrowheads="1"/>
            </p:cNvSpPr>
            <p:nvPr/>
          </p:nvSpPr>
          <p:spPr bwMode="auto">
            <a:xfrm>
              <a:off x="408" y="3178"/>
              <a:ext cx="1320" cy="454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rIns="54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000">
                  <a:solidFill>
                    <a:schemeClr val="bg2"/>
                  </a:solidFill>
                </a:rPr>
                <a:t>Korrespondenz-zentrum</a:t>
              </a:r>
              <a:endParaRPr lang="de-DE"/>
            </a:p>
          </p:txBody>
        </p:sp>
        <p:sp>
          <p:nvSpPr>
            <p:cNvPr id="70679" name="Line 23"/>
            <p:cNvSpPr>
              <a:spLocks noChangeShapeType="1"/>
            </p:cNvSpPr>
            <p:nvPr/>
          </p:nvSpPr>
          <p:spPr bwMode="auto">
            <a:xfrm rot="21303903" flipV="1">
              <a:off x="2754" y="2805"/>
              <a:ext cx="127" cy="56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lg"/>
            </a:ln>
            <a:effectLst/>
          </p:spPr>
          <p:txBody>
            <a:bodyPr rIns="54000" anchor="ctr">
              <a:spAutoFit/>
            </a:bodyPr>
            <a:lstStyle/>
            <a:p>
              <a:endParaRPr lang="de-DE"/>
            </a:p>
          </p:txBody>
        </p:sp>
      </p:grpSp>
      <p:sp>
        <p:nvSpPr>
          <p:cNvPr id="70680" name="Rectangle 24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838200"/>
          </a:xfrm>
          <a:noFill/>
          <a:ln/>
        </p:spPr>
        <p:txBody>
          <a:bodyPr/>
          <a:lstStyle/>
          <a:p>
            <a:r>
              <a:rPr lang="de-DE" sz="3900"/>
              <a:t>Fixationsdisparation </a:t>
            </a:r>
            <a:r>
              <a:rPr lang="de-DE" sz="3900" u="sng"/>
              <a:t>1. Art</a:t>
            </a:r>
            <a:endParaRPr lang="de-DE" sz="3900"/>
          </a:p>
        </p:txBody>
      </p:sp>
      <p:sp>
        <p:nvSpPr>
          <p:cNvPr id="70693" name="Rectangle 37"/>
          <p:cNvSpPr>
            <a:spLocks noChangeArrowheads="1"/>
          </p:cNvSpPr>
          <p:nvPr/>
        </p:nvSpPr>
        <p:spPr bwMode="auto">
          <a:xfrm>
            <a:off x="0" y="-4763"/>
            <a:ext cx="9144000" cy="1320801"/>
          </a:xfrm>
          <a:prstGeom prst="rect">
            <a:avLst/>
          </a:prstGeom>
          <a:gradFill rotWithShape="0">
            <a:gsLst>
              <a:gs pos="0">
                <a:srgbClr val="003399">
                  <a:gamma/>
                  <a:shade val="46275"/>
                  <a:invGamma/>
                </a:srgbClr>
              </a:gs>
              <a:gs pos="5000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</a:pPr>
            <a:endParaRPr kumimoji="0" lang="de-DE">
              <a:latin typeface="Times New Roman" pitchFamily="18" charset="0"/>
            </a:endParaRPr>
          </a:p>
        </p:txBody>
      </p:sp>
      <p:sp>
        <p:nvSpPr>
          <p:cNvPr id="70694" name="Rectangle 38"/>
          <p:cNvSpPr>
            <a:spLocks noChangeArrowheads="1"/>
          </p:cNvSpPr>
          <p:nvPr/>
        </p:nvSpPr>
        <p:spPr bwMode="auto">
          <a:xfrm>
            <a:off x="365125" y="19050"/>
            <a:ext cx="842168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0" lang="de-DE" sz="4000">
                <a:solidFill>
                  <a:srgbClr val="FFFF00"/>
                </a:solidFill>
                <a:latin typeface="Arial Narrow" pitchFamily="34" charset="0"/>
              </a:rPr>
              <a:t>Fixationsdisparation 1. Art: </a:t>
            </a:r>
            <a:endParaRPr kumimoji="0" lang="de-DE" sz="4400">
              <a:latin typeface="Arial Narrow" pitchFamily="34" charset="0"/>
            </a:endParaRPr>
          </a:p>
        </p:txBody>
      </p:sp>
      <p:sp>
        <p:nvSpPr>
          <p:cNvPr id="70695" name="Rectangle 39"/>
          <p:cNvSpPr>
            <a:spLocks noChangeArrowheads="1"/>
          </p:cNvSpPr>
          <p:nvPr/>
        </p:nvSpPr>
        <p:spPr bwMode="auto">
          <a:xfrm>
            <a:off x="5105400" y="6570663"/>
            <a:ext cx="3908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r"/>
            <a:r>
              <a:rPr lang="de-DE" sz="1400">
                <a:solidFill>
                  <a:srgbClr val="66CCFF"/>
                </a:solidFill>
                <a:latin typeface="Tahoma" pitchFamily="34" charset="0"/>
              </a:rPr>
              <a:t>Dr. Helmut Goersch – Berlin</a:t>
            </a:r>
            <a:endParaRPr lang="de-DE" sz="1400"/>
          </a:p>
        </p:txBody>
      </p:sp>
      <p:grpSp>
        <p:nvGrpSpPr>
          <p:cNvPr id="70718" name="Group 62"/>
          <p:cNvGrpSpPr>
            <a:grpSpLocks/>
          </p:cNvGrpSpPr>
          <p:nvPr/>
        </p:nvGrpSpPr>
        <p:grpSpPr bwMode="auto">
          <a:xfrm>
            <a:off x="5568950" y="4448175"/>
            <a:ext cx="2432050" cy="2062163"/>
            <a:chOff x="3508" y="2802"/>
            <a:chExt cx="1532" cy="1299"/>
          </a:xfrm>
        </p:grpSpPr>
        <p:sp>
          <p:nvSpPr>
            <p:cNvPr id="70705" name="Text Box 49"/>
            <p:cNvSpPr txBox="1">
              <a:spLocks noChangeArrowheads="1"/>
            </p:cNvSpPr>
            <p:nvPr/>
          </p:nvSpPr>
          <p:spPr bwMode="auto">
            <a:xfrm flipH="1">
              <a:off x="3696" y="3659"/>
              <a:ext cx="1344" cy="442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>
                  <a:solidFill>
                    <a:schemeClr val="bg2"/>
                  </a:solidFill>
                </a:rPr>
                <a:t>horizontaler Netzhautmeridian</a:t>
              </a:r>
              <a:endParaRPr lang="de-DE" sz="160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70706" name="Line 50"/>
            <p:cNvSpPr>
              <a:spLocks noChangeShapeType="1"/>
            </p:cNvSpPr>
            <p:nvPr/>
          </p:nvSpPr>
          <p:spPr bwMode="auto">
            <a:xfrm flipH="1" flipV="1">
              <a:off x="3508" y="2802"/>
              <a:ext cx="431" cy="861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70717" name="Group 61"/>
          <p:cNvGrpSpPr>
            <a:grpSpLocks/>
          </p:cNvGrpSpPr>
          <p:nvPr/>
        </p:nvGrpSpPr>
        <p:grpSpPr bwMode="auto">
          <a:xfrm>
            <a:off x="4581525" y="1655763"/>
            <a:ext cx="3419475" cy="1697037"/>
            <a:chOff x="2886" y="1043"/>
            <a:chExt cx="2154" cy="1069"/>
          </a:xfrm>
        </p:grpSpPr>
        <p:sp>
          <p:nvSpPr>
            <p:cNvPr id="70714" name="Text Box 58"/>
            <p:cNvSpPr txBox="1">
              <a:spLocks noChangeArrowheads="1"/>
            </p:cNvSpPr>
            <p:nvPr/>
          </p:nvSpPr>
          <p:spPr bwMode="auto">
            <a:xfrm flipH="1">
              <a:off x="3696" y="1043"/>
              <a:ext cx="1344" cy="442"/>
            </a:xfrm>
            <a:prstGeom prst="rect">
              <a:avLst/>
            </a:prstGeom>
            <a:noFill/>
            <a:ln w="190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lIns="36000" tIns="36000" rIns="36000" bIns="36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de-DE" sz="2000">
                  <a:solidFill>
                    <a:schemeClr val="bg2"/>
                  </a:solidFill>
                </a:rPr>
                <a:t>vertikaler Netzhautmeridian</a:t>
              </a:r>
              <a:endParaRPr lang="de-DE" sz="1600">
                <a:solidFill>
                  <a:schemeClr val="bg2"/>
                </a:solidFill>
                <a:latin typeface="Tahoma" pitchFamily="34" charset="0"/>
              </a:endParaRPr>
            </a:p>
          </p:txBody>
        </p:sp>
        <p:sp>
          <p:nvSpPr>
            <p:cNvPr id="70715" name="Line 59"/>
            <p:cNvSpPr>
              <a:spLocks noChangeShapeType="1"/>
            </p:cNvSpPr>
            <p:nvPr/>
          </p:nvSpPr>
          <p:spPr bwMode="auto">
            <a:xfrm flipH="1">
              <a:off x="2886" y="1488"/>
              <a:ext cx="1050" cy="62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70722" name="Group 66"/>
          <p:cNvGrpSpPr>
            <a:grpSpLocks/>
          </p:cNvGrpSpPr>
          <p:nvPr/>
        </p:nvGrpSpPr>
        <p:grpSpPr bwMode="auto">
          <a:xfrm>
            <a:off x="646113" y="2990850"/>
            <a:ext cx="3700462" cy="1531938"/>
            <a:chOff x="407" y="1884"/>
            <a:chExt cx="2331" cy="965"/>
          </a:xfrm>
        </p:grpSpPr>
        <p:sp>
          <p:nvSpPr>
            <p:cNvPr id="70667" name="Oval 11"/>
            <p:cNvSpPr>
              <a:spLocks noChangeAspect="1" noChangeArrowheads="1"/>
            </p:cNvSpPr>
            <p:nvPr/>
          </p:nvSpPr>
          <p:spPr bwMode="auto">
            <a:xfrm>
              <a:off x="2625" y="2736"/>
              <a:ext cx="113" cy="113"/>
            </a:xfrm>
            <a:prstGeom prst="ellipse">
              <a:avLst/>
            </a:prstGeom>
            <a:solidFill>
              <a:srgbClr val="0066CC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70719" name="Group 63"/>
            <p:cNvGrpSpPr>
              <a:grpSpLocks/>
            </p:cNvGrpSpPr>
            <p:nvPr/>
          </p:nvGrpSpPr>
          <p:grpSpPr bwMode="auto">
            <a:xfrm>
              <a:off x="407" y="1884"/>
              <a:ext cx="2274" cy="912"/>
              <a:chOff x="407" y="1884"/>
              <a:chExt cx="2274" cy="912"/>
            </a:xfrm>
          </p:grpSpPr>
          <p:sp>
            <p:nvSpPr>
              <p:cNvPr id="70682" name="Text Box 26"/>
              <p:cNvSpPr txBox="1">
                <a:spLocks noChangeArrowheads="1"/>
              </p:cNvSpPr>
              <p:nvPr/>
            </p:nvSpPr>
            <p:spPr bwMode="auto">
              <a:xfrm>
                <a:off x="407" y="1884"/>
                <a:ext cx="1321" cy="64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2000">
                    <a:solidFill>
                      <a:schemeClr val="bg2"/>
                    </a:solidFill>
                  </a:rPr>
                  <a:t>Bildort des angeblickten Objektpunktes</a:t>
                </a:r>
                <a:endParaRPr lang="de-DE"/>
              </a:p>
            </p:txBody>
          </p:sp>
          <p:sp>
            <p:nvSpPr>
              <p:cNvPr id="70683" name="Line 27"/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953" cy="588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 type="triangle" w="med" len="lg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sp>
        <p:nvSpPr>
          <p:cNvPr id="70724" name="Rectangle 68"/>
          <p:cNvSpPr>
            <a:spLocks noChangeArrowheads="1"/>
          </p:cNvSpPr>
          <p:nvPr/>
        </p:nvSpPr>
        <p:spPr bwMode="auto">
          <a:xfrm>
            <a:off x="368300" y="682625"/>
            <a:ext cx="84216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0" lang="de-DE" sz="3200">
                <a:solidFill>
                  <a:srgbClr val="FFFF00"/>
                </a:solidFill>
                <a:latin typeface="Arial Narrow" pitchFamily="34" charset="0"/>
              </a:rPr>
              <a:t>Bizentrale Korrespondenz</a:t>
            </a:r>
            <a:endParaRPr kumimoji="0" lang="de-DE" sz="4400"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0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0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70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6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0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70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3" grpId="0" animBg="1"/>
      <p:bldP spid="70724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128000" cy="838200"/>
          </a:xfrm>
          <a:noFill/>
          <a:ln/>
        </p:spPr>
        <p:txBody>
          <a:bodyPr/>
          <a:lstStyle/>
          <a:p>
            <a:r>
              <a:rPr lang="de-DE" sz="3900"/>
              <a:t>Fixationsdisparation </a:t>
            </a:r>
            <a:r>
              <a:rPr lang="de-DE" sz="3900" u="sng"/>
              <a:t>2. Art</a:t>
            </a:r>
            <a:endParaRPr lang="de-DE" sz="3900"/>
          </a:p>
        </p:txBody>
      </p:sp>
      <p:sp>
        <p:nvSpPr>
          <p:cNvPr id="71722" name="Rectangle 2090"/>
          <p:cNvSpPr>
            <a:spLocks noChangeArrowheads="1"/>
          </p:cNvSpPr>
          <p:nvPr/>
        </p:nvSpPr>
        <p:spPr bwMode="auto">
          <a:xfrm>
            <a:off x="0" y="-4763"/>
            <a:ext cx="9144000" cy="1320801"/>
          </a:xfrm>
          <a:prstGeom prst="rect">
            <a:avLst/>
          </a:prstGeom>
          <a:gradFill rotWithShape="0">
            <a:gsLst>
              <a:gs pos="0">
                <a:srgbClr val="003399">
                  <a:gamma/>
                  <a:shade val="46275"/>
                  <a:invGamma/>
                </a:srgbClr>
              </a:gs>
              <a:gs pos="5000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</a:pPr>
            <a:endParaRPr kumimoji="0" lang="de-DE">
              <a:latin typeface="Times New Roman" pitchFamily="18" charset="0"/>
            </a:endParaRPr>
          </a:p>
        </p:txBody>
      </p:sp>
      <p:sp>
        <p:nvSpPr>
          <p:cNvPr id="71723" name="Rectangle 2091"/>
          <p:cNvSpPr>
            <a:spLocks noChangeArrowheads="1"/>
          </p:cNvSpPr>
          <p:nvPr/>
        </p:nvSpPr>
        <p:spPr bwMode="auto">
          <a:xfrm>
            <a:off x="365125" y="19050"/>
            <a:ext cx="8421688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0" lang="de-DE" sz="4000">
                <a:solidFill>
                  <a:srgbClr val="FFFF00"/>
                </a:solidFill>
                <a:latin typeface="Arial Narrow" pitchFamily="34" charset="0"/>
              </a:rPr>
              <a:t>Fixationsdisparation 2. Art: </a:t>
            </a:r>
            <a:endParaRPr kumimoji="0" lang="de-DE" sz="4400">
              <a:latin typeface="Arial Narrow" pitchFamily="34" charset="0"/>
            </a:endParaRPr>
          </a:p>
        </p:txBody>
      </p:sp>
      <p:sp>
        <p:nvSpPr>
          <p:cNvPr id="71724" name="Rectangle 2092"/>
          <p:cNvSpPr>
            <a:spLocks noChangeArrowheads="1"/>
          </p:cNvSpPr>
          <p:nvPr/>
        </p:nvSpPr>
        <p:spPr bwMode="auto">
          <a:xfrm>
            <a:off x="5105400" y="6570663"/>
            <a:ext cx="3908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r"/>
            <a:r>
              <a:rPr lang="de-DE" sz="1400">
                <a:solidFill>
                  <a:srgbClr val="66CCFF"/>
                </a:solidFill>
                <a:latin typeface="Tahoma" pitchFamily="34" charset="0"/>
              </a:rPr>
              <a:t>Dr. Helmut Goersch – Berlin</a:t>
            </a:r>
            <a:endParaRPr lang="de-DE" sz="1400">
              <a:latin typeface="Tahoma" pitchFamily="34" charset="0"/>
            </a:endParaRPr>
          </a:p>
        </p:txBody>
      </p:sp>
      <p:grpSp>
        <p:nvGrpSpPr>
          <p:cNvPr id="71760" name="Group 2128"/>
          <p:cNvGrpSpPr>
            <a:grpSpLocks/>
          </p:cNvGrpSpPr>
          <p:nvPr/>
        </p:nvGrpSpPr>
        <p:grpSpPr bwMode="auto">
          <a:xfrm>
            <a:off x="646113" y="1655763"/>
            <a:ext cx="8345487" cy="4854575"/>
            <a:chOff x="407" y="1043"/>
            <a:chExt cx="5257" cy="3058"/>
          </a:xfrm>
        </p:grpSpPr>
        <p:sp>
          <p:nvSpPr>
            <p:cNvPr id="71732" name="Oval 2100"/>
            <p:cNvSpPr>
              <a:spLocks noChangeAspect="1" noChangeArrowheads="1"/>
            </p:cNvSpPr>
            <p:nvPr/>
          </p:nvSpPr>
          <p:spPr bwMode="auto">
            <a:xfrm>
              <a:off x="2622" y="2685"/>
              <a:ext cx="509" cy="218"/>
            </a:xfrm>
            <a:prstGeom prst="ellipse">
              <a:avLst/>
            </a:prstGeom>
            <a:solidFill>
              <a:srgbClr val="66FF66"/>
            </a:solidFill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71733" name="Group 2101"/>
            <p:cNvGrpSpPr>
              <a:grpSpLocks/>
            </p:cNvGrpSpPr>
            <p:nvPr/>
          </p:nvGrpSpPr>
          <p:grpSpPr bwMode="auto">
            <a:xfrm>
              <a:off x="1964" y="1878"/>
              <a:ext cx="1830" cy="1840"/>
              <a:chOff x="1964" y="1878"/>
              <a:chExt cx="1830" cy="1840"/>
            </a:xfrm>
          </p:grpSpPr>
          <p:sp>
            <p:nvSpPr>
              <p:cNvPr id="71734" name="Line 2102"/>
              <p:cNvSpPr>
                <a:spLocks noChangeAspect="1" noChangeShapeType="1"/>
              </p:cNvSpPr>
              <p:nvPr/>
            </p:nvSpPr>
            <p:spPr bwMode="auto">
              <a:xfrm>
                <a:off x="2878" y="1878"/>
                <a:ext cx="2" cy="1840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71735" name="Line 2103"/>
              <p:cNvSpPr>
                <a:spLocks noChangeAspect="1" noChangeShapeType="1"/>
              </p:cNvSpPr>
              <p:nvPr/>
            </p:nvSpPr>
            <p:spPr bwMode="auto">
              <a:xfrm flipH="1">
                <a:off x="1964" y="2795"/>
                <a:ext cx="1830" cy="2"/>
              </a:xfrm>
              <a:prstGeom prst="line">
                <a:avLst/>
              </a:prstGeom>
              <a:noFill/>
              <a:ln w="254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de-DE"/>
              </a:p>
            </p:txBody>
          </p:sp>
        </p:grpSp>
        <p:grpSp>
          <p:nvGrpSpPr>
            <p:cNvPr id="71758" name="Group 2126"/>
            <p:cNvGrpSpPr>
              <a:grpSpLocks/>
            </p:cNvGrpSpPr>
            <p:nvPr/>
          </p:nvGrpSpPr>
          <p:grpSpPr bwMode="auto">
            <a:xfrm>
              <a:off x="2886" y="1043"/>
              <a:ext cx="2778" cy="3058"/>
              <a:chOff x="2886" y="1043"/>
              <a:chExt cx="2778" cy="3058"/>
            </a:xfrm>
          </p:grpSpPr>
          <p:grpSp>
            <p:nvGrpSpPr>
              <p:cNvPr id="71737" name="Group 2105"/>
              <p:cNvGrpSpPr>
                <a:grpSpLocks/>
              </p:cNvGrpSpPr>
              <p:nvPr/>
            </p:nvGrpSpPr>
            <p:grpSpPr bwMode="auto">
              <a:xfrm>
                <a:off x="4032" y="1746"/>
                <a:ext cx="1440" cy="384"/>
                <a:chOff x="4032" y="1746"/>
                <a:chExt cx="1440" cy="384"/>
              </a:xfrm>
            </p:grpSpPr>
            <p:sp>
              <p:nvSpPr>
                <p:cNvPr id="71738" name="Oval 2106"/>
                <p:cNvSpPr>
                  <a:spLocks noChangeAspect="1" noChangeArrowheads="1"/>
                </p:cNvSpPr>
                <p:nvPr/>
              </p:nvSpPr>
              <p:spPr bwMode="auto">
                <a:xfrm>
                  <a:off x="4032" y="1902"/>
                  <a:ext cx="218" cy="93"/>
                </a:xfrm>
                <a:prstGeom prst="ellipse">
                  <a:avLst/>
                </a:prstGeom>
                <a:solidFill>
                  <a:srgbClr val="66FF66"/>
                </a:solidFill>
                <a:ln w="9525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  <p:sp>
              <p:nvSpPr>
                <p:cNvPr id="71739" name="Rectangle 2107"/>
                <p:cNvSpPr>
                  <a:spLocks noChangeArrowheads="1"/>
                </p:cNvSpPr>
                <p:nvPr/>
              </p:nvSpPr>
              <p:spPr bwMode="auto">
                <a:xfrm>
                  <a:off x="4428" y="1746"/>
                  <a:ext cx="104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de-DE" sz="2000">
                      <a:solidFill>
                        <a:srgbClr val="9999FF"/>
                      </a:solidFill>
                    </a:rPr>
                    <a:t>zentraler</a:t>
                  </a:r>
                  <a:br>
                    <a:rPr lang="de-DE" sz="2000">
                      <a:solidFill>
                        <a:srgbClr val="9999FF"/>
                      </a:solidFill>
                    </a:rPr>
                  </a:br>
                  <a:r>
                    <a:rPr lang="de-DE" sz="2000">
                      <a:solidFill>
                        <a:srgbClr val="9999FF"/>
                      </a:solidFill>
                    </a:rPr>
                    <a:t>Panumbereich</a:t>
                  </a:r>
                  <a:endParaRPr lang="de-DE" sz="1000">
                    <a:solidFill>
                      <a:srgbClr val="9999FF"/>
                    </a:solidFill>
                  </a:endParaRPr>
                </a:p>
              </p:txBody>
            </p:sp>
            <p:sp>
              <p:nvSpPr>
                <p:cNvPr id="71740" name="AutoShape 2108"/>
                <p:cNvSpPr>
                  <a:spLocks/>
                </p:cNvSpPr>
                <p:nvPr/>
              </p:nvSpPr>
              <p:spPr bwMode="auto">
                <a:xfrm>
                  <a:off x="4320" y="1779"/>
                  <a:ext cx="48" cy="336"/>
                </a:xfrm>
                <a:prstGeom prst="leftBrace">
                  <a:avLst>
                    <a:gd name="adj1" fmla="val 58333"/>
                    <a:gd name="adj2" fmla="val 50000"/>
                  </a:avLst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71741" name="Group 2109"/>
              <p:cNvGrpSpPr>
                <a:grpSpLocks/>
              </p:cNvGrpSpPr>
              <p:nvPr/>
            </p:nvGrpSpPr>
            <p:grpSpPr bwMode="auto">
              <a:xfrm>
                <a:off x="4032" y="2307"/>
                <a:ext cx="1632" cy="960"/>
                <a:chOff x="4032" y="2307"/>
                <a:chExt cx="1632" cy="960"/>
              </a:xfrm>
            </p:grpSpPr>
            <p:sp>
              <p:nvSpPr>
                <p:cNvPr id="71742" name="Rectangle 2110"/>
                <p:cNvSpPr>
                  <a:spLocks noChangeArrowheads="1"/>
                </p:cNvSpPr>
                <p:nvPr/>
              </p:nvSpPr>
              <p:spPr bwMode="auto">
                <a:xfrm>
                  <a:off x="4427" y="2307"/>
                  <a:ext cx="1237" cy="96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lIns="0" tIns="0" rIns="0" bIns="0">
                  <a:spAutoFit/>
                </a:bodyPr>
                <a:lstStyle/>
                <a:p>
                  <a:r>
                    <a:rPr lang="de-DE" sz="2000">
                      <a:solidFill>
                        <a:srgbClr val="9999FF"/>
                      </a:solidFill>
                    </a:rPr>
                    <a:t>Blick von hinten </a:t>
                  </a:r>
                  <a:br>
                    <a:rPr lang="de-DE" sz="2000">
                      <a:solidFill>
                        <a:srgbClr val="9999FF"/>
                      </a:solidFill>
                    </a:rPr>
                  </a:br>
                  <a:r>
                    <a:rPr lang="de-DE" sz="2000">
                      <a:solidFill>
                        <a:srgbClr val="9999FF"/>
                      </a:solidFill>
                    </a:rPr>
                    <a:t>auf den Augen-hintergrund des abweichenden Auges </a:t>
                  </a:r>
                </a:p>
              </p:txBody>
            </p:sp>
            <p:sp>
              <p:nvSpPr>
                <p:cNvPr id="71743" name="Line 2111"/>
                <p:cNvSpPr>
                  <a:spLocks noChangeShapeType="1"/>
                </p:cNvSpPr>
                <p:nvPr/>
              </p:nvSpPr>
              <p:spPr bwMode="auto">
                <a:xfrm flipH="1" flipV="1">
                  <a:off x="4032" y="2796"/>
                  <a:ext cx="225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71744" name="AutoShape 2112"/>
                <p:cNvSpPr>
                  <a:spLocks/>
                </p:cNvSpPr>
                <p:nvPr/>
              </p:nvSpPr>
              <p:spPr bwMode="auto">
                <a:xfrm>
                  <a:off x="4320" y="2325"/>
                  <a:ext cx="48" cy="942"/>
                </a:xfrm>
                <a:prstGeom prst="leftBrace">
                  <a:avLst>
                    <a:gd name="adj1" fmla="val 163542"/>
                    <a:gd name="adj2" fmla="val 50000"/>
                  </a:avLst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71752" name="Group 2120"/>
              <p:cNvGrpSpPr>
                <a:grpSpLocks/>
              </p:cNvGrpSpPr>
              <p:nvPr/>
            </p:nvGrpSpPr>
            <p:grpSpPr bwMode="auto">
              <a:xfrm>
                <a:off x="3508" y="2802"/>
                <a:ext cx="1532" cy="1299"/>
                <a:chOff x="3508" y="2802"/>
                <a:chExt cx="1532" cy="1299"/>
              </a:xfrm>
            </p:grpSpPr>
            <p:sp>
              <p:nvSpPr>
                <p:cNvPr id="71753" name="Text Box 2121"/>
                <p:cNvSpPr txBox="1">
                  <a:spLocks noChangeArrowheads="1"/>
                </p:cNvSpPr>
                <p:nvPr/>
              </p:nvSpPr>
              <p:spPr bwMode="auto">
                <a:xfrm flipH="1">
                  <a:off x="3696" y="3659"/>
                  <a:ext cx="1344" cy="442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lIns="36000" tIns="36000" rIns="36000" bIns="3600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de-DE" sz="2000">
                      <a:solidFill>
                        <a:srgbClr val="9999FF"/>
                      </a:solidFill>
                    </a:rPr>
                    <a:t>horizontaler Netzhautmeridian</a:t>
                  </a:r>
                  <a:endParaRPr lang="de-DE" sz="1600">
                    <a:solidFill>
                      <a:srgbClr val="9999FF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71754" name="Line 2122"/>
                <p:cNvSpPr>
                  <a:spLocks noChangeShapeType="1"/>
                </p:cNvSpPr>
                <p:nvPr/>
              </p:nvSpPr>
              <p:spPr bwMode="auto">
                <a:xfrm flipH="1" flipV="1">
                  <a:off x="3508" y="2802"/>
                  <a:ext cx="431" cy="861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  <p:grpSp>
            <p:nvGrpSpPr>
              <p:cNvPr id="71755" name="Group 2123"/>
              <p:cNvGrpSpPr>
                <a:grpSpLocks/>
              </p:cNvGrpSpPr>
              <p:nvPr/>
            </p:nvGrpSpPr>
            <p:grpSpPr bwMode="auto">
              <a:xfrm>
                <a:off x="2886" y="1043"/>
                <a:ext cx="2154" cy="1069"/>
                <a:chOff x="2886" y="1043"/>
                <a:chExt cx="2154" cy="1069"/>
              </a:xfrm>
            </p:grpSpPr>
            <p:sp>
              <p:nvSpPr>
                <p:cNvPr id="71756" name="Text Box 2124"/>
                <p:cNvSpPr txBox="1">
                  <a:spLocks noChangeArrowheads="1"/>
                </p:cNvSpPr>
                <p:nvPr/>
              </p:nvSpPr>
              <p:spPr bwMode="auto">
                <a:xfrm flipH="1">
                  <a:off x="3696" y="1043"/>
                  <a:ext cx="1344" cy="442"/>
                </a:xfrm>
                <a:prstGeom prst="rect">
                  <a:avLst/>
                </a:prstGeom>
                <a:noFill/>
                <a:ln w="19050">
                  <a:solidFill>
                    <a:schemeClr val="bg2"/>
                  </a:solidFill>
                  <a:miter lim="800000"/>
                  <a:headEnd/>
                  <a:tailEnd/>
                </a:ln>
                <a:effectLst/>
              </p:spPr>
              <p:txBody>
                <a:bodyPr lIns="36000" tIns="36000" rIns="36000" bIns="36000">
                  <a:spAutoFit/>
                </a:bodyPr>
                <a:lstStyle/>
                <a:p>
                  <a:pPr algn="ctr">
                    <a:spcBef>
                      <a:spcPct val="50000"/>
                    </a:spcBef>
                  </a:pPr>
                  <a:r>
                    <a:rPr lang="de-DE" sz="2000">
                      <a:solidFill>
                        <a:srgbClr val="9999FF"/>
                      </a:solidFill>
                    </a:rPr>
                    <a:t>vertikaler Netzhautmeridian</a:t>
                  </a:r>
                  <a:endParaRPr lang="de-DE" sz="1600">
                    <a:solidFill>
                      <a:srgbClr val="9999FF"/>
                    </a:solidFill>
                    <a:latin typeface="Tahoma" pitchFamily="34" charset="0"/>
                  </a:endParaRPr>
                </a:p>
              </p:txBody>
            </p:sp>
            <p:sp>
              <p:nvSpPr>
                <p:cNvPr id="71757" name="Line 2125"/>
                <p:cNvSpPr>
                  <a:spLocks noChangeShapeType="1"/>
                </p:cNvSpPr>
                <p:nvPr/>
              </p:nvSpPr>
              <p:spPr bwMode="auto">
                <a:xfrm flipH="1">
                  <a:off x="2886" y="1488"/>
                  <a:ext cx="1050" cy="624"/>
                </a:xfrm>
                <a:prstGeom prst="line">
                  <a:avLst/>
                </a:prstGeom>
                <a:noFill/>
                <a:ln w="19050">
                  <a:solidFill>
                    <a:schemeClr val="bg2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 wrap="none" anchor="ctr"/>
                <a:lstStyle/>
                <a:p>
                  <a:endParaRPr lang="de-DE"/>
                </a:p>
              </p:txBody>
            </p:sp>
          </p:grpSp>
        </p:grpSp>
        <p:sp>
          <p:nvSpPr>
            <p:cNvPr id="71736" name="Oval 2104"/>
            <p:cNvSpPr>
              <a:spLocks noChangeAspect="1" noChangeArrowheads="1"/>
            </p:cNvSpPr>
            <p:nvPr/>
          </p:nvSpPr>
          <p:spPr bwMode="auto">
            <a:xfrm>
              <a:off x="2625" y="2736"/>
              <a:ext cx="113" cy="113"/>
            </a:xfrm>
            <a:prstGeom prst="ellipse">
              <a:avLst/>
            </a:prstGeom>
            <a:solidFill>
              <a:srgbClr val="0066CC"/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grpSp>
          <p:nvGrpSpPr>
            <p:cNvPr id="71749" name="Group 2117"/>
            <p:cNvGrpSpPr>
              <a:grpSpLocks/>
            </p:cNvGrpSpPr>
            <p:nvPr/>
          </p:nvGrpSpPr>
          <p:grpSpPr bwMode="auto">
            <a:xfrm>
              <a:off x="407" y="1884"/>
              <a:ext cx="2274" cy="912"/>
              <a:chOff x="407" y="1884"/>
              <a:chExt cx="2274" cy="912"/>
            </a:xfrm>
          </p:grpSpPr>
          <p:sp>
            <p:nvSpPr>
              <p:cNvPr id="71750" name="Text Box 2118"/>
              <p:cNvSpPr txBox="1">
                <a:spLocks noChangeArrowheads="1"/>
              </p:cNvSpPr>
              <p:nvPr/>
            </p:nvSpPr>
            <p:spPr bwMode="auto">
              <a:xfrm>
                <a:off x="407" y="1884"/>
                <a:ext cx="1321" cy="646"/>
              </a:xfrm>
              <a:prstGeom prst="rect">
                <a:avLst/>
              </a:prstGeom>
              <a:solidFill>
                <a:srgbClr val="FFFF00"/>
              </a:solidFill>
              <a:ln w="19050">
                <a:solidFill>
                  <a:schemeClr val="bg2"/>
                </a:solidFill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de-DE" sz="2000">
                    <a:solidFill>
                      <a:schemeClr val="bg2"/>
                    </a:solidFill>
                  </a:rPr>
                  <a:t>Bildort des angeblickten Objektpunktes</a:t>
                </a:r>
                <a:endParaRPr lang="de-DE"/>
              </a:p>
            </p:txBody>
          </p:sp>
          <p:sp>
            <p:nvSpPr>
              <p:cNvPr id="71751" name="Line 2119"/>
              <p:cNvSpPr>
                <a:spLocks noChangeShapeType="1"/>
              </p:cNvSpPr>
              <p:nvPr/>
            </p:nvSpPr>
            <p:spPr bwMode="auto">
              <a:xfrm>
                <a:off x="1728" y="2208"/>
                <a:ext cx="953" cy="588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 type="triangle" w="med" len="lg"/>
              </a:ln>
              <a:effectLst/>
            </p:spPr>
            <p:txBody>
              <a:bodyPr wrap="none" anchor="ctr"/>
              <a:lstStyle/>
              <a:p>
                <a:endParaRPr lang="de-DE"/>
              </a:p>
            </p:txBody>
          </p:sp>
        </p:grpSp>
      </p:grpSp>
      <p:grpSp>
        <p:nvGrpSpPr>
          <p:cNvPr id="71727" name="Group 2095"/>
          <p:cNvGrpSpPr>
            <a:grpSpLocks/>
          </p:cNvGrpSpPr>
          <p:nvPr/>
        </p:nvGrpSpPr>
        <p:grpSpPr bwMode="auto">
          <a:xfrm>
            <a:off x="647700" y="4438650"/>
            <a:ext cx="3616325" cy="1327150"/>
            <a:chOff x="408" y="2796"/>
            <a:chExt cx="2278" cy="836"/>
          </a:xfrm>
        </p:grpSpPr>
        <p:sp>
          <p:nvSpPr>
            <p:cNvPr id="71728" name="Text Box 2096"/>
            <p:cNvSpPr txBox="1">
              <a:spLocks noChangeArrowheads="1"/>
            </p:cNvSpPr>
            <p:nvPr/>
          </p:nvSpPr>
          <p:spPr bwMode="auto">
            <a:xfrm>
              <a:off x="408" y="3178"/>
              <a:ext cx="1320" cy="454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rIns="5400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de-DE" sz="2000">
                  <a:solidFill>
                    <a:schemeClr val="bg2"/>
                  </a:solidFill>
                </a:rPr>
                <a:t>Korrespondenz-zentrum</a:t>
              </a:r>
              <a:endParaRPr lang="de-DE" sz="2000"/>
            </a:p>
          </p:txBody>
        </p:sp>
        <p:grpSp>
          <p:nvGrpSpPr>
            <p:cNvPr id="71729" name="Group 2097"/>
            <p:cNvGrpSpPr>
              <a:grpSpLocks/>
            </p:cNvGrpSpPr>
            <p:nvPr/>
          </p:nvGrpSpPr>
          <p:grpSpPr bwMode="auto">
            <a:xfrm>
              <a:off x="1738" y="2796"/>
              <a:ext cx="948" cy="648"/>
              <a:chOff x="1738" y="2796"/>
              <a:chExt cx="948" cy="648"/>
            </a:xfrm>
          </p:grpSpPr>
          <p:sp>
            <p:nvSpPr>
              <p:cNvPr id="71730" name="Line 2098"/>
              <p:cNvSpPr>
                <a:spLocks noChangeShapeType="1"/>
              </p:cNvSpPr>
              <p:nvPr/>
            </p:nvSpPr>
            <p:spPr bwMode="auto">
              <a:xfrm rot="129329" flipV="1">
                <a:off x="1738" y="2832"/>
                <a:ext cx="853" cy="612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 type="none" w="med" len="lg"/>
              </a:ln>
              <a:effectLst/>
            </p:spPr>
            <p:txBody>
              <a:bodyPr rIns="54000" anchor="ctr">
                <a:spAutoFit/>
              </a:bodyPr>
              <a:lstStyle/>
              <a:p>
                <a:endParaRPr lang="de-DE"/>
              </a:p>
            </p:txBody>
          </p:sp>
          <p:sp>
            <p:nvSpPr>
              <p:cNvPr id="71731" name="Line 2099"/>
              <p:cNvSpPr>
                <a:spLocks noChangeShapeType="1"/>
              </p:cNvSpPr>
              <p:nvPr/>
            </p:nvSpPr>
            <p:spPr bwMode="auto">
              <a:xfrm rot="21303903" flipV="1">
                <a:off x="2581" y="2796"/>
                <a:ext cx="105" cy="57"/>
              </a:xfrm>
              <a:prstGeom prst="line">
                <a:avLst/>
              </a:prstGeom>
              <a:noFill/>
              <a:ln w="19050">
                <a:solidFill>
                  <a:srgbClr val="CC0000"/>
                </a:solidFill>
                <a:round/>
                <a:headEnd/>
                <a:tailEnd type="triangle" w="med" len="lg"/>
              </a:ln>
              <a:effectLst/>
            </p:spPr>
            <p:txBody>
              <a:bodyPr rIns="54000" anchor="ctr">
                <a:spAutoFit/>
              </a:bodyPr>
              <a:lstStyle/>
              <a:p>
                <a:endParaRPr lang="de-DE"/>
              </a:p>
            </p:txBody>
          </p:sp>
        </p:grpSp>
      </p:grpSp>
      <p:sp>
        <p:nvSpPr>
          <p:cNvPr id="71761" name="Rectangle 2129"/>
          <p:cNvSpPr>
            <a:spLocks noChangeArrowheads="1"/>
          </p:cNvSpPr>
          <p:nvPr/>
        </p:nvSpPr>
        <p:spPr bwMode="auto">
          <a:xfrm>
            <a:off x="368300" y="682625"/>
            <a:ext cx="84216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algn="ctr">
              <a:lnSpc>
                <a:spcPct val="110000"/>
              </a:lnSpc>
            </a:pPr>
            <a:r>
              <a:rPr kumimoji="0" lang="de-DE" sz="3200">
                <a:solidFill>
                  <a:srgbClr val="FFFF00"/>
                </a:solidFill>
                <a:latin typeface="Arial Narrow" pitchFamily="34" charset="0"/>
              </a:rPr>
              <a:t>Disparate Korrespondenz</a:t>
            </a:r>
            <a:endParaRPr kumimoji="0" lang="de-DE" sz="4400">
              <a:latin typeface="Arial Narrow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1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1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8" name="AutoShape 58"/>
          <p:cNvSpPr>
            <a:spLocks noChangeArrowheads="1"/>
          </p:cNvSpPr>
          <p:nvPr/>
        </p:nvSpPr>
        <p:spPr bwMode="auto">
          <a:xfrm>
            <a:off x="0" y="268288"/>
            <a:ext cx="8915400" cy="6589712"/>
          </a:xfrm>
          <a:prstGeom prst="rtTriangl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0" lang="de-DE">
              <a:latin typeface="Times New Roman" pitchFamily="18" charset="0"/>
            </a:endParaRPr>
          </a:p>
        </p:txBody>
      </p:sp>
      <p:grpSp>
        <p:nvGrpSpPr>
          <p:cNvPr id="51261" name="Group 61"/>
          <p:cNvGrpSpPr>
            <a:grpSpLocks/>
          </p:cNvGrpSpPr>
          <p:nvPr/>
        </p:nvGrpSpPr>
        <p:grpSpPr bwMode="auto">
          <a:xfrm>
            <a:off x="3581400" y="176213"/>
            <a:ext cx="1944688" cy="6378575"/>
            <a:chOff x="2267" y="157"/>
            <a:chExt cx="1225" cy="4018"/>
          </a:xfrm>
        </p:grpSpPr>
        <p:sp>
          <p:nvSpPr>
            <p:cNvPr id="51203" name="AutoShape 3"/>
            <p:cNvSpPr>
              <a:spLocks noChangeArrowheads="1"/>
            </p:cNvSpPr>
            <p:nvPr/>
          </p:nvSpPr>
          <p:spPr bwMode="auto">
            <a:xfrm>
              <a:off x="2267" y="157"/>
              <a:ext cx="1224" cy="249"/>
            </a:xfrm>
            <a:prstGeom prst="flowChartAlternateProcess">
              <a:avLst/>
            </a:prstGeom>
            <a:solidFill>
              <a:srgbClr val="000099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de-DE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Motorik</a:t>
              </a:r>
              <a:endParaRPr kumimoji="0" lang="de-DE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51204" name="AutoShape 4"/>
            <p:cNvSpPr>
              <a:spLocks noChangeArrowheads="1"/>
            </p:cNvSpPr>
            <p:nvPr/>
          </p:nvSpPr>
          <p:spPr bwMode="auto">
            <a:xfrm>
              <a:off x="2268" y="3903"/>
              <a:ext cx="1224" cy="272"/>
            </a:xfrm>
            <a:prstGeom prst="flowChartAlternateProcess">
              <a:avLst/>
            </a:prstGeom>
            <a:solidFill>
              <a:srgbClr val="000099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de-DE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Sensorik</a:t>
              </a:r>
              <a:endParaRPr kumimoji="0" lang="de-DE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sp>
        <p:nvSpPr>
          <p:cNvPr id="51205" name="AutoShape 5"/>
          <p:cNvSpPr>
            <a:spLocks noChangeArrowheads="1"/>
          </p:cNvSpPr>
          <p:nvPr/>
        </p:nvSpPr>
        <p:spPr bwMode="auto">
          <a:xfrm>
            <a:off x="3586163" y="5419725"/>
            <a:ext cx="1943100" cy="395288"/>
          </a:xfrm>
          <a:prstGeom prst="flowChartProcess">
            <a:avLst/>
          </a:prstGeom>
          <a:solidFill>
            <a:srgbClr val="0000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de-DE" sz="2000">
                <a:solidFill>
                  <a:schemeClr val="tx2"/>
                </a:solidFill>
                <a:latin typeface="Tahoma" pitchFamily="34" charset="0"/>
              </a:rPr>
              <a:t>Korrespondenz</a:t>
            </a:r>
          </a:p>
        </p:txBody>
      </p:sp>
      <p:grpSp>
        <p:nvGrpSpPr>
          <p:cNvPr id="51274" name="Group 74"/>
          <p:cNvGrpSpPr>
            <a:grpSpLocks/>
          </p:cNvGrpSpPr>
          <p:nvPr/>
        </p:nvGrpSpPr>
        <p:grpSpPr bwMode="auto">
          <a:xfrm>
            <a:off x="5526088" y="2532063"/>
            <a:ext cx="3317875" cy="4008437"/>
            <a:chOff x="3492" y="1641"/>
            <a:chExt cx="2090" cy="2525"/>
          </a:xfrm>
        </p:grpSpPr>
        <p:sp>
          <p:nvSpPr>
            <p:cNvPr id="51214" name="AutoShape 14"/>
            <p:cNvSpPr>
              <a:spLocks noChangeArrowheads="1"/>
            </p:cNvSpPr>
            <p:nvPr/>
          </p:nvSpPr>
          <p:spPr bwMode="auto">
            <a:xfrm>
              <a:off x="3792" y="3917"/>
              <a:ext cx="861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Nicht ideal</a:t>
              </a:r>
            </a:p>
          </p:txBody>
        </p:sp>
        <p:sp>
          <p:nvSpPr>
            <p:cNvPr id="51216" name="AutoShape 16"/>
            <p:cNvSpPr>
              <a:spLocks noChangeArrowheads="1"/>
            </p:cNvSpPr>
            <p:nvPr/>
          </p:nvSpPr>
          <p:spPr bwMode="auto">
            <a:xfrm>
              <a:off x="4380" y="1641"/>
              <a:ext cx="1202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Fehlstellung</a:t>
              </a:r>
            </a:p>
          </p:txBody>
        </p:sp>
        <p:cxnSp>
          <p:nvCxnSpPr>
            <p:cNvPr id="51218" name="AutoShape 18"/>
            <p:cNvCxnSpPr>
              <a:cxnSpLocks noChangeShapeType="1"/>
              <a:stCxn id="51216" idx="3"/>
              <a:endCxn id="51214" idx="3"/>
            </p:cNvCxnSpPr>
            <p:nvPr/>
          </p:nvCxnSpPr>
          <p:spPr bwMode="auto">
            <a:xfrm flipH="1">
              <a:off x="4653" y="1766"/>
              <a:ext cx="929" cy="2276"/>
            </a:xfrm>
            <a:prstGeom prst="bentConnector3">
              <a:avLst>
                <a:gd name="adj1" fmla="val -15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51219" name="AutoShape 19"/>
            <p:cNvCxnSpPr>
              <a:cxnSpLocks noChangeShapeType="1"/>
              <a:stCxn id="51204" idx="3"/>
              <a:endCxn id="51214" idx="1"/>
            </p:cNvCxnSpPr>
            <p:nvPr/>
          </p:nvCxnSpPr>
          <p:spPr bwMode="auto">
            <a:xfrm>
              <a:off x="3492" y="4039"/>
              <a:ext cx="300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1275" name="Group 75"/>
          <p:cNvGrpSpPr>
            <a:grpSpLocks/>
          </p:cNvGrpSpPr>
          <p:nvPr/>
        </p:nvGrpSpPr>
        <p:grpSpPr bwMode="auto">
          <a:xfrm>
            <a:off x="4945063" y="2927350"/>
            <a:ext cx="2944812" cy="1281113"/>
            <a:chOff x="3126" y="1890"/>
            <a:chExt cx="1855" cy="807"/>
          </a:xfrm>
        </p:grpSpPr>
        <p:sp>
          <p:nvSpPr>
            <p:cNvPr id="51221" name="AutoShape 21"/>
            <p:cNvSpPr>
              <a:spLocks noChangeArrowheads="1"/>
            </p:cNvSpPr>
            <p:nvPr/>
          </p:nvSpPr>
          <p:spPr bwMode="auto">
            <a:xfrm>
              <a:off x="3126" y="2221"/>
              <a:ext cx="680" cy="476"/>
            </a:xfrm>
            <a:prstGeom prst="flowChartAlternateProcess">
              <a:avLst/>
            </a:prstGeom>
            <a:solidFill>
              <a:srgbClr val="000099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de-DE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FD I</a:t>
              </a:r>
              <a:endParaRPr kumimoji="0" lang="de-DE">
                <a:solidFill>
                  <a:schemeClr val="tx2"/>
                </a:solidFill>
                <a:latin typeface="Tahoma" pitchFamily="34" charset="0"/>
              </a:endParaRPr>
            </a:p>
          </p:txBody>
        </p:sp>
        <p:cxnSp>
          <p:nvCxnSpPr>
            <p:cNvPr id="51224" name="AutoShape 24"/>
            <p:cNvCxnSpPr>
              <a:cxnSpLocks noChangeShapeType="1"/>
              <a:stCxn id="51216" idx="2"/>
              <a:endCxn id="51221" idx="0"/>
            </p:cNvCxnSpPr>
            <p:nvPr/>
          </p:nvCxnSpPr>
          <p:spPr bwMode="auto">
            <a:xfrm rot="5400000">
              <a:off x="4058" y="1298"/>
              <a:ext cx="331" cy="1515"/>
            </a:xfrm>
            <a:prstGeom prst="bentConnector3">
              <a:avLst>
                <a:gd name="adj1" fmla="val 4984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51225" name="Group 25"/>
          <p:cNvGrpSpPr>
            <a:grpSpLocks/>
          </p:cNvGrpSpPr>
          <p:nvPr/>
        </p:nvGrpSpPr>
        <p:grpSpPr bwMode="auto">
          <a:xfrm>
            <a:off x="5153025" y="4208463"/>
            <a:ext cx="3059113" cy="1606550"/>
            <a:chOff x="3257" y="2697"/>
            <a:chExt cx="1927" cy="1012"/>
          </a:xfrm>
        </p:grpSpPr>
        <p:sp>
          <p:nvSpPr>
            <p:cNvPr id="51226" name="AutoShape 26"/>
            <p:cNvSpPr>
              <a:spLocks noChangeArrowheads="1"/>
            </p:cNvSpPr>
            <p:nvPr/>
          </p:nvSpPr>
          <p:spPr bwMode="auto">
            <a:xfrm>
              <a:off x="3792" y="3460"/>
              <a:ext cx="861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Nicht ideal</a:t>
              </a:r>
            </a:p>
          </p:txBody>
        </p:sp>
        <p:sp>
          <p:nvSpPr>
            <p:cNvPr id="51227" name="AutoShape 27"/>
            <p:cNvSpPr>
              <a:spLocks noChangeArrowheads="1"/>
            </p:cNvSpPr>
            <p:nvPr/>
          </p:nvSpPr>
          <p:spPr bwMode="auto">
            <a:xfrm>
              <a:off x="3257" y="2941"/>
              <a:ext cx="1927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Disparate Korrespondenz</a:t>
              </a:r>
            </a:p>
          </p:txBody>
        </p:sp>
        <p:cxnSp>
          <p:nvCxnSpPr>
            <p:cNvPr id="51228" name="AutoShape 28"/>
            <p:cNvCxnSpPr>
              <a:cxnSpLocks noChangeShapeType="1"/>
              <a:stCxn id="51205" idx="3"/>
              <a:endCxn id="51226" idx="1"/>
            </p:cNvCxnSpPr>
            <p:nvPr/>
          </p:nvCxnSpPr>
          <p:spPr bwMode="auto">
            <a:xfrm>
              <a:off x="3494" y="3585"/>
              <a:ext cx="29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229" name="AutoShape 29"/>
            <p:cNvCxnSpPr>
              <a:cxnSpLocks noChangeShapeType="1"/>
              <a:stCxn id="51227" idx="2"/>
              <a:endCxn id="51226" idx="0"/>
            </p:cNvCxnSpPr>
            <p:nvPr/>
          </p:nvCxnSpPr>
          <p:spPr bwMode="auto">
            <a:xfrm>
              <a:off x="4221" y="3190"/>
              <a:ext cx="2" cy="2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1230" name="AutoShape 30"/>
            <p:cNvCxnSpPr>
              <a:cxnSpLocks noChangeShapeType="1"/>
              <a:stCxn id="51222" idx="2"/>
              <a:endCxn id="51227" idx="0"/>
            </p:cNvCxnSpPr>
            <p:nvPr/>
          </p:nvCxnSpPr>
          <p:spPr bwMode="auto">
            <a:xfrm rot="5400000">
              <a:off x="4480" y="2438"/>
              <a:ext cx="244" cy="76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51277" name="Group 77"/>
          <p:cNvGrpSpPr>
            <a:grpSpLocks/>
          </p:cNvGrpSpPr>
          <p:nvPr/>
        </p:nvGrpSpPr>
        <p:grpSpPr bwMode="auto">
          <a:xfrm>
            <a:off x="4532313" y="1333500"/>
            <a:ext cx="2155825" cy="1198563"/>
            <a:chOff x="2866" y="886"/>
            <a:chExt cx="1358" cy="755"/>
          </a:xfrm>
        </p:grpSpPr>
        <p:sp>
          <p:nvSpPr>
            <p:cNvPr id="51232" name="AutoShape 32"/>
            <p:cNvSpPr>
              <a:spLocks noChangeArrowheads="1"/>
            </p:cNvSpPr>
            <p:nvPr/>
          </p:nvSpPr>
          <p:spPr bwMode="auto">
            <a:xfrm>
              <a:off x="2866" y="1165"/>
              <a:ext cx="1202" cy="476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Voll motorische</a:t>
              </a:r>
              <a:b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</a:br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Kompensation</a:t>
              </a:r>
            </a:p>
          </p:txBody>
        </p:sp>
        <p:cxnSp>
          <p:nvCxnSpPr>
            <p:cNvPr id="51234" name="AutoShape 34"/>
            <p:cNvCxnSpPr>
              <a:cxnSpLocks noChangeShapeType="1"/>
              <a:stCxn id="51210" idx="2"/>
              <a:endCxn id="51232" idx="0"/>
            </p:cNvCxnSpPr>
            <p:nvPr/>
          </p:nvCxnSpPr>
          <p:spPr bwMode="auto">
            <a:xfrm rot="5400000">
              <a:off x="3706" y="647"/>
              <a:ext cx="279" cy="757"/>
            </a:xfrm>
            <a:prstGeom prst="bentConnector3">
              <a:avLst>
                <a:gd name="adj1" fmla="val 4981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grpSp>
        <p:nvGrpSpPr>
          <p:cNvPr id="51282" name="Group 82"/>
          <p:cNvGrpSpPr>
            <a:grpSpLocks/>
          </p:cNvGrpSpPr>
          <p:nvPr/>
        </p:nvGrpSpPr>
        <p:grpSpPr bwMode="auto">
          <a:xfrm>
            <a:off x="125413" y="2524125"/>
            <a:ext cx="6315075" cy="395288"/>
            <a:chOff x="90" y="1636"/>
            <a:chExt cx="3978" cy="249"/>
          </a:xfrm>
        </p:grpSpPr>
        <p:sp>
          <p:nvSpPr>
            <p:cNvPr id="51233" name="AutoShape 33"/>
            <p:cNvSpPr>
              <a:spLocks noChangeArrowheads="1"/>
            </p:cNvSpPr>
            <p:nvPr/>
          </p:nvSpPr>
          <p:spPr bwMode="auto">
            <a:xfrm>
              <a:off x="2866" y="1636"/>
              <a:ext cx="1202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Orthostellung</a:t>
              </a:r>
            </a:p>
          </p:txBody>
        </p:sp>
        <p:cxnSp>
          <p:nvCxnSpPr>
            <p:cNvPr id="51235" name="AutoShape 35"/>
            <p:cNvCxnSpPr>
              <a:cxnSpLocks noChangeShapeType="1"/>
            </p:cNvCxnSpPr>
            <p:nvPr/>
          </p:nvCxnSpPr>
          <p:spPr bwMode="auto">
            <a:xfrm flipH="1">
              <a:off x="90" y="1761"/>
              <a:ext cx="277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51236" name="Group 36"/>
          <p:cNvGrpSpPr>
            <a:grpSpLocks/>
          </p:cNvGrpSpPr>
          <p:nvPr/>
        </p:nvGrpSpPr>
        <p:grpSpPr bwMode="auto">
          <a:xfrm>
            <a:off x="2419350" y="3452813"/>
            <a:ext cx="2525713" cy="1143000"/>
            <a:chOff x="1535" y="2221"/>
            <a:chExt cx="1591" cy="720"/>
          </a:xfrm>
        </p:grpSpPr>
        <p:sp>
          <p:nvSpPr>
            <p:cNvPr id="51237" name="AutoShape 37"/>
            <p:cNvSpPr>
              <a:spLocks noChangeArrowheads="1"/>
            </p:cNvSpPr>
            <p:nvPr/>
          </p:nvSpPr>
          <p:spPr bwMode="auto">
            <a:xfrm>
              <a:off x="1692" y="2221"/>
              <a:ext cx="816" cy="476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Disparate</a:t>
              </a:r>
              <a:b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</a:br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Fusion</a:t>
              </a:r>
            </a:p>
          </p:txBody>
        </p:sp>
        <p:cxnSp>
          <p:nvCxnSpPr>
            <p:cNvPr id="51238" name="AutoShape 38"/>
            <p:cNvCxnSpPr>
              <a:cxnSpLocks noChangeShapeType="1"/>
              <a:stCxn id="51221" idx="1"/>
              <a:endCxn id="51237" idx="3"/>
            </p:cNvCxnSpPr>
            <p:nvPr/>
          </p:nvCxnSpPr>
          <p:spPr bwMode="auto">
            <a:xfrm flipH="1">
              <a:off x="2508" y="2459"/>
              <a:ext cx="61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1239" name="AutoShape 39"/>
            <p:cNvCxnSpPr>
              <a:cxnSpLocks noChangeShapeType="1"/>
              <a:stCxn id="51237" idx="2"/>
              <a:endCxn id="51249" idx="0"/>
            </p:cNvCxnSpPr>
            <p:nvPr/>
          </p:nvCxnSpPr>
          <p:spPr bwMode="auto">
            <a:xfrm rot="5400000">
              <a:off x="1696" y="2536"/>
              <a:ext cx="244" cy="56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grpSp>
        <p:nvGrpSpPr>
          <p:cNvPr id="51280" name="Group 80"/>
          <p:cNvGrpSpPr>
            <a:grpSpLocks/>
          </p:cNvGrpSpPr>
          <p:nvPr/>
        </p:nvGrpSpPr>
        <p:grpSpPr bwMode="auto">
          <a:xfrm>
            <a:off x="889000" y="4208463"/>
            <a:ext cx="3059113" cy="1606550"/>
            <a:chOff x="571" y="2697"/>
            <a:chExt cx="1927" cy="1012"/>
          </a:xfrm>
        </p:grpSpPr>
        <p:sp>
          <p:nvSpPr>
            <p:cNvPr id="51245" name="AutoShape 45"/>
            <p:cNvSpPr>
              <a:spLocks noChangeArrowheads="1"/>
            </p:cNvSpPr>
            <p:nvPr/>
          </p:nvSpPr>
          <p:spPr bwMode="auto">
            <a:xfrm>
              <a:off x="1104" y="3460"/>
              <a:ext cx="861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Ideal</a:t>
              </a:r>
            </a:p>
          </p:txBody>
        </p:sp>
        <p:sp>
          <p:nvSpPr>
            <p:cNvPr id="51249" name="AutoShape 49"/>
            <p:cNvSpPr>
              <a:spLocks noChangeArrowheads="1"/>
            </p:cNvSpPr>
            <p:nvPr/>
          </p:nvSpPr>
          <p:spPr bwMode="auto">
            <a:xfrm>
              <a:off x="571" y="2941"/>
              <a:ext cx="1927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Bizentrale Korrespondenz</a:t>
              </a:r>
            </a:p>
          </p:txBody>
        </p:sp>
        <p:cxnSp>
          <p:nvCxnSpPr>
            <p:cNvPr id="51253" name="AutoShape 53"/>
            <p:cNvCxnSpPr>
              <a:cxnSpLocks noChangeShapeType="1"/>
              <a:stCxn id="51245" idx="3"/>
              <a:endCxn id="51205" idx="1"/>
            </p:cNvCxnSpPr>
            <p:nvPr/>
          </p:nvCxnSpPr>
          <p:spPr bwMode="auto">
            <a:xfrm>
              <a:off x="1965" y="3585"/>
              <a:ext cx="30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254" name="AutoShape 54"/>
            <p:cNvCxnSpPr>
              <a:cxnSpLocks noChangeShapeType="1"/>
              <a:stCxn id="51249" idx="2"/>
              <a:endCxn id="51245" idx="0"/>
            </p:cNvCxnSpPr>
            <p:nvPr/>
          </p:nvCxnSpPr>
          <p:spPr bwMode="auto">
            <a:xfrm>
              <a:off x="1535" y="3190"/>
              <a:ext cx="0" cy="2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51255" name="AutoShape 55"/>
            <p:cNvCxnSpPr>
              <a:cxnSpLocks noChangeShapeType="1"/>
              <a:stCxn id="51248" idx="2"/>
              <a:endCxn id="51249" idx="0"/>
            </p:cNvCxnSpPr>
            <p:nvPr/>
          </p:nvCxnSpPr>
          <p:spPr bwMode="auto">
            <a:xfrm rot="16200000" flipH="1">
              <a:off x="1132" y="2537"/>
              <a:ext cx="244" cy="56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grpSp>
        <p:nvGrpSpPr>
          <p:cNvPr id="51283" name="Group 83"/>
          <p:cNvGrpSpPr>
            <a:grpSpLocks/>
          </p:cNvGrpSpPr>
          <p:nvPr/>
        </p:nvGrpSpPr>
        <p:grpSpPr bwMode="auto">
          <a:xfrm>
            <a:off x="125413" y="3452813"/>
            <a:ext cx="2047875" cy="755650"/>
            <a:chOff x="90" y="2221"/>
            <a:chExt cx="1290" cy="476"/>
          </a:xfrm>
        </p:grpSpPr>
        <p:sp>
          <p:nvSpPr>
            <p:cNvPr id="51248" name="AutoShape 48"/>
            <p:cNvSpPr>
              <a:spLocks noChangeArrowheads="1"/>
            </p:cNvSpPr>
            <p:nvPr/>
          </p:nvSpPr>
          <p:spPr bwMode="auto">
            <a:xfrm>
              <a:off x="564" y="2221"/>
              <a:ext cx="816" cy="476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Bizentrale</a:t>
              </a:r>
              <a:b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</a:br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 Fusion</a:t>
              </a:r>
            </a:p>
          </p:txBody>
        </p:sp>
        <p:cxnSp>
          <p:nvCxnSpPr>
            <p:cNvPr id="51256" name="AutoShape 56"/>
            <p:cNvCxnSpPr>
              <a:cxnSpLocks noChangeShapeType="1"/>
            </p:cNvCxnSpPr>
            <p:nvPr/>
          </p:nvCxnSpPr>
          <p:spPr bwMode="auto">
            <a:xfrm flipH="1">
              <a:off x="90" y="2459"/>
              <a:ext cx="4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</p:grpSp>
      <p:grpSp>
        <p:nvGrpSpPr>
          <p:cNvPr id="51281" name="Group 81"/>
          <p:cNvGrpSpPr>
            <a:grpSpLocks/>
          </p:cNvGrpSpPr>
          <p:nvPr/>
        </p:nvGrpSpPr>
        <p:grpSpPr bwMode="auto">
          <a:xfrm>
            <a:off x="6064250" y="2927350"/>
            <a:ext cx="2366963" cy="1281113"/>
            <a:chOff x="3831" y="1890"/>
            <a:chExt cx="1491" cy="807"/>
          </a:xfrm>
        </p:grpSpPr>
        <p:sp>
          <p:nvSpPr>
            <p:cNvPr id="51222" name="AutoShape 22"/>
            <p:cNvSpPr>
              <a:spLocks noChangeArrowheads="1"/>
            </p:cNvSpPr>
            <p:nvPr/>
          </p:nvSpPr>
          <p:spPr bwMode="auto">
            <a:xfrm>
              <a:off x="4642" y="2221"/>
              <a:ext cx="680" cy="476"/>
            </a:xfrm>
            <a:prstGeom prst="flowChartAlternateProcess">
              <a:avLst/>
            </a:prstGeom>
            <a:solidFill>
              <a:srgbClr val="000099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de-DE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FD II</a:t>
              </a:r>
              <a:endParaRPr kumimoji="0" lang="de-DE">
                <a:solidFill>
                  <a:schemeClr val="tx2"/>
                </a:solidFill>
                <a:latin typeface="Tahoma" pitchFamily="34" charset="0"/>
              </a:endParaRPr>
            </a:p>
          </p:txBody>
        </p:sp>
        <p:cxnSp>
          <p:nvCxnSpPr>
            <p:cNvPr id="51223" name="AutoShape 23"/>
            <p:cNvCxnSpPr>
              <a:cxnSpLocks noChangeShapeType="1"/>
              <a:stCxn id="51216" idx="2"/>
              <a:endCxn id="51222" idx="0"/>
            </p:cNvCxnSpPr>
            <p:nvPr/>
          </p:nvCxnSpPr>
          <p:spPr bwMode="auto">
            <a:xfrm>
              <a:off x="4981" y="1890"/>
              <a:ext cx="1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51240" name="Line 40"/>
            <p:cNvSpPr>
              <a:spLocks noChangeShapeType="1"/>
            </p:cNvSpPr>
            <p:nvPr/>
          </p:nvSpPr>
          <p:spPr bwMode="auto">
            <a:xfrm>
              <a:off x="3831" y="2460"/>
              <a:ext cx="793" cy="0"/>
            </a:xfrm>
            <a:prstGeom prst="line">
              <a:avLst/>
            </a:prstGeom>
            <a:noFill/>
            <a:ln w="50800" cmpd="dbl">
              <a:solidFill>
                <a:schemeClr val="hlink"/>
              </a:solidFill>
              <a:prstDash val="sysDot"/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51276" name="Group 76"/>
          <p:cNvGrpSpPr>
            <a:grpSpLocks/>
          </p:cNvGrpSpPr>
          <p:nvPr/>
        </p:nvGrpSpPr>
        <p:grpSpPr bwMode="auto">
          <a:xfrm>
            <a:off x="6469063" y="1333500"/>
            <a:ext cx="2374900" cy="1198563"/>
            <a:chOff x="4086" y="886"/>
            <a:chExt cx="1496" cy="755"/>
          </a:xfrm>
        </p:grpSpPr>
        <p:grpSp>
          <p:nvGrpSpPr>
            <p:cNvPr id="51273" name="Group 73"/>
            <p:cNvGrpSpPr>
              <a:grpSpLocks/>
            </p:cNvGrpSpPr>
            <p:nvPr/>
          </p:nvGrpSpPr>
          <p:grpSpPr bwMode="auto">
            <a:xfrm>
              <a:off x="4224" y="886"/>
              <a:ext cx="1358" cy="755"/>
              <a:chOff x="4224" y="886"/>
              <a:chExt cx="1358" cy="755"/>
            </a:xfrm>
          </p:grpSpPr>
          <p:sp>
            <p:nvSpPr>
              <p:cNvPr id="51215" name="AutoShape 15"/>
              <p:cNvSpPr>
                <a:spLocks noChangeArrowheads="1"/>
              </p:cNvSpPr>
              <p:nvPr/>
            </p:nvSpPr>
            <p:spPr bwMode="auto">
              <a:xfrm>
                <a:off x="4380" y="1165"/>
                <a:ext cx="1202" cy="476"/>
              </a:xfrm>
              <a:prstGeom prst="flowChartProcess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kumimoji="0" lang="de-DE" sz="2000">
                    <a:solidFill>
                      <a:schemeClr val="tx2"/>
                    </a:solidFill>
                    <a:latin typeface="Tahoma" pitchFamily="34" charset="0"/>
                  </a:rPr>
                  <a:t>Fixations-</a:t>
                </a:r>
                <a:br>
                  <a:rPr kumimoji="0" lang="de-DE" sz="2000">
                    <a:solidFill>
                      <a:schemeClr val="tx2"/>
                    </a:solidFill>
                    <a:latin typeface="Tahoma" pitchFamily="34" charset="0"/>
                  </a:rPr>
                </a:br>
                <a:r>
                  <a:rPr kumimoji="0" lang="de-DE" sz="2000">
                    <a:solidFill>
                      <a:schemeClr val="tx2"/>
                    </a:solidFill>
                    <a:latin typeface="Tahoma" pitchFamily="34" charset="0"/>
                  </a:rPr>
                  <a:t>disparation</a:t>
                </a:r>
              </a:p>
            </p:txBody>
          </p:sp>
          <p:cxnSp>
            <p:nvCxnSpPr>
              <p:cNvPr id="51217" name="AutoShape 17"/>
              <p:cNvCxnSpPr>
                <a:cxnSpLocks noChangeShapeType="1"/>
                <a:stCxn id="51210" idx="2"/>
                <a:endCxn id="51215" idx="0"/>
              </p:cNvCxnSpPr>
              <p:nvPr/>
            </p:nvCxnSpPr>
            <p:spPr bwMode="auto">
              <a:xfrm rot="16200000" flipH="1">
                <a:off x="4463" y="647"/>
                <a:ext cx="279" cy="757"/>
              </a:xfrm>
              <a:prstGeom prst="bentConnector3">
                <a:avLst>
                  <a:gd name="adj1" fmla="val 49819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cxnSp>
        </p:grpSp>
        <p:sp>
          <p:nvSpPr>
            <p:cNvPr id="51259" name="Line 59"/>
            <p:cNvSpPr>
              <a:spLocks noChangeShapeType="1"/>
            </p:cNvSpPr>
            <p:nvPr/>
          </p:nvSpPr>
          <p:spPr bwMode="auto">
            <a:xfrm>
              <a:off x="4086" y="1418"/>
              <a:ext cx="282" cy="0"/>
            </a:xfrm>
            <a:prstGeom prst="line">
              <a:avLst/>
            </a:prstGeom>
            <a:noFill/>
            <a:ln w="50800" cmpd="dbl">
              <a:solidFill>
                <a:schemeClr val="hlink"/>
              </a:solidFill>
              <a:prstDash val="sysDot"/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51285" name="Group 85"/>
          <p:cNvGrpSpPr>
            <a:grpSpLocks/>
          </p:cNvGrpSpPr>
          <p:nvPr/>
        </p:nvGrpSpPr>
        <p:grpSpPr bwMode="auto">
          <a:xfrm>
            <a:off x="892175" y="176213"/>
            <a:ext cx="3059113" cy="1165225"/>
            <a:chOff x="562" y="111"/>
            <a:chExt cx="1927" cy="734"/>
          </a:xfrm>
        </p:grpSpPr>
        <p:sp>
          <p:nvSpPr>
            <p:cNvPr id="51264" name="AutoShape 64"/>
            <p:cNvSpPr>
              <a:spLocks noChangeArrowheads="1"/>
            </p:cNvSpPr>
            <p:nvPr/>
          </p:nvSpPr>
          <p:spPr bwMode="auto">
            <a:xfrm>
              <a:off x="1093" y="111"/>
              <a:ext cx="861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Ideal</a:t>
              </a:r>
            </a:p>
          </p:txBody>
        </p:sp>
        <p:sp>
          <p:nvSpPr>
            <p:cNvPr id="51266" name="AutoShape 66"/>
            <p:cNvSpPr>
              <a:spLocks noChangeArrowheads="1"/>
            </p:cNvSpPr>
            <p:nvPr/>
          </p:nvSpPr>
          <p:spPr bwMode="auto">
            <a:xfrm>
              <a:off x="562" y="596"/>
              <a:ext cx="1927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Winkel</a:t>
              </a:r>
              <a:r>
                <a:rPr kumimoji="0" lang="de-DE" sz="800">
                  <a:solidFill>
                    <a:schemeClr val="tx2"/>
                  </a:solidFill>
                  <a:latin typeface="Tahoma" pitchFamily="34" charset="0"/>
                </a:rPr>
                <a:t> </a:t>
              </a:r>
              <a:r>
                <a:rPr kumimoji="0" lang="de-DE" sz="2000" b="1">
                  <a:solidFill>
                    <a:schemeClr val="tx2"/>
                  </a:solidFill>
                  <a:latin typeface="Tahoma" pitchFamily="34" charset="0"/>
                </a:rPr>
                <a:t>r</a:t>
              </a:r>
              <a:r>
                <a:rPr kumimoji="0" lang="de-DE" sz="800">
                  <a:solidFill>
                    <a:schemeClr val="tx2"/>
                  </a:solidFill>
                  <a:latin typeface="Tahoma" pitchFamily="34" charset="0"/>
                </a:rPr>
                <a:t> </a:t>
              </a:r>
              <a:r>
                <a:rPr kumimoji="0" lang="de-DE" sz="2000" b="1">
                  <a:solidFill>
                    <a:schemeClr val="tx2"/>
                  </a:solidFill>
                  <a:latin typeface="Tahoma" pitchFamily="34" charset="0"/>
                </a:rPr>
                <a:t>e</a:t>
              </a:r>
              <a:r>
                <a:rPr kumimoji="0" lang="de-DE" sz="800">
                  <a:solidFill>
                    <a:schemeClr val="tx2"/>
                  </a:solidFill>
                  <a:latin typeface="Tahoma" pitchFamily="34" charset="0"/>
                </a:rPr>
                <a:t> </a:t>
              </a:r>
              <a:r>
                <a:rPr kumimoji="0" lang="de-DE" sz="2000" b="1">
                  <a:solidFill>
                    <a:schemeClr val="tx2"/>
                  </a:solidFill>
                  <a:latin typeface="Tahoma" pitchFamily="34" charset="0"/>
                </a:rPr>
                <a:t>c</a:t>
              </a:r>
              <a:r>
                <a:rPr kumimoji="0" lang="de-DE" sz="800">
                  <a:solidFill>
                    <a:schemeClr val="tx2"/>
                  </a:solidFill>
                  <a:latin typeface="Tahoma" pitchFamily="34" charset="0"/>
                </a:rPr>
                <a:t> </a:t>
              </a:r>
              <a:r>
                <a:rPr kumimoji="0" lang="de-DE" sz="2000" b="1">
                  <a:solidFill>
                    <a:schemeClr val="tx2"/>
                  </a:solidFill>
                  <a:latin typeface="Tahoma" pitchFamily="34" charset="0"/>
                </a:rPr>
                <a:t>h</a:t>
              </a:r>
              <a:r>
                <a:rPr kumimoji="0" lang="de-DE" sz="800">
                  <a:solidFill>
                    <a:schemeClr val="tx2"/>
                  </a:solidFill>
                  <a:latin typeface="Tahoma" pitchFamily="34" charset="0"/>
                </a:rPr>
                <a:t> </a:t>
              </a:r>
              <a:r>
                <a:rPr kumimoji="0" lang="de-DE" sz="2000" b="1">
                  <a:solidFill>
                    <a:schemeClr val="tx2"/>
                  </a:solidFill>
                  <a:latin typeface="Tahoma" pitchFamily="34" charset="0"/>
                </a:rPr>
                <a:t>t</a:t>
              </a:r>
              <a:r>
                <a:rPr kumimoji="0" lang="de-DE" sz="1000">
                  <a:solidFill>
                    <a:schemeClr val="tx2"/>
                  </a:solidFill>
                  <a:latin typeface="Tahoma" pitchFamily="34" charset="0"/>
                </a:rPr>
                <a:t> </a:t>
              </a:r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sichtigkeit</a:t>
              </a:r>
            </a:p>
          </p:txBody>
        </p:sp>
        <p:cxnSp>
          <p:nvCxnSpPr>
            <p:cNvPr id="51267" name="AutoShape 67"/>
            <p:cNvCxnSpPr>
              <a:cxnSpLocks noChangeShapeType="1"/>
              <a:stCxn id="51264" idx="3"/>
            </p:cNvCxnSpPr>
            <p:nvPr/>
          </p:nvCxnSpPr>
          <p:spPr bwMode="auto">
            <a:xfrm>
              <a:off x="1954" y="236"/>
              <a:ext cx="30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268" name="AutoShape 68"/>
            <p:cNvCxnSpPr>
              <a:cxnSpLocks noChangeShapeType="1"/>
              <a:stCxn id="51264" idx="2"/>
              <a:endCxn id="51266" idx="0"/>
            </p:cNvCxnSpPr>
            <p:nvPr/>
          </p:nvCxnSpPr>
          <p:spPr bwMode="auto">
            <a:xfrm>
              <a:off x="1524" y="360"/>
              <a:ext cx="2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51286" name="Group 86"/>
          <p:cNvGrpSpPr>
            <a:grpSpLocks/>
          </p:cNvGrpSpPr>
          <p:nvPr/>
        </p:nvGrpSpPr>
        <p:grpSpPr bwMode="auto">
          <a:xfrm>
            <a:off x="1735138" y="1341438"/>
            <a:ext cx="1847850" cy="5199062"/>
            <a:chOff x="1093" y="845"/>
            <a:chExt cx="1164" cy="3275"/>
          </a:xfrm>
        </p:grpSpPr>
        <p:sp>
          <p:nvSpPr>
            <p:cNvPr id="51265" name="AutoShape 65"/>
            <p:cNvSpPr>
              <a:spLocks noChangeArrowheads="1"/>
            </p:cNvSpPr>
            <p:nvPr/>
          </p:nvSpPr>
          <p:spPr bwMode="auto">
            <a:xfrm>
              <a:off x="1093" y="3871"/>
              <a:ext cx="861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Ideal</a:t>
              </a:r>
            </a:p>
          </p:txBody>
        </p:sp>
        <p:cxnSp>
          <p:nvCxnSpPr>
            <p:cNvPr id="51269" name="AutoShape 69"/>
            <p:cNvCxnSpPr>
              <a:cxnSpLocks noChangeShapeType="1"/>
              <a:stCxn id="51265" idx="3"/>
            </p:cNvCxnSpPr>
            <p:nvPr/>
          </p:nvCxnSpPr>
          <p:spPr bwMode="auto">
            <a:xfrm flipV="1">
              <a:off x="1954" y="3993"/>
              <a:ext cx="303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51270" name="AutoShape 70"/>
            <p:cNvCxnSpPr>
              <a:cxnSpLocks noChangeShapeType="1"/>
              <a:stCxn id="51266" idx="2"/>
              <a:endCxn id="51265" idx="1"/>
            </p:cNvCxnSpPr>
            <p:nvPr/>
          </p:nvCxnSpPr>
          <p:spPr bwMode="auto">
            <a:xfrm rot="5400000">
              <a:off x="-266" y="2204"/>
              <a:ext cx="3151" cy="433"/>
            </a:xfrm>
            <a:prstGeom prst="bentConnector4">
              <a:avLst>
                <a:gd name="adj1" fmla="val 5042"/>
                <a:gd name="adj2" fmla="val 33440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51284" name="Rectangle 84"/>
          <p:cNvSpPr>
            <a:spLocks noChangeArrowheads="1"/>
          </p:cNvSpPr>
          <p:nvPr/>
        </p:nvSpPr>
        <p:spPr bwMode="auto">
          <a:xfrm>
            <a:off x="5105400" y="6553200"/>
            <a:ext cx="3908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r"/>
            <a:r>
              <a:rPr lang="de-DE" sz="1400">
                <a:solidFill>
                  <a:srgbClr val="66CCFF"/>
                </a:solidFill>
                <a:latin typeface="Tahoma" pitchFamily="34" charset="0"/>
              </a:rPr>
              <a:t>Dr. Helmut Goersch – Berlin</a:t>
            </a:r>
            <a:endParaRPr lang="de-DE" sz="1400">
              <a:latin typeface="Tahoma" pitchFamily="34" charset="0"/>
            </a:endParaRPr>
          </a:p>
        </p:txBody>
      </p:sp>
      <p:grpSp>
        <p:nvGrpSpPr>
          <p:cNvPr id="51292" name="Group 92"/>
          <p:cNvGrpSpPr>
            <a:grpSpLocks/>
          </p:cNvGrpSpPr>
          <p:nvPr/>
        </p:nvGrpSpPr>
        <p:grpSpPr bwMode="auto">
          <a:xfrm>
            <a:off x="5156200" y="176213"/>
            <a:ext cx="3059113" cy="1157287"/>
            <a:chOff x="3248" y="111"/>
            <a:chExt cx="1927" cy="729"/>
          </a:xfrm>
        </p:grpSpPr>
        <p:grpSp>
          <p:nvGrpSpPr>
            <p:cNvPr id="51291" name="Group 91"/>
            <p:cNvGrpSpPr>
              <a:grpSpLocks/>
            </p:cNvGrpSpPr>
            <p:nvPr/>
          </p:nvGrpSpPr>
          <p:grpSpPr bwMode="auto">
            <a:xfrm>
              <a:off x="3248" y="111"/>
              <a:ext cx="1927" cy="729"/>
              <a:chOff x="3248" y="111"/>
              <a:chExt cx="1927" cy="729"/>
            </a:xfrm>
          </p:grpSpPr>
          <p:sp>
            <p:nvSpPr>
              <p:cNvPr id="51209" name="AutoShape 9"/>
              <p:cNvSpPr>
                <a:spLocks noChangeArrowheads="1"/>
              </p:cNvSpPr>
              <p:nvPr/>
            </p:nvSpPr>
            <p:spPr bwMode="auto">
              <a:xfrm>
                <a:off x="3775" y="111"/>
                <a:ext cx="861" cy="249"/>
              </a:xfrm>
              <a:prstGeom prst="flowChartProcess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kumimoji="0" lang="de-DE" sz="2000">
                    <a:solidFill>
                      <a:schemeClr val="tx2"/>
                    </a:solidFill>
                    <a:latin typeface="Tahoma" pitchFamily="34" charset="0"/>
                  </a:rPr>
                  <a:t>Nicht ideal</a:t>
                </a:r>
              </a:p>
            </p:txBody>
          </p:sp>
          <p:sp>
            <p:nvSpPr>
              <p:cNvPr id="51210" name="AutoShape 10"/>
              <p:cNvSpPr>
                <a:spLocks noChangeArrowheads="1"/>
              </p:cNvSpPr>
              <p:nvPr/>
            </p:nvSpPr>
            <p:spPr bwMode="auto">
              <a:xfrm>
                <a:off x="3248" y="591"/>
                <a:ext cx="1927" cy="249"/>
              </a:xfrm>
              <a:prstGeom prst="flowChartProcess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kumimoji="0" lang="de-DE" sz="2000">
                    <a:solidFill>
                      <a:schemeClr val="tx2"/>
                    </a:solidFill>
                    <a:latin typeface="Tahoma" pitchFamily="34" charset="0"/>
                  </a:rPr>
                  <a:t>Winkel</a:t>
                </a:r>
                <a:r>
                  <a:rPr kumimoji="0" lang="de-DE" sz="800">
                    <a:solidFill>
                      <a:schemeClr val="tx2"/>
                    </a:solidFill>
                    <a:latin typeface="Tahoma" pitchFamily="34" charset="0"/>
                  </a:rPr>
                  <a:t> </a:t>
                </a:r>
                <a:r>
                  <a:rPr kumimoji="0" lang="de-DE" sz="2000" b="1">
                    <a:solidFill>
                      <a:schemeClr val="tx2"/>
                    </a:solidFill>
                    <a:latin typeface="Tahoma" pitchFamily="34" charset="0"/>
                  </a:rPr>
                  <a:t>f</a:t>
                </a:r>
                <a:r>
                  <a:rPr kumimoji="0" lang="de-DE" sz="800">
                    <a:solidFill>
                      <a:schemeClr val="tx2"/>
                    </a:solidFill>
                    <a:latin typeface="Tahoma" pitchFamily="34" charset="0"/>
                  </a:rPr>
                  <a:t> </a:t>
                </a:r>
                <a:r>
                  <a:rPr kumimoji="0" lang="de-DE" sz="2000" b="1">
                    <a:solidFill>
                      <a:schemeClr val="tx2"/>
                    </a:solidFill>
                    <a:latin typeface="Tahoma" pitchFamily="34" charset="0"/>
                  </a:rPr>
                  <a:t>e</a:t>
                </a:r>
                <a:r>
                  <a:rPr kumimoji="0" lang="de-DE" sz="800">
                    <a:solidFill>
                      <a:schemeClr val="tx2"/>
                    </a:solidFill>
                    <a:latin typeface="Tahoma" pitchFamily="34" charset="0"/>
                  </a:rPr>
                  <a:t> </a:t>
                </a:r>
                <a:r>
                  <a:rPr kumimoji="0" lang="de-DE" sz="2000" b="1">
                    <a:solidFill>
                      <a:schemeClr val="tx2"/>
                    </a:solidFill>
                    <a:latin typeface="Tahoma" pitchFamily="34" charset="0"/>
                  </a:rPr>
                  <a:t>h</a:t>
                </a:r>
                <a:r>
                  <a:rPr kumimoji="0" lang="de-DE" sz="800">
                    <a:solidFill>
                      <a:schemeClr val="tx2"/>
                    </a:solidFill>
                    <a:latin typeface="Tahoma" pitchFamily="34" charset="0"/>
                  </a:rPr>
                  <a:t> </a:t>
                </a:r>
                <a:r>
                  <a:rPr kumimoji="0" lang="de-DE" sz="2000" b="1">
                    <a:solidFill>
                      <a:schemeClr val="tx2"/>
                    </a:solidFill>
                    <a:latin typeface="Tahoma" pitchFamily="34" charset="0"/>
                  </a:rPr>
                  <a:t>l</a:t>
                </a:r>
                <a:r>
                  <a:rPr kumimoji="0" lang="de-DE" sz="800">
                    <a:solidFill>
                      <a:schemeClr val="tx2"/>
                    </a:solidFill>
                    <a:latin typeface="Tahoma" pitchFamily="34" charset="0"/>
                  </a:rPr>
                  <a:t> </a:t>
                </a:r>
                <a:r>
                  <a:rPr kumimoji="0" lang="de-DE" sz="2000">
                    <a:solidFill>
                      <a:schemeClr val="tx2"/>
                    </a:solidFill>
                    <a:latin typeface="Tahoma" pitchFamily="34" charset="0"/>
                  </a:rPr>
                  <a:t>sichtigkeit</a:t>
                </a:r>
              </a:p>
            </p:txBody>
          </p:sp>
          <p:cxnSp>
            <p:nvCxnSpPr>
              <p:cNvPr id="51211" name="AutoShape 11"/>
              <p:cNvCxnSpPr>
                <a:cxnSpLocks noChangeShapeType="1"/>
                <a:stCxn id="51203" idx="3"/>
                <a:endCxn id="51209" idx="1"/>
              </p:cNvCxnSpPr>
              <p:nvPr/>
            </p:nvCxnSpPr>
            <p:spPr bwMode="auto">
              <a:xfrm>
                <a:off x="3480" y="236"/>
                <a:ext cx="295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51290" name="AutoShape 90"/>
            <p:cNvCxnSpPr>
              <a:cxnSpLocks noChangeShapeType="1"/>
            </p:cNvCxnSpPr>
            <p:nvPr/>
          </p:nvCxnSpPr>
          <p:spPr bwMode="auto">
            <a:xfrm flipH="1">
              <a:off x="4208" y="360"/>
              <a:ext cx="2" cy="2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5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5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5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51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5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93800"/>
            <a:ext cx="8839200" cy="11430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Die Grundlagen der 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MKH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eß- und 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orrektionsmethodik nach H.-J. 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aase)</a:t>
            </a:r>
            <a:endParaRPr kumimoji="0" lang="de-DE" sz="3600">
              <a:solidFill>
                <a:schemeClr val="tx2"/>
              </a:solidFill>
            </a:endParaRPr>
          </a:p>
        </p:txBody>
      </p:sp>
      <p:sp>
        <p:nvSpPr>
          <p:cNvPr id="88067" name="Rectangle 3"/>
          <p:cNvSpPr>
            <a:spLocks noChangeArrowheads="1"/>
          </p:cNvSpPr>
          <p:nvPr/>
        </p:nvSpPr>
        <p:spPr bwMode="auto">
          <a:xfrm>
            <a:off x="4254500" y="601663"/>
            <a:ext cx="609600" cy="465137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lnSpc>
                <a:spcPct val="85000"/>
              </a:lnSpc>
              <a:spcAft>
                <a:spcPct val="3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0" lang="de-DE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kumimoji="0" lang="de-DE" sz="4000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2841625"/>
            <a:ext cx="8153400" cy="2222500"/>
          </a:xfrm>
          <a:noFill/>
          <a:ln/>
        </p:spPr>
        <p:txBody>
          <a:bodyPr lIns="0" tIns="0" rIns="0" bIns="0">
            <a:spAutoFit/>
          </a:bodyPr>
          <a:lstStyle/>
          <a:p>
            <a:pPr>
              <a:spcBef>
                <a:spcPct val="0"/>
              </a:spcBef>
              <a:spcAft>
                <a:spcPct val="30000"/>
              </a:spcAft>
            </a:pPr>
            <a:r>
              <a:rPr kumimoji="0" lang="de-DE" sz="2600">
                <a:solidFill>
                  <a:srgbClr val="9999FF"/>
                </a:solidFill>
                <a:latin typeface="Tahoma" pitchFamily="34" charset="0"/>
              </a:rPr>
              <a:t>Anpassungsstadien des visuellen Systems </a:t>
            </a:r>
            <a:br>
              <a:rPr kumimoji="0" lang="de-DE" sz="2600">
                <a:solidFill>
                  <a:srgbClr val="9999FF"/>
                </a:solidFill>
                <a:latin typeface="Tahoma" pitchFamily="34" charset="0"/>
              </a:rPr>
            </a:br>
            <a:r>
              <a:rPr kumimoji="0" lang="de-DE" sz="2600">
                <a:solidFill>
                  <a:srgbClr val="9999FF"/>
                </a:solidFill>
                <a:latin typeface="Tahoma" pitchFamily="34" charset="0"/>
              </a:rPr>
              <a:t>bei Winkelfehlsichtigkeit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kumimoji="0" lang="de-DE" sz="2600">
                <a:latin typeface="Tahoma" pitchFamily="34" charset="0"/>
              </a:rPr>
              <a:t>Die drei notwendigen Testarten zur vollständigen Bestimmung von Winkelfehlsichtigkeit</a:t>
            </a:r>
          </a:p>
          <a:p>
            <a:pPr>
              <a:spcBef>
                <a:spcPct val="0"/>
              </a:spcBef>
            </a:pPr>
            <a:r>
              <a:rPr kumimoji="0" lang="de-DE" sz="2600">
                <a:solidFill>
                  <a:srgbClr val="9999FF"/>
                </a:solidFill>
                <a:latin typeface="Tahoma" pitchFamily="34" charset="0"/>
              </a:rPr>
              <a:t>Vorteile binokularer Vollkorrektionen</a:t>
            </a:r>
            <a:endParaRPr kumimoji="0" lang="de-DE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65125" y="1195388"/>
            <a:ext cx="8421688" cy="10906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Die drei notwendigen Testarten zur vollständigen Bestimmung von Winkelfehlsichtigkeit</a:t>
            </a:r>
            <a:endParaRPr kumimoji="0" lang="de-DE" sz="430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2857500"/>
            <a:ext cx="8153400" cy="3254375"/>
          </a:xfrm>
          <a:noFill/>
          <a:ln/>
        </p:spPr>
        <p:txBody>
          <a:bodyPr lIns="0" tIns="0" rIns="0" bIns="0">
            <a:spAutoFit/>
          </a:bodyPr>
          <a:lstStyle/>
          <a:p>
            <a:pPr marL="88900" indent="0" defTabSz="565150">
              <a:spcBef>
                <a:spcPct val="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0" lang="de-DE" sz="2600">
                <a:latin typeface="Tahoma" pitchFamily="34" charset="0"/>
              </a:rPr>
              <a:t>Zur Ermittlung einer Abweichung der Vergenzstellung von der Orthostellung sind bezüglich der Fusionsreize unterschiedliche Teste erforderlich bei </a:t>
            </a:r>
          </a:p>
          <a:p>
            <a:pPr marL="88900" indent="0" defTabSz="565150">
              <a:spcBef>
                <a:spcPct val="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0" lang="de-DE" sz="2600">
                <a:solidFill>
                  <a:schemeClr val="tx2"/>
                </a:solidFill>
                <a:latin typeface="Tahoma" pitchFamily="34" charset="0"/>
              </a:rPr>
              <a:t>1.</a:t>
            </a:r>
            <a:r>
              <a:rPr kumimoji="0" lang="de-DE" sz="2600">
                <a:latin typeface="Tahoma" pitchFamily="34" charset="0"/>
              </a:rPr>
              <a:t>	bizentraler Korrespondenz,</a:t>
            </a:r>
          </a:p>
          <a:p>
            <a:pPr marL="88900" indent="0" defTabSz="565150">
              <a:spcBef>
                <a:spcPct val="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0" lang="de-DE" sz="2600">
                <a:solidFill>
                  <a:schemeClr val="tx2"/>
                </a:solidFill>
                <a:latin typeface="Tahoma" pitchFamily="34" charset="0"/>
              </a:rPr>
              <a:t>2.</a:t>
            </a:r>
            <a:r>
              <a:rPr kumimoji="0" lang="de-DE" sz="2600">
                <a:latin typeface="Tahoma" pitchFamily="34" charset="0"/>
              </a:rPr>
              <a:t>	beginnender disparater Korrespondenz und</a:t>
            </a:r>
          </a:p>
          <a:p>
            <a:pPr marL="88900" indent="0" defTabSz="565150">
              <a:spcBef>
                <a:spcPct val="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0" lang="de-DE" sz="2600">
                <a:solidFill>
                  <a:schemeClr val="tx2"/>
                </a:solidFill>
                <a:latin typeface="Tahoma" pitchFamily="34" charset="0"/>
              </a:rPr>
              <a:t>3.</a:t>
            </a:r>
            <a:r>
              <a:rPr kumimoji="0" lang="de-DE" sz="2600">
                <a:latin typeface="Tahoma" pitchFamily="34" charset="0"/>
              </a:rPr>
              <a:t>	in die Netzhautperipherie ausgedehnter </a:t>
            </a:r>
            <a:br>
              <a:rPr kumimoji="0" lang="de-DE" sz="2600">
                <a:latin typeface="Tahoma" pitchFamily="34" charset="0"/>
              </a:rPr>
            </a:br>
            <a:r>
              <a:rPr kumimoji="0" lang="de-DE" sz="2600">
                <a:latin typeface="Tahoma" pitchFamily="34" charset="0"/>
              </a:rPr>
              <a:t>	disparater Korrespondenz.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8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8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20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819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65125" y="1195388"/>
            <a:ext cx="8421688" cy="109061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Die drei notwendigen Testarten zur vollständigen Bestimmung von Winkelfehlsichtigkeit</a:t>
            </a:r>
            <a:endParaRPr kumimoji="0" lang="de-DE" sz="4300"/>
          </a:p>
        </p:txBody>
      </p:sp>
      <p:sp>
        <p:nvSpPr>
          <p:cNvPr id="8192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2873375"/>
            <a:ext cx="7467600" cy="515938"/>
          </a:xfrm>
          <a:noFill/>
          <a:ln/>
        </p:spPr>
        <p:txBody>
          <a:bodyPr lIns="0" tIns="0" rIns="0" bIns="0">
            <a:spAutoFit/>
          </a:bodyPr>
          <a:lstStyle/>
          <a:p>
            <a:pPr marL="88900" indent="0" defTabSz="565150">
              <a:spcBef>
                <a:spcPct val="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0" lang="de-DE" sz="2600">
                <a:latin typeface="Tahoma" pitchFamily="34" charset="0"/>
              </a:rPr>
              <a:t>In der </a:t>
            </a:r>
            <a:r>
              <a:rPr kumimoji="0" lang="de-DE" sz="2600">
                <a:solidFill>
                  <a:schemeClr val="tx2"/>
                </a:solidFill>
                <a:latin typeface="Tahoma" pitchFamily="34" charset="0"/>
              </a:rPr>
              <a:t>MKH</a:t>
            </a:r>
            <a:r>
              <a:rPr kumimoji="0" lang="de-DE" sz="2600">
                <a:latin typeface="Tahoma" pitchFamily="34" charset="0"/>
              </a:rPr>
              <a:t> werden angewendet als</a:t>
            </a:r>
          </a:p>
        </p:txBody>
      </p:sp>
      <p:sp>
        <p:nvSpPr>
          <p:cNvPr id="81925" name="Rectangle 1029"/>
          <p:cNvSpPr>
            <a:spLocks noChangeArrowheads="1"/>
          </p:cNvSpPr>
          <p:nvPr/>
        </p:nvSpPr>
        <p:spPr bwMode="auto">
          <a:xfrm>
            <a:off x="914400" y="3465513"/>
            <a:ext cx="74676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88900" defTabSz="565150">
              <a:spcAft>
                <a:spcPct val="3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0" lang="de-DE" sz="2600">
                <a:latin typeface="Tahoma" pitchFamily="34" charset="0"/>
              </a:rPr>
              <a:t>Testart </a:t>
            </a:r>
            <a:r>
              <a:rPr kumimoji="0" lang="de-DE" sz="2600">
                <a:solidFill>
                  <a:schemeClr val="tx2"/>
                </a:solidFill>
                <a:latin typeface="Tahoma" pitchFamily="34" charset="0"/>
              </a:rPr>
              <a:t>1</a:t>
            </a:r>
            <a:r>
              <a:rPr kumimoji="0" lang="de-DE" sz="2600">
                <a:latin typeface="Tahoma" pitchFamily="34" charset="0"/>
              </a:rPr>
              <a:t>:	Kreuztest</a:t>
            </a:r>
          </a:p>
          <a:p>
            <a:pPr marL="88900" defTabSz="565150">
              <a:spcAft>
                <a:spcPct val="3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0" lang="de-DE" sz="2600">
                <a:latin typeface="Tahoma" pitchFamily="34" charset="0"/>
              </a:rPr>
              <a:t>Testart </a:t>
            </a:r>
            <a:r>
              <a:rPr kumimoji="0" lang="de-DE" sz="2600">
                <a:solidFill>
                  <a:schemeClr val="tx2"/>
                </a:solidFill>
                <a:latin typeface="Tahoma" pitchFamily="34" charset="0"/>
              </a:rPr>
              <a:t>2</a:t>
            </a:r>
            <a:r>
              <a:rPr kumimoji="0" lang="de-DE" sz="2600">
                <a:latin typeface="Tahoma" pitchFamily="34" charset="0"/>
              </a:rPr>
              <a:t>:	Zeiger-, Doppelzeiger und Hakentest</a:t>
            </a:r>
          </a:p>
          <a:p>
            <a:pPr marL="88900" defTabSz="565150">
              <a:spcAft>
                <a:spcPct val="3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0" lang="de-DE" sz="2600">
                <a:latin typeface="Tahoma" pitchFamily="34" charset="0"/>
              </a:rPr>
              <a:t>Testart </a:t>
            </a:r>
            <a:r>
              <a:rPr kumimoji="0" lang="de-DE" sz="2600">
                <a:solidFill>
                  <a:schemeClr val="tx2"/>
                </a:solidFill>
                <a:latin typeface="Tahoma" pitchFamily="34" charset="0"/>
              </a:rPr>
              <a:t>3</a:t>
            </a:r>
            <a:r>
              <a:rPr kumimoji="0" lang="de-DE" sz="2600">
                <a:latin typeface="Tahoma" pitchFamily="34" charset="0"/>
              </a:rPr>
              <a:t>:	Dreiecktest, Valenztest </a:t>
            </a:r>
            <a:br>
              <a:rPr kumimoji="0" lang="de-DE" sz="2600">
                <a:latin typeface="Tahoma" pitchFamily="34" charset="0"/>
              </a:rPr>
            </a:br>
            <a:r>
              <a:rPr kumimoji="0" lang="de-DE" sz="2600">
                <a:latin typeface="Tahoma" pitchFamily="34" charset="0"/>
              </a:rPr>
              <a:t>			und differenzierter Stereotest</a:t>
            </a:r>
          </a:p>
        </p:txBody>
      </p:sp>
      <p:sp>
        <p:nvSpPr>
          <p:cNvPr id="81926" name="Rectangle 1030"/>
          <p:cNvSpPr>
            <a:spLocks noChangeArrowheads="1"/>
          </p:cNvSpPr>
          <p:nvPr/>
        </p:nvSpPr>
        <p:spPr bwMode="auto">
          <a:xfrm>
            <a:off x="914400" y="5486400"/>
            <a:ext cx="7848600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88900" defTabSz="565150">
              <a:spcAft>
                <a:spcPct val="3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0" lang="de-DE" sz="2600">
                <a:latin typeface="Tahoma" pitchFamily="34" charset="0"/>
              </a:rPr>
              <a:t>Die Testarten </a:t>
            </a:r>
            <a:r>
              <a:rPr kumimoji="0" lang="de-DE" sz="2600">
                <a:solidFill>
                  <a:schemeClr val="tx2"/>
                </a:solidFill>
                <a:latin typeface="Tahoma" pitchFamily="34" charset="0"/>
              </a:rPr>
              <a:t>2 </a:t>
            </a:r>
            <a:r>
              <a:rPr kumimoji="0" lang="de-DE" sz="2600">
                <a:latin typeface="Tahoma" pitchFamily="34" charset="0"/>
              </a:rPr>
              <a:t>und</a:t>
            </a:r>
            <a:r>
              <a:rPr kumimoji="0" lang="de-DE" sz="2600">
                <a:solidFill>
                  <a:schemeClr val="tx2"/>
                </a:solidFill>
                <a:latin typeface="Tahoma" pitchFamily="34" charset="0"/>
              </a:rPr>
              <a:t> 3 </a:t>
            </a:r>
            <a:r>
              <a:rPr kumimoji="0" lang="de-DE" sz="2600">
                <a:latin typeface="Tahoma" pitchFamily="34" charset="0"/>
              </a:rPr>
              <a:t>dienen zur Ermittlung sensorisch latenter Winkelfehlsichtigkeit (FD II).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3" grpId="0" build="p" autoUpdateAnimBg="0" advAuto="0"/>
      <p:bldP spid="81925" grpId="0" build="p" autoUpdateAnimBg="0"/>
      <p:bldP spid="81926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0" y="0"/>
            <a:ext cx="9144000" cy="1320800"/>
          </a:xfrm>
          <a:prstGeom prst="rect">
            <a:avLst/>
          </a:prstGeom>
          <a:gradFill rotWithShape="0">
            <a:gsLst>
              <a:gs pos="0">
                <a:srgbClr val="003399">
                  <a:gamma/>
                  <a:shade val="46275"/>
                  <a:invGamma/>
                </a:srgbClr>
              </a:gs>
              <a:gs pos="50000">
                <a:srgbClr val="003399"/>
              </a:gs>
              <a:gs pos="100000">
                <a:srgbClr val="003399">
                  <a:gamma/>
                  <a:shade val="46275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110000"/>
              </a:lnSpc>
            </a:pPr>
            <a:endParaRPr kumimoji="0" lang="de-DE">
              <a:latin typeface="Times New Roman" pitchFamily="18" charset="0"/>
            </a:endParaRP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365125" y="6350"/>
            <a:ext cx="8421688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lnSpc>
                <a:spcPct val="110000"/>
              </a:lnSpc>
            </a:pPr>
            <a:r>
              <a:rPr kumimoji="0" lang="de-DE" sz="4000">
                <a:solidFill>
                  <a:srgbClr val="FFFF00"/>
                </a:solidFill>
                <a:latin typeface="Arial Narrow" pitchFamily="34" charset="0"/>
              </a:rPr>
              <a:t>Die MKH-Teste </a:t>
            </a:r>
            <a:endParaRPr kumimoji="0" lang="de-DE" sz="3200">
              <a:solidFill>
                <a:srgbClr val="FFFF00"/>
              </a:solidFill>
              <a:latin typeface="Arial Narrow" pitchFamily="34" charset="0"/>
            </a:endParaRPr>
          </a:p>
        </p:txBody>
      </p:sp>
      <p:sp>
        <p:nvSpPr>
          <p:cNvPr id="98346" name="Rectangle 42"/>
          <p:cNvSpPr>
            <a:spLocks noChangeArrowheads="1"/>
          </p:cNvSpPr>
          <p:nvPr/>
        </p:nvSpPr>
        <p:spPr bwMode="auto">
          <a:xfrm>
            <a:off x="5105400" y="6600825"/>
            <a:ext cx="3908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r"/>
            <a:r>
              <a:rPr lang="de-DE" sz="1400">
                <a:solidFill>
                  <a:srgbClr val="66CCFF"/>
                </a:solidFill>
                <a:latin typeface="Tahoma" pitchFamily="34" charset="0"/>
              </a:rPr>
              <a:t>Dr. Helmut Goersch – Berlin</a:t>
            </a:r>
            <a:endParaRPr lang="de-DE" sz="1400">
              <a:latin typeface="Tahoma" pitchFamily="34" charset="0"/>
            </a:endParaRPr>
          </a:p>
        </p:txBody>
      </p:sp>
      <p:grpSp>
        <p:nvGrpSpPr>
          <p:cNvPr id="98812" name="Group 508"/>
          <p:cNvGrpSpPr>
            <a:grpSpLocks/>
          </p:cNvGrpSpPr>
          <p:nvPr/>
        </p:nvGrpSpPr>
        <p:grpSpPr bwMode="auto">
          <a:xfrm>
            <a:off x="457200" y="1608138"/>
            <a:ext cx="3405188" cy="1439862"/>
            <a:chOff x="288" y="1013"/>
            <a:chExt cx="2145" cy="907"/>
          </a:xfrm>
        </p:grpSpPr>
        <p:sp>
          <p:nvSpPr>
            <p:cNvPr id="98354" name="Text Box 50"/>
            <p:cNvSpPr txBox="1">
              <a:spLocks noChangeArrowheads="1"/>
            </p:cNvSpPr>
            <p:nvPr/>
          </p:nvSpPr>
          <p:spPr bwMode="auto">
            <a:xfrm>
              <a:off x="288" y="1324"/>
              <a:ext cx="96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de-DE" sz="2600">
                  <a:solidFill>
                    <a:schemeClr val="bg2"/>
                  </a:solidFill>
                  <a:latin typeface="Tahoma" pitchFamily="34" charset="0"/>
                </a:rPr>
                <a:t>Testart 1</a:t>
              </a:r>
            </a:p>
          </p:txBody>
        </p:sp>
        <p:grpSp>
          <p:nvGrpSpPr>
            <p:cNvPr id="98640" name="Group 336"/>
            <p:cNvGrpSpPr>
              <a:grpSpLocks/>
            </p:cNvGrpSpPr>
            <p:nvPr/>
          </p:nvGrpSpPr>
          <p:grpSpPr bwMode="auto">
            <a:xfrm>
              <a:off x="1488" y="1013"/>
              <a:ext cx="945" cy="907"/>
              <a:chOff x="1984" y="9922"/>
              <a:chExt cx="2364" cy="2268"/>
            </a:xfrm>
          </p:grpSpPr>
          <p:sp>
            <p:nvSpPr>
              <p:cNvPr id="98641" name="Rectangle 337"/>
              <p:cNvSpPr>
                <a:spLocks noChangeArrowheads="1"/>
              </p:cNvSpPr>
              <p:nvPr/>
            </p:nvSpPr>
            <p:spPr bwMode="auto">
              <a:xfrm>
                <a:off x="1984" y="9922"/>
                <a:ext cx="2364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98642" name="Group 338"/>
              <p:cNvGrpSpPr>
                <a:grpSpLocks noChangeAspect="1"/>
              </p:cNvGrpSpPr>
              <p:nvPr/>
            </p:nvGrpSpPr>
            <p:grpSpPr bwMode="auto">
              <a:xfrm>
                <a:off x="2551" y="10489"/>
                <a:ext cx="1134" cy="1134"/>
                <a:chOff x="1700" y="1415"/>
                <a:chExt cx="3686" cy="3686"/>
              </a:xfrm>
            </p:grpSpPr>
            <p:grpSp>
              <p:nvGrpSpPr>
                <p:cNvPr id="98643" name="Group 339"/>
                <p:cNvGrpSpPr>
                  <a:grpSpLocks noChangeAspect="1"/>
                </p:cNvGrpSpPr>
                <p:nvPr/>
              </p:nvGrpSpPr>
              <p:grpSpPr bwMode="auto">
                <a:xfrm>
                  <a:off x="3400" y="1415"/>
                  <a:ext cx="283" cy="3686"/>
                  <a:chOff x="3117" y="1416"/>
                  <a:chExt cx="283" cy="3686"/>
                </a:xfrm>
              </p:grpSpPr>
              <p:sp>
                <p:nvSpPr>
                  <p:cNvPr id="98644" name="Rectangle 3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117" y="1416"/>
                    <a:ext cx="283" cy="1701"/>
                  </a:xfrm>
                  <a:prstGeom prst="rect">
                    <a:avLst/>
                  </a:prstGeom>
                  <a:solidFill>
                    <a:srgbClr val="B2B2B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645" name="Rectangle 3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117" y="3401"/>
                    <a:ext cx="283" cy="1701"/>
                  </a:xfrm>
                  <a:prstGeom prst="rect">
                    <a:avLst/>
                  </a:prstGeom>
                  <a:solidFill>
                    <a:srgbClr val="B2B2B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98646" name="Group 342"/>
                <p:cNvGrpSpPr>
                  <a:grpSpLocks noChangeAspect="1"/>
                </p:cNvGrpSpPr>
                <p:nvPr/>
              </p:nvGrpSpPr>
              <p:grpSpPr bwMode="auto">
                <a:xfrm rot="-5400000">
                  <a:off x="3401" y="1416"/>
                  <a:ext cx="283" cy="3686"/>
                  <a:chOff x="3117" y="1416"/>
                  <a:chExt cx="283" cy="3686"/>
                </a:xfrm>
              </p:grpSpPr>
              <p:sp>
                <p:nvSpPr>
                  <p:cNvPr id="98647" name="Rectangle 3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117" y="1416"/>
                    <a:ext cx="283" cy="1701"/>
                  </a:xfrm>
                  <a:prstGeom prst="rect">
                    <a:avLst/>
                  </a:prstGeom>
                  <a:solidFill>
                    <a:srgbClr val="B2B2B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648" name="Rectangle 34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117" y="3401"/>
                    <a:ext cx="283" cy="1701"/>
                  </a:xfrm>
                  <a:prstGeom prst="rect">
                    <a:avLst/>
                  </a:prstGeom>
                  <a:solidFill>
                    <a:srgbClr val="B2B2B2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</p:grpSp>
      </p:grpSp>
      <p:grpSp>
        <p:nvGrpSpPr>
          <p:cNvPr id="98823" name="Group 519"/>
          <p:cNvGrpSpPr>
            <a:grpSpLocks/>
          </p:cNvGrpSpPr>
          <p:nvPr/>
        </p:nvGrpSpPr>
        <p:grpSpPr bwMode="auto">
          <a:xfrm>
            <a:off x="457200" y="3276600"/>
            <a:ext cx="7826375" cy="1563688"/>
            <a:chOff x="288" y="2064"/>
            <a:chExt cx="4930" cy="985"/>
          </a:xfrm>
        </p:grpSpPr>
        <p:grpSp>
          <p:nvGrpSpPr>
            <p:cNvPr id="98822" name="Group 518"/>
            <p:cNvGrpSpPr>
              <a:grpSpLocks/>
            </p:cNvGrpSpPr>
            <p:nvPr/>
          </p:nvGrpSpPr>
          <p:grpSpPr bwMode="auto">
            <a:xfrm>
              <a:off x="4272" y="2094"/>
              <a:ext cx="946" cy="907"/>
              <a:chOff x="4272" y="2094"/>
              <a:chExt cx="946" cy="907"/>
            </a:xfrm>
          </p:grpSpPr>
          <p:sp>
            <p:nvSpPr>
              <p:cNvPr id="98650" name="Rectangle 346"/>
              <p:cNvSpPr>
                <a:spLocks noChangeArrowheads="1"/>
              </p:cNvSpPr>
              <p:nvPr/>
            </p:nvSpPr>
            <p:spPr bwMode="auto">
              <a:xfrm>
                <a:off x="4272" y="2094"/>
                <a:ext cx="946" cy="90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98821" name="Group 517"/>
              <p:cNvGrpSpPr>
                <a:grpSpLocks/>
              </p:cNvGrpSpPr>
              <p:nvPr/>
            </p:nvGrpSpPr>
            <p:grpSpPr bwMode="auto">
              <a:xfrm>
                <a:off x="4434" y="2228"/>
                <a:ext cx="620" cy="635"/>
                <a:chOff x="4434" y="2228"/>
                <a:chExt cx="620" cy="635"/>
              </a:xfrm>
            </p:grpSpPr>
            <p:grpSp>
              <p:nvGrpSpPr>
                <p:cNvPr id="98820" name="Group 516"/>
                <p:cNvGrpSpPr>
                  <a:grpSpLocks/>
                </p:cNvGrpSpPr>
                <p:nvPr/>
              </p:nvGrpSpPr>
              <p:grpSpPr bwMode="auto">
                <a:xfrm>
                  <a:off x="4434" y="2228"/>
                  <a:ext cx="620" cy="635"/>
                  <a:chOff x="4434" y="2228"/>
                  <a:chExt cx="620" cy="635"/>
                </a:xfrm>
              </p:grpSpPr>
              <p:grpSp>
                <p:nvGrpSpPr>
                  <p:cNvPr id="98819" name="Group 515"/>
                  <p:cNvGrpSpPr>
                    <a:grpSpLocks/>
                  </p:cNvGrpSpPr>
                  <p:nvPr/>
                </p:nvGrpSpPr>
                <p:grpSpPr bwMode="auto">
                  <a:xfrm>
                    <a:off x="4434" y="2228"/>
                    <a:ext cx="293" cy="635"/>
                    <a:chOff x="4434" y="2228"/>
                    <a:chExt cx="293" cy="635"/>
                  </a:xfrm>
                </p:grpSpPr>
                <p:sp>
                  <p:nvSpPr>
                    <p:cNvPr id="98654" name="Rectangle 3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34" y="2228"/>
                      <a:ext cx="34" cy="635"/>
                    </a:xfrm>
                    <a:prstGeom prst="rect">
                      <a:avLst/>
                    </a:prstGeom>
                    <a:solidFill>
                      <a:srgbClr val="B2B2B2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55" name="Rectangle 35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69" y="2228"/>
                      <a:ext cx="258" cy="34"/>
                    </a:xfrm>
                    <a:prstGeom prst="rect">
                      <a:avLst/>
                    </a:prstGeom>
                    <a:solidFill>
                      <a:srgbClr val="B2B2B2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56" name="Rectangle 35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469" y="2829"/>
                      <a:ext cx="258" cy="34"/>
                    </a:xfrm>
                    <a:prstGeom prst="rect">
                      <a:avLst/>
                    </a:prstGeom>
                    <a:solidFill>
                      <a:srgbClr val="B2B2B2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98818" name="Group 514"/>
                  <p:cNvGrpSpPr>
                    <a:grpSpLocks/>
                  </p:cNvGrpSpPr>
                  <p:nvPr/>
                </p:nvGrpSpPr>
                <p:grpSpPr bwMode="auto">
                  <a:xfrm>
                    <a:off x="4762" y="2228"/>
                    <a:ext cx="292" cy="635"/>
                    <a:chOff x="4766" y="2228"/>
                    <a:chExt cx="292" cy="635"/>
                  </a:xfrm>
                </p:grpSpPr>
                <p:sp>
                  <p:nvSpPr>
                    <p:cNvPr id="98658" name="Rectangle 354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5024" y="2228"/>
                      <a:ext cx="34" cy="635"/>
                    </a:xfrm>
                    <a:prstGeom prst="rect">
                      <a:avLst/>
                    </a:prstGeom>
                    <a:solidFill>
                      <a:srgbClr val="B2B2B2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59" name="Rectangle 355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766" y="2228"/>
                      <a:ext cx="258" cy="34"/>
                    </a:xfrm>
                    <a:prstGeom prst="rect">
                      <a:avLst/>
                    </a:prstGeom>
                    <a:solidFill>
                      <a:srgbClr val="B2B2B2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60" name="Rectangle 356"/>
                    <p:cNvSpPr>
                      <a:spLocks noChangeArrowheads="1"/>
                    </p:cNvSpPr>
                    <p:nvPr/>
                  </p:nvSpPr>
                  <p:spPr bwMode="auto">
                    <a:xfrm flipH="1">
                      <a:off x="4766" y="2829"/>
                      <a:ext cx="258" cy="34"/>
                    </a:xfrm>
                    <a:prstGeom prst="rect">
                      <a:avLst/>
                    </a:prstGeom>
                    <a:solidFill>
                      <a:srgbClr val="B2B2B2"/>
                    </a:solidFill>
                    <a:ln w="9525">
                      <a:noFill/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</p:grpSp>
            <p:sp>
              <p:nvSpPr>
                <p:cNvPr id="98661" name="Oval 357"/>
                <p:cNvSpPr>
                  <a:spLocks noChangeArrowheads="1"/>
                </p:cNvSpPr>
                <p:nvPr/>
              </p:nvSpPr>
              <p:spPr bwMode="auto">
                <a:xfrm>
                  <a:off x="4706" y="2505"/>
                  <a:ext cx="79" cy="80"/>
                </a:xfrm>
                <a:prstGeom prst="ellipse">
                  <a:avLst/>
                </a:prstGeom>
                <a:solidFill>
                  <a:srgbClr val="FFFFFF"/>
                </a:solidFill>
                <a:ln w="571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grpSp>
          <p:nvGrpSpPr>
            <p:cNvPr id="98809" name="Group 505"/>
            <p:cNvGrpSpPr>
              <a:grpSpLocks/>
            </p:cNvGrpSpPr>
            <p:nvPr/>
          </p:nvGrpSpPr>
          <p:grpSpPr bwMode="auto">
            <a:xfrm>
              <a:off x="2866" y="2064"/>
              <a:ext cx="977" cy="985"/>
              <a:chOff x="2866" y="2087"/>
              <a:chExt cx="977" cy="985"/>
            </a:xfrm>
          </p:grpSpPr>
          <p:sp>
            <p:nvSpPr>
              <p:cNvPr id="98742" name="Rectangle 438"/>
              <p:cNvSpPr>
                <a:spLocks noChangeArrowheads="1"/>
              </p:cNvSpPr>
              <p:nvPr/>
            </p:nvSpPr>
            <p:spPr bwMode="auto">
              <a:xfrm>
                <a:off x="2884" y="2129"/>
                <a:ext cx="935" cy="902"/>
              </a:xfrm>
              <a:prstGeom prst="rect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8743" name="Oval 439"/>
              <p:cNvSpPr>
                <a:spLocks noChangeArrowheads="1"/>
              </p:cNvSpPr>
              <p:nvPr/>
            </p:nvSpPr>
            <p:spPr bwMode="auto">
              <a:xfrm>
                <a:off x="2928" y="2152"/>
                <a:ext cx="846" cy="85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98747" name="Group 443"/>
              <p:cNvGrpSpPr>
                <a:grpSpLocks/>
              </p:cNvGrpSpPr>
              <p:nvPr/>
            </p:nvGrpSpPr>
            <p:grpSpPr bwMode="auto">
              <a:xfrm>
                <a:off x="3335" y="2087"/>
                <a:ext cx="34" cy="451"/>
                <a:chOff x="2564" y="1142"/>
                <a:chExt cx="85" cy="1133"/>
              </a:xfrm>
            </p:grpSpPr>
            <p:sp>
              <p:nvSpPr>
                <p:cNvPr id="98748" name="AutoShape 444"/>
                <p:cNvSpPr>
                  <a:spLocks noChangeArrowheads="1"/>
                </p:cNvSpPr>
                <p:nvPr/>
              </p:nvSpPr>
              <p:spPr bwMode="auto">
                <a:xfrm>
                  <a:off x="2567" y="1142"/>
                  <a:ext cx="82" cy="113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B2B2B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49" name="Rectangle 445"/>
                <p:cNvSpPr>
                  <a:spLocks noChangeArrowheads="1"/>
                </p:cNvSpPr>
                <p:nvPr/>
              </p:nvSpPr>
              <p:spPr bwMode="auto">
                <a:xfrm>
                  <a:off x="2564" y="1175"/>
                  <a:ext cx="82" cy="33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98750" name="Group 446"/>
              <p:cNvGrpSpPr>
                <a:grpSpLocks/>
              </p:cNvGrpSpPr>
              <p:nvPr/>
            </p:nvGrpSpPr>
            <p:grpSpPr bwMode="auto">
              <a:xfrm>
                <a:off x="3255" y="2160"/>
                <a:ext cx="193" cy="79"/>
                <a:chOff x="2362" y="1323"/>
                <a:chExt cx="488" cy="199"/>
              </a:xfrm>
            </p:grpSpPr>
            <p:sp>
              <p:nvSpPr>
                <p:cNvPr id="98751" name="Line 447"/>
                <p:cNvSpPr>
                  <a:spLocks noChangeShapeType="1"/>
                </p:cNvSpPr>
                <p:nvPr/>
              </p:nvSpPr>
              <p:spPr bwMode="auto">
                <a:xfrm>
                  <a:off x="2608" y="1323"/>
                  <a:ext cx="0" cy="17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52" name="Line 448"/>
                <p:cNvSpPr>
                  <a:spLocks noChangeShapeType="1"/>
                </p:cNvSpPr>
                <p:nvPr/>
              </p:nvSpPr>
              <p:spPr bwMode="auto">
                <a:xfrm rot="600000">
                  <a:off x="2776" y="1336"/>
                  <a:ext cx="0" cy="17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53" name="Line 449"/>
                <p:cNvSpPr>
                  <a:spLocks noChangeShapeType="1"/>
                </p:cNvSpPr>
                <p:nvPr/>
              </p:nvSpPr>
              <p:spPr bwMode="auto">
                <a:xfrm rot="21000000" flipH="1">
                  <a:off x="2434" y="1335"/>
                  <a:ext cx="0" cy="17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54" name="Line 450"/>
                <p:cNvSpPr>
                  <a:spLocks noChangeShapeType="1"/>
                </p:cNvSpPr>
                <p:nvPr/>
              </p:nvSpPr>
              <p:spPr bwMode="auto">
                <a:xfrm rot="300000" flipH="1">
                  <a:off x="2693" y="1379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55" name="Line 451"/>
                <p:cNvSpPr>
                  <a:spLocks noChangeShapeType="1"/>
                </p:cNvSpPr>
                <p:nvPr/>
              </p:nvSpPr>
              <p:spPr bwMode="auto">
                <a:xfrm rot="-900000">
                  <a:off x="2362" y="1407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56" name="Line 452"/>
                <p:cNvSpPr>
                  <a:spLocks noChangeShapeType="1"/>
                </p:cNvSpPr>
                <p:nvPr/>
              </p:nvSpPr>
              <p:spPr bwMode="auto">
                <a:xfrm rot="21300000">
                  <a:off x="2525" y="1381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57" name="Line 453"/>
                <p:cNvSpPr>
                  <a:spLocks noChangeShapeType="1"/>
                </p:cNvSpPr>
                <p:nvPr/>
              </p:nvSpPr>
              <p:spPr bwMode="auto">
                <a:xfrm rot="900000" flipH="1">
                  <a:off x="2850" y="1409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98759" name="Group 455"/>
              <p:cNvGrpSpPr>
                <a:grpSpLocks/>
              </p:cNvGrpSpPr>
              <p:nvPr/>
            </p:nvGrpSpPr>
            <p:grpSpPr bwMode="auto">
              <a:xfrm flipV="1">
                <a:off x="3335" y="2621"/>
                <a:ext cx="34" cy="451"/>
                <a:chOff x="2564" y="1142"/>
                <a:chExt cx="85" cy="1133"/>
              </a:xfrm>
            </p:grpSpPr>
            <p:sp>
              <p:nvSpPr>
                <p:cNvPr id="98760" name="AutoShape 456"/>
                <p:cNvSpPr>
                  <a:spLocks noChangeArrowheads="1"/>
                </p:cNvSpPr>
                <p:nvPr/>
              </p:nvSpPr>
              <p:spPr bwMode="auto">
                <a:xfrm>
                  <a:off x="2567" y="1142"/>
                  <a:ext cx="82" cy="113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B2B2B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61" name="Rectangle 457"/>
                <p:cNvSpPr>
                  <a:spLocks noChangeArrowheads="1"/>
                </p:cNvSpPr>
                <p:nvPr/>
              </p:nvSpPr>
              <p:spPr bwMode="auto">
                <a:xfrm>
                  <a:off x="2564" y="1175"/>
                  <a:ext cx="82" cy="33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98762" name="Group 458"/>
              <p:cNvGrpSpPr>
                <a:grpSpLocks/>
              </p:cNvGrpSpPr>
              <p:nvPr/>
            </p:nvGrpSpPr>
            <p:grpSpPr bwMode="auto">
              <a:xfrm flipV="1">
                <a:off x="3255" y="2920"/>
                <a:ext cx="193" cy="79"/>
                <a:chOff x="2362" y="1323"/>
                <a:chExt cx="488" cy="199"/>
              </a:xfrm>
            </p:grpSpPr>
            <p:sp>
              <p:nvSpPr>
                <p:cNvPr id="98763" name="Line 459"/>
                <p:cNvSpPr>
                  <a:spLocks noChangeShapeType="1"/>
                </p:cNvSpPr>
                <p:nvPr/>
              </p:nvSpPr>
              <p:spPr bwMode="auto">
                <a:xfrm>
                  <a:off x="2608" y="1323"/>
                  <a:ext cx="0" cy="17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64" name="Line 460"/>
                <p:cNvSpPr>
                  <a:spLocks noChangeShapeType="1"/>
                </p:cNvSpPr>
                <p:nvPr/>
              </p:nvSpPr>
              <p:spPr bwMode="auto">
                <a:xfrm rot="600000">
                  <a:off x="2776" y="1336"/>
                  <a:ext cx="0" cy="17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65" name="Line 461"/>
                <p:cNvSpPr>
                  <a:spLocks noChangeShapeType="1"/>
                </p:cNvSpPr>
                <p:nvPr/>
              </p:nvSpPr>
              <p:spPr bwMode="auto">
                <a:xfrm rot="21000000" flipH="1">
                  <a:off x="2434" y="1335"/>
                  <a:ext cx="0" cy="17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66" name="Line 462"/>
                <p:cNvSpPr>
                  <a:spLocks noChangeShapeType="1"/>
                </p:cNvSpPr>
                <p:nvPr/>
              </p:nvSpPr>
              <p:spPr bwMode="auto">
                <a:xfrm rot="300000" flipH="1">
                  <a:off x="2693" y="1379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67" name="Line 463"/>
                <p:cNvSpPr>
                  <a:spLocks noChangeShapeType="1"/>
                </p:cNvSpPr>
                <p:nvPr/>
              </p:nvSpPr>
              <p:spPr bwMode="auto">
                <a:xfrm rot="-900000">
                  <a:off x="2362" y="1407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68" name="Line 464"/>
                <p:cNvSpPr>
                  <a:spLocks noChangeShapeType="1"/>
                </p:cNvSpPr>
                <p:nvPr/>
              </p:nvSpPr>
              <p:spPr bwMode="auto">
                <a:xfrm rot="21300000">
                  <a:off x="2525" y="1381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69" name="Line 465"/>
                <p:cNvSpPr>
                  <a:spLocks noChangeShapeType="1"/>
                </p:cNvSpPr>
                <p:nvPr/>
              </p:nvSpPr>
              <p:spPr bwMode="auto">
                <a:xfrm rot="900000" flipH="1">
                  <a:off x="2850" y="1409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98772" name="Group 468"/>
              <p:cNvGrpSpPr>
                <a:grpSpLocks/>
              </p:cNvGrpSpPr>
              <p:nvPr/>
            </p:nvGrpSpPr>
            <p:grpSpPr bwMode="auto">
              <a:xfrm rot="-5400000">
                <a:off x="3072" y="2356"/>
                <a:ext cx="34" cy="445"/>
                <a:chOff x="2564" y="1142"/>
                <a:chExt cx="85" cy="1133"/>
              </a:xfrm>
            </p:grpSpPr>
            <p:sp>
              <p:nvSpPr>
                <p:cNvPr id="98773" name="AutoShape 469"/>
                <p:cNvSpPr>
                  <a:spLocks noChangeArrowheads="1"/>
                </p:cNvSpPr>
                <p:nvPr/>
              </p:nvSpPr>
              <p:spPr bwMode="auto">
                <a:xfrm>
                  <a:off x="2567" y="1142"/>
                  <a:ext cx="82" cy="113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B2B2B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74" name="Rectangle 470"/>
                <p:cNvSpPr>
                  <a:spLocks noChangeArrowheads="1"/>
                </p:cNvSpPr>
                <p:nvPr/>
              </p:nvSpPr>
              <p:spPr bwMode="auto">
                <a:xfrm>
                  <a:off x="2564" y="1175"/>
                  <a:ext cx="82" cy="33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98775" name="Group 471"/>
              <p:cNvGrpSpPr>
                <a:grpSpLocks/>
              </p:cNvGrpSpPr>
              <p:nvPr/>
            </p:nvGrpSpPr>
            <p:grpSpPr bwMode="auto">
              <a:xfrm rot="-5400000">
                <a:off x="2878" y="2539"/>
                <a:ext cx="195" cy="78"/>
                <a:chOff x="2362" y="1323"/>
                <a:chExt cx="488" cy="199"/>
              </a:xfrm>
            </p:grpSpPr>
            <p:sp>
              <p:nvSpPr>
                <p:cNvPr id="98776" name="Line 472"/>
                <p:cNvSpPr>
                  <a:spLocks noChangeShapeType="1"/>
                </p:cNvSpPr>
                <p:nvPr/>
              </p:nvSpPr>
              <p:spPr bwMode="auto">
                <a:xfrm>
                  <a:off x="2608" y="1323"/>
                  <a:ext cx="0" cy="17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77" name="Line 473"/>
                <p:cNvSpPr>
                  <a:spLocks noChangeShapeType="1"/>
                </p:cNvSpPr>
                <p:nvPr/>
              </p:nvSpPr>
              <p:spPr bwMode="auto">
                <a:xfrm rot="600000">
                  <a:off x="2776" y="1336"/>
                  <a:ext cx="0" cy="17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78" name="Line 474"/>
                <p:cNvSpPr>
                  <a:spLocks noChangeShapeType="1"/>
                </p:cNvSpPr>
                <p:nvPr/>
              </p:nvSpPr>
              <p:spPr bwMode="auto">
                <a:xfrm rot="21000000" flipH="1">
                  <a:off x="2434" y="1335"/>
                  <a:ext cx="0" cy="17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79" name="Line 475"/>
                <p:cNvSpPr>
                  <a:spLocks noChangeShapeType="1"/>
                </p:cNvSpPr>
                <p:nvPr/>
              </p:nvSpPr>
              <p:spPr bwMode="auto">
                <a:xfrm rot="300000" flipH="1">
                  <a:off x="2693" y="1379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80" name="Line 476"/>
                <p:cNvSpPr>
                  <a:spLocks noChangeShapeType="1"/>
                </p:cNvSpPr>
                <p:nvPr/>
              </p:nvSpPr>
              <p:spPr bwMode="auto">
                <a:xfrm rot="-900000">
                  <a:off x="2362" y="1407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81" name="Line 477"/>
                <p:cNvSpPr>
                  <a:spLocks noChangeShapeType="1"/>
                </p:cNvSpPr>
                <p:nvPr/>
              </p:nvSpPr>
              <p:spPr bwMode="auto">
                <a:xfrm rot="21300000">
                  <a:off x="2525" y="1381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82" name="Line 478"/>
                <p:cNvSpPr>
                  <a:spLocks noChangeShapeType="1"/>
                </p:cNvSpPr>
                <p:nvPr/>
              </p:nvSpPr>
              <p:spPr bwMode="auto">
                <a:xfrm rot="900000" flipH="1">
                  <a:off x="2850" y="1409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98784" name="Group 480"/>
              <p:cNvGrpSpPr>
                <a:grpSpLocks/>
              </p:cNvGrpSpPr>
              <p:nvPr/>
            </p:nvGrpSpPr>
            <p:grpSpPr bwMode="auto">
              <a:xfrm rot="16200000" flipV="1">
                <a:off x="3600" y="2356"/>
                <a:ext cx="34" cy="445"/>
                <a:chOff x="2564" y="1142"/>
                <a:chExt cx="85" cy="1133"/>
              </a:xfrm>
            </p:grpSpPr>
            <p:sp>
              <p:nvSpPr>
                <p:cNvPr id="98785" name="AutoShape 481"/>
                <p:cNvSpPr>
                  <a:spLocks noChangeArrowheads="1"/>
                </p:cNvSpPr>
                <p:nvPr/>
              </p:nvSpPr>
              <p:spPr bwMode="auto">
                <a:xfrm>
                  <a:off x="2567" y="1142"/>
                  <a:ext cx="82" cy="1133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B2B2B2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86" name="Rectangle 482"/>
                <p:cNvSpPr>
                  <a:spLocks noChangeArrowheads="1"/>
                </p:cNvSpPr>
                <p:nvPr/>
              </p:nvSpPr>
              <p:spPr bwMode="auto">
                <a:xfrm>
                  <a:off x="2564" y="1175"/>
                  <a:ext cx="82" cy="33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98787" name="Group 483"/>
              <p:cNvGrpSpPr>
                <a:grpSpLocks/>
              </p:cNvGrpSpPr>
              <p:nvPr/>
            </p:nvGrpSpPr>
            <p:grpSpPr bwMode="auto">
              <a:xfrm rot="16200000" flipV="1">
                <a:off x="3629" y="2539"/>
                <a:ext cx="195" cy="78"/>
                <a:chOff x="2362" y="1323"/>
                <a:chExt cx="488" cy="199"/>
              </a:xfrm>
            </p:grpSpPr>
            <p:sp>
              <p:nvSpPr>
                <p:cNvPr id="98788" name="Line 484"/>
                <p:cNvSpPr>
                  <a:spLocks noChangeShapeType="1"/>
                </p:cNvSpPr>
                <p:nvPr/>
              </p:nvSpPr>
              <p:spPr bwMode="auto">
                <a:xfrm>
                  <a:off x="2608" y="1323"/>
                  <a:ext cx="0" cy="17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89" name="Line 485"/>
                <p:cNvSpPr>
                  <a:spLocks noChangeShapeType="1"/>
                </p:cNvSpPr>
                <p:nvPr/>
              </p:nvSpPr>
              <p:spPr bwMode="auto">
                <a:xfrm rot="600000">
                  <a:off x="2776" y="1336"/>
                  <a:ext cx="0" cy="17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90" name="Line 486"/>
                <p:cNvSpPr>
                  <a:spLocks noChangeShapeType="1"/>
                </p:cNvSpPr>
                <p:nvPr/>
              </p:nvSpPr>
              <p:spPr bwMode="auto">
                <a:xfrm rot="21000000" flipH="1">
                  <a:off x="2434" y="1335"/>
                  <a:ext cx="0" cy="170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91" name="Line 487"/>
                <p:cNvSpPr>
                  <a:spLocks noChangeShapeType="1"/>
                </p:cNvSpPr>
                <p:nvPr/>
              </p:nvSpPr>
              <p:spPr bwMode="auto">
                <a:xfrm rot="300000" flipH="1">
                  <a:off x="2693" y="1379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92" name="Line 488"/>
                <p:cNvSpPr>
                  <a:spLocks noChangeShapeType="1"/>
                </p:cNvSpPr>
                <p:nvPr/>
              </p:nvSpPr>
              <p:spPr bwMode="auto">
                <a:xfrm rot="-900000">
                  <a:off x="2362" y="1407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93" name="Line 489"/>
                <p:cNvSpPr>
                  <a:spLocks noChangeShapeType="1"/>
                </p:cNvSpPr>
                <p:nvPr/>
              </p:nvSpPr>
              <p:spPr bwMode="auto">
                <a:xfrm rot="21300000">
                  <a:off x="2525" y="1381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94" name="Line 490"/>
                <p:cNvSpPr>
                  <a:spLocks noChangeShapeType="1"/>
                </p:cNvSpPr>
                <p:nvPr/>
              </p:nvSpPr>
              <p:spPr bwMode="auto">
                <a:xfrm rot="900000" flipH="1">
                  <a:off x="2850" y="1409"/>
                  <a:ext cx="0" cy="113"/>
                </a:xfrm>
                <a:prstGeom prst="line">
                  <a:avLst/>
                </a:prstGeom>
                <a:noFill/>
                <a:ln w="19050">
                  <a:solidFill>
                    <a:srgbClr val="96969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98795" name="Oval 491"/>
              <p:cNvSpPr>
                <a:spLocks noChangeArrowheads="1"/>
              </p:cNvSpPr>
              <p:nvPr/>
            </p:nvSpPr>
            <p:spPr bwMode="auto">
              <a:xfrm>
                <a:off x="3318" y="2543"/>
                <a:ext cx="67" cy="68"/>
              </a:xfrm>
              <a:prstGeom prst="ellipse">
                <a:avLst/>
              </a:prstGeom>
              <a:solidFill>
                <a:srgbClr val="FFFFFF"/>
              </a:solidFill>
              <a:ln w="349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98796" name="Group 492"/>
              <p:cNvGrpSpPr>
                <a:grpSpLocks/>
              </p:cNvGrpSpPr>
              <p:nvPr/>
            </p:nvGrpSpPr>
            <p:grpSpPr bwMode="auto">
              <a:xfrm>
                <a:off x="2870" y="2560"/>
                <a:ext cx="65" cy="38"/>
                <a:chOff x="4927" y="2270"/>
                <a:chExt cx="166" cy="94"/>
              </a:xfrm>
            </p:grpSpPr>
            <p:sp>
              <p:nvSpPr>
                <p:cNvPr id="98797" name="Rectangle 493"/>
                <p:cNvSpPr>
                  <a:spLocks noChangeArrowheads="1"/>
                </p:cNvSpPr>
                <p:nvPr/>
              </p:nvSpPr>
              <p:spPr bwMode="auto">
                <a:xfrm>
                  <a:off x="4967" y="2270"/>
                  <a:ext cx="126" cy="9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798" name="Line 494"/>
                <p:cNvSpPr>
                  <a:spLocks noChangeShapeType="1"/>
                </p:cNvSpPr>
                <p:nvPr/>
              </p:nvSpPr>
              <p:spPr bwMode="auto">
                <a:xfrm flipH="1">
                  <a:off x="4927" y="2316"/>
                  <a:ext cx="34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grpSp>
            <p:nvGrpSpPr>
              <p:cNvPr id="98799" name="Group 495"/>
              <p:cNvGrpSpPr>
                <a:grpSpLocks/>
              </p:cNvGrpSpPr>
              <p:nvPr/>
            </p:nvGrpSpPr>
            <p:grpSpPr bwMode="auto">
              <a:xfrm flipH="1">
                <a:off x="3778" y="2559"/>
                <a:ext cx="65" cy="37"/>
                <a:chOff x="4927" y="2270"/>
                <a:chExt cx="166" cy="94"/>
              </a:xfrm>
            </p:grpSpPr>
            <p:sp>
              <p:nvSpPr>
                <p:cNvPr id="98800" name="Rectangle 496"/>
                <p:cNvSpPr>
                  <a:spLocks noChangeArrowheads="1"/>
                </p:cNvSpPr>
                <p:nvPr/>
              </p:nvSpPr>
              <p:spPr bwMode="auto">
                <a:xfrm>
                  <a:off x="4967" y="2270"/>
                  <a:ext cx="126" cy="94"/>
                </a:xfrm>
                <a:prstGeom prst="rect">
                  <a:avLst/>
                </a:prstGeom>
                <a:solidFill>
                  <a:srgbClr val="000000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98801" name="Line 497"/>
                <p:cNvSpPr>
                  <a:spLocks noChangeShapeType="1"/>
                </p:cNvSpPr>
                <p:nvPr/>
              </p:nvSpPr>
              <p:spPr bwMode="auto">
                <a:xfrm flipH="1">
                  <a:off x="4927" y="2316"/>
                  <a:ext cx="34" cy="0"/>
                </a:xfrm>
                <a:prstGeom prst="line">
                  <a:avLst/>
                </a:prstGeom>
                <a:noFill/>
                <a:ln w="9525">
                  <a:solidFill>
                    <a:srgbClr val="FFFF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98802" name="Rectangle 498"/>
              <p:cNvSpPr>
                <a:spLocks noChangeArrowheads="1"/>
              </p:cNvSpPr>
              <p:nvPr/>
            </p:nvSpPr>
            <p:spPr bwMode="auto">
              <a:xfrm>
                <a:off x="3331" y="2131"/>
                <a:ext cx="37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8803" name="Rectangle 499"/>
              <p:cNvSpPr>
                <a:spLocks noChangeArrowheads="1"/>
              </p:cNvSpPr>
              <p:nvPr/>
            </p:nvSpPr>
            <p:spPr bwMode="auto">
              <a:xfrm>
                <a:off x="3334" y="3010"/>
                <a:ext cx="37" cy="29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8806" name="Rectangle 502"/>
              <p:cNvSpPr>
                <a:spLocks noChangeArrowheads="1"/>
              </p:cNvSpPr>
              <p:nvPr/>
            </p:nvSpPr>
            <p:spPr bwMode="auto">
              <a:xfrm>
                <a:off x="3304" y="2103"/>
                <a:ext cx="96" cy="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8807" name="Rectangle 503"/>
              <p:cNvSpPr>
                <a:spLocks noChangeArrowheads="1"/>
              </p:cNvSpPr>
              <p:nvPr/>
            </p:nvSpPr>
            <p:spPr bwMode="auto">
              <a:xfrm>
                <a:off x="3304" y="3036"/>
                <a:ext cx="96" cy="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grpSp>
          <p:nvGrpSpPr>
            <p:cNvPr id="98808" name="Group 504"/>
            <p:cNvGrpSpPr>
              <a:grpSpLocks/>
            </p:cNvGrpSpPr>
            <p:nvPr/>
          </p:nvGrpSpPr>
          <p:grpSpPr bwMode="auto">
            <a:xfrm>
              <a:off x="1488" y="2069"/>
              <a:ext cx="940" cy="980"/>
              <a:chOff x="1488" y="2092"/>
              <a:chExt cx="940" cy="980"/>
            </a:xfrm>
          </p:grpSpPr>
          <p:grpSp>
            <p:nvGrpSpPr>
              <p:cNvPr id="98707" name="Group 403"/>
              <p:cNvGrpSpPr>
                <a:grpSpLocks/>
              </p:cNvGrpSpPr>
              <p:nvPr/>
            </p:nvGrpSpPr>
            <p:grpSpPr bwMode="auto">
              <a:xfrm>
                <a:off x="1488" y="2092"/>
                <a:ext cx="940" cy="980"/>
                <a:chOff x="4161" y="3064"/>
                <a:chExt cx="1655" cy="1712"/>
              </a:xfrm>
            </p:grpSpPr>
            <p:grpSp>
              <p:nvGrpSpPr>
                <p:cNvPr id="98708" name="Group 404"/>
                <p:cNvGrpSpPr>
                  <a:grpSpLocks/>
                </p:cNvGrpSpPr>
                <p:nvPr/>
              </p:nvGrpSpPr>
              <p:grpSpPr bwMode="auto">
                <a:xfrm>
                  <a:off x="4161" y="3137"/>
                  <a:ext cx="1655" cy="1568"/>
                  <a:chOff x="1416" y="1248"/>
                  <a:chExt cx="2381" cy="2268"/>
                </a:xfrm>
              </p:grpSpPr>
              <p:sp>
                <p:nvSpPr>
                  <p:cNvPr id="98709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1416" y="1248"/>
                    <a:ext cx="2381" cy="2268"/>
                  </a:xfrm>
                  <a:prstGeom prst="rect">
                    <a:avLst/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710" name="Oval 406"/>
                  <p:cNvSpPr>
                    <a:spLocks noChangeArrowheads="1"/>
                  </p:cNvSpPr>
                  <p:nvPr/>
                </p:nvSpPr>
                <p:spPr bwMode="auto">
                  <a:xfrm>
                    <a:off x="1529" y="1305"/>
                    <a:ext cx="2154" cy="2154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98711" name="Group 407"/>
                <p:cNvGrpSpPr>
                  <a:grpSpLocks/>
                </p:cNvGrpSpPr>
                <p:nvPr/>
              </p:nvGrpSpPr>
              <p:grpSpPr bwMode="auto">
                <a:xfrm>
                  <a:off x="4819" y="3064"/>
                  <a:ext cx="339" cy="1712"/>
                  <a:chOff x="4819" y="3064"/>
                  <a:chExt cx="339" cy="1712"/>
                </a:xfrm>
              </p:grpSpPr>
              <p:grpSp>
                <p:nvGrpSpPr>
                  <p:cNvPr id="98712" name="Group 408"/>
                  <p:cNvGrpSpPr>
                    <a:grpSpLocks/>
                  </p:cNvGrpSpPr>
                  <p:nvPr/>
                </p:nvGrpSpPr>
                <p:grpSpPr bwMode="auto">
                  <a:xfrm>
                    <a:off x="4819" y="3064"/>
                    <a:ext cx="338" cy="783"/>
                    <a:chOff x="2362" y="1142"/>
                    <a:chExt cx="488" cy="1133"/>
                  </a:xfrm>
                </p:grpSpPr>
                <p:grpSp>
                  <p:nvGrpSpPr>
                    <p:cNvPr id="98713" name="Group 40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64" y="1142"/>
                      <a:ext cx="85" cy="1133"/>
                      <a:chOff x="2564" y="1142"/>
                      <a:chExt cx="85" cy="1133"/>
                    </a:xfrm>
                  </p:grpSpPr>
                  <p:sp>
                    <p:nvSpPr>
                      <p:cNvPr id="98714" name="AutoShape 410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7" y="1142"/>
                        <a:ext cx="82" cy="113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B2B2B2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715" name="Rectangle 4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4" y="1175"/>
                        <a:ext cx="82" cy="33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98716" name="Group 41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62" y="1325"/>
                      <a:ext cx="488" cy="199"/>
                      <a:chOff x="2362" y="1323"/>
                      <a:chExt cx="488" cy="199"/>
                    </a:xfrm>
                  </p:grpSpPr>
                  <p:sp>
                    <p:nvSpPr>
                      <p:cNvPr id="98717" name="Line 41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08" y="1323"/>
                        <a:ext cx="0" cy="17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718" name="Line 414"/>
                      <p:cNvSpPr>
                        <a:spLocks noChangeShapeType="1"/>
                      </p:cNvSpPr>
                      <p:nvPr/>
                    </p:nvSpPr>
                    <p:spPr bwMode="auto">
                      <a:xfrm rot="600000">
                        <a:off x="2776" y="1336"/>
                        <a:ext cx="0" cy="17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719" name="Line 415"/>
                      <p:cNvSpPr>
                        <a:spLocks noChangeShapeType="1"/>
                      </p:cNvSpPr>
                      <p:nvPr/>
                    </p:nvSpPr>
                    <p:spPr bwMode="auto">
                      <a:xfrm rot="21000000" flipH="1">
                        <a:off x="2434" y="1335"/>
                        <a:ext cx="0" cy="17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720" name="Line 416"/>
                      <p:cNvSpPr>
                        <a:spLocks noChangeShapeType="1"/>
                      </p:cNvSpPr>
                      <p:nvPr/>
                    </p:nvSpPr>
                    <p:spPr bwMode="auto">
                      <a:xfrm rot="300000" flipH="1">
                        <a:off x="2693" y="1379"/>
                        <a:ext cx="0" cy="11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721" name="Line 417"/>
                      <p:cNvSpPr>
                        <a:spLocks noChangeShapeType="1"/>
                      </p:cNvSpPr>
                      <p:nvPr/>
                    </p:nvSpPr>
                    <p:spPr bwMode="auto">
                      <a:xfrm rot="-900000">
                        <a:off x="2362" y="1407"/>
                        <a:ext cx="0" cy="11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722" name="Line 418"/>
                      <p:cNvSpPr>
                        <a:spLocks noChangeShapeType="1"/>
                      </p:cNvSpPr>
                      <p:nvPr/>
                    </p:nvSpPr>
                    <p:spPr bwMode="auto">
                      <a:xfrm rot="21300000">
                        <a:off x="2525" y="1381"/>
                        <a:ext cx="0" cy="11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723" name="Line 419"/>
                      <p:cNvSpPr>
                        <a:spLocks noChangeShapeType="1"/>
                      </p:cNvSpPr>
                      <p:nvPr/>
                    </p:nvSpPr>
                    <p:spPr bwMode="auto">
                      <a:xfrm rot="900000" flipH="1">
                        <a:off x="2850" y="1409"/>
                        <a:ext cx="0" cy="11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  <p:grpSp>
                <p:nvGrpSpPr>
                  <p:cNvPr id="98724" name="Group 420"/>
                  <p:cNvGrpSpPr>
                    <a:grpSpLocks/>
                  </p:cNvGrpSpPr>
                  <p:nvPr/>
                </p:nvGrpSpPr>
                <p:grpSpPr bwMode="auto">
                  <a:xfrm flipV="1">
                    <a:off x="4820" y="3993"/>
                    <a:ext cx="338" cy="783"/>
                    <a:chOff x="2362" y="1142"/>
                    <a:chExt cx="488" cy="1133"/>
                  </a:xfrm>
                </p:grpSpPr>
                <p:grpSp>
                  <p:nvGrpSpPr>
                    <p:cNvPr id="98725" name="Group 42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564" y="1142"/>
                      <a:ext cx="85" cy="1133"/>
                      <a:chOff x="2564" y="1142"/>
                      <a:chExt cx="85" cy="1133"/>
                    </a:xfrm>
                  </p:grpSpPr>
                  <p:sp>
                    <p:nvSpPr>
                      <p:cNvPr id="98726" name="AutoShape 42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7" y="1142"/>
                        <a:ext cx="82" cy="113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B2B2B2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727" name="Rectangle 42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2564" y="1175"/>
                        <a:ext cx="82" cy="339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noFill/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98728" name="Group 424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362" y="1325"/>
                      <a:ext cx="488" cy="199"/>
                      <a:chOff x="2362" y="1323"/>
                      <a:chExt cx="488" cy="199"/>
                    </a:xfrm>
                  </p:grpSpPr>
                  <p:sp>
                    <p:nvSpPr>
                      <p:cNvPr id="98729" name="Line 4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608" y="1323"/>
                        <a:ext cx="0" cy="17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730" name="Line 426"/>
                      <p:cNvSpPr>
                        <a:spLocks noChangeShapeType="1"/>
                      </p:cNvSpPr>
                      <p:nvPr/>
                    </p:nvSpPr>
                    <p:spPr bwMode="auto">
                      <a:xfrm rot="600000">
                        <a:off x="2776" y="1336"/>
                        <a:ext cx="0" cy="17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731" name="Line 427"/>
                      <p:cNvSpPr>
                        <a:spLocks noChangeShapeType="1"/>
                      </p:cNvSpPr>
                      <p:nvPr/>
                    </p:nvSpPr>
                    <p:spPr bwMode="auto">
                      <a:xfrm rot="21000000" flipH="1">
                        <a:off x="2434" y="1335"/>
                        <a:ext cx="0" cy="170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732" name="Line 428"/>
                      <p:cNvSpPr>
                        <a:spLocks noChangeShapeType="1"/>
                      </p:cNvSpPr>
                      <p:nvPr/>
                    </p:nvSpPr>
                    <p:spPr bwMode="auto">
                      <a:xfrm rot="300000" flipH="1">
                        <a:off x="2693" y="1379"/>
                        <a:ext cx="0" cy="11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733" name="Line 429"/>
                      <p:cNvSpPr>
                        <a:spLocks noChangeShapeType="1"/>
                      </p:cNvSpPr>
                      <p:nvPr/>
                    </p:nvSpPr>
                    <p:spPr bwMode="auto">
                      <a:xfrm rot="-900000">
                        <a:off x="2362" y="1407"/>
                        <a:ext cx="0" cy="11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734" name="Line 430"/>
                      <p:cNvSpPr>
                        <a:spLocks noChangeShapeType="1"/>
                      </p:cNvSpPr>
                      <p:nvPr/>
                    </p:nvSpPr>
                    <p:spPr bwMode="auto">
                      <a:xfrm rot="21300000">
                        <a:off x="2525" y="1381"/>
                        <a:ext cx="0" cy="11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735" name="Line 431"/>
                      <p:cNvSpPr>
                        <a:spLocks noChangeShapeType="1"/>
                      </p:cNvSpPr>
                      <p:nvPr/>
                    </p:nvSpPr>
                    <p:spPr bwMode="auto">
                      <a:xfrm rot="900000" flipH="1">
                        <a:off x="2850" y="1409"/>
                        <a:ext cx="0" cy="113"/>
                      </a:xfrm>
                      <a:prstGeom prst="line">
                        <a:avLst/>
                      </a:prstGeom>
                      <a:noFill/>
                      <a:ln w="19050">
                        <a:solidFill>
                          <a:srgbClr val="969696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  <p:sp>
                <p:nvSpPr>
                  <p:cNvPr id="98736" name="Oval 432"/>
                  <p:cNvSpPr>
                    <a:spLocks noChangeArrowheads="1"/>
                  </p:cNvSpPr>
                  <p:nvPr/>
                </p:nvSpPr>
                <p:spPr bwMode="auto">
                  <a:xfrm>
                    <a:off x="4930" y="3857"/>
                    <a:ext cx="118" cy="117"/>
                  </a:xfrm>
                  <a:prstGeom prst="ellipse">
                    <a:avLst/>
                  </a:prstGeom>
                  <a:solidFill>
                    <a:srgbClr val="FFFFFF"/>
                  </a:solidFill>
                  <a:ln w="349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  <p:sp>
            <p:nvSpPr>
              <p:cNvPr id="98737" name="Rectangle 433"/>
              <p:cNvSpPr>
                <a:spLocks noChangeArrowheads="1"/>
              </p:cNvSpPr>
              <p:nvPr/>
            </p:nvSpPr>
            <p:spPr bwMode="auto">
              <a:xfrm>
                <a:off x="1939" y="2136"/>
                <a:ext cx="36" cy="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8738" name="Rectangle 434"/>
              <p:cNvSpPr>
                <a:spLocks noChangeArrowheads="1"/>
              </p:cNvSpPr>
              <p:nvPr/>
            </p:nvSpPr>
            <p:spPr bwMode="auto">
              <a:xfrm>
                <a:off x="1939" y="3011"/>
                <a:ext cx="36" cy="28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8804" name="Rectangle 500"/>
              <p:cNvSpPr>
                <a:spLocks noChangeArrowheads="1"/>
              </p:cNvSpPr>
              <p:nvPr/>
            </p:nvSpPr>
            <p:spPr bwMode="auto">
              <a:xfrm>
                <a:off x="1910" y="2107"/>
                <a:ext cx="96" cy="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  <p:sp>
            <p:nvSpPr>
              <p:cNvPr id="98805" name="Rectangle 501"/>
              <p:cNvSpPr>
                <a:spLocks noChangeArrowheads="1"/>
              </p:cNvSpPr>
              <p:nvPr/>
            </p:nvSpPr>
            <p:spPr bwMode="auto">
              <a:xfrm>
                <a:off x="1912" y="3036"/>
                <a:ext cx="96" cy="25"/>
              </a:xfrm>
              <a:prstGeom prst="rect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de-DE"/>
              </a:p>
            </p:txBody>
          </p:sp>
        </p:grpSp>
        <p:sp>
          <p:nvSpPr>
            <p:cNvPr id="98810" name="Text Box 506"/>
            <p:cNvSpPr txBox="1">
              <a:spLocks noChangeArrowheads="1"/>
            </p:cNvSpPr>
            <p:nvPr/>
          </p:nvSpPr>
          <p:spPr bwMode="auto">
            <a:xfrm>
              <a:off x="288" y="2405"/>
              <a:ext cx="96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de-DE" sz="2600">
                  <a:solidFill>
                    <a:schemeClr val="bg2"/>
                  </a:solidFill>
                  <a:latin typeface="Tahoma" pitchFamily="34" charset="0"/>
                </a:rPr>
                <a:t>Testart 2</a:t>
              </a:r>
            </a:p>
          </p:txBody>
        </p:sp>
      </p:grpSp>
      <p:grpSp>
        <p:nvGrpSpPr>
          <p:cNvPr id="98814" name="Group 510"/>
          <p:cNvGrpSpPr>
            <a:grpSpLocks/>
          </p:cNvGrpSpPr>
          <p:nvPr/>
        </p:nvGrpSpPr>
        <p:grpSpPr bwMode="auto">
          <a:xfrm>
            <a:off x="457200" y="5068888"/>
            <a:ext cx="7826375" cy="1441450"/>
            <a:chOff x="288" y="3216"/>
            <a:chExt cx="4930" cy="908"/>
          </a:xfrm>
        </p:grpSpPr>
        <p:grpSp>
          <p:nvGrpSpPr>
            <p:cNvPr id="98577" name="Group 273"/>
            <p:cNvGrpSpPr>
              <a:grpSpLocks noChangeAspect="1"/>
            </p:cNvGrpSpPr>
            <p:nvPr/>
          </p:nvGrpSpPr>
          <p:grpSpPr bwMode="auto">
            <a:xfrm>
              <a:off x="4272" y="3216"/>
              <a:ext cx="946" cy="906"/>
              <a:chOff x="1849" y="2681"/>
              <a:chExt cx="1361" cy="1304"/>
            </a:xfrm>
          </p:grpSpPr>
          <p:sp>
            <p:nvSpPr>
              <p:cNvPr id="98578" name="Rectangle 274"/>
              <p:cNvSpPr>
                <a:spLocks noChangeAspect="1" noChangeArrowheads="1"/>
              </p:cNvSpPr>
              <p:nvPr/>
            </p:nvSpPr>
            <p:spPr bwMode="auto">
              <a:xfrm>
                <a:off x="1849" y="2681"/>
                <a:ext cx="1361" cy="130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98579" name="Group 275"/>
              <p:cNvGrpSpPr>
                <a:grpSpLocks noChangeAspect="1"/>
              </p:cNvGrpSpPr>
              <p:nvPr/>
            </p:nvGrpSpPr>
            <p:grpSpPr bwMode="auto">
              <a:xfrm>
                <a:off x="2022" y="2812"/>
                <a:ext cx="1030" cy="1023"/>
                <a:chOff x="1584" y="1527"/>
                <a:chExt cx="1030" cy="1023"/>
              </a:xfrm>
            </p:grpSpPr>
            <p:grpSp>
              <p:nvGrpSpPr>
                <p:cNvPr id="98580" name="Group 276"/>
                <p:cNvGrpSpPr>
                  <a:grpSpLocks noChangeAspect="1"/>
                </p:cNvGrpSpPr>
                <p:nvPr/>
              </p:nvGrpSpPr>
              <p:grpSpPr bwMode="auto">
                <a:xfrm>
                  <a:off x="1586" y="1527"/>
                  <a:ext cx="1018" cy="115"/>
                  <a:chOff x="1586" y="1527"/>
                  <a:chExt cx="1018" cy="115"/>
                </a:xfrm>
              </p:grpSpPr>
              <p:sp>
                <p:nvSpPr>
                  <p:cNvPr id="98581" name="Line 27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085" y="1527"/>
                    <a:ext cx="0" cy="113"/>
                  </a:xfrm>
                  <a:prstGeom prst="line">
                    <a:avLst/>
                  </a:prstGeom>
                  <a:noFill/>
                  <a:ln w="12700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582" name="Line 27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12" y="1527"/>
                    <a:ext cx="0" cy="113"/>
                  </a:xfrm>
                  <a:prstGeom prst="line">
                    <a:avLst/>
                  </a:prstGeom>
                  <a:noFill/>
                  <a:ln w="12700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583" name="Line 27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027" y="1584"/>
                    <a:ext cx="2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584" name="Line 28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139" y="1584"/>
                    <a:ext cx="28" cy="0"/>
                  </a:xfrm>
                  <a:prstGeom prst="line">
                    <a:avLst/>
                  </a:prstGeom>
                  <a:noFill/>
                  <a:ln w="12700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585" name="Line 281"/>
                  <p:cNvSpPr>
                    <a:spLocks noChangeAspect="1" noChangeShapeType="1"/>
                  </p:cNvSpPr>
                  <p:nvPr/>
                </p:nvSpPr>
                <p:spPr bwMode="auto">
                  <a:xfrm rot="5400000">
                    <a:off x="2098" y="1538"/>
                    <a:ext cx="0" cy="91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98586" name="Group 282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586" y="1529"/>
                    <a:ext cx="1018" cy="113"/>
                    <a:chOff x="1586" y="1529"/>
                    <a:chExt cx="1018" cy="113"/>
                  </a:xfrm>
                </p:grpSpPr>
                <p:grpSp>
                  <p:nvGrpSpPr>
                    <p:cNvPr id="98587" name="Group 28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586" y="1529"/>
                      <a:ext cx="113" cy="113"/>
                      <a:chOff x="1586" y="1529"/>
                      <a:chExt cx="113" cy="113"/>
                    </a:xfrm>
                  </p:grpSpPr>
                  <p:sp>
                    <p:nvSpPr>
                      <p:cNvPr id="98588" name="Line 28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643" y="1529"/>
                        <a:ext cx="0" cy="113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589" name="Line 285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rot="5400000">
                        <a:off x="1643" y="1527"/>
                        <a:ext cx="0" cy="113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98590" name="Group 286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813" y="1529"/>
                      <a:ext cx="113" cy="113"/>
                      <a:chOff x="1586" y="1529"/>
                      <a:chExt cx="113" cy="113"/>
                    </a:xfrm>
                  </p:grpSpPr>
                  <p:sp>
                    <p:nvSpPr>
                      <p:cNvPr id="98591" name="Line 287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643" y="1529"/>
                        <a:ext cx="0" cy="113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592" name="Line 288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rot="5400000">
                        <a:off x="1643" y="1527"/>
                        <a:ext cx="0" cy="113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98593" name="Group 289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67" y="1529"/>
                      <a:ext cx="113" cy="113"/>
                      <a:chOff x="1586" y="1529"/>
                      <a:chExt cx="113" cy="113"/>
                    </a:xfrm>
                  </p:grpSpPr>
                  <p:sp>
                    <p:nvSpPr>
                      <p:cNvPr id="98594" name="Line 290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643" y="1529"/>
                        <a:ext cx="0" cy="113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595" name="Line 291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rot="5400000">
                        <a:off x="1643" y="1527"/>
                        <a:ext cx="0" cy="113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98596" name="Group 292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491" y="1529"/>
                      <a:ext cx="113" cy="113"/>
                      <a:chOff x="1586" y="1529"/>
                      <a:chExt cx="113" cy="113"/>
                    </a:xfrm>
                  </p:grpSpPr>
                  <p:sp>
                    <p:nvSpPr>
                      <p:cNvPr id="98597" name="Line 293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>
                        <a:off x="1643" y="1529"/>
                        <a:ext cx="0" cy="113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598" name="Line 294"/>
                      <p:cNvSpPr>
                        <a:spLocks noChangeAspect="1" noChangeShapeType="1"/>
                      </p:cNvSpPr>
                      <p:nvPr/>
                    </p:nvSpPr>
                    <p:spPr bwMode="auto">
                      <a:xfrm rot="5400000">
                        <a:off x="1643" y="1527"/>
                        <a:ext cx="0" cy="113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98599" name="Group 295"/>
                <p:cNvGrpSpPr>
                  <a:grpSpLocks noChangeAspect="1"/>
                </p:cNvGrpSpPr>
                <p:nvPr/>
              </p:nvGrpSpPr>
              <p:grpSpPr bwMode="auto">
                <a:xfrm>
                  <a:off x="1584" y="1756"/>
                  <a:ext cx="1030" cy="114"/>
                  <a:chOff x="1584" y="1756"/>
                  <a:chExt cx="1030" cy="114"/>
                </a:xfrm>
              </p:grpSpPr>
              <p:grpSp>
                <p:nvGrpSpPr>
                  <p:cNvPr id="98600" name="Group 296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584" y="1756"/>
                    <a:ext cx="796" cy="114"/>
                    <a:chOff x="1584" y="1756"/>
                    <a:chExt cx="796" cy="114"/>
                  </a:xfrm>
                </p:grpSpPr>
                <p:sp>
                  <p:nvSpPr>
                    <p:cNvPr id="98601" name="Rectangle 29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584" y="1756"/>
                      <a:ext cx="113" cy="113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02" name="Rectangle 29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813" y="1756"/>
                      <a:ext cx="113" cy="113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03" name="Rectangle 29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040" y="1757"/>
                      <a:ext cx="113" cy="113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04" name="Rectangle 30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67" y="1756"/>
                      <a:ext cx="113" cy="113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98605" name="Group 30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480" y="1756"/>
                    <a:ext cx="134" cy="114"/>
                    <a:chOff x="2478" y="1756"/>
                    <a:chExt cx="134" cy="114"/>
                  </a:xfrm>
                </p:grpSpPr>
                <p:sp>
                  <p:nvSpPr>
                    <p:cNvPr id="98606" name="Rectangle 30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589" y="1756"/>
                      <a:ext cx="23" cy="113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969696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07" name="Rectangle 30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478" y="1757"/>
                      <a:ext cx="23" cy="113"/>
                    </a:xfrm>
                    <a:prstGeom prst="rect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969696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08" name="Line 30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510" y="1756"/>
                      <a:ext cx="7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09" name="Line 30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510" y="1870"/>
                      <a:ext cx="72" cy="0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98610" name="Group 306"/>
                <p:cNvGrpSpPr>
                  <a:grpSpLocks noChangeAspect="1"/>
                </p:cNvGrpSpPr>
                <p:nvPr/>
              </p:nvGrpSpPr>
              <p:grpSpPr bwMode="auto">
                <a:xfrm>
                  <a:off x="1586" y="1986"/>
                  <a:ext cx="1020" cy="108"/>
                  <a:chOff x="1586" y="1982"/>
                  <a:chExt cx="1020" cy="114"/>
                </a:xfrm>
              </p:grpSpPr>
              <p:grpSp>
                <p:nvGrpSpPr>
                  <p:cNvPr id="98611" name="Group 3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586" y="1982"/>
                    <a:ext cx="1020" cy="114"/>
                    <a:chOff x="1586" y="1982"/>
                    <a:chExt cx="1020" cy="114"/>
                  </a:xfrm>
                </p:grpSpPr>
                <p:grpSp>
                  <p:nvGrpSpPr>
                    <p:cNvPr id="98612" name="Group 30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586" y="1982"/>
                      <a:ext cx="1020" cy="114"/>
                      <a:chOff x="1586" y="1982"/>
                      <a:chExt cx="1020" cy="114"/>
                    </a:xfrm>
                  </p:grpSpPr>
                  <p:sp>
                    <p:nvSpPr>
                      <p:cNvPr id="98613" name="AutoShape 309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flipV="1">
                        <a:off x="1586" y="1983"/>
                        <a:ext cx="113" cy="11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614" name="AutoShape 310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flipV="1">
                        <a:off x="1813" y="1983"/>
                        <a:ext cx="113" cy="11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615" name="AutoShape 311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flipV="1">
                        <a:off x="2040" y="1983"/>
                        <a:ext cx="113" cy="11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616" name="AutoShape 31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flipV="1">
                        <a:off x="2493" y="1982"/>
                        <a:ext cx="113" cy="11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98617" name="Group 313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2253" y="1982"/>
                      <a:ext cx="141" cy="113"/>
                      <a:chOff x="2253" y="1982"/>
                      <a:chExt cx="141" cy="113"/>
                    </a:xfrm>
                  </p:grpSpPr>
                  <p:sp>
                    <p:nvSpPr>
                      <p:cNvPr id="98618" name="AutoShape 314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flipV="1">
                        <a:off x="2253" y="1982"/>
                        <a:ext cx="113" cy="11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969696"/>
                      </a:solidFill>
                      <a:ln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  <p:sp>
                    <p:nvSpPr>
                      <p:cNvPr id="98619" name="AutoShape 315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 flipV="1">
                        <a:off x="2281" y="1982"/>
                        <a:ext cx="113" cy="113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969696"/>
                      </a:solidFill>
                      <a:ln w="9525">
                        <a:solidFill>
                          <a:srgbClr val="969696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  <p:sp>
                <p:nvSpPr>
                  <p:cNvPr id="98620" name="AutoShape 316"/>
                  <p:cNvSpPr>
                    <a:spLocks noChangeAspect="1" noChangeArrowheads="1"/>
                  </p:cNvSpPr>
                  <p:nvPr/>
                </p:nvSpPr>
                <p:spPr bwMode="auto">
                  <a:xfrm flipV="1">
                    <a:off x="2276" y="1982"/>
                    <a:ext cx="95" cy="96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98621" name="Group 317"/>
                <p:cNvGrpSpPr>
                  <a:grpSpLocks noChangeAspect="1"/>
                </p:cNvGrpSpPr>
                <p:nvPr/>
              </p:nvGrpSpPr>
              <p:grpSpPr bwMode="auto">
                <a:xfrm>
                  <a:off x="1586" y="2210"/>
                  <a:ext cx="1018" cy="112"/>
                  <a:chOff x="1586" y="2210"/>
                  <a:chExt cx="1018" cy="112"/>
                </a:xfrm>
              </p:grpSpPr>
              <p:grpSp>
                <p:nvGrpSpPr>
                  <p:cNvPr id="98622" name="Group 31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586" y="2210"/>
                    <a:ext cx="1018" cy="112"/>
                    <a:chOff x="1586" y="2210"/>
                    <a:chExt cx="1018" cy="112"/>
                  </a:xfrm>
                </p:grpSpPr>
                <p:sp>
                  <p:nvSpPr>
                    <p:cNvPr id="98623" name="Oval 31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586" y="2210"/>
                      <a:ext cx="111" cy="11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24" name="Oval 32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813" y="2210"/>
                      <a:ext cx="111" cy="11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25" name="Oval 32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267" y="2211"/>
                      <a:ext cx="111" cy="11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26" name="Oval 32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493" y="2210"/>
                      <a:ext cx="111" cy="11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grpSp>
                <p:nvGrpSpPr>
                  <p:cNvPr id="98627" name="Group 32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022" y="2210"/>
                    <a:ext cx="145" cy="112"/>
                    <a:chOff x="2022" y="2210"/>
                    <a:chExt cx="145" cy="112"/>
                  </a:xfrm>
                </p:grpSpPr>
                <p:sp>
                  <p:nvSpPr>
                    <p:cNvPr id="98628" name="Oval 32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056" y="2211"/>
                      <a:ext cx="111" cy="11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29" name="Oval 32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022" y="2211"/>
                      <a:ext cx="111" cy="11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969696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30" name="Oval 32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2040" y="2210"/>
                      <a:ext cx="111" cy="111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</p:grpSp>
            <p:grpSp>
              <p:nvGrpSpPr>
                <p:cNvPr id="98631" name="Group 327"/>
                <p:cNvGrpSpPr>
                  <a:grpSpLocks noChangeAspect="1"/>
                </p:cNvGrpSpPr>
                <p:nvPr/>
              </p:nvGrpSpPr>
              <p:grpSpPr bwMode="auto">
                <a:xfrm>
                  <a:off x="1643" y="2435"/>
                  <a:ext cx="905" cy="115"/>
                  <a:chOff x="1643" y="2435"/>
                  <a:chExt cx="905" cy="115"/>
                </a:xfrm>
              </p:grpSpPr>
              <p:sp>
                <p:nvSpPr>
                  <p:cNvPr id="98632" name="Line 32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881" y="2436"/>
                    <a:ext cx="0" cy="113"/>
                  </a:xfrm>
                  <a:prstGeom prst="line">
                    <a:avLst/>
                  </a:prstGeom>
                  <a:noFill/>
                  <a:ln w="12700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633" name="Line 32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858" y="2435"/>
                    <a:ext cx="0" cy="113"/>
                  </a:xfrm>
                  <a:prstGeom prst="line">
                    <a:avLst/>
                  </a:prstGeom>
                  <a:noFill/>
                  <a:ln w="12700">
                    <a:solidFill>
                      <a:srgbClr val="969696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634" name="Line 33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096" y="2437"/>
                    <a:ext cx="0" cy="113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98635" name="Group 331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643" y="2437"/>
                    <a:ext cx="905" cy="113"/>
                    <a:chOff x="1643" y="2437"/>
                    <a:chExt cx="905" cy="113"/>
                  </a:xfrm>
                </p:grpSpPr>
                <p:sp>
                  <p:nvSpPr>
                    <p:cNvPr id="98636" name="Line 332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643" y="2437"/>
                      <a:ext cx="0" cy="1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37" name="Line 333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1870" y="2437"/>
                      <a:ext cx="0" cy="1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38" name="Line 334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323" y="2437"/>
                      <a:ext cx="0" cy="1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39" name="Line 335"/>
                    <p:cNvSpPr>
                      <a:spLocks noChangeAspect="1" noChangeShapeType="1"/>
                    </p:cNvSpPr>
                    <p:nvPr/>
                  </p:nvSpPr>
                  <p:spPr bwMode="auto">
                    <a:xfrm>
                      <a:off x="2548" y="2437"/>
                      <a:ext cx="0" cy="113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</p:grpSp>
          </p:grpSp>
        </p:grpSp>
        <p:grpSp>
          <p:nvGrpSpPr>
            <p:cNvPr id="98662" name="Group 358"/>
            <p:cNvGrpSpPr>
              <a:grpSpLocks/>
            </p:cNvGrpSpPr>
            <p:nvPr/>
          </p:nvGrpSpPr>
          <p:grpSpPr bwMode="auto">
            <a:xfrm>
              <a:off x="1488" y="3216"/>
              <a:ext cx="946" cy="907"/>
              <a:chOff x="4923" y="10283"/>
              <a:chExt cx="2364" cy="2268"/>
            </a:xfrm>
          </p:grpSpPr>
          <p:sp>
            <p:nvSpPr>
              <p:cNvPr id="98663" name="Rectangle 359"/>
              <p:cNvSpPr>
                <a:spLocks noChangeArrowheads="1"/>
              </p:cNvSpPr>
              <p:nvPr/>
            </p:nvSpPr>
            <p:spPr bwMode="auto">
              <a:xfrm>
                <a:off x="4923" y="10283"/>
                <a:ext cx="2364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98664" name="Group 360"/>
              <p:cNvGrpSpPr>
                <a:grpSpLocks noChangeAspect="1"/>
              </p:cNvGrpSpPr>
              <p:nvPr/>
            </p:nvGrpSpPr>
            <p:grpSpPr bwMode="auto">
              <a:xfrm>
                <a:off x="5757" y="10713"/>
                <a:ext cx="686" cy="1411"/>
                <a:chOff x="1983" y="1416"/>
                <a:chExt cx="2948" cy="6067"/>
              </a:xfrm>
            </p:grpSpPr>
            <p:sp>
              <p:nvSpPr>
                <p:cNvPr id="98665" name="Oval 361"/>
                <p:cNvSpPr>
                  <a:spLocks noChangeAspect="1" noChangeArrowheads="1"/>
                </p:cNvSpPr>
                <p:nvPr/>
              </p:nvSpPr>
              <p:spPr bwMode="auto">
                <a:xfrm>
                  <a:off x="2550" y="3542"/>
                  <a:ext cx="1814" cy="1814"/>
                </a:xfrm>
                <a:prstGeom prst="ellipse">
                  <a:avLst/>
                </a:prstGeom>
                <a:solidFill>
                  <a:srgbClr val="000000"/>
                </a:solidFill>
                <a:ln w="6350">
                  <a:solidFill>
                    <a:srgbClr val="000000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de-DE"/>
                </a:p>
              </p:txBody>
            </p:sp>
            <p:grpSp>
              <p:nvGrpSpPr>
                <p:cNvPr id="98666" name="Group 362"/>
                <p:cNvGrpSpPr>
                  <a:grpSpLocks noChangeAspect="1"/>
                </p:cNvGrpSpPr>
                <p:nvPr/>
              </p:nvGrpSpPr>
              <p:grpSpPr bwMode="auto">
                <a:xfrm>
                  <a:off x="1983" y="5924"/>
                  <a:ext cx="2948" cy="1559"/>
                  <a:chOff x="1983" y="12756"/>
                  <a:chExt cx="2948" cy="1559"/>
                </a:xfrm>
              </p:grpSpPr>
              <p:grpSp>
                <p:nvGrpSpPr>
                  <p:cNvPr id="98667" name="Group 363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83" y="12756"/>
                    <a:ext cx="2948" cy="1559"/>
                    <a:chOff x="1983" y="12756"/>
                    <a:chExt cx="2948" cy="1559"/>
                  </a:xfrm>
                </p:grpSpPr>
                <p:sp>
                  <p:nvSpPr>
                    <p:cNvPr id="98668" name="AutoShape 364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83" y="12756"/>
                      <a:ext cx="1814" cy="1559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B2B2B2"/>
                    </a:solidFill>
                    <a:ln w="6350">
                      <a:solidFill>
                        <a:srgbClr val="B2B2B2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69" name="AutoShape 36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17" y="12756"/>
                      <a:ext cx="1814" cy="1559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B2B2B2"/>
                    </a:solidFill>
                    <a:ln w="6350">
                      <a:solidFill>
                        <a:srgbClr val="B2B2B2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98670" name="AutoShape 36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117" y="13731"/>
                    <a:ext cx="680" cy="58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 w="63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98671" name="Group 367"/>
                <p:cNvGrpSpPr>
                  <a:grpSpLocks noChangeAspect="1"/>
                </p:cNvGrpSpPr>
                <p:nvPr/>
              </p:nvGrpSpPr>
              <p:grpSpPr bwMode="auto">
                <a:xfrm flipV="1">
                  <a:off x="1983" y="1416"/>
                  <a:ext cx="2948" cy="1559"/>
                  <a:chOff x="1983" y="12756"/>
                  <a:chExt cx="2948" cy="1559"/>
                </a:xfrm>
              </p:grpSpPr>
              <p:grpSp>
                <p:nvGrpSpPr>
                  <p:cNvPr id="98672" name="Group 368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83" y="12756"/>
                    <a:ext cx="2948" cy="1559"/>
                    <a:chOff x="1983" y="12756"/>
                    <a:chExt cx="2948" cy="1559"/>
                  </a:xfrm>
                </p:grpSpPr>
                <p:sp>
                  <p:nvSpPr>
                    <p:cNvPr id="98673" name="AutoShape 36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1983" y="12756"/>
                      <a:ext cx="1814" cy="1559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B2B2B2"/>
                    </a:solidFill>
                    <a:ln w="6350">
                      <a:solidFill>
                        <a:srgbClr val="B2B2B2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  <p:sp>
                  <p:nvSpPr>
                    <p:cNvPr id="98674" name="AutoShape 37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3117" y="12756"/>
                      <a:ext cx="1814" cy="1559"/>
                    </a:xfrm>
                    <a:prstGeom prst="triangle">
                      <a:avLst>
                        <a:gd name="adj" fmla="val 50000"/>
                      </a:avLst>
                    </a:prstGeom>
                    <a:solidFill>
                      <a:srgbClr val="B2B2B2"/>
                    </a:solidFill>
                    <a:ln w="6350">
                      <a:solidFill>
                        <a:srgbClr val="B2B2B2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de-DE"/>
                    </a:p>
                  </p:txBody>
                </p:sp>
              </p:grpSp>
              <p:sp>
                <p:nvSpPr>
                  <p:cNvPr id="98675" name="AutoShape 37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3117" y="13731"/>
                    <a:ext cx="680" cy="584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rgbClr val="000000"/>
                  </a:solidFill>
                  <a:ln w="635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</p:grpSp>
        <p:grpSp>
          <p:nvGrpSpPr>
            <p:cNvPr id="98676" name="Group 372"/>
            <p:cNvGrpSpPr>
              <a:grpSpLocks/>
            </p:cNvGrpSpPr>
            <p:nvPr/>
          </p:nvGrpSpPr>
          <p:grpSpPr bwMode="auto">
            <a:xfrm>
              <a:off x="2880" y="3216"/>
              <a:ext cx="946" cy="908"/>
              <a:chOff x="7509" y="11166"/>
              <a:chExt cx="2364" cy="2268"/>
            </a:xfrm>
          </p:grpSpPr>
          <p:sp>
            <p:nvSpPr>
              <p:cNvPr id="98677" name="Rectangle 373"/>
              <p:cNvSpPr>
                <a:spLocks noChangeArrowheads="1"/>
              </p:cNvSpPr>
              <p:nvPr/>
            </p:nvSpPr>
            <p:spPr bwMode="auto">
              <a:xfrm>
                <a:off x="7509" y="11166"/>
                <a:ext cx="2364" cy="226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98678" name="Group 374"/>
              <p:cNvGrpSpPr>
                <a:grpSpLocks noChangeAspect="1"/>
              </p:cNvGrpSpPr>
              <p:nvPr/>
            </p:nvGrpSpPr>
            <p:grpSpPr bwMode="auto">
              <a:xfrm>
                <a:off x="8353" y="11594"/>
                <a:ext cx="686" cy="1413"/>
                <a:chOff x="2064" y="2708"/>
                <a:chExt cx="884" cy="1820"/>
              </a:xfrm>
            </p:grpSpPr>
            <p:grpSp>
              <p:nvGrpSpPr>
                <p:cNvPr id="98679" name="Group 375"/>
                <p:cNvGrpSpPr>
                  <a:grpSpLocks noChangeAspect="1"/>
                </p:cNvGrpSpPr>
                <p:nvPr/>
              </p:nvGrpSpPr>
              <p:grpSpPr bwMode="auto">
                <a:xfrm>
                  <a:off x="2064" y="2708"/>
                  <a:ext cx="884" cy="1820"/>
                  <a:chOff x="1983" y="1416"/>
                  <a:chExt cx="2948" cy="6067"/>
                </a:xfrm>
              </p:grpSpPr>
              <p:sp>
                <p:nvSpPr>
                  <p:cNvPr id="98680" name="Oval 37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890" y="3882"/>
                    <a:ext cx="1134" cy="1134"/>
                  </a:xfrm>
                  <a:prstGeom prst="ellipse">
                    <a:avLst/>
                  </a:prstGeom>
                  <a:solidFill>
                    <a:srgbClr val="000000"/>
                  </a:solidFill>
                  <a:ln w="6350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grpSp>
                <p:nvGrpSpPr>
                  <p:cNvPr id="98681" name="Group 37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983" y="1416"/>
                    <a:ext cx="2948" cy="6067"/>
                    <a:chOff x="1983" y="1416"/>
                    <a:chExt cx="2948" cy="6067"/>
                  </a:xfrm>
                </p:grpSpPr>
                <p:grpSp>
                  <p:nvGrpSpPr>
                    <p:cNvPr id="98682" name="Group 378"/>
                    <p:cNvGrpSpPr>
                      <a:grpSpLocks noChangeAspect="1"/>
                    </p:cNvGrpSpPr>
                    <p:nvPr/>
                  </p:nvGrpSpPr>
                  <p:grpSpPr bwMode="auto">
                    <a:xfrm>
                      <a:off x="1983" y="5924"/>
                      <a:ext cx="2948" cy="1559"/>
                      <a:chOff x="1983" y="12756"/>
                      <a:chExt cx="2948" cy="1559"/>
                    </a:xfrm>
                  </p:grpSpPr>
                  <p:grpSp>
                    <p:nvGrpSpPr>
                      <p:cNvPr id="98683" name="Group 379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1983" y="12756"/>
                        <a:ext cx="2948" cy="1559"/>
                        <a:chOff x="1983" y="12756"/>
                        <a:chExt cx="2948" cy="1559"/>
                      </a:xfrm>
                    </p:grpSpPr>
                    <p:sp>
                      <p:nvSpPr>
                        <p:cNvPr id="98684" name="AutoShape 380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983" y="12756"/>
                          <a:ext cx="1814" cy="1559"/>
                        </a:xfrm>
                        <a:prstGeom prst="triangle">
                          <a:avLst>
                            <a:gd name="adj" fmla="val 50000"/>
                          </a:avLst>
                        </a:prstGeom>
                        <a:solidFill>
                          <a:srgbClr val="B2B2B2"/>
                        </a:solidFill>
                        <a:ln w="6350">
                          <a:solidFill>
                            <a:srgbClr val="B2B2B2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8685" name="AutoShape 381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117" y="12756"/>
                          <a:ext cx="1814" cy="1559"/>
                        </a:xfrm>
                        <a:prstGeom prst="triangle">
                          <a:avLst>
                            <a:gd name="adj" fmla="val 50000"/>
                          </a:avLst>
                        </a:prstGeom>
                        <a:solidFill>
                          <a:srgbClr val="B2B2B2"/>
                        </a:solidFill>
                        <a:ln w="6350">
                          <a:solidFill>
                            <a:srgbClr val="B2B2B2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98686" name="AutoShape 382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117" y="13731"/>
                        <a:ext cx="680" cy="584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  <p:grpSp>
                  <p:nvGrpSpPr>
                    <p:cNvPr id="98687" name="Group 383"/>
                    <p:cNvGrpSpPr>
                      <a:grpSpLocks noChangeAspect="1"/>
                    </p:cNvGrpSpPr>
                    <p:nvPr/>
                  </p:nvGrpSpPr>
                  <p:grpSpPr bwMode="auto">
                    <a:xfrm flipV="1">
                      <a:off x="1983" y="1416"/>
                      <a:ext cx="2948" cy="1559"/>
                      <a:chOff x="1983" y="12756"/>
                      <a:chExt cx="2948" cy="1559"/>
                    </a:xfrm>
                  </p:grpSpPr>
                  <p:grpSp>
                    <p:nvGrpSpPr>
                      <p:cNvPr id="98688" name="Group 384"/>
                      <p:cNvGrpSpPr>
                        <a:grpSpLocks noChangeAspect="1"/>
                      </p:cNvGrpSpPr>
                      <p:nvPr/>
                    </p:nvGrpSpPr>
                    <p:grpSpPr bwMode="auto">
                      <a:xfrm>
                        <a:off x="1983" y="12756"/>
                        <a:ext cx="2948" cy="1559"/>
                        <a:chOff x="1983" y="12756"/>
                        <a:chExt cx="2948" cy="1559"/>
                      </a:xfrm>
                    </p:grpSpPr>
                    <p:sp>
                      <p:nvSpPr>
                        <p:cNvPr id="98689" name="AutoShape 385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1983" y="12756"/>
                          <a:ext cx="1814" cy="1559"/>
                        </a:xfrm>
                        <a:prstGeom prst="triangle">
                          <a:avLst>
                            <a:gd name="adj" fmla="val 50000"/>
                          </a:avLst>
                        </a:prstGeom>
                        <a:solidFill>
                          <a:srgbClr val="B2B2B2"/>
                        </a:solidFill>
                        <a:ln w="6350">
                          <a:solidFill>
                            <a:srgbClr val="B2B2B2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  <p:sp>
                      <p:nvSpPr>
                        <p:cNvPr id="98690" name="AutoShape 386"/>
                        <p:cNvSpPr>
                          <a:spLocks noChangeAspect="1" noChangeArrowheads="1"/>
                        </p:cNvSpPr>
                        <p:nvPr/>
                      </p:nvSpPr>
                      <p:spPr bwMode="auto">
                        <a:xfrm>
                          <a:off x="3117" y="12756"/>
                          <a:ext cx="1814" cy="1559"/>
                        </a:xfrm>
                        <a:prstGeom prst="triangle">
                          <a:avLst>
                            <a:gd name="adj" fmla="val 50000"/>
                          </a:avLst>
                        </a:prstGeom>
                        <a:solidFill>
                          <a:srgbClr val="B2B2B2"/>
                        </a:solidFill>
                        <a:ln w="6350">
                          <a:solidFill>
                            <a:srgbClr val="B2B2B2"/>
                          </a:solidFill>
                          <a:miter lim="800000"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de-DE"/>
                        </a:p>
                      </p:txBody>
                    </p:sp>
                  </p:grpSp>
                  <p:sp>
                    <p:nvSpPr>
                      <p:cNvPr id="98691" name="AutoShape 387"/>
                      <p:cNvSpPr>
                        <a:spLocks noChangeAspect="1" noChangeArrowheads="1"/>
                      </p:cNvSpPr>
                      <p:nvPr/>
                    </p:nvSpPr>
                    <p:spPr bwMode="auto">
                      <a:xfrm>
                        <a:off x="3117" y="13731"/>
                        <a:ext cx="680" cy="584"/>
                      </a:xfrm>
                      <a:prstGeom prst="triangle">
                        <a:avLst>
                          <a:gd name="adj" fmla="val 50000"/>
                        </a:avLst>
                      </a:prstGeom>
                      <a:solidFill>
                        <a:srgbClr val="000000"/>
                      </a:solidFill>
                      <a:ln w="635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de-DE"/>
                      </a:p>
                    </p:txBody>
                  </p:sp>
                </p:grpSp>
              </p:grpSp>
            </p:grpSp>
            <p:grpSp>
              <p:nvGrpSpPr>
                <p:cNvPr id="98692" name="Group 388"/>
                <p:cNvGrpSpPr>
                  <a:grpSpLocks noChangeAspect="1"/>
                </p:cNvGrpSpPr>
                <p:nvPr/>
              </p:nvGrpSpPr>
              <p:grpSpPr bwMode="auto">
                <a:xfrm>
                  <a:off x="2335" y="3235"/>
                  <a:ext cx="341" cy="388"/>
                  <a:chOff x="2335" y="3235"/>
                  <a:chExt cx="341" cy="388"/>
                </a:xfrm>
              </p:grpSpPr>
              <p:sp>
                <p:nvSpPr>
                  <p:cNvPr id="98693" name="Line 38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2335" y="3235"/>
                    <a:ext cx="0" cy="38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694" name="Line 39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2676" y="3235"/>
                    <a:ext cx="0" cy="38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695" name="Line 39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2472" y="3235"/>
                    <a:ext cx="0" cy="38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696" name="Line 39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2540" y="3235"/>
                    <a:ext cx="0" cy="388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697" name="Line 39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2403" y="3235"/>
                    <a:ext cx="0" cy="13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698" name="Line 394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2609" y="3235"/>
                    <a:ext cx="0" cy="13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  <p:grpSp>
              <p:nvGrpSpPr>
                <p:cNvPr id="98699" name="Group 395"/>
                <p:cNvGrpSpPr>
                  <a:grpSpLocks noChangeAspect="1"/>
                </p:cNvGrpSpPr>
                <p:nvPr/>
              </p:nvGrpSpPr>
              <p:grpSpPr bwMode="auto">
                <a:xfrm>
                  <a:off x="2335" y="3612"/>
                  <a:ext cx="341" cy="387"/>
                  <a:chOff x="2335" y="3612"/>
                  <a:chExt cx="341" cy="387"/>
                </a:xfrm>
              </p:grpSpPr>
              <p:sp>
                <p:nvSpPr>
                  <p:cNvPr id="98700" name="Line 39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335" y="3612"/>
                    <a:ext cx="0" cy="38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701" name="Line 39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676" y="3612"/>
                    <a:ext cx="0" cy="38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702" name="Line 39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472" y="3612"/>
                    <a:ext cx="0" cy="38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703" name="Line 39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540" y="3612"/>
                    <a:ext cx="0" cy="387"/>
                  </a:xfrm>
                  <a:prstGeom prst="line">
                    <a:avLst/>
                  </a:prstGeom>
                  <a:noFill/>
                  <a:ln w="1905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704" name="Line 40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403" y="3863"/>
                    <a:ext cx="0" cy="13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  <p:sp>
                <p:nvSpPr>
                  <p:cNvPr id="98705" name="Line 40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609" y="3863"/>
                    <a:ext cx="0" cy="13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de-DE"/>
                  </a:p>
                </p:txBody>
              </p:sp>
            </p:grpSp>
          </p:grpSp>
        </p:grpSp>
        <p:sp>
          <p:nvSpPr>
            <p:cNvPr id="98811" name="Text Box 507"/>
            <p:cNvSpPr txBox="1">
              <a:spLocks noChangeArrowheads="1"/>
            </p:cNvSpPr>
            <p:nvPr/>
          </p:nvSpPr>
          <p:spPr bwMode="auto">
            <a:xfrm>
              <a:off x="288" y="3532"/>
              <a:ext cx="96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kumimoji="0" lang="de-DE" sz="2600">
                  <a:solidFill>
                    <a:schemeClr val="bg2"/>
                  </a:solidFill>
                  <a:latin typeface="Tahoma" pitchFamily="34" charset="0"/>
                </a:rPr>
                <a:t>Testart 3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8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93800"/>
            <a:ext cx="8839200" cy="114300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Die Grundlagen der 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MKH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eß- und 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orrektionsmethodik nach H.-J. </a:t>
            </a:r>
            <a:r>
              <a:rPr kumimoji="0" lang="de-DE" sz="36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kumimoji="0" lang="de-DE" sz="3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aase)</a:t>
            </a:r>
            <a:endParaRPr kumimoji="0" lang="de-DE" sz="3600">
              <a:solidFill>
                <a:schemeClr val="tx2"/>
              </a:solidFill>
            </a:endParaRPr>
          </a:p>
        </p:txBody>
      </p:sp>
      <p:sp>
        <p:nvSpPr>
          <p:cNvPr id="90115" name="Rectangle 3"/>
          <p:cNvSpPr>
            <a:spLocks noChangeArrowheads="1"/>
          </p:cNvSpPr>
          <p:nvPr/>
        </p:nvSpPr>
        <p:spPr bwMode="auto">
          <a:xfrm>
            <a:off x="4254500" y="601663"/>
            <a:ext cx="609600" cy="465137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lnSpc>
                <a:spcPct val="85000"/>
              </a:lnSpc>
              <a:spcAft>
                <a:spcPct val="3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0" lang="de-DE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endParaRPr kumimoji="0" lang="de-DE" sz="400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33400" y="2841625"/>
            <a:ext cx="8153400" cy="2222500"/>
          </a:xfrm>
          <a:noFill/>
          <a:ln/>
        </p:spPr>
        <p:txBody>
          <a:bodyPr lIns="0" tIns="0" rIns="0" bIns="0">
            <a:spAutoFit/>
          </a:bodyPr>
          <a:lstStyle/>
          <a:p>
            <a:pPr>
              <a:spcBef>
                <a:spcPct val="0"/>
              </a:spcBef>
              <a:spcAft>
                <a:spcPct val="30000"/>
              </a:spcAft>
            </a:pPr>
            <a:r>
              <a:rPr kumimoji="0" lang="de-DE" sz="2600">
                <a:solidFill>
                  <a:srgbClr val="9999FF"/>
                </a:solidFill>
                <a:latin typeface="Tahoma" pitchFamily="34" charset="0"/>
              </a:rPr>
              <a:t>Anpassungsstadien des visuellen Systems </a:t>
            </a:r>
            <a:br>
              <a:rPr kumimoji="0" lang="de-DE" sz="2600">
                <a:solidFill>
                  <a:srgbClr val="9999FF"/>
                </a:solidFill>
                <a:latin typeface="Tahoma" pitchFamily="34" charset="0"/>
              </a:rPr>
            </a:br>
            <a:r>
              <a:rPr kumimoji="0" lang="de-DE" sz="2600">
                <a:solidFill>
                  <a:srgbClr val="9999FF"/>
                </a:solidFill>
                <a:latin typeface="Tahoma" pitchFamily="34" charset="0"/>
              </a:rPr>
              <a:t>bei Winkelfehlsichtigkeit</a:t>
            </a:r>
          </a:p>
          <a:p>
            <a:pPr>
              <a:spcBef>
                <a:spcPct val="0"/>
              </a:spcBef>
              <a:spcAft>
                <a:spcPct val="30000"/>
              </a:spcAft>
            </a:pPr>
            <a:r>
              <a:rPr kumimoji="0" lang="de-DE" sz="2600">
                <a:solidFill>
                  <a:srgbClr val="9999FF"/>
                </a:solidFill>
                <a:latin typeface="Tahoma" pitchFamily="34" charset="0"/>
              </a:rPr>
              <a:t>Die drei notwendigen Testarten zur vollständigen Bestimmung von Winkelfehlsichtigkeit</a:t>
            </a:r>
          </a:p>
          <a:p>
            <a:pPr>
              <a:spcBef>
                <a:spcPct val="0"/>
              </a:spcBef>
            </a:pPr>
            <a:r>
              <a:rPr kumimoji="0" lang="de-DE" sz="2600">
                <a:latin typeface="Tahoma" pitchFamily="34" charset="0"/>
              </a:rPr>
              <a:t>Vorteile binokularer Vollkorrektionen</a:t>
            </a:r>
            <a:endParaRPr kumimoji="0" lang="de-DE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860675"/>
            <a:ext cx="8305800" cy="3413125"/>
          </a:xfrm>
          <a:noFill/>
          <a:ln/>
        </p:spPr>
        <p:txBody>
          <a:bodyPr lIns="0" tIns="0" rIns="0" bIns="0">
            <a:spAutoFit/>
          </a:bodyPr>
          <a:lstStyle/>
          <a:p>
            <a:pPr marL="88900" indent="0" defTabSz="565150">
              <a:spcBef>
                <a:spcPct val="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0" lang="de-DE" sz="2600">
                <a:latin typeface="Tahoma" pitchFamily="34" charset="0"/>
              </a:rPr>
              <a:t>Unabhängig von eventuell vorhandenen, </a:t>
            </a:r>
            <a:br>
              <a:rPr kumimoji="0" lang="de-DE" sz="2600">
                <a:latin typeface="Tahoma" pitchFamily="34" charset="0"/>
              </a:rPr>
            </a:br>
            <a:r>
              <a:rPr kumimoji="0" lang="de-DE" sz="2600">
                <a:latin typeface="Tahoma" pitchFamily="34" charset="0"/>
              </a:rPr>
              <a:t>durch Winkelfehlsichtigkeit bedingten </a:t>
            </a:r>
            <a:br>
              <a:rPr kumimoji="0" lang="de-DE" sz="2600">
                <a:latin typeface="Tahoma" pitchFamily="34" charset="0"/>
              </a:rPr>
            </a:br>
            <a:r>
              <a:rPr kumimoji="0" lang="de-DE" sz="2600">
                <a:latin typeface="Tahoma" pitchFamily="34" charset="0"/>
              </a:rPr>
              <a:t>Anstrengungsbeschwerden und Sehstörungen kann Fixationsdisparation nur durch binokulare Vollkorrektion vermieden oder wieder rückgebildet werden.</a:t>
            </a:r>
          </a:p>
          <a:p>
            <a:pPr marL="88900" indent="0" defTabSz="565150">
              <a:spcBef>
                <a:spcPct val="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0" lang="de-DE" sz="2600">
                <a:latin typeface="Tahoma" pitchFamily="34" charset="0"/>
              </a:rPr>
              <a:t>Bei Winkelfehlsichtigkeit </a:t>
            </a:r>
            <a:r>
              <a:rPr kumimoji="0" lang="de-DE" sz="2600">
                <a:solidFill>
                  <a:schemeClr val="hlink"/>
                </a:solidFill>
                <a:latin typeface="Tahoma" pitchFamily="34" charset="0"/>
              </a:rPr>
              <a:t>mit vollständig motorischer Kompensation</a:t>
            </a:r>
            <a:r>
              <a:rPr kumimoji="0" lang="de-DE" sz="2600">
                <a:latin typeface="Tahoma" pitchFamily="34" charset="0"/>
              </a:rPr>
              <a:t> wird durch Vollkorrektion die Entstehung von Fixationsdisparation von vornherein vermieden.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title"/>
          </p:nvPr>
        </p:nvSpPr>
        <p:spPr>
          <a:xfrm>
            <a:off x="365125" y="1411288"/>
            <a:ext cx="8421688" cy="646112"/>
          </a:xfrm>
          <a:noFill/>
          <a:ln/>
        </p:spPr>
        <p:txBody>
          <a:bodyPr/>
          <a:lstStyle/>
          <a:p>
            <a:pPr algn="ctr"/>
            <a:r>
              <a:rPr kumimoji="0" lang="de-D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Vorteile binokularer Vollkorrektionen</a:t>
            </a:r>
            <a:endParaRPr kumimoji="0" lang="de-DE" sz="43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  <p:bldP spid="35845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86020" name="Rectangle 4"/>
          <p:cNvSpPr>
            <a:spLocks noChangeArrowheads="1"/>
          </p:cNvSpPr>
          <p:nvPr/>
        </p:nvSpPr>
        <p:spPr bwMode="auto">
          <a:xfrm>
            <a:off x="533400" y="4951413"/>
            <a:ext cx="8305800" cy="130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marL="88900" defTabSz="565150">
              <a:spcAft>
                <a:spcPct val="3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0" lang="de-DE" sz="2600">
                <a:latin typeface="Tahoma" pitchFamily="34" charset="0"/>
              </a:rPr>
              <a:t>Bei Winkelfehlsichtigkeit </a:t>
            </a:r>
            <a:r>
              <a:rPr kumimoji="0" lang="de-DE" sz="2600">
                <a:solidFill>
                  <a:schemeClr val="hlink"/>
                </a:solidFill>
                <a:latin typeface="Tahoma" pitchFamily="34" charset="0"/>
              </a:rPr>
              <a:t>mit Fixationsdisparation</a:t>
            </a:r>
            <a:r>
              <a:rPr kumimoji="0" lang="de-DE" sz="2600">
                <a:latin typeface="Tahoma" pitchFamily="34" charset="0"/>
              </a:rPr>
              <a:t> </a:t>
            </a:r>
            <a:br>
              <a:rPr kumimoji="0" lang="de-DE" sz="2600">
                <a:latin typeface="Tahoma" pitchFamily="34" charset="0"/>
              </a:rPr>
            </a:br>
            <a:r>
              <a:rPr kumimoji="0" lang="de-DE" sz="2600">
                <a:latin typeface="Tahoma" pitchFamily="34" charset="0"/>
              </a:rPr>
              <a:t>kann durch Vollkorrektion eine bereits vorhandene Fixationsdisparation wieder rückgebildet werden.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title"/>
          </p:nvPr>
        </p:nvSpPr>
        <p:spPr>
          <a:xfrm>
            <a:off x="365125" y="1411288"/>
            <a:ext cx="8421688" cy="646112"/>
          </a:xfrm>
          <a:noFill/>
          <a:ln/>
        </p:spPr>
        <p:txBody>
          <a:bodyPr/>
          <a:lstStyle/>
          <a:p>
            <a:pPr algn="ctr"/>
            <a:r>
              <a:rPr kumimoji="0" lang="de-D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Vorteile binokularer Vollkorrektionen</a:t>
            </a:r>
            <a:endParaRPr kumimoji="0" lang="de-DE" sz="4300"/>
          </a:p>
        </p:txBody>
      </p:sp>
      <p:sp>
        <p:nvSpPr>
          <p:cNvPr id="8602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533400" y="2860675"/>
            <a:ext cx="8305800" cy="2103438"/>
          </a:xfrm>
          <a:noFill/>
          <a:ln/>
        </p:spPr>
        <p:txBody>
          <a:bodyPr lIns="0" tIns="0" rIns="0" bIns="0">
            <a:spAutoFit/>
          </a:bodyPr>
          <a:lstStyle/>
          <a:p>
            <a:pPr marL="88900" indent="0" defTabSz="565150">
              <a:spcBef>
                <a:spcPct val="0"/>
              </a:spcBef>
              <a:spcAft>
                <a:spcPct val="30000"/>
              </a:spcAft>
              <a:buFont typeface="Wingdings" pitchFamily="2" charset="2"/>
              <a:buNone/>
            </a:pPr>
            <a:r>
              <a:rPr kumimoji="0" lang="de-DE" sz="2600">
                <a:solidFill>
                  <a:srgbClr val="9999FF"/>
                </a:solidFill>
                <a:latin typeface="Tahoma" pitchFamily="34" charset="0"/>
              </a:rPr>
              <a:t>Unabhängig von eventuell vorhandenen, </a:t>
            </a:r>
            <a:br>
              <a:rPr kumimoji="0" lang="de-DE" sz="2600">
                <a:solidFill>
                  <a:srgbClr val="9999FF"/>
                </a:solidFill>
                <a:latin typeface="Tahoma" pitchFamily="34" charset="0"/>
              </a:rPr>
            </a:br>
            <a:r>
              <a:rPr kumimoji="0" lang="de-DE" sz="2600">
                <a:solidFill>
                  <a:srgbClr val="9999FF"/>
                </a:solidFill>
                <a:latin typeface="Tahoma" pitchFamily="34" charset="0"/>
              </a:rPr>
              <a:t>durch Winkelfehlsichtigkeit bedingten </a:t>
            </a:r>
            <a:br>
              <a:rPr kumimoji="0" lang="de-DE" sz="2600">
                <a:solidFill>
                  <a:srgbClr val="9999FF"/>
                </a:solidFill>
                <a:latin typeface="Tahoma" pitchFamily="34" charset="0"/>
              </a:rPr>
            </a:br>
            <a:r>
              <a:rPr kumimoji="0" lang="de-DE" sz="2600">
                <a:solidFill>
                  <a:srgbClr val="9999FF"/>
                </a:solidFill>
                <a:latin typeface="Tahoma" pitchFamily="34" charset="0"/>
              </a:rPr>
              <a:t>Anstrengungsbeschwerden und Sehstörungen kann Fixationsdisparation nur durch binokulare Vollkorrektion vermieden oder wieder rückgebildet werden.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6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411288"/>
            <a:ext cx="7467600" cy="646112"/>
          </a:xfrm>
        </p:spPr>
        <p:txBody>
          <a:bodyPr/>
          <a:lstStyle/>
          <a:p>
            <a:pPr algn="ctr"/>
            <a:r>
              <a:rPr kumimoji="0" lang="de-D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Die Unterscheidung von Begriffen</a:t>
            </a:r>
            <a:endParaRPr kumimoji="0" 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2803525"/>
            <a:ext cx="7315200" cy="519113"/>
          </a:xfr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kumimoji="0" lang="de-DE" sz="2800">
                <a:latin typeface="Tahoma" pitchFamily="34" charset="0"/>
              </a:rPr>
              <a:t>Heterophorie und Winkelfehlsichtigkeit</a:t>
            </a: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4254500" y="601663"/>
            <a:ext cx="609600" cy="465137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lnSpc>
                <a:spcPct val="85000"/>
              </a:lnSpc>
              <a:spcAft>
                <a:spcPct val="3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0" lang="de-DE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kumimoji="0" lang="de-DE" sz="4000"/>
          </a:p>
        </p:txBody>
      </p:sp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1028700" y="3519488"/>
            <a:ext cx="731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kumimoji="0" lang="de-DE" sz="2800">
                <a:latin typeface="Tahoma" pitchFamily="34" charset="0"/>
              </a:rPr>
              <a:t>Fixationsdisparation und Mikrostrabismus</a:t>
            </a:r>
            <a:endParaRPr kumimoji="0" lang="de-DE">
              <a:latin typeface="Tahoma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7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autoUpdateAnimBg="0"/>
      <p:bldP spid="2765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/>
          <p:cNvSpPr>
            <a:spLocks noChangeArrowheads="1"/>
          </p:cNvSpPr>
          <p:nvPr/>
        </p:nvSpPr>
        <p:spPr bwMode="auto">
          <a:xfrm>
            <a:off x="0" y="268288"/>
            <a:ext cx="8915400" cy="6589712"/>
          </a:xfrm>
          <a:prstGeom prst="rtTriangl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kumimoji="0" lang="de-DE">
              <a:latin typeface="Times New Roman" pitchFamily="18" charset="0"/>
            </a:endParaRPr>
          </a:p>
        </p:txBody>
      </p:sp>
      <p:grpSp>
        <p:nvGrpSpPr>
          <p:cNvPr id="91139" name="Group 3"/>
          <p:cNvGrpSpPr>
            <a:grpSpLocks/>
          </p:cNvGrpSpPr>
          <p:nvPr/>
        </p:nvGrpSpPr>
        <p:grpSpPr bwMode="auto">
          <a:xfrm>
            <a:off x="3581400" y="176213"/>
            <a:ext cx="1944688" cy="6378575"/>
            <a:chOff x="2267" y="157"/>
            <a:chExt cx="1225" cy="4018"/>
          </a:xfrm>
        </p:grpSpPr>
        <p:sp>
          <p:nvSpPr>
            <p:cNvPr id="91140" name="AutoShape 4"/>
            <p:cNvSpPr>
              <a:spLocks noChangeArrowheads="1"/>
            </p:cNvSpPr>
            <p:nvPr/>
          </p:nvSpPr>
          <p:spPr bwMode="auto">
            <a:xfrm>
              <a:off x="2267" y="157"/>
              <a:ext cx="1224" cy="249"/>
            </a:xfrm>
            <a:prstGeom prst="flowChartAlternateProcess">
              <a:avLst/>
            </a:prstGeom>
            <a:solidFill>
              <a:srgbClr val="000099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de-DE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Motorik</a:t>
              </a:r>
              <a:endParaRPr kumimoji="0" lang="de-DE" sz="2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91141" name="AutoShape 5"/>
            <p:cNvSpPr>
              <a:spLocks noChangeArrowheads="1"/>
            </p:cNvSpPr>
            <p:nvPr/>
          </p:nvSpPr>
          <p:spPr bwMode="auto">
            <a:xfrm>
              <a:off x="2268" y="3903"/>
              <a:ext cx="1224" cy="272"/>
            </a:xfrm>
            <a:prstGeom prst="flowChartAlternateProcess">
              <a:avLst/>
            </a:prstGeom>
            <a:solidFill>
              <a:srgbClr val="000099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de-DE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Sensorik</a:t>
              </a:r>
              <a:endParaRPr kumimoji="0" lang="de-DE" sz="2000">
                <a:solidFill>
                  <a:schemeClr val="tx2"/>
                </a:solidFill>
                <a:latin typeface="Tahoma" pitchFamily="34" charset="0"/>
              </a:endParaRPr>
            </a:p>
          </p:txBody>
        </p:sp>
      </p:grpSp>
      <p:sp>
        <p:nvSpPr>
          <p:cNvPr id="91142" name="AutoShape 6"/>
          <p:cNvSpPr>
            <a:spLocks noChangeArrowheads="1"/>
          </p:cNvSpPr>
          <p:nvPr/>
        </p:nvSpPr>
        <p:spPr bwMode="auto">
          <a:xfrm>
            <a:off x="3586163" y="5419725"/>
            <a:ext cx="1943100" cy="395288"/>
          </a:xfrm>
          <a:prstGeom prst="flowChartProcess">
            <a:avLst/>
          </a:prstGeom>
          <a:solidFill>
            <a:srgbClr val="0000CC"/>
          </a:soli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kumimoji="0" lang="de-DE" sz="2000">
                <a:solidFill>
                  <a:schemeClr val="tx2"/>
                </a:solidFill>
                <a:latin typeface="Tahoma" pitchFamily="34" charset="0"/>
              </a:rPr>
              <a:t>Korrespondenz</a:t>
            </a:r>
          </a:p>
        </p:txBody>
      </p:sp>
      <p:grpSp>
        <p:nvGrpSpPr>
          <p:cNvPr id="91143" name="Group 7"/>
          <p:cNvGrpSpPr>
            <a:grpSpLocks/>
          </p:cNvGrpSpPr>
          <p:nvPr/>
        </p:nvGrpSpPr>
        <p:grpSpPr bwMode="auto">
          <a:xfrm>
            <a:off x="5526088" y="2532063"/>
            <a:ext cx="3317875" cy="4008437"/>
            <a:chOff x="3492" y="1641"/>
            <a:chExt cx="2090" cy="2525"/>
          </a:xfrm>
        </p:grpSpPr>
        <p:sp>
          <p:nvSpPr>
            <p:cNvPr id="91144" name="AutoShape 8"/>
            <p:cNvSpPr>
              <a:spLocks noChangeArrowheads="1"/>
            </p:cNvSpPr>
            <p:nvPr/>
          </p:nvSpPr>
          <p:spPr bwMode="auto">
            <a:xfrm>
              <a:off x="3792" y="3917"/>
              <a:ext cx="861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Nicht ideal</a:t>
              </a:r>
            </a:p>
          </p:txBody>
        </p:sp>
        <p:sp>
          <p:nvSpPr>
            <p:cNvPr id="91145" name="AutoShape 9"/>
            <p:cNvSpPr>
              <a:spLocks noChangeArrowheads="1"/>
            </p:cNvSpPr>
            <p:nvPr/>
          </p:nvSpPr>
          <p:spPr bwMode="auto">
            <a:xfrm>
              <a:off x="4380" y="1641"/>
              <a:ext cx="1202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Fehlstellung</a:t>
              </a:r>
            </a:p>
          </p:txBody>
        </p:sp>
        <p:cxnSp>
          <p:nvCxnSpPr>
            <p:cNvPr id="91146" name="AutoShape 10"/>
            <p:cNvCxnSpPr>
              <a:cxnSpLocks noChangeShapeType="1"/>
              <a:stCxn id="91145" idx="3"/>
              <a:endCxn id="91144" idx="3"/>
            </p:cNvCxnSpPr>
            <p:nvPr/>
          </p:nvCxnSpPr>
          <p:spPr bwMode="auto">
            <a:xfrm flipH="1">
              <a:off x="4653" y="1766"/>
              <a:ext cx="929" cy="2276"/>
            </a:xfrm>
            <a:prstGeom prst="bentConnector3">
              <a:avLst>
                <a:gd name="adj1" fmla="val -15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cxnSp>
          <p:nvCxnSpPr>
            <p:cNvPr id="91147" name="AutoShape 11"/>
            <p:cNvCxnSpPr>
              <a:cxnSpLocks noChangeShapeType="1"/>
              <a:stCxn id="91141" idx="3"/>
              <a:endCxn id="91144" idx="1"/>
            </p:cNvCxnSpPr>
            <p:nvPr/>
          </p:nvCxnSpPr>
          <p:spPr bwMode="auto">
            <a:xfrm>
              <a:off x="3492" y="4039"/>
              <a:ext cx="300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91148" name="Group 12"/>
          <p:cNvGrpSpPr>
            <a:grpSpLocks/>
          </p:cNvGrpSpPr>
          <p:nvPr/>
        </p:nvGrpSpPr>
        <p:grpSpPr bwMode="auto">
          <a:xfrm>
            <a:off x="4945063" y="2927350"/>
            <a:ext cx="2944812" cy="1281113"/>
            <a:chOff x="3126" y="1890"/>
            <a:chExt cx="1855" cy="807"/>
          </a:xfrm>
        </p:grpSpPr>
        <p:sp>
          <p:nvSpPr>
            <p:cNvPr id="91149" name="AutoShape 13"/>
            <p:cNvSpPr>
              <a:spLocks noChangeArrowheads="1"/>
            </p:cNvSpPr>
            <p:nvPr/>
          </p:nvSpPr>
          <p:spPr bwMode="auto">
            <a:xfrm>
              <a:off x="3126" y="2221"/>
              <a:ext cx="680" cy="476"/>
            </a:xfrm>
            <a:prstGeom prst="flowChartAlternateProcess">
              <a:avLst/>
            </a:prstGeom>
            <a:solidFill>
              <a:srgbClr val="000099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de-DE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FD I</a:t>
              </a:r>
              <a:endParaRPr kumimoji="0" lang="de-DE">
                <a:solidFill>
                  <a:schemeClr val="tx2"/>
                </a:solidFill>
                <a:latin typeface="Tahoma" pitchFamily="34" charset="0"/>
              </a:endParaRPr>
            </a:p>
          </p:txBody>
        </p:sp>
        <p:cxnSp>
          <p:nvCxnSpPr>
            <p:cNvPr id="91150" name="AutoShape 14"/>
            <p:cNvCxnSpPr>
              <a:cxnSpLocks noChangeShapeType="1"/>
              <a:stCxn id="91145" idx="2"/>
              <a:endCxn id="91149" idx="0"/>
            </p:cNvCxnSpPr>
            <p:nvPr/>
          </p:nvCxnSpPr>
          <p:spPr bwMode="auto">
            <a:xfrm rot="5400000">
              <a:off x="4058" y="1298"/>
              <a:ext cx="331" cy="1515"/>
            </a:xfrm>
            <a:prstGeom prst="bentConnector3">
              <a:avLst>
                <a:gd name="adj1" fmla="val 4984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91151" name="Group 15"/>
          <p:cNvGrpSpPr>
            <a:grpSpLocks/>
          </p:cNvGrpSpPr>
          <p:nvPr/>
        </p:nvGrpSpPr>
        <p:grpSpPr bwMode="auto">
          <a:xfrm>
            <a:off x="5153025" y="4208463"/>
            <a:ext cx="3059113" cy="1606550"/>
            <a:chOff x="3257" y="2697"/>
            <a:chExt cx="1927" cy="1012"/>
          </a:xfrm>
        </p:grpSpPr>
        <p:sp>
          <p:nvSpPr>
            <p:cNvPr id="91152" name="AutoShape 16"/>
            <p:cNvSpPr>
              <a:spLocks noChangeArrowheads="1"/>
            </p:cNvSpPr>
            <p:nvPr/>
          </p:nvSpPr>
          <p:spPr bwMode="auto">
            <a:xfrm>
              <a:off x="3792" y="3460"/>
              <a:ext cx="861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Nicht ideal</a:t>
              </a:r>
            </a:p>
          </p:txBody>
        </p:sp>
        <p:sp>
          <p:nvSpPr>
            <p:cNvPr id="91153" name="AutoShape 17"/>
            <p:cNvSpPr>
              <a:spLocks noChangeArrowheads="1"/>
            </p:cNvSpPr>
            <p:nvPr/>
          </p:nvSpPr>
          <p:spPr bwMode="auto">
            <a:xfrm>
              <a:off x="3257" y="2941"/>
              <a:ext cx="1927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Disparate Korrespondenz</a:t>
              </a:r>
            </a:p>
          </p:txBody>
        </p:sp>
        <p:cxnSp>
          <p:nvCxnSpPr>
            <p:cNvPr id="91154" name="AutoShape 18"/>
            <p:cNvCxnSpPr>
              <a:cxnSpLocks noChangeShapeType="1"/>
              <a:stCxn id="91142" idx="3"/>
              <a:endCxn id="91152" idx="1"/>
            </p:cNvCxnSpPr>
            <p:nvPr/>
          </p:nvCxnSpPr>
          <p:spPr bwMode="auto">
            <a:xfrm>
              <a:off x="3494" y="3585"/>
              <a:ext cx="29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1155" name="AutoShape 19"/>
            <p:cNvCxnSpPr>
              <a:cxnSpLocks noChangeShapeType="1"/>
              <a:stCxn id="91153" idx="2"/>
              <a:endCxn id="91152" idx="0"/>
            </p:cNvCxnSpPr>
            <p:nvPr/>
          </p:nvCxnSpPr>
          <p:spPr bwMode="auto">
            <a:xfrm>
              <a:off x="4221" y="3190"/>
              <a:ext cx="2" cy="2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1156" name="AutoShape 20"/>
            <p:cNvCxnSpPr>
              <a:cxnSpLocks noChangeShapeType="1"/>
              <a:stCxn id="91177" idx="2"/>
              <a:endCxn id="91153" idx="0"/>
            </p:cNvCxnSpPr>
            <p:nvPr/>
          </p:nvCxnSpPr>
          <p:spPr bwMode="auto">
            <a:xfrm rot="5400000">
              <a:off x="4480" y="2438"/>
              <a:ext cx="244" cy="761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grpSp>
        <p:nvGrpSpPr>
          <p:cNvPr id="91157" name="Group 21"/>
          <p:cNvGrpSpPr>
            <a:grpSpLocks/>
          </p:cNvGrpSpPr>
          <p:nvPr/>
        </p:nvGrpSpPr>
        <p:grpSpPr bwMode="auto">
          <a:xfrm>
            <a:off x="4532313" y="1333500"/>
            <a:ext cx="2155825" cy="1198563"/>
            <a:chOff x="2866" y="886"/>
            <a:chExt cx="1358" cy="755"/>
          </a:xfrm>
        </p:grpSpPr>
        <p:sp>
          <p:nvSpPr>
            <p:cNvPr id="91158" name="AutoShape 22"/>
            <p:cNvSpPr>
              <a:spLocks noChangeArrowheads="1"/>
            </p:cNvSpPr>
            <p:nvPr/>
          </p:nvSpPr>
          <p:spPr bwMode="auto">
            <a:xfrm>
              <a:off x="2866" y="1165"/>
              <a:ext cx="1202" cy="476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Voll motorische</a:t>
              </a:r>
              <a:b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</a:br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Kompensation</a:t>
              </a:r>
            </a:p>
          </p:txBody>
        </p:sp>
        <p:cxnSp>
          <p:nvCxnSpPr>
            <p:cNvPr id="91159" name="AutoShape 23"/>
            <p:cNvCxnSpPr>
              <a:cxnSpLocks noChangeShapeType="1"/>
              <a:stCxn id="91198" idx="2"/>
              <a:endCxn id="91158" idx="0"/>
            </p:cNvCxnSpPr>
            <p:nvPr/>
          </p:nvCxnSpPr>
          <p:spPr bwMode="auto">
            <a:xfrm rot="5400000">
              <a:off x="3706" y="647"/>
              <a:ext cx="279" cy="757"/>
            </a:xfrm>
            <a:prstGeom prst="bentConnector3">
              <a:avLst>
                <a:gd name="adj1" fmla="val 4981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grpSp>
        <p:nvGrpSpPr>
          <p:cNvPr id="91160" name="Group 24"/>
          <p:cNvGrpSpPr>
            <a:grpSpLocks/>
          </p:cNvGrpSpPr>
          <p:nvPr/>
        </p:nvGrpSpPr>
        <p:grpSpPr bwMode="auto">
          <a:xfrm>
            <a:off x="125413" y="2524125"/>
            <a:ext cx="6315075" cy="395288"/>
            <a:chOff x="90" y="1636"/>
            <a:chExt cx="3978" cy="249"/>
          </a:xfrm>
        </p:grpSpPr>
        <p:sp>
          <p:nvSpPr>
            <p:cNvPr id="91161" name="AutoShape 25"/>
            <p:cNvSpPr>
              <a:spLocks noChangeArrowheads="1"/>
            </p:cNvSpPr>
            <p:nvPr/>
          </p:nvSpPr>
          <p:spPr bwMode="auto">
            <a:xfrm>
              <a:off x="2866" y="1636"/>
              <a:ext cx="1202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Orthostellung</a:t>
              </a:r>
            </a:p>
          </p:txBody>
        </p:sp>
        <p:cxnSp>
          <p:nvCxnSpPr>
            <p:cNvPr id="91162" name="AutoShape 26"/>
            <p:cNvCxnSpPr>
              <a:cxnSpLocks noChangeShapeType="1"/>
            </p:cNvCxnSpPr>
            <p:nvPr/>
          </p:nvCxnSpPr>
          <p:spPr bwMode="auto">
            <a:xfrm flipH="1">
              <a:off x="90" y="1761"/>
              <a:ext cx="277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91163" name="Group 27"/>
          <p:cNvGrpSpPr>
            <a:grpSpLocks/>
          </p:cNvGrpSpPr>
          <p:nvPr/>
        </p:nvGrpSpPr>
        <p:grpSpPr bwMode="auto">
          <a:xfrm>
            <a:off x="2419350" y="3452813"/>
            <a:ext cx="2525713" cy="1143000"/>
            <a:chOff x="1535" y="2221"/>
            <a:chExt cx="1591" cy="720"/>
          </a:xfrm>
        </p:grpSpPr>
        <p:sp>
          <p:nvSpPr>
            <p:cNvPr id="91164" name="AutoShape 28"/>
            <p:cNvSpPr>
              <a:spLocks noChangeArrowheads="1"/>
            </p:cNvSpPr>
            <p:nvPr/>
          </p:nvSpPr>
          <p:spPr bwMode="auto">
            <a:xfrm>
              <a:off x="1692" y="2221"/>
              <a:ext cx="816" cy="476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Disparate</a:t>
              </a:r>
              <a:b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</a:br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Fusion</a:t>
              </a:r>
            </a:p>
          </p:txBody>
        </p:sp>
        <p:cxnSp>
          <p:nvCxnSpPr>
            <p:cNvPr id="91165" name="AutoShape 29"/>
            <p:cNvCxnSpPr>
              <a:cxnSpLocks noChangeShapeType="1"/>
              <a:stCxn id="91149" idx="1"/>
              <a:endCxn id="91164" idx="3"/>
            </p:cNvCxnSpPr>
            <p:nvPr/>
          </p:nvCxnSpPr>
          <p:spPr bwMode="auto">
            <a:xfrm flipH="1">
              <a:off x="2508" y="2459"/>
              <a:ext cx="61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1166" name="AutoShape 30"/>
            <p:cNvCxnSpPr>
              <a:cxnSpLocks noChangeShapeType="1"/>
              <a:stCxn id="91164" idx="2"/>
              <a:endCxn id="91169" idx="0"/>
            </p:cNvCxnSpPr>
            <p:nvPr/>
          </p:nvCxnSpPr>
          <p:spPr bwMode="auto">
            <a:xfrm rot="5400000">
              <a:off x="1696" y="2536"/>
              <a:ext cx="244" cy="56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grpSp>
        <p:nvGrpSpPr>
          <p:cNvPr id="91167" name="Group 31"/>
          <p:cNvGrpSpPr>
            <a:grpSpLocks/>
          </p:cNvGrpSpPr>
          <p:nvPr/>
        </p:nvGrpSpPr>
        <p:grpSpPr bwMode="auto">
          <a:xfrm>
            <a:off x="889000" y="4208463"/>
            <a:ext cx="3059113" cy="1606550"/>
            <a:chOff x="571" y="2697"/>
            <a:chExt cx="1927" cy="1012"/>
          </a:xfrm>
        </p:grpSpPr>
        <p:sp>
          <p:nvSpPr>
            <p:cNvPr id="91168" name="AutoShape 32"/>
            <p:cNvSpPr>
              <a:spLocks noChangeArrowheads="1"/>
            </p:cNvSpPr>
            <p:nvPr/>
          </p:nvSpPr>
          <p:spPr bwMode="auto">
            <a:xfrm>
              <a:off x="1104" y="3460"/>
              <a:ext cx="861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Ideal</a:t>
              </a:r>
            </a:p>
          </p:txBody>
        </p:sp>
        <p:sp>
          <p:nvSpPr>
            <p:cNvPr id="91169" name="AutoShape 33"/>
            <p:cNvSpPr>
              <a:spLocks noChangeArrowheads="1"/>
            </p:cNvSpPr>
            <p:nvPr/>
          </p:nvSpPr>
          <p:spPr bwMode="auto">
            <a:xfrm>
              <a:off x="571" y="2941"/>
              <a:ext cx="1927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Bizentrale Korrespondenz</a:t>
              </a:r>
            </a:p>
          </p:txBody>
        </p:sp>
        <p:cxnSp>
          <p:nvCxnSpPr>
            <p:cNvPr id="91170" name="AutoShape 34"/>
            <p:cNvCxnSpPr>
              <a:cxnSpLocks noChangeShapeType="1"/>
              <a:stCxn id="91168" idx="3"/>
              <a:endCxn id="91142" idx="1"/>
            </p:cNvCxnSpPr>
            <p:nvPr/>
          </p:nvCxnSpPr>
          <p:spPr bwMode="auto">
            <a:xfrm>
              <a:off x="1965" y="3585"/>
              <a:ext cx="305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1171" name="AutoShape 35"/>
            <p:cNvCxnSpPr>
              <a:cxnSpLocks noChangeShapeType="1"/>
              <a:stCxn id="91169" idx="2"/>
              <a:endCxn id="91168" idx="0"/>
            </p:cNvCxnSpPr>
            <p:nvPr/>
          </p:nvCxnSpPr>
          <p:spPr bwMode="auto">
            <a:xfrm>
              <a:off x="1535" y="3190"/>
              <a:ext cx="0" cy="27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91172" name="AutoShape 36"/>
            <p:cNvCxnSpPr>
              <a:cxnSpLocks noChangeShapeType="1"/>
              <a:stCxn id="91174" idx="2"/>
              <a:endCxn id="91169" idx="0"/>
            </p:cNvCxnSpPr>
            <p:nvPr/>
          </p:nvCxnSpPr>
          <p:spPr bwMode="auto">
            <a:xfrm rot="16200000" flipH="1">
              <a:off x="1132" y="2537"/>
              <a:ext cx="244" cy="56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cxnSp>
      </p:grpSp>
      <p:grpSp>
        <p:nvGrpSpPr>
          <p:cNvPr id="91173" name="Group 37"/>
          <p:cNvGrpSpPr>
            <a:grpSpLocks/>
          </p:cNvGrpSpPr>
          <p:nvPr/>
        </p:nvGrpSpPr>
        <p:grpSpPr bwMode="auto">
          <a:xfrm>
            <a:off x="125413" y="3452813"/>
            <a:ext cx="2047875" cy="755650"/>
            <a:chOff x="90" y="2221"/>
            <a:chExt cx="1290" cy="476"/>
          </a:xfrm>
        </p:grpSpPr>
        <p:sp>
          <p:nvSpPr>
            <p:cNvPr id="91174" name="AutoShape 38"/>
            <p:cNvSpPr>
              <a:spLocks noChangeArrowheads="1"/>
            </p:cNvSpPr>
            <p:nvPr/>
          </p:nvSpPr>
          <p:spPr bwMode="auto">
            <a:xfrm>
              <a:off x="564" y="2221"/>
              <a:ext cx="816" cy="476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Bizentrale</a:t>
              </a:r>
              <a:b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</a:br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 Fusion</a:t>
              </a:r>
            </a:p>
          </p:txBody>
        </p:sp>
        <p:cxnSp>
          <p:nvCxnSpPr>
            <p:cNvPr id="91175" name="AutoShape 39"/>
            <p:cNvCxnSpPr>
              <a:cxnSpLocks noChangeShapeType="1"/>
            </p:cNvCxnSpPr>
            <p:nvPr/>
          </p:nvCxnSpPr>
          <p:spPr bwMode="auto">
            <a:xfrm flipH="1">
              <a:off x="90" y="2459"/>
              <a:ext cx="468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</p:cxnSp>
      </p:grpSp>
      <p:grpSp>
        <p:nvGrpSpPr>
          <p:cNvPr id="91176" name="Group 40"/>
          <p:cNvGrpSpPr>
            <a:grpSpLocks/>
          </p:cNvGrpSpPr>
          <p:nvPr/>
        </p:nvGrpSpPr>
        <p:grpSpPr bwMode="auto">
          <a:xfrm>
            <a:off x="6064250" y="2927350"/>
            <a:ext cx="2366963" cy="1281113"/>
            <a:chOff x="3831" y="1890"/>
            <a:chExt cx="1491" cy="807"/>
          </a:xfrm>
        </p:grpSpPr>
        <p:sp>
          <p:nvSpPr>
            <p:cNvPr id="91177" name="AutoShape 41"/>
            <p:cNvSpPr>
              <a:spLocks noChangeArrowheads="1"/>
            </p:cNvSpPr>
            <p:nvPr/>
          </p:nvSpPr>
          <p:spPr bwMode="auto">
            <a:xfrm>
              <a:off x="4642" y="2221"/>
              <a:ext cx="680" cy="476"/>
            </a:xfrm>
            <a:prstGeom prst="flowChartAlternateProcess">
              <a:avLst/>
            </a:prstGeom>
            <a:solidFill>
              <a:srgbClr val="000099"/>
            </a:solidFill>
            <a:ln w="12700">
              <a:solidFill>
                <a:schemeClr val="hlink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kumimoji="0" lang="de-DE" b="1"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pitchFamily="34" charset="0"/>
                </a:rPr>
                <a:t>FD II</a:t>
              </a:r>
              <a:endParaRPr kumimoji="0" lang="de-DE">
                <a:solidFill>
                  <a:schemeClr val="tx2"/>
                </a:solidFill>
                <a:latin typeface="Tahoma" pitchFamily="34" charset="0"/>
              </a:endParaRPr>
            </a:p>
          </p:txBody>
        </p:sp>
        <p:cxnSp>
          <p:nvCxnSpPr>
            <p:cNvPr id="91178" name="AutoShape 42"/>
            <p:cNvCxnSpPr>
              <a:cxnSpLocks noChangeShapeType="1"/>
              <a:stCxn id="91145" idx="2"/>
              <a:endCxn id="91177" idx="0"/>
            </p:cNvCxnSpPr>
            <p:nvPr/>
          </p:nvCxnSpPr>
          <p:spPr bwMode="auto">
            <a:xfrm>
              <a:off x="4981" y="1890"/>
              <a:ext cx="1" cy="3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91179" name="Line 43"/>
            <p:cNvSpPr>
              <a:spLocks noChangeShapeType="1"/>
            </p:cNvSpPr>
            <p:nvPr/>
          </p:nvSpPr>
          <p:spPr bwMode="auto">
            <a:xfrm>
              <a:off x="3831" y="2460"/>
              <a:ext cx="793" cy="0"/>
            </a:xfrm>
            <a:prstGeom prst="line">
              <a:avLst/>
            </a:prstGeom>
            <a:noFill/>
            <a:ln w="50800" cmpd="dbl">
              <a:solidFill>
                <a:schemeClr val="hlink"/>
              </a:solidFill>
              <a:prstDash val="sysDot"/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1180" name="Group 44"/>
          <p:cNvGrpSpPr>
            <a:grpSpLocks/>
          </p:cNvGrpSpPr>
          <p:nvPr/>
        </p:nvGrpSpPr>
        <p:grpSpPr bwMode="auto">
          <a:xfrm>
            <a:off x="6469063" y="1333500"/>
            <a:ext cx="2374900" cy="1198563"/>
            <a:chOff x="4086" y="886"/>
            <a:chExt cx="1496" cy="755"/>
          </a:xfrm>
        </p:grpSpPr>
        <p:grpSp>
          <p:nvGrpSpPr>
            <p:cNvPr id="91181" name="Group 45"/>
            <p:cNvGrpSpPr>
              <a:grpSpLocks/>
            </p:cNvGrpSpPr>
            <p:nvPr/>
          </p:nvGrpSpPr>
          <p:grpSpPr bwMode="auto">
            <a:xfrm>
              <a:off x="4224" y="886"/>
              <a:ext cx="1358" cy="755"/>
              <a:chOff x="4224" y="886"/>
              <a:chExt cx="1358" cy="755"/>
            </a:xfrm>
          </p:grpSpPr>
          <p:sp>
            <p:nvSpPr>
              <p:cNvPr id="91182" name="AutoShape 46"/>
              <p:cNvSpPr>
                <a:spLocks noChangeArrowheads="1"/>
              </p:cNvSpPr>
              <p:nvPr/>
            </p:nvSpPr>
            <p:spPr bwMode="auto">
              <a:xfrm>
                <a:off x="4380" y="1165"/>
                <a:ext cx="1202" cy="476"/>
              </a:xfrm>
              <a:prstGeom prst="flowChartProcess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kumimoji="0" lang="de-DE" sz="2000">
                    <a:solidFill>
                      <a:schemeClr val="tx2"/>
                    </a:solidFill>
                    <a:latin typeface="Tahoma" pitchFamily="34" charset="0"/>
                  </a:rPr>
                  <a:t>Fixations-</a:t>
                </a:r>
                <a:br>
                  <a:rPr kumimoji="0" lang="de-DE" sz="2000">
                    <a:solidFill>
                      <a:schemeClr val="tx2"/>
                    </a:solidFill>
                    <a:latin typeface="Tahoma" pitchFamily="34" charset="0"/>
                  </a:rPr>
                </a:br>
                <a:r>
                  <a:rPr kumimoji="0" lang="de-DE" sz="2000">
                    <a:solidFill>
                      <a:schemeClr val="tx2"/>
                    </a:solidFill>
                    <a:latin typeface="Tahoma" pitchFamily="34" charset="0"/>
                  </a:rPr>
                  <a:t>disparation</a:t>
                </a:r>
              </a:p>
            </p:txBody>
          </p:sp>
          <p:cxnSp>
            <p:nvCxnSpPr>
              <p:cNvPr id="91183" name="AutoShape 47"/>
              <p:cNvCxnSpPr>
                <a:cxnSpLocks noChangeShapeType="1"/>
                <a:stCxn id="91198" idx="2"/>
                <a:endCxn id="91182" idx="0"/>
              </p:cNvCxnSpPr>
              <p:nvPr/>
            </p:nvCxnSpPr>
            <p:spPr bwMode="auto">
              <a:xfrm rot="16200000" flipH="1">
                <a:off x="4463" y="647"/>
                <a:ext cx="279" cy="757"/>
              </a:xfrm>
              <a:prstGeom prst="bentConnector3">
                <a:avLst>
                  <a:gd name="adj1" fmla="val 49819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</p:cxnSp>
        </p:grpSp>
        <p:sp>
          <p:nvSpPr>
            <p:cNvPr id="91184" name="Line 48"/>
            <p:cNvSpPr>
              <a:spLocks noChangeShapeType="1"/>
            </p:cNvSpPr>
            <p:nvPr/>
          </p:nvSpPr>
          <p:spPr bwMode="auto">
            <a:xfrm>
              <a:off x="4086" y="1418"/>
              <a:ext cx="282" cy="0"/>
            </a:xfrm>
            <a:prstGeom prst="line">
              <a:avLst/>
            </a:prstGeom>
            <a:noFill/>
            <a:ln w="50800" cmpd="dbl">
              <a:solidFill>
                <a:schemeClr val="hlink"/>
              </a:solidFill>
              <a:prstDash val="sysDot"/>
              <a:round/>
              <a:headEnd/>
              <a:tailEnd type="stealth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</p:grpSp>
      <p:grpSp>
        <p:nvGrpSpPr>
          <p:cNvPr id="91185" name="Group 49"/>
          <p:cNvGrpSpPr>
            <a:grpSpLocks/>
          </p:cNvGrpSpPr>
          <p:nvPr/>
        </p:nvGrpSpPr>
        <p:grpSpPr bwMode="auto">
          <a:xfrm>
            <a:off x="892175" y="176213"/>
            <a:ext cx="3059113" cy="1165225"/>
            <a:chOff x="562" y="111"/>
            <a:chExt cx="1927" cy="734"/>
          </a:xfrm>
        </p:grpSpPr>
        <p:sp>
          <p:nvSpPr>
            <p:cNvPr id="91186" name="AutoShape 50"/>
            <p:cNvSpPr>
              <a:spLocks noChangeArrowheads="1"/>
            </p:cNvSpPr>
            <p:nvPr/>
          </p:nvSpPr>
          <p:spPr bwMode="auto">
            <a:xfrm>
              <a:off x="1093" y="111"/>
              <a:ext cx="861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Ideal</a:t>
              </a:r>
            </a:p>
          </p:txBody>
        </p:sp>
        <p:sp>
          <p:nvSpPr>
            <p:cNvPr id="91187" name="AutoShape 51"/>
            <p:cNvSpPr>
              <a:spLocks noChangeArrowheads="1"/>
            </p:cNvSpPr>
            <p:nvPr/>
          </p:nvSpPr>
          <p:spPr bwMode="auto">
            <a:xfrm>
              <a:off x="562" y="596"/>
              <a:ext cx="1927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Winkel</a:t>
              </a:r>
              <a:r>
                <a:rPr kumimoji="0" lang="de-DE" sz="800">
                  <a:solidFill>
                    <a:schemeClr val="tx2"/>
                  </a:solidFill>
                  <a:latin typeface="Tahoma" pitchFamily="34" charset="0"/>
                </a:rPr>
                <a:t> </a:t>
              </a:r>
              <a:r>
                <a:rPr kumimoji="0" lang="de-DE" sz="2000" b="1">
                  <a:solidFill>
                    <a:schemeClr val="tx2"/>
                  </a:solidFill>
                  <a:latin typeface="Tahoma" pitchFamily="34" charset="0"/>
                </a:rPr>
                <a:t>r</a:t>
              </a:r>
              <a:r>
                <a:rPr kumimoji="0" lang="de-DE" sz="800">
                  <a:solidFill>
                    <a:schemeClr val="tx2"/>
                  </a:solidFill>
                  <a:latin typeface="Tahoma" pitchFamily="34" charset="0"/>
                </a:rPr>
                <a:t> </a:t>
              </a:r>
              <a:r>
                <a:rPr kumimoji="0" lang="de-DE" sz="2000" b="1">
                  <a:solidFill>
                    <a:schemeClr val="tx2"/>
                  </a:solidFill>
                  <a:latin typeface="Tahoma" pitchFamily="34" charset="0"/>
                </a:rPr>
                <a:t>e</a:t>
              </a:r>
              <a:r>
                <a:rPr kumimoji="0" lang="de-DE" sz="800">
                  <a:solidFill>
                    <a:schemeClr val="tx2"/>
                  </a:solidFill>
                  <a:latin typeface="Tahoma" pitchFamily="34" charset="0"/>
                </a:rPr>
                <a:t> </a:t>
              </a:r>
              <a:r>
                <a:rPr kumimoji="0" lang="de-DE" sz="2000" b="1">
                  <a:solidFill>
                    <a:schemeClr val="tx2"/>
                  </a:solidFill>
                  <a:latin typeface="Tahoma" pitchFamily="34" charset="0"/>
                </a:rPr>
                <a:t>c</a:t>
              </a:r>
              <a:r>
                <a:rPr kumimoji="0" lang="de-DE" sz="800">
                  <a:solidFill>
                    <a:schemeClr val="tx2"/>
                  </a:solidFill>
                  <a:latin typeface="Tahoma" pitchFamily="34" charset="0"/>
                </a:rPr>
                <a:t> </a:t>
              </a:r>
              <a:r>
                <a:rPr kumimoji="0" lang="de-DE" sz="2000" b="1">
                  <a:solidFill>
                    <a:schemeClr val="tx2"/>
                  </a:solidFill>
                  <a:latin typeface="Tahoma" pitchFamily="34" charset="0"/>
                </a:rPr>
                <a:t>h</a:t>
              </a:r>
              <a:r>
                <a:rPr kumimoji="0" lang="de-DE" sz="800">
                  <a:solidFill>
                    <a:schemeClr val="tx2"/>
                  </a:solidFill>
                  <a:latin typeface="Tahoma" pitchFamily="34" charset="0"/>
                </a:rPr>
                <a:t> </a:t>
              </a:r>
              <a:r>
                <a:rPr kumimoji="0" lang="de-DE" sz="2000" b="1">
                  <a:solidFill>
                    <a:schemeClr val="tx2"/>
                  </a:solidFill>
                  <a:latin typeface="Tahoma" pitchFamily="34" charset="0"/>
                </a:rPr>
                <a:t>t</a:t>
              </a:r>
              <a:r>
                <a:rPr kumimoji="0" lang="de-DE" sz="1000">
                  <a:solidFill>
                    <a:schemeClr val="tx2"/>
                  </a:solidFill>
                  <a:latin typeface="Tahoma" pitchFamily="34" charset="0"/>
                </a:rPr>
                <a:t> </a:t>
              </a:r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sichtigkeit</a:t>
              </a:r>
            </a:p>
          </p:txBody>
        </p:sp>
        <p:cxnSp>
          <p:nvCxnSpPr>
            <p:cNvPr id="91188" name="AutoShape 52"/>
            <p:cNvCxnSpPr>
              <a:cxnSpLocks noChangeShapeType="1"/>
              <a:stCxn id="91186" idx="3"/>
            </p:cNvCxnSpPr>
            <p:nvPr/>
          </p:nvCxnSpPr>
          <p:spPr bwMode="auto">
            <a:xfrm>
              <a:off x="1954" y="236"/>
              <a:ext cx="30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1189" name="AutoShape 53"/>
            <p:cNvCxnSpPr>
              <a:cxnSpLocks noChangeShapeType="1"/>
              <a:stCxn id="91186" idx="2"/>
              <a:endCxn id="91187" idx="0"/>
            </p:cNvCxnSpPr>
            <p:nvPr/>
          </p:nvCxnSpPr>
          <p:spPr bwMode="auto">
            <a:xfrm>
              <a:off x="1524" y="360"/>
              <a:ext cx="2" cy="23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91190" name="Group 54"/>
          <p:cNvGrpSpPr>
            <a:grpSpLocks/>
          </p:cNvGrpSpPr>
          <p:nvPr/>
        </p:nvGrpSpPr>
        <p:grpSpPr bwMode="auto">
          <a:xfrm>
            <a:off x="1735138" y="1341438"/>
            <a:ext cx="1847850" cy="5199062"/>
            <a:chOff x="1093" y="845"/>
            <a:chExt cx="1164" cy="3275"/>
          </a:xfrm>
        </p:grpSpPr>
        <p:sp>
          <p:nvSpPr>
            <p:cNvPr id="91191" name="AutoShape 55"/>
            <p:cNvSpPr>
              <a:spLocks noChangeArrowheads="1"/>
            </p:cNvSpPr>
            <p:nvPr/>
          </p:nvSpPr>
          <p:spPr bwMode="auto">
            <a:xfrm>
              <a:off x="1093" y="3871"/>
              <a:ext cx="861" cy="249"/>
            </a:xfrm>
            <a:prstGeom prst="flowChartProcess">
              <a:avLst/>
            </a:prstGeom>
            <a:solidFill>
              <a:srgbClr val="0000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tx2"/>
                  </a:solidFill>
                  <a:latin typeface="Tahoma" pitchFamily="34" charset="0"/>
                </a:rPr>
                <a:t>Ideal</a:t>
              </a:r>
            </a:p>
          </p:txBody>
        </p:sp>
        <p:cxnSp>
          <p:nvCxnSpPr>
            <p:cNvPr id="91192" name="AutoShape 56"/>
            <p:cNvCxnSpPr>
              <a:cxnSpLocks noChangeShapeType="1"/>
              <a:stCxn id="91191" idx="3"/>
            </p:cNvCxnSpPr>
            <p:nvPr/>
          </p:nvCxnSpPr>
          <p:spPr bwMode="auto">
            <a:xfrm flipV="1">
              <a:off x="1954" y="3993"/>
              <a:ext cx="303" cy="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91193" name="AutoShape 57"/>
            <p:cNvCxnSpPr>
              <a:cxnSpLocks noChangeShapeType="1"/>
              <a:stCxn id="91187" idx="2"/>
              <a:endCxn id="91191" idx="1"/>
            </p:cNvCxnSpPr>
            <p:nvPr/>
          </p:nvCxnSpPr>
          <p:spPr bwMode="auto">
            <a:xfrm rot="5400000">
              <a:off x="-266" y="2204"/>
              <a:ext cx="3151" cy="433"/>
            </a:xfrm>
            <a:prstGeom prst="bentConnector4">
              <a:avLst>
                <a:gd name="adj1" fmla="val 5042"/>
                <a:gd name="adj2" fmla="val 33440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</p:grpSp>
      <p:sp>
        <p:nvSpPr>
          <p:cNvPr id="91194" name="Rectangle 58"/>
          <p:cNvSpPr>
            <a:spLocks noChangeArrowheads="1"/>
          </p:cNvSpPr>
          <p:nvPr/>
        </p:nvSpPr>
        <p:spPr bwMode="auto">
          <a:xfrm>
            <a:off x="5105400" y="6553200"/>
            <a:ext cx="3908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r"/>
            <a:r>
              <a:rPr lang="de-DE" sz="1400">
                <a:solidFill>
                  <a:srgbClr val="66CCFF"/>
                </a:solidFill>
                <a:latin typeface="Tahoma" pitchFamily="34" charset="0"/>
              </a:rPr>
              <a:t>Dr. Helmut Goersch – Berlin</a:t>
            </a:r>
            <a:endParaRPr lang="de-DE" sz="1400">
              <a:latin typeface="Tahoma" pitchFamily="34" charset="0"/>
            </a:endParaRPr>
          </a:p>
        </p:txBody>
      </p:sp>
      <p:grpSp>
        <p:nvGrpSpPr>
          <p:cNvPr id="91195" name="Group 59"/>
          <p:cNvGrpSpPr>
            <a:grpSpLocks/>
          </p:cNvGrpSpPr>
          <p:nvPr/>
        </p:nvGrpSpPr>
        <p:grpSpPr bwMode="auto">
          <a:xfrm>
            <a:off x="5156200" y="176213"/>
            <a:ext cx="3059113" cy="1157287"/>
            <a:chOff x="3248" y="111"/>
            <a:chExt cx="1927" cy="729"/>
          </a:xfrm>
        </p:grpSpPr>
        <p:grpSp>
          <p:nvGrpSpPr>
            <p:cNvPr id="91196" name="Group 60"/>
            <p:cNvGrpSpPr>
              <a:grpSpLocks/>
            </p:cNvGrpSpPr>
            <p:nvPr/>
          </p:nvGrpSpPr>
          <p:grpSpPr bwMode="auto">
            <a:xfrm>
              <a:off x="3248" y="111"/>
              <a:ext cx="1927" cy="729"/>
              <a:chOff x="3248" y="111"/>
              <a:chExt cx="1927" cy="729"/>
            </a:xfrm>
          </p:grpSpPr>
          <p:sp>
            <p:nvSpPr>
              <p:cNvPr id="91197" name="AutoShape 61"/>
              <p:cNvSpPr>
                <a:spLocks noChangeArrowheads="1"/>
              </p:cNvSpPr>
              <p:nvPr/>
            </p:nvSpPr>
            <p:spPr bwMode="auto">
              <a:xfrm>
                <a:off x="3775" y="111"/>
                <a:ext cx="861" cy="249"/>
              </a:xfrm>
              <a:prstGeom prst="flowChartProcess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kumimoji="0" lang="de-DE" sz="2000">
                    <a:solidFill>
                      <a:schemeClr val="tx2"/>
                    </a:solidFill>
                    <a:latin typeface="Tahoma" pitchFamily="34" charset="0"/>
                  </a:rPr>
                  <a:t>Nicht ideal</a:t>
                </a:r>
              </a:p>
            </p:txBody>
          </p:sp>
          <p:sp>
            <p:nvSpPr>
              <p:cNvPr id="91198" name="AutoShape 62"/>
              <p:cNvSpPr>
                <a:spLocks noChangeArrowheads="1"/>
              </p:cNvSpPr>
              <p:nvPr/>
            </p:nvSpPr>
            <p:spPr bwMode="auto">
              <a:xfrm>
                <a:off x="3248" y="591"/>
                <a:ext cx="1927" cy="249"/>
              </a:xfrm>
              <a:prstGeom prst="flowChartProcess">
                <a:avLst/>
              </a:prstGeom>
              <a:solidFill>
                <a:srgbClr val="0000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kumimoji="0" lang="de-DE" sz="2000">
                    <a:solidFill>
                      <a:schemeClr val="tx2"/>
                    </a:solidFill>
                    <a:latin typeface="Tahoma" pitchFamily="34" charset="0"/>
                  </a:rPr>
                  <a:t>Winkel</a:t>
                </a:r>
                <a:r>
                  <a:rPr kumimoji="0" lang="de-DE" sz="800">
                    <a:solidFill>
                      <a:schemeClr val="tx2"/>
                    </a:solidFill>
                    <a:latin typeface="Tahoma" pitchFamily="34" charset="0"/>
                  </a:rPr>
                  <a:t> </a:t>
                </a:r>
                <a:r>
                  <a:rPr kumimoji="0" lang="de-DE" sz="2000" b="1">
                    <a:solidFill>
                      <a:schemeClr val="tx2"/>
                    </a:solidFill>
                    <a:latin typeface="Tahoma" pitchFamily="34" charset="0"/>
                  </a:rPr>
                  <a:t>f</a:t>
                </a:r>
                <a:r>
                  <a:rPr kumimoji="0" lang="de-DE" sz="800">
                    <a:solidFill>
                      <a:schemeClr val="tx2"/>
                    </a:solidFill>
                    <a:latin typeface="Tahoma" pitchFamily="34" charset="0"/>
                  </a:rPr>
                  <a:t> </a:t>
                </a:r>
                <a:r>
                  <a:rPr kumimoji="0" lang="de-DE" sz="2000" b="1">
                    <a:solidFill>
                      <a:schemeClr val="tx2"/>
                    </a:solidFill>
                    <a:latin typeface="Tahoma" pitchFamily="34" charset="0"/>
                  </a:rPr>
                  <a:t>e</a:t>
                </a:r>
                <a:r>
                  <a:rPr kumimoji="0" lang="de-DE" sz="800">
                    <a:solidFill>
                      <a:schemeClr val="tx2"/>
                    </a:solidFill>
                    <a:latin typeface="Tahoma" pitchFamily="34" charset="0"/>
                  </a:rPr>
                  <a:t> </a:t>
                </a:r>
                <a:r>
                  <a:rPr kumimoji="0" lang="de-DE" sz="2000" b="1">
                    <a:solidFill>
                      <a:schemeClr val="tx2"/>
                    </a:solidFill>
                    <a:latin typeface="Tahoma" pitchFamily="34" charset="0"/>
                  </a:rPr>
                  <a:t>h</a:t>
                </a:r>
                <a:r>
                  <a:rPr kumimoji="0" lang="de-DE" sz="800">
                    <a:solidFill>
                      <a:schemeClr val="tx2"/>
                    </a:solidFill>
                    <a:latin typeface="Tahoma" pitchFamily="34" charset="0"/>
                  </a:rPr>
                  <a:t> </a:t>
                </a:r>
                <a:r>
                  <a:rPr kumimoji="0" lang="de-DE" sz="2000" b="1">
                    <a:solidFill>
                      <a:schemeClr val="tx2"/>
                    </a:solidFill>
                    <a:latin typeface="Tahoma" pitchFamily="34" charset="0"/>
                  </a:rPr>
                  <a:t>l</a:t>
                </a:r>
                <a:r>
                  <a:rPr kumimoji="0" lang="de-DE" sz="800">
                    <a:solidFill>
                      <a:schemeClr val="tx2"/>
                    </a:solidFill>
                    <a:latin typeface="Tahoma" pitchFamily="34" charset="0"/>
                  </a:rPr>
                  <a:t> </a:t>
                </a:r>
                <a:r>
                  <a:rPr kumimoji="0" lang="de-DE" sz="2000">
                    <a:solidFill>
                      <a:schemeClr val="tx2"/>
                    </a:solidFill>
                    <a:latin typeface="Tahoma" pitchFamily="34" charset="0"/>
                  </a:rPr>
                  <a:t>sichtigkeit</a:t>
                </a:r>
              </a:p>
            </p:txBody>
          </p:sp>
          <p:cxnSp>
            <p:nvCxnSpPr>
              <p:cNvPr id="91199" name="AutoShape 63"/>
              <p:cNvCxnSpPr>
                <a:cxnSpLocks noChangeShapeType="1"/>
                <a:stCxn id="91140" idx="3"/>
                <a:endCxn id="91197" idx="1"/>
              </p:cNvCxnSpPr>
              <p:nvPr/>
            </p:nvCxnSpPr>
            <p:spPr bwMode="auto">
              <a:xfrm>
                <a:off x="3480" y="236"/>
                <a:ext cx="295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cxnSp>
          <p:nvCxnSpPr>
            <p:cNvPr id="91200" name="AutoShape 64"/>
            <p:cNvCxnSpPr>
              <a:cxnSpLocks noChangeShapeType="1"/>
            </p:cNvCxnSpPr>
            <p:nvPr/>
          </p:nvCxnSpPr>
          <p:spPr bwMode="auto">
            <a:xfrm flipH="1">
              <a:off x="4208" y="360"/>
              <a:ext cx="2" cy="23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91213" name="Group 77"/>
          <p:cNvGrpSpPr>
            <a:grpSpLocks/>
          </p:cNvGrpSpPr>
          <p:nvPr/>
        </p:nvGrpSpPr>
        <p:grpSpPr bwMode="auto">
          <a:xfrm>
            <a:off x="903288" y="1136650"/>
            <a:ext cx="4252912" cy="1587500"/>
            <a:chOff x="569" y="716"/>
            <a:chExt cx="2679" cy="1000"/>
          </a:xfrm>
        </p:grpSpPr>
        <p:sp>
          <p:nvSpPr>
            <p:cNvPr id="91204" name="AutoShape 68"/>
            <p:cNvSpPr>
              <a:spLocks noChangeArrowheads="1"/>
            </p:cNvSpPr>
            <p:nvPr/>
          </p:nvSpPr>
          <p:spPr bwMode="auto">
            <a:xfrm>
              <a:off x="569" y="1248"/>
              <a:ext cx="1927" cy="249"/>
            </a:xfrm>
            <a:prstGeom prst="flowChartProcess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kumimoji="0" lang="de-DE" sz="2000">
                  <a:solidFill>
                    <a:schemeClr val="bg1"/>
                  </a:solidFill>
                  <a:latin typeface="Tahoma" pitchFamily="34" charset="0"/>
                </a:rPr>
                <a:t>Binokulare Vollkorrektion</a:t>
              </a:r>
              <a:endParaRPr kumimoji="0" lang="de-DE" sz="2000">
                <a:solidFill>
                  <a:schemeClr val="accent2"/>
                </a:solidFill>
                <a:latin typeface="Tahoma" pitchFamily="34" charset="0"/>
              </a:endParaRPr>
            </a:p>
          </p:txBody>
        </p:sp>
        <p:cxnSp>
          <p:nvCxnSpPr>
            <p:cNvPr id="91208" name="AutoShape 72"/>
            <p:cNvCxnSpPr>
              <a:cxnSpLocks noChangeShapeType="1"/>
              <a:stCxn id="91198" idx="1"/>
              <a:endCxn id="91204" idx="3"/>
            </p:cNvCxnSpPr>
            <p:nvPr/>
          </p:nvCxnSpPr>
          <p:spPr bwMode="auto">
            <a:xfrm rot="10800000" flipV="1">
              <a:off x="2496" y="716"/>
              <a:ext cx="752" cy="657"/>
            </a:xfrm>
            <a:prstGeom prst="bentConnector3">
              <a:avLst>
                <a:gd name="adj1" fmla="val 71009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 type="triangle" w="med" len="med"/>
            </a:ln>
          </p:spPr>
        </p:cxnSp>
        <p:sp>
          <p:nvSpPr>
            <p:cNvPr id="91211" name="Line 75"/>
            <p:cNvSpPr>
              <a:spLocks noChangeShapeType="1"/>
            </p:cNvSpPr>
            <p:nvPr/>
          </p:nvSpPr>
          <p:spPr bwMode="auto">
            <a:xfrm>
              <a:off x="1536" y="1498"/>
              <a:ext cx="0" cy="21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84" name="AutoShape 12"/>
          <p:cNvSpPr>
            <a:spLocks noChangeArrowheads="1"/>
          </p:cNvSpPr>
          <p:nvPr/>
        </p:nvSpPr>
        <p:spPr bwMode="auto">
          <a:xfrm>
            <a:off x="0" y="268288"/>
            <a:ext cx="8915400" cy="6589712"/>
          </a:xfrm>
          <a:prstGeom prst="rtTriangle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/>
          </a:p>
        </p:txBody>
      </p:sp>
      <p:sp>
        <p:nvSpPr>
          <p:cNvPr id="54280" name="Text Box 8"/>
          <p:cNvSpPr txBox="1">
            <a:spLocks noChangeArrowheads="1"/>
          </p:cNvSpPr>
          <p:nvPr/>
        </p:nvSpPr>
        <p:spPr bwMode="auto">
          <a:xfrm>
            <a:off x="342900" y="1817688"/>
            <a:ext cx="8458200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0" lang="de-DE" sz="3600" b="1">
                <a:solidFill>
                  <a:schemeClr val="hlink"/>
                </a:solidFill>
              </a:rPr>
              <a:t>Vielen Dank </a:t>
            </a:r>
          </a:p>
          <a:p>
            <a:pPr algn="ctr">
              <a:lnSpc>
                <a:spcPct val="120000"/>
              </a:lnSpc>
            </a:pPr>
            <a:r>
              <a:rPr kumimoji="0" lang="de-DE" sz="3600" b="1">
                <a:solidFill>
                  <a:schemeClr val="hlink"/>
                </a:solidFill>
              </a:rPr>
              <a:t/>
            </a:r>
            <a:br>
              <a:rPr kumimoji="0" lang="de-DE" sz="3600" b="1">
                <a:solidFill>
                  <a:schemeClr val="hlink"/>
                </a:solidFill>
              </a:rPr>
            </a:br>
            <a:r>
              <a:rPr kumimoji="0" lang="de-DE" sz="3600" b="1">
                <a:solidFill>
                  <a:schemeClr val="hlink"/>
                </a:solidFill>
              </a:rPr>
              <a:t>für Ihr geduldiges Zuhören !</a:t>
            </a:r>
          </a:p>
        </p:txBody>
      </p:sp>
      <p:sp>
        <p:nvSpPr>
          <p:cNvPr id="54287" name="Rectangle 15"/>
          <p:cNvSpPr>
            <a:spLocks noChangeArrowheads="1"/>
          </p:cNvSpPr>
          <p:nvPr/>
        </p:nvSpPr>
        <p:spPr bwMode="auto">
          <a:xfrm>
            <a:off x="5105400" y="6600825"/>
            <a:ext cx="39084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/>
          <a:lstStyle/>
          <a:p>
            <a:pPr algn="r"/>
            <a:r>
              <a:rPr lang="de-DE" sz="1400">
                <a:solidFill>
                  <a:srgbClr val="66CCFF"/>
                </a:solidFill>
              </a:rPr>
              <a:t>Dr. Helmut Goersch – Berlin</a:t>
            </a:r>
            <a:endParaRPr lang="de-DE" sz="140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4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42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0" grpId="0" build="p" autoUpdateAnimBg="0" advAuto="1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655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1411288"/>
            <a:ext cx="7467600" cy="646112"/>
          </a:xfrm>
        </p:spPr>
        <p:txBody>
          <a:bodyPr/>
          <a:lstStyle/>
          <a:p>
            <a:pPr algn="ctr"/>
            <a:r>
              <a:rPr kumimoji="0" lang="de-D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Die Unterscheidung von Begriffen</a:t>
            </a:r>
            <a:endParaRPr kumimoji="0" lang="de-DE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28700" y="2803525"/>
            <a:ext cx="7315200" cy="519113"/>
          </a:xfr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kumimoji="0" lang="de-DE" sz="2800">
                <a:latin typeface="Tahoma" pitchFamily="34" charset="0"/>
              </a:rPr>
              <a:t>Heterophorie und Winkelfehlsichtigkeit</a:t>
            </a:r>
          </a:p>
        </p:txBody>
      </p:sp>
      <p:sp>
        <p:nvSpPr>
          <p:cNvPr id="65540" name="Rectangle 1028"/>
          <p:cNvSpPr>
            <a:spLocks noChangeArrowheads="1"/>
          </p:cNvSpPr>
          <p:nvPr/>
        </p:nvSpPr>
        <p:spPr bwMode="auto">
          <a:xfrm>
            <a:off x="4254500" y="601663"/>
            <a:ext cx="609600" cy="465137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lnSpc>
                <a:spcPct val="85000"/>
              </a:lnSpc>
              <a:spcAft>
                <a:spcPct val="3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0" lang="de-DE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kumimoji="0" lang="de-DE" sz="4000"/>
          </a:p>
        </p:txBody>
      </p:sp>
      <p:sp>
        <p:nvSpPr>
          <p:cNvPr id="65541" name="Rectangle 1029"/>
          <p:cNvSpPr>
            <a:spLocks noChangeArrowheads="1"/>
          </p:cNvSpPr>
          <p:nvPr/>
        </p:nvSpPr>
        <p:spPr bwMode="auto">
          <a:xfrm>
            <a:off x="1028700" y="3519488"/>
            <a:ext cx="731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kumimoji="0" lang="de-DE" sz="2800">
                <a:solidFill>
                  <a:schemeClr val="accent2"/>
                </a:solidFill>
                <a:latin typeface="Tahoma" pitchFamily="34" charset="0"/>
              </a:rPr>
              <a:t>Fixationsdisparation und Mikrostrabismus</a:t>
            </a:r>
            <a:endParaRPr kumimoji="0" lang="de-DE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9125" y="2803525"/>
            <a:ext cx="8067675" cy="131127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10000"/>
              </a:spcAft>
            </a:pPr>
            <a:r>
              <a:rPr kumimoji="0" lang="de-DE" sz="2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Heterophorie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kumimoji="0" lang="de-DE" sz="2200">
                <a:latin typeface="Tahoma" pitchFamily="34" charset="0"/>
              </a:rPr>
              <a:t>	Zustand eines Augenpaares, bei dem die </a:t>
            </a:r>
            <a:r>
              <a:rPr kumimoji="0" lang="de-DE" sz="2200" u="sng">
                <a:solidFill>
                  <a:schemeClr val="tx2"/>
                </a:solidFill>
                <a:latin typeface="Tahoma" pitchFamily="34" charset="0"/>
              </a:rPr>
              <a:t>fusionsreizfreie</a:t>
            </a:r>
            <a:r>
              <a:rPr kumimoji="0" lang="de-DE" sz="2200">
                <a:latin typeface="Tahoma" pitchFamily="34" charset="0"/>
              </a:rPr>
              <a:t> Vergenz-Ruhestellung von der Orthostellung abweicht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5000" y="4419600"/>
            <a:ext cx="7899400" cy="1828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</a:pPr>
            <a:r>
              <a:rPr kumimoji="0" lang="de-DE" sz="2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Fusionsreizfreie</a:t>
            </a:r>
            <a:r>
              <a:rPr kumimoji="0" 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kumimoji="0" lang="de-DE" sz="2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Vergenz-Ruhestellung</a:t>
            </a:r>
            <a:r>
              <a:rPr kumimoji="0" lang="de-DE" sz="2200">
                <a:latin typeface="Tahoma" pitchFamily="34" charset="0"/>
              </a:rPr>
              <a:t> </a:t>
            </a:r>
            <a:br>
              <a:rPr kumimoji="0" lang="de-DE" sz="2200">
                <a:latin typeface="Tahoma" pitchFamily="34" charset="0"/>
              </a:rPr>
            </a:br>
            <a:r>
              <a:rPr kumimoji="0" lang="de-DE" sz="2200">
                <a:latin typeface="Tahoma" pitchFamily="34" charset="0"/>
              </a:rPr>
              <a:t>Ruhestellung bei Abwesenheit von Fusionsreizen</a:t>
            </a:r>
          </a:p>
          <a:p>
            <a:pPr>
              <a:spcBef>
                <a:spcPct val="0"/>
              </a:spcBef>
              <a:buSzTx/>
              <a:buFont typeface="Wingdings" pitchFamily="2" charset="2"/>
              <a:buChar char="Ä"/>
            </a:pPr>
            <a:r>
              <a:rPr kumimoji="0" lang="de-DE" sz="2200">
                <a:latin typeface="Tahoma" pitchFamily="34" charset="0"/>
              </a:rPr>
              <a:t>Die Abwesenheit von Fusionsreizen kann nur künstlich </a:t>
            </a:r>
            <a:br>
              <a:rPr kumimoji="0" lang="de-DE" sz="2200">
                <a:latin typeface="Tahoma" pitchFamily="34" charset="0"/>
              </a:rPr>
            </a:br>
            <a:r>
              <a:rPr kumimoji="0" lang="de-DE" sz="2200">
                <a:latin typeface="Tahoma" pitchFamily="34" charset="0"/>
              </a:rPr>
              <a:t>in einer Meßsituation realisiert werden.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title"/>
          </p:nvPr>
        </p:nvSpPr>
        <p:spPr>
          <a:xfrm>
            <a:off x="355600" y="1371600"/>
            <a:ext cx="8421688" cy="685800"/>
          </a:xfrm>
          <a:noFill/>
          <a:ln/>
        </p:spPr>
        <p:txBody>
          <a:bodyPr/>
          <a:lstStyle/>
          <a:p>
            <a:pPr algn="ctr"/>
            <a:r>
              <a:rPr kumimoji="0" lang="de-D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Heterophorie und Winkelfehlsichtigkeit</a:t>
            </a:r>
            <a:endParaRPr kumimoji="0" lang="de-DE" sz="44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  <p:bldP spid="39940" grpId="0" build="p" autoUpdateAnimBg="0"/>
      <p:bldP spid="3994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44034" name="Rectangle 1026"/>
          <p:cNvSpPr>
            <a:spLocks noGrp="1" noChangeArrowheads="1"/>
          </p:cNvSpPr>
          <p:nvPr>
            <p:ph type="body" sz="half" idx="1"/>
          </p:nvPr>
        </p:nvSpPr>
        <p:spPr>
          <a:xfrm>
            <a:off x="619125" y="2803525"/>
            <a:ext cx="7788275" cy="131127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10000"/>
              </a:spcAft>
            </a:pPr>
            <a:r>
              <a:rPr kumimoji="0" lang="de-DE" sz="2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Winkelfehlsichtigkeit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kumimoji="0" lang="de-DE" sz="2200">
                <a:latin typeface="Tahoma" pitchFamily="34" charset="0"/>
              </a:rPr>
              <a:t>	Zustand eines Augenpaares, bei dem die </a:t>
            </a:r>
            <a:r>
              <a:rPr kumimoji="0" lang="de-DE" sz="2200" u="sng">
                <a:solidFill>
                  <a:schemeClr val="tx2"/>
                </a:solidFill>
                <a:latin typeface="Tahoma" pitchFamily="34" charset="0"/>
              </a:rPr>
              <a:t>optometrische</a:t>
            </a:r>
            <a:r>
              <a:rPr kumimoji="0" lang="de-DE" sz="2200">
                <a:latin typeface="Tahoma" pitchFamily="34" charset="0"/>
              </a:rPr>
              <a:t> Vergenz-Ruhestellung von der Orthostellung abweicht</a:t>
            </a:r>
          </a:p>
        </p:txBody>
      </p:sp>
      <p:sp>
        <p:nvSpPr>
          <p:cNvPr id="44035" name="Rectangle 1027"/>
          <p:cNvSpPr>
            <a:spLocks noGrp="1" noChangeArrowheads="1"/>
          </p:cNvSpPr>
          <p:nvPr>
            <p:ph type="body" sz="half" idx="2"/>
          </p:nvPr>
        </p:nvSpPr>
        <p:spPr>
          <a:xfrm>
            <a:off x="635000" y="4419600"/>
            <a:ext cx="7899400" cy="19050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</a:pPr>
            <a:r>
              <a:rPr kumimoji="0" lang="de-DE" sz="2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Optometrische</a:t>
            </a:r>
            <a:r>
              <a:rPr kumimoji="0" lang="de-DE" sz="22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kumimoji="0" lang="de-DE" sz="2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Vergenz-Ruhestellung</a:t>
            </a:r>
            <a:r>
              <a:rPr kumimoji="0" lang="de-DE" sz="2200">
                <a:latin typeface="Tahoma" pitchFamily="34" charset="0"/>
              </a:rPr>
              <a:t> </a:t>
            </a:r>
            <a:br>
              <a:rPr kumimoji="0" lang="de-DE" sz="2200">
                <a:latin typeface="Tahoma" pitchFamily="34" charset="0"/>
              </a:rPr>
            </a:br>
            <a:r>
              <a:rPr kumimoji="0" lang="de-DE" sz="2200">
                <a:latin typeface="Tahoma" pitchFamily="34" charset="0"/>
              </a:rPr>
              <a:t>Ruhestellung bei Anwesenheit von Fusionsreizen</a:t>
            </a:r>
          </a:p>
          <a:p>
            <a:pPr>
              <a:spcBef>
                <a:spcPct val="0"/>
              </a:spcBef>
              <a:buSzTx/>
              <a:buFont typeface="Wingdings" pitchFamily="2" charset="2"/>
              <a:buChar char="Ä"/>
            </a:pPr>
            <a:r>
              <a:rPr kumimoji="0" lang="de-DE" sz="2200">
                <a:latin typeface="Tahoma" pitchFamily="34" charset="0"/>
              </a:rPr>
              <a:t>Die Anwesenheit von Fusionsreizen ist ein Kennzeichen </a:t>
            </a:r>
            <a:br>
              <a:rPr kumimoji="0" lang="de-DE" sz="2200">
                <a:latin typeface="Tahoma" pitchFamily="34" charset="0"/>
              </a:rPr>
            </a:br>
            <a:r>
              <a:rPr kumimoji="0" lang="de-DE" sz="2200">
                <a:latin typeface="Tahoma" pitchFamily="34" charset="0"/>
              </a:rPr>
              <a:t>des natürlichen Sehens.</a:t>
            </a:r>
          </a:p>
        </p:txBody>
      </p:sp>
      <p:sp>
        <p:nvSpPr>
          <p:cNvPr id="44036" name="Rectangle 1028"/>
          <p:cNvSpPr>
            <a:spLocks noGrp="1" noChangeArrowheads="1"/>
          </p:cNvSpPr>
          <p:nvPr>
            <p:ph type="title"/>
          </p:nvPr>
        </p:nvSpPr>
        <p:spPr>
          <a:xfrm>
            <a:off x="355600" y="1371600"/>
            <a:ext cx="8421688" cy="685800"/>
          </a:xfrm>
          <a:noFill/>
          <a:ln/>
        </p:spPr>
        <p:txBody>
          <a:bodyPr/>
          <a:lstStyle/>
          <a:p>
            <a:pPr algn="ctr"/>
            <a:r>
              <a:rPr kumimoji="0" lang="de-D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Heterophorie und Winkelfehlsichtigkeit</a:t>
            </a:r>
            <a:endParaRPr kumimoji="0" lang="de-DE" sz="4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19125" y="2590800"/>
            <a:ext cx="7788275" cy="2667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10000"/>
              </a:spcAft>
            </a:pPr>
            <a:r>
              <a:rPr kumimoji="0" lang="de-DE" sz="2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Heterophorie</a:t>
            </a:r>
          </a:p>
          <a:p>
            <a:pPr>
              <a:spcBef>
                <a:spcPct val="0"/>
              </a:spcBef>
              <a:spcAft>
                <a:spcPct val="60000"/>
              </a:spcAft>
              <a:buFont typeface="Wingdings" pitchFamily="2" charset="2"/>
              <a:buNone/>
            </a:pPr>
            <a:r>
              <a:rPr kumimoji="0" lang="de-DE" sz="2200">
                <a:latin typeface="Tahoma" pitchFamily="34" charset="0"/>
              </a:rPr>
              <a:t>	Zustand eines Augenpaares, bei dem die </a:t>
            </a:r>
            <a:r>
              <a:rPr kumimoji="0" lang="de-DE" sz="2200" u="sng">
                <a:solidFill>
                  <a:schemeClr val="tx2"/>
                </a:solidFill>
                <a:latin typeface="Tahoma" pitchFamily="34" charset="0"/>
              </a:rPr>
              <a:t>fusionsreizfreie</a:t>
            </a:r>
            <a:r>
              <a:rPr kumimoji="0" lang="de-DE" sz="2200">
                <a:latin typeface="Tahoma" pitchFamily="34" charset="0"/>
              </a:rPr>
              <a:t> Vergenz-Ruhestellung von der Orthostellung abweicht</a:t>
            </a:r>
          </a:p>
          <a:p>
            <a:pPr>
              <a:spcBef>
                <a:spcPct val="0"/>
              </a:spcBef>
              <a:spcAft>
                <a:spcPct val="10000"/>
              </a:spcAft>
            </a:pPr>
            <a:r>
              <a:rPr kumimoji="0" lang="de-DE" sz="2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Winkelfehlsichtigkeit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kumimoji="0" lang="de-DE" sz="2200">
                <a:latin typeface="Tahoma" pitchFamily="34" charset="0"/>
              </a:rPr>
              <a:t>	Zustand eines Augenpaares, bei dem die </a:t>
            </a:r>
            <a:r>
              <a:rPr kumimoji="0" lang="de-DE" sz="2200" u="sng">
                <a:solidFill>
                  <a:schemeClr val="tx2"/>
                </a:solidFill>
                <a:latin typeface="Tahoma" pitchFamily="34" charset="0"/>
              </a:rPr>
              <a:t>optometrische</a:t>
            </a:r>
            <a:r>
              <a:rPr kumimoji="0" lang="de-DE" sz="2200">
                <a:latin typeface="Tahoma" pitchFamily="34" charset="0"/>
              </a:rPr>
              <a:t> Vergenz-Ruhestellung von der Orthostellung abweicht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355600" y="1371600"/>
            <a:ext cx="8421688" cy="685800"/>
          </a:xfrm>
          <a:noFill/>
          <a:ln/>
        </p:spPr>
        <p:txBody>
          <a:bodyPr/>
          <a:lstStyle/>
          <a:p>
            <a:pPr algn="ctr"/>
            <a:r>
              <a:rPr kumimoji="0" lang="de-D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Heterophorie und Winkelfehlsichtigkeit</a:t>
            </a:r>
            <a:endParaRPr kumimoji="0" lang="de-DE" sz="4400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635000" y="525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Aft>
                <a:spcPct val="30000"/>
              </a:spcAft>
              <a:buClr>
                <a:schemeClr val="hlink"/>
              </a:buClr>
              <a:buFont typeface="Wingdings" pitchFamily="2" charset="2"/>
              <a:buChar char="Ä"/>
            </a:pPr>
            <a:r>
              <a:rPr kumimoji="0" lang="de-DE" sz="2200">
                <a:latin typeface="Tahoma" pitchFamily="34" charset="0"/>
              </a:rPr>
              <a:t>Die </a:t>
            </a:r>
            <a:r>
              <a:rPr kumimoji="0" lang="de-DE" sz="2200">
                <a:solidFill>
                  <a:schemeClr val="tx2"/>
                </a:solidFill>
                <a:latin typeface="Tahoma" pitchFamily="34" charset="0"/>
              </a:rPr>
              <a:t>Heterophorie</a:t>
            </a:r>
            <a:r>
              <a:rPr kumimoji="0" lang="de-DE" sz="2200">
                <a:latin typeface="Tahoma" pitchFamily="34" charset="0"/>
              </a:rPr>
              <a:t> ist für optometrische Korrektionszwecke ohne Bedeutung. </a:t>
            </a:r>
          </a:p>
          <a:p>
            <a:pPr marL="342900" indent="-342900">
              <a:buClr>
                <a:schemeClr val="hlink"/>
              </a:buClr>
              <a:buFont typeface="Wingdings" pitchFamily="2" charset="2"/>
              <a:buChar char="Ä"/>
            </a:pPr>
            <a:r>
              <a:rPr kumimoji="0" lang="de-DE" sz="2200">
                <a:latin typeface="Tahoma" pitchFamily="34" charset="0"/>
              </a:rPr>
              <a:t>Die </a:t>
            </a:r>
            <a:r>
              <a:rPr kumimoji="0" lang="de-DE" sz="2200">
                <a:solidFill>
                  <a:schemeClr val="tx2"/>
                </a:solidFill>
                <a:latin typeface="Tahoma" pitchFamily="34" charset="0"/>
              </a:rPr>
              <a:t>Winkelfehlsichtigkeit</a:t>
            </a:r>
            <a:r>
              <a:rPr kumimoji="0" lang="de-DE" sz="2200">
                <a:latin typeface="Tahoma" pitchFamily="34" charset="0"/>
              </a:rPr>
              <a:t> wird mit Hilfe der </a:t>
            </a:r>
            <a:r>
              <a:rPr kumimoji="0" lang="de-DE" sz="2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MKH</a:t>
            </a:r>
            <a:r>
              <a:rPr kumimoji="0" lang="de-DE" sz="2200">
                <a:latin typeface="Tahoma" pitchFamily="34" charset="0"/>
              </a:rPr>
              <a:t> ermittelt.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3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47700" y="2803525"/>
            <a:ext cx="7848600" cy="161607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10000"/>
              </a:spcAft>
            </a:pPr>
            <a:r>
              <a:rPr kumimoji="0" lang="de-DE" sz="2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Motorisch latente Winkelfehlsichtigkeit</a:t>
            </a:r>
          </a:p>
          <a:p>
            <a:pPr>
              <a:spcBef>
                <a:spcPct val="0"/>
              </a:spcBef>
              <a:buFont typeface="Wingdings" pitchFamily="2" charset="2"/>
              <a:buNone/>
            </a:pPr>
            <a:r>
              <a:rPr kumimoji="0" lang="de-DE" sz="2200">
                <a:latin typeface="Tahoma" pitchFamily="34" charset="0"/>
              </a:rPr>
              <a:t>	</a:t>
            </a:r>
            <a:r>
              <a:rPr lang="de-DE" sz="2200">
                <a:latin typeface="Tahoma" pitchFamily="34" charset="0"/>
              </a:rPr>
              <a:t>Von einem Fusionstonus latent gehaltener Anteil einer Winkelfehlsichtigkeit, durch den der Meßwert für diese Winkelfehlsichtigkeit kleiner ausfällt als der wahre Betrag</a:t>
            </a:r>
            <a:endParaRPr kumimoji="0" lang="de-DE" sz="2200">
              <a:latin typeface="Tahoma" pitchFamily="34" charset="0"/>
            </a:endParaRP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>
          <a:xfrm>
            <a:off x="355600" y="1371600"/>
            <a:ext cx="8421688" cy="685800"/>
          </a:xfrm>
          <a:noFill/>
          <a:ln/>
        </p:spPr>
        <p:txBody>
          <a:bodyPr/>
          <a:lstStyle/>
          <a:p>
            <a:pPr algn="ctr"/>
            <a:r>
              <a:rPr kumimoji="0" lang="de-D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Latente Winkelfehlsichtigkeit</a:t>
            </a:r>
            <a:endParaRPr kumimoji="0" lang="de-DE" sz="4400"/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647700" y="4479925"/>
            <a:ext cx="7848600" cy="199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Aft>
                <a:spcPct val="10000"/>
              </a:spcAft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kumimoji="0" lang="de-DE" sz="26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Sensorisch latente Winkelfehlsichtigkeit</a:t>
            </a:r>
          </a:p>
          <a:p>
            <a:pPr marL="342900" indent="-342900"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0" lang="de-DE" sz="2200">
                <a:latin typeface="Tahoma" pitchFamily="34" charset="0"/>
              </a:rPr>
              <a:t>	</a:t>
            </a:r>
            <a:r>
              <a:rPr lang="de-DE" sz="2200">
                <a:latin typeface="Tahoma" pitchFamily="34" charset="0"/>
              </a:rPr>
              <a:t>Nicht mehr motorisch kompensierter Anteil einer Winkelfehlsichtigkeit, der zur Aufrechterhaltung normalen Binokularsehens durch Fixationsdisparation zweiter Art sensorisch ausgeglichen wird</a:t>
            </a:r>
            <a:endParaRPr kumimoji="0" lang="de-DE" sz="2200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 autoUpdateAnimBg="0"/>
      <p:bldP spid="58372" grpId="0" autoUpdateAnimBg="0"/>
      <p:bldP spid="5837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Dr. Helmut Goersch – Berlin</a:t>
            </a:r>
            <a:endParaRPr lang="de-DE">
              <a:solidFill>
                <a:schemeClr val="tx1"/>
              </a:solidFill>
            </a:endParaRP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411288"/>
            <a:ext cx="7467600" cy="646112"/>
          </a:xfrm>
        </p:spPr>
        <p:txBody>
          <a:bodyPr/>
          <a:lstStyle/>
          <a:p>
            <a:pPr algn="ctr"/>
            <a:r>
              <a:rPr kumimoji="0" lang="de-DE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Die Unterscheidung von Begriffen</a:t>
            </a:r>
            <a:endParaRPr kumimoji="0" lang="de-DE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8700" y="2803525"/>
            <a:ext cx="7315200" cy="519113"/>
          </a:xfrm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kumimoji="0" lang="de-DE" sz="2800">
                <a:solidFill>
                  <a:schemeClr val="accent2"/>
                </a:solidFill>
                <a:latin typeface="Tahoma" pitchFamily="34" charset="0"/>
              </a:rPr>
              <a:t>Heterophorie und Winkelfehlsichtigkeit</a:t>
            </a:r>
            <a:endParaRPr kumimoji="0" lang="de-DE" sz="2800">
              <a:latin typeface="Tahoma" pitchFamily="34" charset="0"/>
            </a:endParaRPr>
          </a:p>
        </p:txBody>
      </p:sp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254500" y="601663"/>
            <a:ext cx="609600" cy="465137"/>
          </a:xfrm>
          <a:prstGeom prst="rect">
            <a:avLst/>
          </a:prstGeom>
          <a:solidFill>
            <a:srgbClr val="003399"/>
          </a:solidFill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 algn="ctr">
              <a:lnSpc>
                <a:spcPct val="85000"/>
              </a:lnSpc>
              <a:spcAft>
                <a:spcPct val="30000"/>
              </a:spcAft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kumimoji="0" lang="de-DE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  <a:endParaRPr kumimoji="0" lang="de-DE" sz="4000"/>
          </a:p>
        </p:txBody>
      </p:sp>
      <p:sp>
        <p:nvSpPr>
          <p:cNvPr id="66565" name="Rectangle 5"/>
          <p:cNvSpPr>
            <a:spLocks noChangeArrowheads="1"/>
          </p:cNvSpPr>
          <p:nvPr/>
        </p:nvSpPr>
        <p:spPr bwMode="auto">
          <a:xfrm>
            <a:off x="1028700" y="3519488"/>
            <a:ext cx="731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marL="342900" indent="-342900">
              <a:buClr>
                <a:schemeClr val="hlink"/>
              </a:buClr>
              <a:buSzPct val="70000"/>
              <a:buFont typeface="Wingdings" pitchFamily="2" charset="2"/>
              <a:buChar char="u"/>
            </a:pPr>
            <a:r>
              <a:rPr kumimoji="0" lang="de-DE" sz="2800">
                <a:latin typeface="Tahoma" pitchFamily="34" charset="0"/>
              </a:rPr>
              <a:t>Fixationsdisparation und Mikrostrabismus</a:t>
            </a:r>
            <a:endParaRPr kumimoji="0" lang="de-DE">
              <a:latin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CC"/>
      </a:lt1>
      <a:dk2>
        <a:srgbClr val="003399"/>
      </a:dk2>
      <a:lt2>
        <a:srgbClr val="FFFF00"/>
      </a:lt2>
      <a:accent1>
        <a:srgbClr val="CCFF33"/>
      </a:accent1>
      <a:accent2>
        <a:srgbClr val="9999FF"/>
      </a:accent2>
      <a:accent3>
        <a:srgbClr val="AAADCA"/>
      </a:accent3>
      <a:accent4>
        <a:srgbClr val="DADAAE"/>
      </a:accent4>
      <a:accent5>
        <a:srgbClr val="E2FFAD"/>
      </a:accent5>
      <a:accent6>
        <a:srgbClr val="8A8AE7"/>
      </a:accent6>
      <a:hlink>
        <a:srgbClr val="FF9900"/>
      </a:hlink>
      <a:folHlink>
        <a:srgbClr val="FF99CC"/>
      </a:folHlink>
    </a:clrScheme>
    <a:fontScheme name="Larissa-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rissa-Design 1">
        <a:dk1>
          <a:srgbClr val="FFFFCC"/>
        </a:dk1>
        <a:lt1>
          <a:srgbClr val="FFFFFF"/>
        </a:lt1>
        <a:dk2>
          <a:srgbClr val="FFFFCC"/>
        </a:dk2>
        <a:lt2>
          <a:srgbClr val="996600"/>
        </a:lt2>
        <a:accent1>
          <a:srgbClr val="FFCC00"/>
        </a:accent1>
        <a:accent2>
          <a:srgbClr val="6666FF"/>
        </a:accent2>
        <a:accent3>
          <a:srgbClr val="FFFFE2"/>
        </a:accent3>
        <a:accent4>
          <a:srgbClr val="DADADA"/>
        </a:accent4>
        <a:accent5>
          <a:srgbClr val="FFE2AA"/>
        </a:accent5>
        <a:accent6>
          <a:srgbClr val="5C5CE7"/>
        </a:accent6>
        <a:hlink>
          <a:srgbClr val="999933"/>
        </a:hlink>
        <a:folHlink>
          <a:srgbClr val="99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990066"/>
        </a:dk2>
        <a:lt2>
          <a:srgbClr val="008080"/>
        </a:lt2>
        <a:accent1>
          <a:srgbClr val="D60093"/>
        </a:accent1>
        <a:accent2>
          <a:srgbClr val="FFFF66"/>
        </a:accent2>
        <a:accent3>
          <a:srgbClr val="CAAAB8"/>
        </a:accent3>
        <a:accent4>
          <a:srgbClr val="DADADA"/>
        </a:accent4>
        <a:accent5>
          <a:srgbClr val="E8AAC8"/>
        </a:accent5>
        <a:accent6>
          <a:srgbClr val="E7E75C"/>
        </a:accent6>
        <a:hlink>
          <a:srgbClr val="FF9933"/>
        </a:hlink>
        <a:folHlink>
          <a:srgbClr val="FF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FFFFCC"/>
        </a:lt1>
        <a:dk2>
          <a:srgbClr val="003399"/>
        </a:dk2>
        <a:lt2>
          <a:srgbClr val="FFFF00"/>
        </a:lt2>
        <a:accent1>
          <a:srgbClr val="CCFF33"/>
        </a:accent1>
        <a:accent2>
          <a:srgbClr val="CC0000"/>
        </a:accent2>
        <a:accent3>
          <a:srgbClr val="AAADCA"/>
        </a:accent3>
        <a:accent4>
          <a:srgbClr val="DADAAE"/>
        </a:accent4>
        <a:accent5>
          <a:srgbClr val="E2FFAD"/>
        </a:accent5>
        <a:accent6>
          <a:srgbClr val="B90000"/>
        </a:accent6>
        <a:hlink>
          <a:srgbClr val="FF9900"/>
        </a:hlink>
        <a:folHlink>
          <a:srgbClr val="FF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5E574E"/>
    </a:lt2>
    <a:accent1>
      <a:srgbClr val="FFFF66"/>
    </a:accent1>
    <a:accent2>
      <a:srgbClr val="FFCC00"/>
    </a:accent2>
    <a:accent3>
      <a:srgbClr val="FFFFFF"/>
    </a:accent3>
    <a:accent4>
      <a:srgbClr val="000000"/>
    </a:accent4>
    <a:accent5>
      <a:srgbClr val="FFFFB8"/>
    </a:accent5>
    <a:accent6>
      <a:srgbClr val="E7B900"/>
    </a:accent6>
    <a:hlink>
      <a:srgbClr val="996633"/>
    </a:hlink>
    <a:folHlink>
      <a:srgbClr val="80800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5E574E"/>
    </a:lt2>
    <a:accent1>
      <a:srgbClr val="FFFF66"/>
    </a:accent1>
    <a:accent2>
      <a:srgbClr val="FFCC00"/>
    </a:accent2>
    <a:accent3>
      <a:srgbClr val="FFFFFF"/>
    </a:accent3>
    <a:accent4>
      <a:srgbClr val="000000"/>
    </a:accent4>
    <a:accent5>
      <a:srgbClr val="FFFFB8"/>
    </a:accent5>
    <a:accent6>
      <a:srgbClr val="E7B900"/>
    </a:accent6>
    <a:hlink>
      <a:srgbClr val="996633"/>
    </a:hlink>
    <a:folHlink>
      <a:srgbClr val="80800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5E574E"/>
    </a:lt2>
    <a:accent1>
      <a:srgbClr val="FFFF66"/>
    </a:accent1>
    <a:accent2>
      <a:srgbClr val="FFCC00"/>
    </a:accent2>
    <a:accent3>
      <a:srgbClr val="FFFFFF"/>
    </a:accent3>
    <a:accent4>
      <a:srgbClr val="000000"/>
    </a:accent4>
    <a:accent5>
      <a:srgbClr val="FFFFB8"/>
    </a:accent5>
    <a:accent6>
      <a:srgbClr val="E7B900"/>
    </a:accent6>
    <a:hlink>
      <a:srgbClr val="996633"/>
    </a:hlink>
    <a:folHlink>
      <a:srgbClr val="80800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CC"/>
    </a:lt1>
    <a:dk2>
      <a:srgbClr val="003399"/>
    </a:dk2>
    <a:lt2>
      <a:srgbClr val="FFFF00"/>
    </a:lt2>
    <a:accent1>
      <a:srgbClr val="9999FF"/>
    </a:accent1>
    <a:accent2>
      <a:srgbClr val="CC0000"/>
    </a:accent2>
    <a:accent3>
      <a:srgbClr val="AAADCA"/>
    </a:accent3>
    <a:accent4>
      <a:srgbClr val="DADAAE"/>
    </a:accent4>
    <a:accent5>
      <a:srgbClr val="CACAFF"/>
    </a:accent5>
    <a:accent6>
      <a:srgbClr val="B90000"/>
    </a:accent6>
    <a:hlink>
      <a:srgbClr val="FF9900"/>
    </a:hlink>
    <a:folHlink>
      <a:srgbClr val="FF99CC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CC"/>
    </a:lt1>
    <a:dk2>
      <a:srgbClr val="003399"/>
    </a:dk2>
    <a:lt2>
      <a:srgbClr val="FFFF00"/>
    </a:lt2>
    <a:accent1>
      <a:srgbClr val="9999FF"/>
    </a:accent1>
    <a:accent2>
      <a:srgbClr val="CC0000"/>
    </a:accent2>
    <a:accent3>
      <a:srgbClr val="AAADCA"/>
    </a:accent3>
    <a:accent4>
      <a:srgbClr val="DADAAE"/>
    </a:accent4>
    <a:accent5>
      <a:srgbClr val="CACAFF"/>
    </a:accent5>
    <a:accent6>
      <a:srgbClr val="B90000"/>
    </a:accent6>
    <a:hlink>
      <a:srgbClr val="FF9900"/>
    </a:hlink>
    <a:folHlink>
      <a:srgbClr val="FF99CC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CC"/>
    </a:lt1>
    <a:dk2>
      <a:srgbClr val="003399"/>
    </a:dk2>
    <a:lt2>
      <a:srgbClr val="FFFF00"/>
    </a:lt2>
    <a:accent1>
      <a:srgbClr val="9999FF"/>
    </a:accent1>
    <a:accent2>
      <a:srgbClr val="CC0000"/>
    </a:accent2>
    <a:accent3>
      <a:srgbClr val="AAADCA"/>
    </a:accent3>
    <a:accent4>
      <a:srgbClr val="DADAAE"/>
    </a:accent4>
    <a:accent5>
      <a:srgbClr val="CACAFF"/>
    </a:accent5>
    <a:accent6>
      <a:srgbClr val="B90000"/>
    </a:accent6>
    <a:hlink>
      <a:srgbClr val="FF9900"/>
    </a:hlink>
    <a:folHlink>
      <a:srgbClr val="FF99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670</Words>
  <Application>Microsoft Office PowerPoint</Application>
  <PresentationFormat>Bildschirmpräsentation (4:3)</PresentationFormat>
  <Paragraphs>231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8" baseType="lpstr">
      <vt:lpstr>Arial</vt:lpstr>
      <vt:lpstr>Times New Roman</vt:lpstr>
      <vt:lpstr>Arial Narrow</vt:lpstr>
      <vt:lpstr>Wingdings</vt:lpstr>
      <vt:lpstr>Monotype Sorts</vt:lpstr>
      <vt:lpstr>Tahoma</vt:lpstr>
      <vt:lpstr>Larissa-Design</vt:lpstr>
      <vt:lpstr>Winkelfehlsichtigkeit mit Fixationsdisparation</vt:lpstr>
      <vt:lpstr>Folie 2</vt:lpstr>
      <vt:lpstr>Die Unterscheidung von Begriffen</vt:lpstr>
      <vt:lpstr>Die Unterscheidung von Begriffen</vt:lpstr>
      <vt:lpstr>Heterophorie und Winkelfehlsichtigkeit</vt:lpstr>
      <vt:lpstr>Heterophorie und Winkelfehlsichtigkeit</vt:lpstr>
      <vt:lpstr>Heterophorie und Winkelfehlsichtigkeit</vt:lpstr>
      <vt:lpstr>Latente Winkelfehlsichtigkeit</vt:lpstr>
      <vt:lpstr>Die Unterscheidung von Begriffen</vt:lpstr>
      <vt:lpstr>Fixationsdisparation und Mikrostrabismus</vt:lpstr>
      <vt:lpstr>Fixationsdisparation und Mikrostrabismus</vt:lpstr>
      <vt:lpstr>Fixationsdisparation und Mikrostrabismus</vt:lpstr>
      <vt:lpstr>Die Grundlagen der MKH  (Meß- und Korrektionsmethodik nach H.-J. Haase)</vt:lpstr>
      <vt:lpstr>Die Grundlagen der MKH  (Meß- und Korrektionsmethodik nach H.-J. Haase)</vt:lpstr>
      <vt:lpstr>Anpassungsstadien des visuellen Systems  bei Winkelfehlsichtigkeit</vt:lpstr>
      <vt:lpstr>Folie 16</vt:lpstr>
      <vt:lpstr>Folie 17</vt:lpstr>
      <vt:lpstr>Folie 18</vt:lpstr>
      <vt:lpstr>Anpassungsstadien des visuellen Systems  bei Winkelfehlsichtigkeit</vt:lpstr>
      <vt:lpstr>Fixationsdisparation 1. Art</vt:lpstr>
      <vt:lpstr>Fixationsdisparation 2. Art</vt:lpstr>
      <vt:lpstr>Folie 22</vt:lpstr>
      <vt:lpstr>Die Grundlagen der MKH  (Meß- und Korrektionsmethodik nach H.-J. Haase)</vt:lpstr>
      <vt:lpstr>Die drei notwendigen Testarten zur vollständigen Bestimmung von Winkelfehlsichtigkeit</vt:lpstr>
      <vt:lpstr>Die drei notwendigen Testarten zur vollständigen Bestimmung von Winkelfehlsichtigkeit</vt:lpstr>
      <vt:lpstr>Folie 26</vt:lpstr>
      <vt:lpstr>Die Grundlagen der MKH  (Meß- und Korrektionsmethodik nach H.-J. Haase)</vt:lpstr>
      <vt:lpstr>Vorteile binokularer Vollkorrektionen</vt:lpstr>
      <vt:lpstr>Vorteile binokularer Vollkorrektionen</vt:lpstr>
      <vt:lpstr>Folie 30</vt:lpstr>
      <vt:lpstr>Folie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Winkelfehlsichtigkeit mit Fixationsdisparation</dc:title>
  <dc:creator>Dr. Helmut Goersch</dc:creator>
  <cp:lastModifiedBy>Helmut</cp:lastModifiedBy>
  <cp:revision>156</cp:revision>
  <dcterms:created xsi:type="dcterms:W3CDTF">1999-03-27T18:15:34Z</dcterms:created>
  <dcterms:modified xsi:type="dcterms:W3CDTF">2016-02-13T20:30:43Z</dcterms:modified>
</cp:coreProperties>
</file>